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2" r:id="rId4"/>
    <p:sldId id="268" r:id="rId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B(H) curves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24846407636695"/>
          <c:y val="0.1237206712797264"/>
          <c:w val="0.82220102254035476"/>
          <c:h val="0.70112781356875842"/>
        </c:manualLayout>
      </c:layout>
      <c:scatterChart>
        <c:scatterStyle val="smoothMarker"/>
        <c:varyColors val="0"/>
        <c:ser>
          <c:idx val="1"/>
          <c:order val="0"/>
          <c:tx>
            <c:v>G810_CERN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'B-H_exp'!$E$5:$E$18</c:f>
              <c:numCache>
                <c:formatCode>General</c:formatCode>
                <c:ptCount val="14"/>
                <c:pt idx="0">
                  <c:v>0</c:v>
                </c:pt>
                <c:pt idx="1">
                  <c:v>1105.2427143947609</c:v>
                </c:pt>
                <c:pt idx="2">
                  <c:v>1829.3672514120185</c:v>
                </c:pt>
                <c:pt idx="3">
                  <c:v>2323.4299397495706</c:v>
                </c:pt>
                <c:pt idx="4">
                  <c:v>2502.4363344787039</c:v>
                </c:pt>
                <c:pt idx="5">
                  <c:v>3759.5657686498948</c:v>
                </c:pt>
                <c:pt idx="6">
                  <c:v>4591.0081982551592</c:v>
                </c:pt>
                <c:pt idx="7">
                  <c:v>7736.699000763324</c:v>
                </c:pt>
                <c:pt idx="8">
                  <c:v>10610.330058189706</c:v>
                </c:pt>
                <c:pt idx="9">
                  <c:v>12732.396069827648</c:v>
                </c:pt>
                <c:pt idx="10">
                  <c:v>18847.296813889607</c:v>
                </c:pt>
                <c:pt idx="11">
                  <c:v>25670.153366587991</c:v>
                </c:pt>
                <c:pt idx="12">
                  <c:v>39788.737718211392</c:v>
                </c:pt>
                <c:pt idx="13">
                  <c:v>59683.106577317092</c:v>
                </c:pt>
              </c:numCache>
            </c:numRef>
          </c:xVal>
          <c:yVal>
            <c:numRef>
              <c:f>'B-H_exp'!$F$5:$F$18</c:f>
              <c:numCache>
                <c:formatCode>General</c:formatCode>
                <c:ptCount val="14"/>
                <c:pt idx="0">
                  <c:v>0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4.0000000000000008E-2</c:v>
                </c:pt>
                <c:pt idx="4">
                  <c:v>4.8000000000000001E-2</c:v>
                </c:pt>
                <c:pt idx="5">
                  <c:v>0.06</c:v>
                </c:pt>
                <c:pt idx="6">
                  <c:v>6.3E-2</c:v>
                </c:pt>
                <c:pt idx="7">
                  <c:v>6.9999999999999993E-2</c:v>
                </c:pt>
                <c:pt idx="8">
                  <c:v>7.5999999999999998E-2</c:v>
                </c:pt>
                <c:pt idx="9">
                  <c:v>8.0000000000000016E-2</c:v>
                </c:pt>
                <c:pt idx="10">
                  <c:v>9.0000000000000011E-2</c:v>
                </c:pt>
                <c:pt idx="11">
                  <c:v>0.1</c:v>
                </c:pt>
                <c:pt idx="12">
                  <c:v>0.12</c:v>
                </c:pt>
                <c:pt idx="13">
                  <c:v>0.15000000000000002</c:v>
                </c:pt>
              </c:numCache>
            </c:numRef>
          </c:yVal>
          <c:smooth val="1"/>
        </c:ser>
        <c:ser>
          <c:idx val="0"/>
          <c:order val="1"/>
          <c:tx>
            <c:v>Al800, exp_2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'B-H_exp'!$A$24:$A$41</c:f>
              <c:numCache>
                <c:formatCode>General</c:formatCode>
                <c:ptCount val="18"/>
                <c:pt idx="0">
                  <c:v>0</c:v>
                </c:pt>
                <c:pt idx="1">
                  <c:v>39.78873772</c:v>
                </c:pt>
                <c:pt idx="2">
                  <c:v>77.636561400000005</c:v>
                </c:pt>
                <c:pt idx="3">
                  <c:v>116.45484209999999</c:v>
                </c:pt>
                <c:pt idx="4">
                  <c:v>139.260582</c:v>
                </c:pt>
                <c:pt idx="5">
                  <c:v>167.5315272</c:v>
                </c:pt>
                <c:pt idx="6">
                  <c:v>361.71579739999999</c:v>
                </c:pt>
                <c:pt idx="7">
                  <c:v>795.77475440000001</c:v>
                </c:pt>
                <c:pt idx="8">
                  <c:v>1591.5495089999999</c:v>
                </c:pt>
                <c:pt idx="9">
                  <c:v>4329.0146640000003</c:v>
                </c:pt>
                <c:pt idx="10">
                  <c:v>4500.2434380000004</c:v>
                </c:pt>
                <c:pt idx="11">
                  <c:v>5881.8134019999998</c:v>
                </c:pt>
                <c:pt idx="12">
                  <c:v>8734.1131580000001</c:v>
                </c:pt>
                <c:pt idx="13">
                  <c:v>11942.90706</c:v>
                </c:pt>
                <c:pt idx="14">
                  <c:v>15915.49509</c:v>
                </c:pt>
                <c:pt idx="15">
                  <c:v>23851.559399999998</c:v>
                </c:pt>
                <c:pt idx="16">
                  <c:v>31830.990170000001</c:v>
                </c:pt>
                <c:pt idx="17">
                  <c:v>39788.737719999997</c:v>
                </c:pt>
              </c:numCache>
            </c:numRef>
          </c:xVal>
          <c:yVal>
            <c:numRef>
              <c:f>'B-H_exp'!$B$24:$B$41</c:f>
              <c:numCache>
                <c:formatCode>General</c:formatCode>
                <c:ptCount val="18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3.5000000000000003E-2</c:v>
                </c:pt>
                <c:pt idx="5">
                  <c:v>0.04</c:v>
                </c:pt>
                <c:pt idx="6">
                  <c:v>0.05</c:v>
                </c:pt>
                <c:pt idx="7">
                  <c:v>0.06</c:v>
                </c:pt>
                <c:pt idx="8">
                  <c:v>7.0000000000000007E-2</c:v>
                </c:pt>
                <c:pt idx="9">
                  <c:v>8.1600000000000006E-2</c:v>
                </c:pt>
                <c:pt idx="10">
                  <c:v>8.2000000000000003E-2</c:v>
                </c:pt>
                <c:pt idx="11">
                  <c:v>8.5000000000000006E-2</c:v>
                </c:pt>
                <c:pt idx="12">
                  <c:v>0.09</c:v>
                </c:pt>
                <c:pt idx="13">
                  <c:v>9.5000000000000001E-2</c:v>
                </c:pt>
                <c:pt idx="14">
                  <c:v>0.1</c:v>
                </c:pt>
                <c:pt idx="15">
                  <c:v>0.11</c:v>
                </c:pt>
                <c:pt idx="16">
                  <c:v>0.12</c:v>
                </c:pt>
                <c:pt idx="17">
                  <c:v>0.13</c:v>
                </c:pt>
              </c:numCache>
            </c:numRef>
          </c:yVal>
          <c:smooth val="1"/>
        </c:ser>
        <c:ser>
          <c:idx val="2"/>
          <c:order val="2"/>
          <c:tx>
            <c:v>Al800, exp_3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'B-H_exp'!$T$3:$T$21</c:f>
              <c:numCache>
                <c:formatCode>General</c:formatCode>
                <c:ptCount val="19"/>
                <c:pt idx="0">
                  <c:v>0</c:v>
                </c:pt>
                <c:pt idx="1">
                  <c:v>99.47184429552847</c:v>
                </c:pt>
                <c:pt idx="2">
                  <c:v>198.94368859105694</c:v>
                </c:pt>
                <c:pt idx="3">
                  <c:v>298.41553288658542</c:v>
                </c:pt>
                <c:pt idx="4">
                  <c:v>397.88737718211388</c:v>
                </c:pt>
                <c:pt idx="5">
                  <c:v>497.35922147764234</c:v>
                </c:pt>
                <c:pt idx="6">
                  <c:v>612.13442643402129</c:v>
                </c:pt>
                <c:pt idx="7">
                  <c:v>795.77475436422776</c:v>
                </c:pt>
                <c:pt idx="8">
                  <c:v>1392.6058201373987</c:v>
                </c:pt>
                <c:pt idx="9">
                  <c:v>2984.1553288658538</c:v>
                </c:pt>
                <c:pt idx="10">
                  <c:v>4897.0754114721703</c:v>
                </c:pt>
                <c:pt idx="11">
                  <c:v>7515.6504578843733</c:v>
                </c:pt>
                <c:pt idx="12">
                  <c:v>11551.569014964596</c:v>
                </c:pt>
                <c:pt idx="13">
                  <c:v>15119.720332920328</c:v>
                </c:pt>
                <c:pt idx="14">
                  <c:v>18947.017961053039</c:v>
                </c:pt>
                <c:pt idx="15">
                  <c:v>27354.757181270325</c:v>
                </c:pt>
                <c:pt idx="16">
                  <c:v>34724.716554075392</c:v>
                </c:pt>
                <c:pt idx="17">
                  <c:v>40425.357521702768</c:v>
                </c:pt>
                <c:pt idx="18">
                  <c:v>67012.610893829711</c:v>
                </c:pt>
              </c:numCache>
            </c:numRef>
          </c:xVal>
          <c:yVal>
            <c:numRef>
              <c:f>'B-H_exp'!$U$3:$U$21</c:f>
              <c:numCache>
                <c:formatCode>General</c:formatCode>
                <c:ptCount val="19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6.5000000000000002E-2</c:v>
                </c:pt>
                <c:pt idx="8">
                  <c:v>7.0000000000000007E-2</c:v>
                </c:pt>
                <c:pt idx="9">
                  <c:v>7.4999999999999997E-2</c:v>
                </c:pt>
                <c:pt idx="10">
                  <c:v>0.08</c:v>
                </c:pt>
                <c:pt idx="11">
                  <c:v>8.5000000000000006E-2</c:v>
                </c:pt>
                <c:pt idx="12">
                  <c:v>0.09</c:v>
                </c:pt>
                <c:pt idx="13">
                  <c:v>9.5000000000000001E-2</c:v>
                </c:pt>
                <c:pt idx="14">
                  <c:v>0.1</c:v>
                </c:pt>
                <c:pt idx="15">
                  <c:v>0.11</c:v>
                </c:pt>
                <c:pt idx="16">
                  <c:v>0.12</c:v>
                </c:pt>
                <c:pt idx="17">
                  <c:v>0.127</c:v>
                </c:pt>
                <c:pt idx="18">
                  <c:v>0.16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606952"/>
        <c:axId val="164607344"/>
      </c:scatterChart>
      <c:valAx>
        <c:axId val="164606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A/m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607344"/>
        <c:crosses val="autoZero"/>
        <c:crossBetween val="midCat"/>
      </c:valAx>
      <c:valAx>
        <c:axId val="16460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3335983200764791E-2"/>
              <c:y val="0.4386362310771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606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52007771533874"/>
          <c:y val="0.5830804104032451"/>
          <c:w val="0.28137129597930693"/>
          <c:h val="0.19350592539568917"/>
        </c:manualLayout>
      </c:layout>
      <c:overlay val="0"/>
      <c:spPr>
        <a:solidFill>
          <a:schemeClr val="accent4">
            <a:lumMod val="20000"/>
            <a:lumOff val="80000"/>
            <a:alpha val="51000"/>
          </a:scheme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H_ext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solenoid set-up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Exper., H_ext=H without garnet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30A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(H_ext!$U$4:$U$17,H_ext!$A$5)</c:f>
              <c:numCache>
                <c:formatCode>General</c:formatCode>
                <c:ptCount val="15"/>
                <c:pt idx="0">
                  <c:v>20870.841474332454</c:v>
                </c:pt>
                <c:pt idx="1">
                  <c:v>23792.759280738999</c:v>
                </c:pt>
                <c:pt idx="2">
                  <c:v>26744.492574966018</c:v>
                </c:pt>
                <c:pt idx="3">
                  <c:v>29875.118796115883</c:v>
                </c:pt>
                <c:pt idx="4">
                  <c:v>32826.852090342902</c:v>
                </c:pt>
                <c:pt idx="5">
                  <c:v>35778.585384569917</c:v>
                </c:pt>
                <c:pt idx="6">
                  <c:v>38968.842581360739</c:v>
                </c:pt>
                <c:pt idx="7">
                  <c:v>41741.682948664908</c:v>
                </c:pt>
                <c:pt idx="8">
                  <c:v>44782.862706353342</c:v>
                </c:pt>
                <c:pt idx="9">
                  <c:v>47734.596000580357</c:v>
                </c:pt>
                <c:pt idx="10">
                  <c:v>50656.513806986921</c:v>
                </c:pt>
                <c:pt idx="11">
                  <c:v>53638.062589034394</c:v>
                </c:pt>
                <c:pt idx="12">
                  <c:v>56649.426858902363</c:v>
                </c:pt>
                <c:pt idx="13">
                  <c:v>59481.8982018475</c:v>
                </c:pt>
                <c:pt idx="14">
                  <c:v>32500</c:v>
                </c:pt>
              </c:numCache>
            </c:numRef>
          </c:xVal>
          <c:yVal>
            <c:numRef>
              <c:f>H_ext!$V$4:$V$17</c:f>
              <c:numCache>
                <c:formatCode>General</c:formatCode>
                <c:ptCount val="14"/>
                <c:pt idx="0">
                  <c:v>73.8</c:v>
                </c:pt>
                <c:pt idx="1">
                  <c:v>81.650000000000006</c:v>
                </c:pt>
                <c:pt idx="2">
                  <c:v>87.85</c:v>
                </c:pt>
                <c:pt idx="3">
                  <c:v>93.632999999999996</c:v>
                </c:pt>
                <c:pt idx="4">
                  <c:v>98.356999999999999</c:v>
                </c:pt>
                <c:pt idx="5">
                  <c:v>102.45699999999999</c:v>
                </c:pt>
                <c:pt idx="6">
                  <c:v>106.39400000000001</c:v>
                </c:pt>
                <c:pt idx="7">
                  <c:v>109.428</c:v>
                </c:pt>
                <c:pt idx="8">
                  <c:v>112.48099999999999</c:v>
                </c:pt>
                <c:pt idx="9">
                  <c:v>115.163</c:v>
                </c:pt>
                <c:pt idx="10">
                  <c:v>117.607</c:v>
                </c:pt>
                <c:pt idx="11">
                  <c:v>119.914</c:v>
                </c:pt>
                <c:pt idx="12">
                  <c:v>122.045</c:v>
                </c:pt>
                <c:pt idx="13">
                  <c:v>123.917</c:v>
                </c:pt>
              </c:numCache>
            </c:numRef>
          </c:yVal>
          <c:smooth val="1"/>
        </c:ser>
        <c:ser>
          <c:idx val="0"/>
          <c:order val="1"/>
          <c:tx>
            <c:v>CST sim., G810_CERN, H_ext uniform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>
                  <a:alpha val="98000"/>
                </a:srgb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H_ext!$L$24:$L$40</c:f>
              <c:numCache>
                <c:formatCode>General</c:formatCode>
                <c:ptCount val="17"/>
                <c:pt idx="2">
                  <c:v>20000</c:v>
                </c:pt>
                <c:pt idx="3">
                  <c:v>25000</c:v>
                </c:pt>
                <c:pt idx="4">
                  <c:v>30000</c:v>
                </c:pt>
                <c:pt idx="5">
                  <c:v>32500</c:v>
                </c:pt>
                <c:pt idx="6">
                  <c:v>42500</c:v>
                </c:pt>
                <c:pt idx="7">
                  <c:v>50000</c:v>
                </c:pt>
                <c:pt idx="8">
                  <c:v>60000</c:v>
                </c:pt>
              </c:numCache>
            </c:numRef>
          </c:xVal>
          <c:yVal>
            <c:numRef>
              <c:f>H_ext!$M$24:$M$40</c:f>
              <c:numCache>
                <c:formatCode>General</c:formatCode>
                <c:ptCount val="17"/>
                <c:pt idx="2">
                  <c:v>74.14</c:v>
                </c:pt>
                <c:pt idx="3">
                  <c:v>84.3</c:v>
                </c:pt>
                <c:pt idx="4">
                  <c:v>92.370999999999995</c:v>
                </c:pt>
                <c:pt idx="5">
                  <c:v>95.9</c:v>
                </c:pt>
                <c:pt idx="6">
                  <c:v>107.345</c:v>
                </c:pt>
                <c:pt idx="7">
                  <c:v>113.88</c:v>
                </c:pt>
                <c:pt idx="8">
                  <c:v>120.84</c:v>
                </c:pt>
              </c:numCache>
            </c:numRef>
          </c:yVal>
          <c:smooth val="1"/>
        </c:ser>
        <c:ser>
          <c:idx val="2"/>
          <c:order val="2"/>
          <c:tx>
            <c:v>CST sim, Al800_exp2, H_ext uniform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H_ext!$S$26:$S$32</c:f>
              <c:numCache>
                <c:formatCode>General</c:formatCode>
                <c:ptCount val="7"/>
                <c:pt idx="0">
                  <c:v>20000</c:v>
                </c:pt>
                <c:pt idx="1">
                  <c:v>25000</c:v>
                </c:pt>
                <c:pt idx="2">
                  <c:v>30000</c:v>
                </c:pt>
                <c:pt idx="3">
                  <c:v>35000</c:v>
                </c:pt>
                <c:pt idx="4">
                  <c:v>42500</c:v>
                </c:pt>
                <c:pt idx="5">
                  <c:v>50000</c:v>
                </c:pt>
                <c:pt idx="6">
                  <c:v>60000</c:v>
                </c:pt>
              </c:numCache>
            </c:numRef>
          </c:xVal>
          <c:yVal>
            <c:numRef>
              <c:f>H_ext!$T$26:$T$32</c:f>
              <c:numCache>
                <c:formatCode>General</c:formatCode>
                <c:ptCount val="7"/>
                <c:pt idx="0">
                  <c:v>72.88</c:v>
                </c:pt>
                <c:pt idx="1">
                  <c:v>85.26</c:v>
                </c:pt>
                <c:pt idx="2">
                  <c:v>94.6</c:v>
                </c:pt>
                <c:pt idx="3">
                  <c:v>101.84</c:v>
                </c:pt>
                <c:pt idx="4">
                  <c:v>110.36</c:v>
                </c:pt>
                <c:pt idx="5">
                  <c:v>117.02500000000001</c:v>
                </c:pt>
                <c:pt idx="6">
                  <c:v>124.08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993616"/>
        <c:axId val="319993224"/>
      </c:scatterChart>
      <c:valAx>
        <c:axId val="319993616"/>
        <c:scaling>
          <c:orientation val="minMax"/>
          <c:max val="70000"/>
          <c:min val="200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H_ext,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A/m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9993224"/>
        <c:crosses val="autoZero"/>
        <c:crossBetween val="midCat"/>
      </c:valAx>
      <c:valAx>
        <c:axId val="319993224"/>
        <c:scaling>
          <c:orientation val="minMax"/>
          <c:max val="130"/>
          <c:min val="6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 MHZ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386588063926564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9993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297060367454069"/>
          <c:y val="0.58483236765215674"/>
          <c:w val="0.64527909011373574"/>
          <c:h val="0.21969465858652484"/>
        </c:manualLayout>
      </c:layout>
      <c:overlay val="1"/>
      <c:spPr>
        <a:solidFill>
          <a:schemeClr val="accent4">
            <a:lumMod val="20000"/>
            <a:lumOff val="80000"/>
            <a:alpha val="50000"/>
          </a:scheme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Mock</a:t>
            </a:r>
            <a:r>
              <a:rPr lang="en-US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as is, G810_CERN vs Al800_exp.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G810_CERN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MockUp!$A$5:$A$9</c:f>
              <c:numCache>
                <c:formatCode>General</c:formatCode>
                <c:ptCount val="5"/>
                <c:pt idx="0">
                  <c:v>25000</c:v>
                </c:pt>
                <c:pt idx="1">
                  <c:v>30000</c:v>
                </c:pt>
                <c:pt idx="2">
                  <c:v>40000</c:v>
                </c:pt>
                <c:pt idx="3">
                  <c:v>50000</c:v>
                </c:pt>
                <c:pt idx="4">
                  <c:v>60000</c:v>
                </c:pt>
              </c:numCache>
            </c:numRef>
          </c:xVal>
          <c:yVal>
            <c:numRef>
              <c:f>MockUp!$B$5:$B$9</c:f>
              <c:numCache>
                <c:formatCode>General</c:formatCode>
                <c:ptCount val="5"/>
                <c:pt idx="0">
                  <c:v>69.944999999999993</c:v>
                </c:pt>
                <c:pt idx="1">
                  <c:v>75.775000000000006</c:v>
                </c:pt>
                <c:pt idx="2">
                  <c:v>84.41</c:v>
                </c:pt>
                <c:pt idx="3">
                  <c:v>90.484999999999999</c:v>
                </c:pt>
                <c:pt idx="4">
                  <c:v>94.75</c:v>
                </c:pt>
              </c:numCache>
            </c:numRef>
          </c:yVal>
          <c:smooth val="0"/>
        </c:ser>
        <c:ser>
          <c:idx val="1"/>
          <c:order val="1"/>
          <c:tx>
            <c:v>Al800_exp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MockUp!$H$5:$H$9</c:f>
              <c:numCache>
                <c:formatCode>General</c:formatCode>
                <c:ptCount val="5"/>
                <c:pt idx="0">
                  <c:v>25000</c:v>
                </c:pt>
                <c:pt idx="1">
                  <c:v>30000</c:v>
                </c:pt>
                <c:pt idx="2">
                  <c:v>40000</c:v>
                </c:pt>
                <c:pt idx="3">
                  <c:v>50000</c:v>
                </c:pt>
                <c:pt idx="4">
                  <c:v>60000</c:v>
                </c:pt>
              </c:numCache>
            </c:numRef>
          </c:xVal>
          <c:yVal>
            <c:numRef>
              <c:f>MockUp!$I$5:$I$9</c:f>
              <c:numCache>
                <c:formatCode>General</c:formatCode>
                <c:ptCount val="5"/>
                <c:pt idx="0">
                  <c:v>64.34</c:v>
                </c:pt>
                <c:pt idx="1">
                  <c:v>72.62</c:v>
                </c:pt>
                <c:pt idx="2">
                  <c:v>83.06</c:v>
                </c:pt>
                <c:pt idx="3">
                  <c:v>89.71</c:v>
                </c:pt>
                <c:pt idx="4">
                  <c:v>94.43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797168"/>
        <c:axId val="410797560"/>
      </c:scatterChart>
      <c:valAx>
        <c:axId val="410797168"/>
        <c:scaling>
          <c:orientation val="minMax"/>
          <c:min val="2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H_ext,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A/m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0797560"/>
        <c:crosses val="autoZero"/>
        <c:crossBetween val="midCat"/>
      </c:valAx>
      <c:valAx>
        <c:axId val="41079756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 MHz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0797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49978127734034"/>
          <c:y val="0.50312445319335086"/>
          <c:w val="0.26216688538932631"/>
          <c:h val="0.16088072324292796"/>
        </c:manualLayout>
      </c:layout>
      <c:overlay val="1"/>
      <c:spPr>
        <a:solidFill>
          <a:srgbClr val="7030A0">
            <a:alpha val="15000"/>
          </a:srgb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Mock</a:t>
            </a:r>
            <a:r>
              <a:rPr lang="en-US" sz="12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up, F vs bottom plate thickness, H_ext = 25kA/m</a:t>
            </a:r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Bottom_plate!$B$4:$B$7</c:f>
              <c:numCache>
                <c:formatCode>General</c:formatCode>
                <c:ptCount val="4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</c:numCache>
            </c:numRef>
          </c:xVal>
          <c:yVal>
            <c:numRef>
              <c:f>Bottom_plate!$C$4:$C$7</c:f>
              <c:numCache>
                <c:formatCode>General</c:formatCode>
                <c:ptCount val="4"/>
                <c:pt idx="0">
                  <c:v>78.875</c:v>
                </c:pt>
                <c:pt idx="1">
                  <c:v>76.462999999999994</c:v>
                </c:pt>
                <c:pt idx="2">
                  <c:v>74.05</c:v>
                </c:pt>
                <c:pt idx="3">
                  <c:v>72.349999999999994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551328"/>
        <c:axId val="324550152"/>
      </c:scatterChart>
      <c:valAx>
        <c:axId val="32455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Thickness,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4550152"/>
        <c:crosses val="autoZero"/>
        <c:crossBetween val="midCat"/>
      </c:valAx>
      <c:valAx>
        <c:axId val="32455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 MHz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4551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EB2E5-435A-4CA4-9D70-AAB5AA15DEF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65C4-443D-452F-8922-4EE3999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165C4-443D-452F-8922-4EE3999638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7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1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8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3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2883-9D41-46B8-9856-C6263F4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28801"/>
            <a:ext cx="8458200" cy="17716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with experimental B(H)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148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G.Romanov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Gennady Romanov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3767" y="228600"/>
            <a:ext cx="390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from February 3, 2015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371600"/>
            <a:ext cx="1003858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Al800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70-120 MHz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check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confirm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tan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_e=0.0002 in the 70-120 MHz interval.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static B(H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Al800 –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Youri&amp;Robyn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unloaded Q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small solenoid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set-up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simulations to obtain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thermal simulations with new garnet parameters.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9296400" y="1371600"/>
            <a:ext cx="304800" cy="838200"/>
          </a:xfrm>
          <a:prstGeom prst="rightBrace">
            <a:avLst>
              <a:gd name="adj1" fmla="val 31190"/>
              <a:gd name="adj2" fmla="val 489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53600" y="1606034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Sergei&amp;Youri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876800"/>
            <a:ext cx="10134600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set-up model with gaps between garnet and walls was simulated. The simulations confirmed Robyn’s conclusion about impact of the gaps 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intergral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Fortunately average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10 is practically constant over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70-120 MHz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interval, so the model without gaps still can be used. Sergey was asked to take the gaps into account.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Gennady Romanov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76200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B(H) for Al800.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131" y="5486400"/>
            <a:ext cx="353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Al800_exp2,3 –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Youri&amp;Robyn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334989"/>
              </p:ext>
            </p:extLst>
          </p:nvPr>
        </p:nvGraphicFramePr>
        <p:xfrm>
          <a:off x="228600" y="1066800"/>
          <a:ext cx="54101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095586"/>
              </p:ext>
            </p:extLst>
          </p:nvPr>
        </p:nvGraphicFramePr>
        <p:xfrm>
          <a:off x="5836920" y="1066800"/>
          <a:ext cx="5715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69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2883-9D41-46B8-9856-C6263F48C8D2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15" t="7161" r="4673" b="9280"/>
          <a:stretch/>
        </p:blipFill>
        <p:spPr>
          <a:xfrm>
            <a:off x="5029199" y="609600"/>
            <a:ext cx="7053943" cy="27432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95800" y="76200"/>
            <a:ext cx="353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mock-up (Robyn’s design).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852722"/>
              </p:ext>
            </p:extLst>
          </p:nvPr>
        </p:nvGraphicFramePr>
        <p:xfrm>
          <a:off x="152400" y="609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152578"/>
              </p:ext>
            </p:extLst>
          </p:nvPr>
        </p:nvGraphicFramePr>
        <p:xfrm>
          <a:off x="152400" y="35190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940" y="3449083"/>
            <a:ext cx="3718066" cy="293155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8259" t="14411" r="17592" b="19585"/>
          <a:stretch/>
        </p:blipFill>
        <p:spPr>
          <a:xfrm>
            <a:off x="9034364" y="3540083"/>
            <a:ext cx="2852836" cy="137477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2755" t="7089" r="22770" b="8090"/>
          <a:stretch/>
        </p:blipFill>
        <p:spPr>
          <a:xfrm>
            <a:off x="9034364" y="5004425"/>
            <a:ext cx="2852835" cy="134321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2" name="Line Callout 1 11"/>
          <p:cNvSpPr/>
          <p:nvPr/>
        </p:nvSpPr>
        <p:spPr>
          <a:xfrm>
            <a:off x="5715000" y="844291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160829"/>
              <a:gd name="adj4" fmla="val -52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yoke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943600" y="2604249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-29647"/>
              <a:gd name="adj4" fmla="val -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bottom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2346" y="4042805"/>
            <a:ext cx="15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1.5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77125" y="5484297"/>
            <a:ext cx="15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0.1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2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236</Words>
  <Application>Microsoft Office PowerPoint</Application>
  <PresentationFormat>Widescreen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Simulation with experimental B(H). </vt:lpstr>
      <vt:lpstr>PowerPoint Presentation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Gennady Romanov x6766 12815N</dc:creator>
  <cp:lastModifiedBy>Gennady Romanov x6766 12815N</cp:lastModifiedBy>
  <cp:revision>96</cp:revision>
  <cp:lastPrinted>2014-12-29T15:25:40Z</cp:lastPrinted>
  <dcterms:created xsi:type="dcterms:W3CDTF">2014-12-29T14:44:46Z</dcterms:created>
  <dcterms:modified xsi:type="dcterms:W3CDTF">2015-02-17T19:19:43Z</dcterms:modified>
</cp:coreProperties>
</file>