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baseline="0">
                <a:solidFill>
                  <a:schemeClr val="tx1"/>
                </a:solidFill>
              </a:rPr>
              <a:t>'</a:t>
            </a:r>
            <a:r>
              <a:rPr lang="en-US" b="1" baseline="0"/>
              <a:t> 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frequency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Taper_IPAC15!$O$24:$O$34</c:f>
              <c:numCache>
                <c:formatCode>General</c:formatCode>
                <c:ptCount val="11"/>
                <c:pt idx="0">
                  <c:v>70.821031777569004</c:v>
                </c:pt>
                <c:pt idx="1">
                  <c:v>72.927333595099</c:v>
                </c:pt>
                <c:pt idx="2">
                  <c:v>75.226533103335996</c:v>
                </c:pt>
                <c:pt idx="3">
                  <c:v>77.748250647793</c:v>
                </c:pt>
                <c:pt idx="4">
                  <c:v>80.528205249411997</c:v>
                </c:pt>
                <c:pt idx="5">
                  <c:v>83.609556145938001</c:v>
                </c:pt>
                <c:pt idx="6">
                  <c:v>87.044322014648998</c:v>
                </c:pt>
                <c:pt idx="7">
                  <c:v>90.894424990307996</c:v>
                </c:pt>
                <c:pt idx="8">
                  <c:v>95.231301570376004</c:v>
                </c:pt>
                <c:pt idx="9">
                  <c:v>100.13130874796001</c:v>
                </c:pt>
                <c:pt idx="10">
                  <c:v>105.66096230230001</c:v>
                </c:pt>
              </c:numCache>
            </c:numRef>
          </c:xVal>
          <c:yVal>
            <c:numRef>
              <c:f>Taper_IPAC15!$P$24:$P$34</c:f>
              <c:numCache>
                <c:formatCode>General</c:formatCode>
                <c:ptCount val="11"/>
                <c:pt idx="0">
                  <c:v>4</c:v>
                </c:pt>
                <c:pt idx="1">
                  <c:v>3.75</c:v>
                </c:pt>
                <c:pt idx="2">
                  <c:v>3.5</c:v>
                </c:pt>
                <c:pt idx="3">
                  <c:v>3.25</c:v>
                </c:pt>
                <c:pt idx="4">
                  <c:v>3</c:v>
                </c:pt>
                <c:pt idx="5">
                  <c:v>2.75</c:v>
                </c:pt>
                <c:pt idx="6">
                  <c:v>2.5</c:v>
                </c:pt>
                <c:pt idx="7">
                  <c:v>2.25</c:v>
                </c:pt>
                <c:pt idx="8">
                  <c:v>2</c:v>
                </c:pt>
                <c:pt idx="9">
                  <c:v>1.75</c:v>
                </c:pt>
                <c:pt idx="10">
                  <c:v>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88608"/>
        <c:axId val="70589184"/>
      </c:scatterChart>
      <c:valAx>
        <c:axId val="70588608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0589184"/>
        <c:crosses val="autoZero"/>
        <c:crossBetween val="midCat"/>
      </c:valAx>
      <c:valAx>
        <c:axId val="7058918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μ' </a:t>
                </a: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</a:p>
            </c:rich>
          </c:tx>
          <c:layout>
            <c:manualLayout>
              <c:xMode val="edge"/>
              <c:yMode val="edge"/>
              <c:x val="3.3257747543461828E-2"/>
              <c:y val="0.365856697819314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0588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</a:t>
            </a:r>
            <a:r>
              <a:rPr lang="en-US" baseline="0"/>
              <a:t> </a:t>
            </a:r>
            <a:r>
              <a:rPr lang="en-US" i="1" baseline="0"/>
              <a:t>u</a:t>
            </a:r>
            <a:r>
              <a:rPr lang="en-US" baseline="0"/>
              <a:t> as a function of</a:t>
            </a:r>
            <a:r>
              <a:rPr lang="en-US" i="1" baseline="0"/>
              <a:t> f</a:t>
            </a:r>
            <a:endParaRPr lang="en-US" i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Gennady</c:v>
          </c:tx>
          <c:xVal>
            <c:numRef>
              <c:f>Sheet1!$I$2:$I$12</c:f>
              <c:numCache>
                <c:formatCode>General</c:formatCode>
                <c:ptCount val="11"/>
                <c:pt idx="0">
                  <c:v>70.821031777569004</c:v>
                </c:pt>
                <c:pt idx="1">
                  <c:v>72.927333595099</c:v>
                </c:pt>
                <c:pt idx="2">
                  <c:v>75.226533103335996</c:v>
                </c:pt>
                <c:pt idx="3">
                  <c:v>77.748250647793</c:v>
                </c:pt>
                <c:pt idx="4">
                  <c:v>80.528205249411997</c:v>
                </c:pt>
                <c:pt idx="5">
                  <c:v>83.609556145938001</c:v>
                </c:pt>
                <c:pt idx="6">
                  <c:v>87.044322014648998</c:v>
                </c:pt>
                <c:pt idx="7">
                  <c:v>90.894424990307996</c:v>
                </c:pt>
                <c:pt idx="8">
                  <c:v>95.231301570376004</c:v>
                </c:pt>
                <c:pt idx="9">
                  <c:v>100.13130874796001</c:v>
                </c:pt>
                <c:pt idx="10">
                  <c:v>105.66096230230001</c:v>
                </c:pt>
              </c:numCache>
            </c:numRef>
          </c:xVal>
          <c:yVal>
            <c:numRef>
              <c:f>Sheet1!$J$2:$J$12</c:f>
              <c:numCache>
                <c:formatCode>General</c:formatCode>
                <c:ptCount val="11"/>
                <c:pt idx="0">
                  <c:v>4</c:v>
                </c:pt>
                <c:pt idx="1">
                  <c:v>3.75</c:v>
                </c:pt>
                <c:pt idx="2">
                  <c:v>3.5</c:v>
                </c:pt>
                <c:pt idx="3">
                  <c:v>3.25</c:v>
                </c:pt>
                <c:pt idx="4">
                  <c:v>3</c:v>
                </c:pt>
                <c:pt idx="5">
                  <c:v>2.75</c:v>
                </c:pt>
                <c:pt idx="6">
                  <c:v>2.5</c:v>
                </c:pt>
                <c:pt idx="7">
                  <c:v>2.25</c:v>
                </c:pt>
                <c:pt idx="8">
                  <c:v>2</c:v>
                </c:pt>
                <c:pt idx="9">
                  <c:v>1.75</c:v>
                </c:pt>
                <c:pt idx="10">
                  <c:v>1.5</c:v>
                </c:pt>
              </c:numCache>
            </c:numRef>
          </c:yVal>
          <c:smooth val="1"/>
        </c:ser>
        <c:ser>
          <c:idx val="2"/>
          <c:order val="1"/>
          <c:tx>
            <c:v>e=14.4</c:v>
          </c:tx>
          <c:xVal>
            <c:numRef>
              <c:f>Sheet1!$D$2:$D$12</c:f>
              <c:numCache>
                <c:formatCode>General</c:formatCode>
                <c:ptCount val="11"/>
                <c:pt idx="0">
                  <c:v>106.355</c:v>
                </c:pt>
                <c:pt idx="1">
                  <c:v>100.715</c:v>
                </c:pt>
                <c:pt idx="2">
                  <c:v>95.731999999999999</c:v>
                </c:pt>
                <c:pt idx="3">
                  <c:v>91.332999999999998</c:v>
                </c:pt>
                <c:pt idx="4">
                  <c:v>87.435000000000002</c:v>
                </c:pt>
                <c:pt idx="5">
                  <c:v>83.962999999999994</c:v>
                </c:pt>
                <c:pt idx="6">
                  <c:v>80.850999999999999</c:v>
                </c:pt>
                <c:pt idx="7">
                  <c:v>78.048000000000002</c:v>
                </c:pt>
                <c:pt idx="8">
                  <c:v>75.503</c:v>
                </c:pt>
                <c:pt idx="9">
                  <c:v>73.186000000000007</c:v>
                </c:pt>
                <c:pt idx="10">
                  <c:v>71.064999999999998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1.5</c:v>
                </c:pt>
                <c:pt idx="1">
                  <c:v>1.75</c:v>
                </c:pt>
                <c:pt idx="2">
                  <c:v>2</c:v>
                </c:pt>
                <c:pt idx="3">
                  <c:v>2.25</c:v>
                </c:pt>
                <c:pt idx="4">
                  <c:v>2.5</c:v>
                </c:pt>
                <c:pt idx="5">
                  <c:v>2.75</c:v>
                </c:pt>
                <c:pt idx="6">
                  <c:v>3</c:v>
                </c:pt>
                <c:pt idx="7">
                  <c:v>3.25</c:v>
                </c:pt>
                <c:pt idx="8">
                  <c:v>3.5</c:v>
                </c:pt>
                <c:pt idx="9">
                  <c:v>3.75</c:v>
                </c:pt>
                <c:pt idx="10">
                  <c:v>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62208"/>
        <c:axId val="140821632"/>
      </c:scatterChart>
      <c:valAx>
        <c:axId val="133462208"/>
        <c:scaling>
          <c:orientation val="minMax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0"/>
                  <a:t> (MHz)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0821632"/>
        <c:crosses val="autoZero"/>
        <c:crossBetween val="midCat"/>
      </c:valAx>
      <c:valAx>
        <c:axId val="140821632"/>
        <c:scaling>
          <c:orientation val="minMax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</a:t>
                </a:r>
                <a:r>
                  <a:rPr lang="en-US" i="1" baseline="0"/>
                  <a:t>u</a:t>
                </a:r>
                <a:endParaRPr lang="en-US" i="1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3462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E40D-B4BC-4150-A796-AB5BFC84336D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C60A-BDE6-4C44-9D7C-933826FF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Booster SHC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Quarter Model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27833" b="15640"/>
          <a:stretch/>
        </p:blipFill>
        <p:spPr>
          <a:xfrm>
            <a:off x="685800" y="1600200"/>
            <a:ext cx="6501671" cy="2558374"/>
          </a:xfrm>
        </p:spPr>
      </p:pic>
      <p:sp>
        <p:nvSpPr>
          <p:cNvPr id="5" name="TextBox 4"/>
          <p:cNvSpPr txBox="1"/>
          <p:nvPr/>
        </p:nvSpPr>
        <p:spPr>
          <a:xfrm>
            <a:off x="762000" y="4572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first step check, a quarter model of the cavity is set up in Omega3P, based on the SAT file provided by Gennady.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Quarter Model Tuning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331696"/>
              </p:ext>
            </p:extLst>
          </p:nvPr>
        </p:nvGraphicFramePr>
        <p:xfrm>
          <a:off x="5715000" y="4191000"/>
          <a:ext cx="322497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3591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From Gennady , “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Booster cavity status and plan, Apr 2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90034" y="1905000"/>
            <a:ext cx="264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Ferrite material:  average </a:t>
            </a:r>
            <a:r>
              <a:rPr lang="el-GR" dirty="0" smtClean="0"/>
              <a:t>ξ</a:t>
            </a:r>
            <a:r>
              <a:rPr lang="en-US" dirty="0" smtClean="0"/>
              <a:t>=14.4, </a:t>
            </a:r>
            <a:r>
              <a:rPr lang="en-US" dirty="0" smtClean="0"/>
              <a:t>no ferrite heating loss 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91200" y="32766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723" y="541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frequency tuning </a:t>
            </a:r>
            <a:r>
              <a:rPr lang="en-US" dirty="0" smtClean="0"/>
              <a:t>agrees very well with Gennady’s results.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473858"/>
              </p:ext>
            </p:extLst>
          </p:nvPr>
        </p:nvGraphicFramePr>
        <p:xfrm>
          <a:off x="152400" y="1219200"/>
          <a:ext cx="5867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99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Thermal heating with constant u’’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53" y="1875099"/>
            <a:ext cx="318676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2287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Gennady’s results from “May212015_2nd_Harm”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32113" b="14556"/>
          <a:stretch/>
        </p:blipFill>
        <p:spPr>
          <a:xfrm>
            <a:off x="398833" y="1741486"/>
            <a:ext cx="4516877" cy="1916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2287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Omega3P Simulation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064675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75.503 MHz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V_peak</a:t>
            </a:r>
            <a:r>
              <a:rPr lang="en-US" dirty="0" smtClean="0"/>
              <a:t> = 100 KV: </a:t>
            </a:r>
          </a:p>
          <a:p>
            <a:r>
              <a:rPr lang="en-US" dirty="0" err="1" smtClean="0"/>
              <a:t>P_ferrite_e</a:t>
            </a:r>
            <a:r>
              <a:rPr lang="en-US" dirty="0" smtClean="0"/>
              <a:t> = 8.11 kW </a:t>
            </a:r>
          </a:p>
          <a:p>
            <a:r>
              <a:rPr lang="en-US" dirty="0" err="1" smtClean="0"/>
              <a:t>P_ferrite_m</a:t>
            </a:r>
            <a:r>
              <a:rPr lang="en-US" dirty="0" smtClean="0"/>
              <a:t> = 63.25 kW</a:t>
            </a:r>
          </a:p>
          <a:p>
            <a:r>
              <a:rPr lang="en-US" dirty="0" err="1" smtClean="0"/>
              <a:t>P_ferrite</a:t>
            </a:r>
            <a:r>
              <a:rPr lang="en-US" dirty="0" smtClean="0"/>
              <a:t> = 71.36 kW</a:t>
            </a:r>
          </a:p>
          <a:p>
            <a:r>
              <a:rPr lang="en-US" dirty="0" err="1" smtClean="0"/>
              <a:t>P_copper</a:t>
            </a:r>
            <a:r>
              <a:rPr lang="en-US" dirty="0" smtClean="0"/>
              <a:t> = 9.14 kW</a:t>
            </a:r>
          </a:p>
          <a:p>
            <a:endParaRPr lang="en-US" dirty="0"/>
          </a:p>
          <a:p>
            <a:r>
              <a:rPr lang="en-US" dirty="0" smtClean="0"/>
              <a:t>The Omega3P simulation agrees well with Gennady’s results.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field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3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150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Booster SHC Modeling</vt:lpstr>
      <vt:lpstr>Quarter Model setup</vt:lpstr>
      <vt:lpstr>Quarter Model Tuning</vt:lpstr>
      <vt:lpstr>Thermal heating with constant u’’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SHC Modeling</dc:title>
  <dc:creator>tianhuan luo</dc:creator>
  <cp:lastModifiedBy>tianhuan luo</cp:lastModifiedBy>
  <cp:revision>10</cp:revision>
  <dcterms:created xsi:type="dcterms:W3CDTF">2015-05-21T03:32:26Z</dcterms:created>
  <dcterms:modified xsi:type="dcterms:W3CDTF">2015-06-04T04:52:49Z</dcterms:modified>
</cp:coreProperties>
</file>