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eg" ContentType="video/unknown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84" r:id="rId2"/>
    <p:sldId id="758" r:id="rId3"/>
    <p:sldId id="754" r:id="rId4"/>
    <p:sldId id="650" r:id="rId5"/>
    <p:sldId id="649" r:id="rId6"/>
    <p:sldId id="733" r:id="rId7"/>
    <p:sldId id="797" r:id="rId8"/>
    <p:sldId id="665" r:id="rId9"/>
    <p:sldId id="670" r:id="rId10"/>
    <p:sldId id="820" r:id="rId11"/>
    <p:sldId id="825" r:id="rId12"/>
    <p:sldId id="791" r:id="rId13"/>
    <p:sldId id="802" r:id="rId14"/>
    <p:sldId id="823" r:id="rId15"/>
    <p:sldId id="720" r:id="rId16"/>
    <p:sldId id="822" r:id="rId17"/>
    <p:sldId id="811" r:id="rId18"/>
    <p:sldId id="761" r:id="rId19"/>
    <p:sldId id="712" r:id="rId20"/>
    <p:sldId id="691" r:id="rId21"/>
    <p:sldId id="711" r:id="rId22"/>
    <p:sldId id="821" r:id="rId23"/>
    <p:sldId id="740" r:id="rId24"/>
    <p:sldId id="795" r:id="rId25"/>
    <p:sldId id="723" r:id="rId26"/>
    <p:sldId id="819" r:id="rId27"/>
    <p:sldId id="816" r:id="rId28"/>
    <p:sldId id="742" r:id="rId29"/>
    <p:sldId id="746" r:id="rId30"/>
    <p:sldId id="799" r:id="rId31"/>
    <p:sldId id="813" r:id="rId32"/>
    <p:sldId id="814" r:id="rId33"/>
    <p:sldId id="767" r:id="rId34"/>
    <p:sldId id="783" r:id="rId35"/>
    <p:sldId id="781" r:id="rId36"/>
    <p:sldId id="654" r:id="rId37"/>
    <p:sldId id="749" r:id="rId38"/>
    <p:sldId id="824" r:id="rId39"/>
    <p:sldId id="818" r:id="rId40"/>
    <p:sldId id="787" r:id="rId41"/>
    <p:sldId id="796" r:id="rId42"/>
    <p:sldId id="773" r:id="rId43"/>
    <p:sldId id="760" r:id="rId44"/>
    <p:sldId id="769" r:id="rId45"/>
    <p:sldId id="790" r:id="rId46"/>
    <p:sldId id="652" r:id="rId47"/>
    <p:sldId id="766" r:id="rId48"/>
    <p:sldId id="696" r:id="rId49"/>
    <p:sldId id="808" r:id="rId50"/>
    <p:sldId id="826" r:id="rId51"/>
  </p:sldIdLst>
  <p:sldSz cx="9144000" cy="6858000" type="screen4x3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6">
          <p15:clr>
            <a:srgbClr val="A4A3A4"/>
          </p15:clr>
        </p15:guide>
        <p15:guide id="2" pos="289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FF00"/>
    <a:srgbClr val="6600CC"/>
    <a:srgbClr val="FFFFFF"/>
    <a:srgbClr val="FFCC00"/>
    <a:srgbClr val="FFFF66"/>
    <a:srgbClr val="99FF99"/>
    <a:srgbClr val="FF0000"/>
    <a:srgbClr val="FFFFCC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91" autoAdjust="0"/>
    <p:restoredTop sz="99502" autoAdjust="0"/>
  </p:normalViewPr>
  <p:slideViewPr>
    <p:cSldViewPr snapToGrid="0">
      <p:cViewPr varScale="1">
        <p:scale>
          <a:sx n="84" d="100"/>
          <a:sy n="84" d="100"/>
        </p:scale>
        <p:origin x="738" y="90"/>
      </p:cViewPr>
      <p:guideLst>
        <p:guide orient="horz" pos="2096"/>
        <p:guide pos="28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62" d="100"/>
          <a:sy n="62" d="100"/>
        </p:scale>
        <p:origin x="-1794" y="-132"/>
      </p:cViewPr>
      <p:guideLst>
        <p:guide orient="horz" pos="2932"/>
        <p:guide pos="2212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4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44147" cy="46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5" tIns="46586" rIns="93175" bIns="46586" numCol="1" anchor="t" anchorCtr="0" compatLnSpc="1">
            <a:prstTxWarp prst="textNoShape">
              <a:avLst/>
            </a:prstTxWarp>
          </a:bodyPr>
          <a:lstStyle>
            <a:lvl1pPr defTabSz="9317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954" y="0"/>
            <a:ext cx="3044147" cy="46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5" tIns="46586" rIns="93175" bIns="46586" numCol="1" anchor="t" anchorCtr="0" compatLnSpc="1">
            <a:prstTxWarp prst="textNoShape">
              <a:avLst/>
            </a:prstTxWarp>
          </a:bodyPr>
          <a:lstStyle>
            <a:lvl1pPr algn="r" defTabSz="9317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44562"/>
            <a:ext cx="3044147" cy="46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5" tIns="46586" rIns="93175" bIns="46586" numCol="1" anchor="b" anchorCtr="0" compatLnSpc="1">
            <a:prstTxWarp prst="textNoShape">
              <a:avLst/>
            </a:prstTxWarp>
          </a:bodyPr>
          <a:lstStyle>
            <a:lvl1pPr defTabSz="9317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954" y="8844562"/>
            <a:ext cx="3044147" cy="46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5" tIns="46586" rIns="93175" bIns="46586" numCol="1" anchor="b" anchorCtr="0" compatLnSpc="1">
            <a:prstTxWarp prst="textNoShape">
              <a:avLst/>
            </a:prstTxWarp>
          </a:bodyPr>
          <a:lstStyle>
            <a:lvl1pPr algn="r" defTabSz="9317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E1028395-C4F6-44AC-B524-ABA253D8B0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257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80491" cy="45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81" tIns="46039" rIns="92081" bIns="46039" numCol="1" anchor="t" anchorCtr="0" compatLnSpc="1">
            <a:prstTxWarp prst="textNoShape">
              <a:avLst/>
            </a:prstTxWarp>
          </a:bodyPr>
          <a:lstStyle>
            <a:lvl1pPr defTabSz="921610">
              <a:defRPr sz="1200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02369" y="0"/>
            <a:ext cx="3002911" cy="45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81" tIns="46039" rIns="92081" bIns="46039" numCol="1" anchor="t" anchorCtr="0" compatLnSpc="1">
            <a:prstTxWarp prst="textNoShape">
              <a:avLst/>
            </a:prstTxWarp>
          </a:bodyPr>
          <a:lstStyle>
            <a:lvl1pPr algn="r" defTabSz="921610">
              <a:defRPr sz="1200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0563"/>
            <a:ext cx="4708525" cy="3530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4324" y="4452793"/>
            <a:ext cx="5156633" cy="414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81" tIns="46039" rIns="92081" bIns="460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827985"/>
            <a:ext cx="3080491" cy="459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81" tIns="46039" rIns="92081" bIns="46039" numCol="1" anchor="b" anchorCtr="0" compatLnSpc="1">
            <a:prstTxWarp prst="textNoShape">
              <a:avLst/>
            </a:prstTxWarp>
          </a:bodyPr>
          <a:lstStyle>
            <a:lvl1pPr defTabSz="921610">
              <a:defRPr sz="1200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2369" y="8827985"/>
            <a:ext cx="3002911" cy="459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81" tIns="46039" rIns="92081" bIns="46039" numCol="1" anchor="b" anchorCtr="0" compatLnSpc="1">
            <a:prstTxWarp prst="textNoShape">
              <a:avLst/>
            </a:prstTxWarp>
          </a:bodyPr>
          <a:lstStyle>
            <a:lvl1pPr algn="r" defTabSz="921610">
              <a:defRPr sz="1200" b="1">
                <a:latin typeface="Times New Roman" pitchFamily="18" charset="0"/>
              </a:defRPr>
            </a:lvl1pPr>
          </a:lstStyle>
          <a:p>
            <a:pPr>
              <a:defRPr/>
            </a:pPr>
            <a:fld id="{C12801F7-3AF3-4186-BCC4-4A15E12188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096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1610" eaLnBrk="0" hangingPunct="0">
              <a:spcBef>
                <a:spcPct val="30000"/>
              </a:spcBef>
              <a:defRPr sz="300">
                <a:solidFill>
                  <a:schemeClr val="tx1"/>
                </a:solidFill>
                <a:latin typeface="Times New Roman" pitchFamily="18" charset="0"/>
              </a:defRPr>
            </a:lvl1pPr>
            <a:lvl2pPr marL="164247" indent="-63173" defTabSz="921610" eaLnBrk="0" hangingPunct="0">
              <a:spcBef>
                <a:spcPct val="30000"/>
              </a:spcBef>
              <a:defRPr sz="300">
                <a:solidFill>
                  <a:schemeClr val="tx1"/>
                </a:solidFill>
                <a:latin typeface="Times New Roman" pitchFamily="18" charset="0"/>
              </a:defRPr>
            </a:lvl2pPr>
            <a:lvl3pPr marL="252688" indent="-50537" defTabSz="921610" eaLnBrk="0" hangingPunct="0">
              <a:spcBef>
                <a:spcPct val="30000"/>
              </a:spcBef>
              <a:defRPr sz="300">
                <a:solidFill>
                  <a:schemeClr val="tx1"/>
                </a:solidFill>
                <a:latin typeface="Times New Roman" pitchFamily="18" charset="0"/>
              </a:defRPr>
            </a:lvl3pPr>
            <a:lvl4pPr marL="353763" indent="-50537" defTabSz="921610" eaLnBrk="0" hangingPunct="0">
              <a:spcBef>
                <a:spcPct val="30000"/>
              </a:spcBef>
              <a:defRPr sz="300">
                <a:solidFill>
                  <a:schemeClr val="tx1"/>
                </a:solidFill>
                <a:latin typeface="Times New Roman" pitchFamily="18" charset="0"/>
              </a:defRPr>
            </a:lvl4pPr>
            <a:lvl5pPr marL="454839" indent="-50537" defTabSz="921610" eaLnBrk="0" hangingPunct="0">
              <a:spcBef>
                <a:spcPct val="30000"/>
              </a:spcBef>
              <a:defRPr sz="300">
                <a:solidFill>
                  <a:schemeClr val="tx1"/>
                </a:solidFill>
                <a:latin typeface="Times New Roman" pitchFamily="18" charset="0"/>
              </a:defRPr>
            </a:lvl5pPr>
            <a:lvl6pPr marL="555914" indent="-50537" defTabSz="921610" eaLnBrk="0" fontAlgn="base" hangingPunct="0">
              <a:spcBef>
                <a:spcPct val="3000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Times New Roman" pitchFamily="18" charset="0"/>
              </a:defRPr>
            </a:lvl6pPr>
            <a:lvl7pPr marL="656989" indent="-50537" defTabSz="921610" eaLnBrk="0" fontAlgn="base" hangingPunct="0">
              <a:spcBef>
                <a:spcPct val="3000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Times New Roman" pitchFamily="18" charset="0"/>
              </a:defRPr>
            </a:lvl7pPr>
            <a:lvl8pPr marL="758064" indent="-50537" defTabSz="921610" eaLnBrk="0" fontAlgn="base" hangingPunct="0">
              <a:spcBef>
                <a:spcPct val="3000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Times New Roman" pitchFamily="18" charset="0"/>
              </a:defRPr>
            </a:lvl8pPr>
            <a:lvl9pPr marL="859140" indent="-50537" defTabSz="921610" eaLnBrk="0" fontAlgn="base" hangingPunct="0">
              <a:spcBef>
                <a:spcPct val="3000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FBDBAA-98C7-4514-8585-06C80CC2E7CC}" type="slidenum">
              <a:rPr lang="en-US" altLang="en-US" sz="1200"/>
              <a:pPr eaLnBrk="1" hangingPunct="1">
                <a:spcBef>
                  <a:spcPct val="0"/>
                </a:spcBef>
              </a:pPr>
              <a:t>1</a:t>
            </a:fld>
            <a:endParaRPr lang="en-US" altLang="en-US" sz="120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1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45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96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6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3488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1017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84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743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441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9864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08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8750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3452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066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432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4652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544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2075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883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35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9564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56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4546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3579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676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55300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24708" indent="-27873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14936" indent="-2229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60910" indent="-2229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06885" indent="-2229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52859" indent="-22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898833" indent="-22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44808" indent="-22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790782" indent="-22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smtClean="0"/>
          </a:p>
        </p:txBody>
      </p:sp>
      <p:sp>
        <p:nvSpPr>
          <p:cNvPr id="5530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24708" indent="-27873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14936" indent="-2229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60910" indent="-2229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06885" indent="-2229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52859" indent="-22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898833" indent="-22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44808" indent="-22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790782" indent="-22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6A7726E-CA0F-47D2-A4DF-0FFFCB035B8D}" type="slidenum">
              <a:rPr lang="en-US" smtClean="0"/>
              <a:pPr eaLnBrk="1" hangingPunct="1"/>
              <a:t>33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815455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7134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529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738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200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1pPr>
            <a:lvl2pPr marL="716561" indent="-275601" defTabSz="920200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2pPr>
            <a:lvl3pPr marL="1102402" indent="-220481" defTabSz="920200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3pPr>
            <a:lvl4pPr marL="1543363" indent="-220481" defTabSz="920200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4pPr>
            <a:lvl5pPr marL="1984325" indent="-220481" defTabSz="920200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5pPr>
            <a:lvl6pPr marL="2425285" indent="-220481" defTabSz="9202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6pPr>
            <a:lvl7pPr marL="2866247" indent="-220481" defTabSz="9202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7pPr>
            <a:lvl8pPr marL="3307207" indent="-220481" defTabSz="9202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8pPr>
            <a:lvl9pPr marL="3748169" indent="-220481" defTabSz="9202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2361498D-61AC-4C1D-9589-07B5D0B534E2}" type="slidenum">
              <a:rPr lang="en-US" altLang="en-US" sz="1300">
                <a:latin typeface="Times New Roman" pitchFamily="18" charset="0"/>
              </a:rPr>
              <a:pPr eaLnBrk="1" hangingPunct="1"/>
              <a:t>37</a:t>
            </a:fld>
            <a:endParaRPr lang="en-US" altLang="en-US" sz="1300">
              <a:latin typeface="Times New Roman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411266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607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456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74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6360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140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539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742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292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554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6854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817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1756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835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982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560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44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859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51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899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CE172-364F-4842-8553-91FB4DB15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321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090B7-F658-4CAA-9308-E1ABC5BB7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71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1313" y="0"/>
            <a:ext cx="1978025" cy="63452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0" y="0"/>
            <a:ext cx="5783263" cy="63452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D92B5-6D12-48AC-A7D0-4D25B4DC78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04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0"/>
            <a:ext cx="7769225" cy="765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0" y="836613"/>
            <a:ext cx="3808413" cy="5508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16463" y="836613"/>
            <a:ext cx="3808412" cy="2678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16463" y="3667125"/>
            <a:ext cx="3808412" cy="2678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F8B91-2D25-40E3-A8DC-8F3D2C74CA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87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00113" y="0"/>
            <a:ext cx="7769225" cy="765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55650" y="836613"/>
            <a:ext cx="3808413" cy="2678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16463" y="836613"/>
            <a:ext cx="3808412" cy="2678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55650" y="3667125"/>
            <a:ext cx="3808413" cy="2678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6463" y="3667125"/>
            <a:ext cx="3808412" cy="2678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66345-71D9-4643-9361-7993070E3F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62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55650" y="0"/>
            <a:ext cx="7913688" cy="63452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C9CB0-CDAE-42E6-A52C-74EA4BFF59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94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0"/>
            <a:ext cx="7769225" cy="765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836613"/>
            <a:ext cx="3808413" cy="5508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16463" y="836613"/>
            <a:ext cx="3808412" cy="2678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16463" y="3667125"/>
            <a:ext cx="3808412" cy="2678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CDCAD-95CC-4CC0-913F-BE7E811194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846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36852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8AC2B-3AAF-4728-BB74-F644946B7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382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727D3-B03E-4EF3-8C63-67B664B5E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48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836613"/>
            <a:ext cx="3808413" cy="5508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463" y="836613"/>
            <a:ext cx="3808412" cy="5508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6DFAD-ABCF-45DA-A7D0-B861E0A5A0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83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08205-5739-496A-8497-472B847766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8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5C3B2-2713-40BA-92CF-ECD67616E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2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A11E45-67EC-4497-B4AA-DBC596A7DA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29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48460-AC4E-491E-A708-7EC2DE282E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87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1B948-D63C-406C-AF35-70CA787033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23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113" y="0"/>
            <a:ext cx="77692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55" tIns="47880" rIns="95755" bIns="478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836613"/>
            <a:ext cx="7769225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55" tIns="47880" rIns="95755" bIns="478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5113" y="6478588"/>
            <a:ext cx="107950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55" tIns="47880" rIns="95755" bIns="4788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695043B-3FCA-4222-A6A2-7E68F9DD8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29" name="Picture 8"/>
          <p:cNvPicPr>
            <a:picLocks noChangeAspect="1" noChangeArrowheads="1"/>
          </p:cNvPicPr>
          <p:nvPr userDrawn="1"/>
        </p:nvPicPr>
        <p:blipFill>
          <a:blip r:embed="rId1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9050"/>
            <a:ext cx="739775" cy="80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-182563" y="6551613"/>
            <a:ext cx="2235201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55" tIns="47880" rIns="95755" bIns="47880"/>
          <a:lstStyle>
            <a:lvl1pPr defTabSz="957263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957263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957263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957263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957263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endParaRPr lang="en-US" altLang="en-US">
              <a:latin typeface="Times New Roman" pitchFamily="18" charset="0"/>
            </a:endParaRPr>
          </a:p>
        </p:txBody>
      </p:sp>
      <p:pic>
        <p:nvPicPr>
          <p:cNvPr id="99330" name="Picture 2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5" y="19050"/>
            <a:ext cx="592074" cy="773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5653" y="6578555"/>
            <a:ext cx="3358612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Chandra Bhat, </a:t>
            </a:r>
            <a:r>
              <a:rPr lang="en-US" sz="1200" baseline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CMSDAS,</a:t>
            </a:r>
            <a:r>
              <a:rPr lang="en-US" sz="1200" baseline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Fermilab, </a:t>
            </a:r>
            <a:r>
              <a:rPr lang="en-US" sz="1200" baseline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January 2015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2600">
          <a:solidFill>
            <a:schemeClr val="accent2"/>
          </a:solidFill>
          <a:latin typeface="+mj-lt"/>
          <a:ea typeface="+mj-ea"/>
          <a:cs typeface="+mj-cs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Comic Sans MS" pitchFamily="66" charset="0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Comic Sans MS" pitchFamily="66" charset="0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Comic Sans MS" pitchFamily="66" charset="0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Comic Sans MS" pitchFamily="66" charset="0"/>
        </a:defRPr>
      </a:lvl5pPr>
      <a:lvl6pPr marL="457200" algn="ctr" defTabSz="957263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Comic Sans MS" pitchFamily="66" charset="0"/>
        </a:defRPr>
      </a:lvl6pPr>
      <a:lvl7pPr marL="914400" algn="ctr" defTabSz="957263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Comic Sans MS" pitchFamily="66" charset="0"/>
        </a:defRPr>
      </a:lvl7pPr>
      <a:lvl8pPr marL="1371600" algn="ctr" defTabSz="957263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Comic Sans MS" pitchFamily="66" charset="0"/>
        </a:defRPr>
      </a:lvl8pPr>
      <a:lvl9pPr marL="1828800" algn="ctr" defTabSz="957263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Comic Sans MS" pitchFamily="66" charset="0"/>
        </a:defRPr>
      </a:lvl9pPr>
    </p:titleStyle>
    <p:bodyStyle>
      <a:lvl1pPr marL="358775" indent="-358775" algn="l" defTabSz="957263" rtl="0" eaLnBrk="0" fontAlgn="base" hangingPunct="0">
        <a:lnSpc>
          <a:spcPct val="115000"/>
        </a:lnSpc>
        <a:spcBef>
          <a:spcPct val="20000"/>
        </a:spcBef>
        <a:spcAft>
          <a:spcPct val="0"/>
        </a:spcAft>
        <a:buFont typeface="Wingdings" pitchFamily="2" charset="2"/>
        <a:buChar char="Ø"/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779463" indent="-301625" algn="l" defTabSz="957263" rtl="0" eaLnBrk="0" fontAlgn="base" hangingPunct="0">
        <a:lnSpc>
          <a:spcPct val="115000"/>
        </a:lnSpc>
        <a:spcBef>
          <a:spcPct val="20000"/>
        </a:spcBef>
        <a:spcAft>
          <a:spcPct val="0"/>
        </a:spcAft>
        <a:buChar char="–"/>
        <a:defRPr sz="1500">
          <a:solidFill>
            <a:schemeClr val="accent2"/>
          </a:solidFill>
          <a:latin typeface="+mn-lt"/>
        </a:defRPr>
      </a:lvl2pPr>
      <a:lvl3pPr marL="1200150" indent="-242888" algn="l" defTabSz="957263" rtl="0" eaLnBrk="0" fontAlgn="base" hangingPunct="0">
        <a:lnSpc>
          <a:spcPct val="115000"/>
        </a:lnSpc>
        <a:spcBef>
          <a:spcPct val="20000"/>
        </a:spcBef>
        <a:spcAft>
          <a:spcPct val="0"/>
        </a:spcAft>
        <a:buFont typeface="Wingdings" pitchFamily="2" charset="2"/>
        <a:buChar char="Ø"/>
        <a:defRPr sz="1500">
          <a:solidFill>
            <a:schemeClr val="tx1"/>
          </a:solidFill>
          <a:latin typeface="+mn-lt"/>
        </a:defRPr>
      </a:lvl3pPr>
      <a:lvl4pPr marL="1674813" indent="-239713" algn="l" defTabSz="957263" rtl="0" eaLnBrk="0" fontAlgn="base" hangingPunct="0">
        <a:lnSpc>
          <a:spcPct val="115000"/>
        </a:lnSpc>
        <a:spcBef>
          <a:spcPct val="20000"/>
        </a:spcBef>
        <a:spcAft>
          <a:spcPct val="0"/>
        </a:spcAft>
        <a:buFont typeface="Times New Roman" pitchFamily="18" charset="0"/>
        <a:buChar char="►"/>
        <a:defRPr sz="1500">
          <a:solidFill>
            <a:schemeClr val="accent2"/>
          </a:solidFill>
          <a:latin typeface="+mn-lt"/>
        </a:defRPr>
      </a:lvl4pPr>
      <a:lvl5pPr marL="2154238" indent="-239713" algn="l" defTabSz="957263" rtl="0" eaLnBrk="0" fontAlgn="base" hangingPunct="0">
        <a:lnSpc>
          <a:spcPct val="115000"/>
        </a:lnSpc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2611438" indent="-239713" algn="l" defTabSz="957263" rtl="0" fontAlgn="base">
        <a:lnSpc>
          <a:spcPct val="115000"/>
        </a:lnSpc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3068638" indent="-239713" algn="l" defTabSz="957263" rtl="0" fontAlgn="base">
        <a:lnSpc>
          <a:spcPct val="115000"/>
        </a:lnSpc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3525838" indent="-239713" algn="l" defTabSz="957263" rtl="0" fontAlgn="base">
        <a:lnSpc>
          <a:spcPct val="115000"/>
        </a:lnSpc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3983038" indent="-239713" algn="l" defTabSz="957263" rtl="0" fontAlgn="base">
        <a:lnSpc>
          <a:spcPct val="115000"/>
        </a:lnSpc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6" Type="http://schemas.openxmlformats.org/officeDocument/2006/relationships/image" Target="../media/image47.gif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67.wmf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68.png"/><Relationship Id="rId12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6.wmf"/><Relationship Id="rId11" Type="http://schemas.openxmlformats.org/officeDocument/2006/relationships/image" Target="../media/image72.png"/><Relationship Id="rId5" Type="http://schemas.openxmlformats.org/officeDocument/2006/relationships/oleObject" Target="../embeddings/oleObject16.bin"/><Relationship Id="rId15" Type="http://schemas.openxmlformats.org/officeDocument/2006/relationships/image" Target="../media/image74.emf"/><Relationship Id="rId10" Type="http://schemas.openxmlformats.org/officeDocument/2006/relationships/image" Target="../media/image71.png"/><Relationship Id="rId4" Type="http://schemas.openxmlformats.org/officeDocument/2006/relationships/image" Target="../media/image19.png"/><Relationship Id="rId9" Type="http://schemas.openxmlformats.org/officeDocument/2006/relationships/image" Target="../media/image70.png"/><Relationship Id="rId1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76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75.wmf"/><Relationship Id="rId4" Type="http://schemas.openxmlformats.org/officeDocument/2006/relationships/oleObject" Target="../embeddings/oleObject18.bin"/><Relationship Id="rId9" Type="http://schemas.openxmlformats.org/officeDocument/2006/relationships/image" Target="../media/image77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hyperlink" Target="http://www.google.com/url?sa=i&amp;rct=j&amp;q=&amp;esrc=s&amp;frm=1&amp;source=images&amp;cd=&amp;cad=rja&amp;uact=8&amp;ved=0CAcQjRw&amp;url=http://www.universetoday.com/21895/first-images-emerge-of-damage-to-the-lhc/&amp;ei=1FqtVPWpEoeBygSP_oCIBQ&amp;bvm=bv.83134100,d.aWw&amp;psig=AFQjCNHwPCERikoBLmjbr0GepMLf1W_S7g&amp;ust=1420733506621438" TargetMode="External"/><Relationship Id="rId7" Type="http://schemas.openxmlformats.org/officeDocument/2006/relationships/hyperlink" Target="https://cdsweb.cern.ch/record/1185822#28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wmf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9.wmf"/><Relationship Id="rId5" Type="http://schemas.openxmlformats.org/officeDocument/2006/relationships/image" Target="../media/image6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8.wmf"/><Relationship Id="rId1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4.png"/><Relationship Id="rId5" Type="http://schemas.openxmlformats.org/officeDocument/2006/relationships/image" Target="../media/image83.wmf"/><Relationship Id="rId4" Type="http://schemas.openxmlformats.org/officeDocument/2006/relationships/oleObject" Target="../embeddings/oleObject21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gif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emf"/><Relationship Id="rId11" Type="http://schemas.openxmlformats.org/officeDocument/2006/relationships/image" Target="../media/image93.png"/><Relationship Id="rId5" Type="http://schemas.openxmlformats.org/officeDocument/2006/relationships/image" Target="../media/image87.emf"/><Relationship Id="rId10" Type="http://schemas.openxmlformats.org/officeDocument/2006/relationships/image" Target="../media/image92.png"/><Relationship Id="rId4" Type="http://schemas.openxmlformats.org/officeDocument/2006/relationships/image" Target="../media/image86.emf"/><Relationship Id="rId9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6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9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26.w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3.wmf"/><Relationship Id="rId12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25.wmf"/><Relationship Id="rId5" Type="http://schemas.openxmlformats.org/officeDocument/2006/relationships/image" Target="../media/image22.w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2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lnSpc>
                <a:spcPct val="115000"/>
              </a:lnSpc>
              <a:spcBef>
                <a:spcPct val="20000"/>
              </a:spcBef>
              <a:buFont typeface="Wingdings" pitchFamily="2" charset="2"/>
              <a:buChar char="Ø"/>
              <a:defRPr sz="15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957263" eaLnBrk="0" hangingPunct="0">
              <a:lnSpc>
                <a:spcPct val="115000"/>
              </a:lnSpc>
              <a:spcBef>
                <a:spcPct val="20000"/>
              </a:spcBef>
              <a:buChar char="–"/>
              <a:defRPr sz="1500">
                <a:solidFill>
                  <a:schemeClr val="accent2"/>
                </a:solidFill>
                <a:latin typeface="Comic Sans MS" pitchFamily="66" charset="0"/>
              </a:defRPr>
            </a:lvl2pPr>
            <a:lvl3pPr marL="1143000" indent="-228600" defTabSz="957263" eaLnBrk="0" hangingPunct="0">
              <a:lnSpc>
                <a:spcPct val="115000"/>
              </a:lnSpc>
              <a:spcBef>
                <a:spcPct val="20000"/>
              </a:spcBef>
              <a:buFont typeface="Wingdings" pitchFamily="2" charset="2"/>
              <a:buChar char="Ø"/>
              <a:defRPr sz="15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957263" eaLnBrk="0" hangingPunct="0">
              <a:lnSpc>
                <a:spcPct val="115000"/>
              </a:lnSpc>
              <a:spcBef>
                <a:spcPct val="20000"/>
              </a:spcBef>
              <a:buFont typeface="Times New Roman" pitchFamily="18" charset="0"/>
              <a:buChar char="►"/>
              <a:defRPr sz="1500">
                <a:solidFill>
                  <a:schemeClr val="accent2"/>
                </a:solidFill>
                <a:latin typeface="Comic Sans MS" pitchFamily="66" charset="0"/>
              </a:defRPr>
            </a:lvl4pPr>
            <a:lvl5pPr marL="2057400" indent="-228600" defTabSz="957263" eaLnBrk="0" hangingPunct="0">
              <a:lnSpc>
                <a:spcPct val="115000"/>
              </a:lnSpc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957263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957263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957263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957263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D57DE4BC-F6BF-4140-BC0A-1600E189F034}" type="slidenum">
              <a:rPr lang="en-US" altLang="en-US" sz="1600" smtClean="0"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600" smtClean="0">
              <a:latin typeface="Times New Roman" pitchFamily="18" charset="0"/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14338" y="765175"/>
            <a:ext cx="8388350" cy="3989705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sz="3600" dirty="0" smtClean="0"/>
              <a:t>The LHC in Context </a:t>
            </a:r>
            <a:br>
              <a:rPr lang="en-US" sz="3600" dirty="0" smtClean="0"/>
            </a:br>
            <a:r>
              <a:rPr lang="en-US" sz="3600" dirty="0"/>
              <a:t>&amp;</a:t>
            </a:r>
            <a:r>
              <a:rPr lang="en-US" sz="3600" dirty="0" smtClean="0"/>
              <a:t>   </a:t>
            </a:r>
            <a:br>
              <a:rPr lang="en-US" sz="3600" dirty="0" smtClean="0"/>
            </a:br>
            <a:r>
              <a:rPr lang="en-US" sz="3600" dirty="0" smtClean="0"/>
              <a:t>the Current Status</a:t>
            </a:r>
            <a:r>
              <a:rPr lang="en-US" altLang="en-US" sz="3600" dirty="0" smtClean="0"/>
              <a:t> </a:t>
            </a:r>
            <a:r>
              <a:rPr lang="en-US" altLang="en-US" sz="4000" dirty="0" smtClean="0"/>
              <a:t/>
            </a:r>
            <a:br>
              <a:rPr lang="en-US" altLang="en-US" sz="4000" dirty="0" smtClean="0"/>
            </a:br>
            <a:r>
              <a:rPr lang="en-US" altLang="en-US" sz="4000" dirty="0" smtClean="0"/>
              <a:t/>
            </a:r>
            <a:br>
              <a:rPr lang="en-US" altLang="en-US" sz="4000" dirty="0" smtClean="0"/>
            </a:br>
            <a:r>
              <a:rPr lang="en-US" altLang="en-US" sz="2800" dirty="0" smtClean="0">
                <a:solidFill>
                  <a:schemeClr val="tx1"/>
                </a:solidFill>
              </a:rPr>
              <a:t>Chandra Bhat </a:t>
            </a:r>
            <a:br>
              <a:rPr lang="en-US" altLang="en-US" sz="2800" dirty="0" smtClean="0">
                <a:solidFill>
                  <a:schemeClr val="tx1"/>
                </a:solidFill>
              </a:rPr>
            </a:br>
            <a:r>
              <a:rPr lang="en-US" altLang="en-US" sz="2000" dirty="0" smtClean="0">
                <a:solidFill>
                  <a:schemeClr val="tx1"/>
                </a:solidFill>
              </a:rPr>
              <a:t>Accelerator Division, Fermilab </a:t>
            </a:r>
            <a:r>
              <a:rPr lang="en-US" altLang="en-US" sz="2400" dirty="0" smtClean="0">
                <a:solidFill>
                  <a:schemeClr val="tx1"/>
                </a:solidFill>
              </a:rPr>
              <a:t/>
            </a:r>
            <a:br>
              <a:rPr lang="en-US" altLang="en-US" sz="2400" dirty="0" smtClean="0">
                <a:solidFill>
                  <a:schemeClr val="tx1"/>
                </a:solidFill>
              </a:rPr>
            </a:br>
            <a:r>
              <a:rPr lang="en-US" altLang="en-US" sz="2400" dirty="0" smtClean="0">
                <a:solidFill>
                  <a:schemeClr val="tx1"/>
                </a:solidFill>
              </a:rPr>
              <a:t/>
            </a:r>
            <a:br>
              <a:rPr lang="en-US" altLang="en-US" sz="2400" dirty="0" smtClean="0">
                <a:solidFill>
                  <a:schemeClr val="tx1"/>
                </a:solidFill>
              </a:rPr>
            </a:br>
            <a:r>
              <a:rPr lang="en-US" altLang="en-US" sz="1800" dirty="0" smtClean="0"/>
              <a:t/>
            </a:r>
            <a:br>
              <a:rPr lang="en-US" altLang="en-US" sz="1800" dirty="0" smtClean="0"/>
            </a:br>
            <a:r>
              <a:rPr lang="en-US" altLang="en-US" sz="2100" dirty="0" smtClean="0"/>
              <a:t/>
            </a:r>
            <a:br>
              <a:rPr lang="en-US" altLang="en-US" sz="2100" dirty="0" smtClean="0"/>
            </a:br>
            <a:r>
              <a:rPr lang="en-US" altLang="en-US" sz="2100" dirty="0" smtClean="0">
                <a:solidFill>
                  <a:srgbClr val="0000CC"/>
                </a:solidFill>
              </a:rPr>
              <a:t/>
            </a:r>
            <a:br>
              <a:rPr lang="en-US" altLang="en-US" sz="2100" dirty="0" smtClean="0">
                <a:solidFill>
                  <a:srgbClr val="0000CC"/>
                </a:solidFill>
              </a:rPr>
            </a:br>
            <a:endParaRPr lang="en-US" altLang="en-US" sz="2100" dirty="0" smtClean="0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2322513" y="3895408"/>
            <a:ext cx="457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5000"/>
              </a:lnSpc>
              <a:spcBef>
                <a:spcPct val="20000"/>
              </a:spcBef>
              <a:buFont typeface="Wingdings" pitchFamily="2" charset="2"/>
              <a:buChar char="Ø"/>
              <a:defRPr sz="15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lnSpc>
                <a:spcPct val="115000"/>
              </a:lnSpc>
              <a:spcBef>
                <a:spcPct val="20000"/>
              </a:spcBef>
              <a:buChar char="–"/>
              <a:defRPr sz="1500">
                <a:solidFill>
                  <a:schemeClr val="accent2"/>
                </a:solidFill>
                <a:latin typeface="Comic Sans MS" pitchFamily="66" charset="0"/>
              </a:defRPr>
            </a:lvl2pPr>
            <a:lvl3pPr marL="1143000" indent="-228600" eaLnBrk="0" hangingPunct="0">
              <a:lnSpc>
                <a:spcPct val="115000"/>
              </a:lnSpc>
              <a:spcBef>
                <a:spcPct val="20000"/>
              </a:spcBef>
              <a:buFont typeface="Wingdings" pitchFamily="2" charset="2"/>
              <a:buChar char="Ø"/>
              <a:defRPr sz="15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lnSpc>
                <a:spcPct val="115000"/>
              </a:lnSpc>
              <a:spcBef>
                <a:spcPct val="20000"/>
              </a:spcBef>
              <a:buFont typeface="Times New Roman" pitchFamily="18" charset="0"/>
              <a:buChar char="►"/>
              <a:defRPr sz="1500">
                <a:solidFill>
                  <a:schemeClr val="accent2"/>
                </a:solidFill>
                <a:latin typeface="Comic Sans MS" pitchFamily="66" charset="0"/>
              </a:defRPr>
            </a:lvl4pPr>
            <a:lvl5pPr marL="2057400" indent="-228600" eaLnBrk="0" hangingPunct="0">
              <a:lnSpc>
                <a:spcPct val="115000"/>
              </a:lnSpc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 smtClean="0"/>
              <a:t>January 12-16, 2015</a:t>
            </a:r>
            <a:r>
              <a:rPr lang="en-US" altLang="en-US" sz="2800" dirty="0"/>
              <a:t/>
            </a:r>
            <a:br>
              <a:rPr lang="en-US" altLang="en-US" sz="2800" dirty="0"/>
            </a:br>
            <a:r>
              <a:rPr lang="en-US" altLang="en-US" sz="2800" dirty="0"/>
              <a:t>CMSDAS, </a:t>
            </a:r>
            <a:r>
              <a:rPr lang="en-US" altLang="en-US" sz="2800" dirty="0" smtClean="0"/>
              <a:t>Fermilab</a:t>
            </a:r>
            <a:endParaRPr lang="en-US" alt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814267" y="5078125"/>
            <a:ext cx="80276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Abstract: Physics behind the CERN Accelerators and general aspects of </a:t>
            </a:r>
            <a:r>
              <a:rPr lang="en-US" dirty="0" smtClean="0"/>
              <a:t>circular accelerators </a:t>
            </a:r>
            <a:r>
              <a:rPr lang="en-US" dirty="0"/>
              <a:t>is explained with an </a:t>
            </a:r>
            <a:r>
              <a:rPr lang="en-US" dirty="0" smtClean="0"/>
              <a:t>introduction </a:t>
            </a:r>
            <a:r>
              <a:rPr lang="en-US" dirty="0"/>
              <a:t>to </a:t>
            </a:r>
            <a:r>
              <a:rPr lang="en-US" dirty="0" smtClean="0"/>
              <a:t>“collider luminosity“ as </a:t>
            </a:r>
            <a:r>
              <a:rPr lang="en-US" dirty="0"/>
              <a:t>an introduction to the HEP graduate </a:t>
            </a:r>
            <a:r>
              <a:rPr lang="en-US" dirty="0" smtClean="0"/>
              <a:t>students. Current </a:t>
            </a:r>
            <a:r>
              <a:rPr lang="en-US" dirty="0"/>
              <a:t>status of  </a:t>
            </a:r>
            <a:r>
              <a:rPr lang="en-US" dirty="0" smtClean="0"/>
              <a:t>LHC </a:t>
            </a:r>
            <a:r>
              <a:rPr lang="en-US" dirty="0"/>
              <a:t>operation for Run II and future </a:t>
            </a:r>
            <a:r>
              <a:rPr lang="en-US" dirty="0" smtClean="0"/>
              <a:t>upgrades for </a:t>
            </a:r>
            <a:r>
              <a:rPr lang="en-US" dirty="0"/>
              <a:t>HLLHC is also </a:t>
            </a:r>
            <a:r>
              <a:rPr lang="en-US" dirty="0" smtClean="0"/>
              <a:t>outlined.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Aspects of Transverse Beam Dynamics</a:t>
            </a:r>
            <a:endParaRPr lang="en-US" dirty="0"/>
          </a:p>
        </p:txBody>
      </p:sp>
      <p:grpSp>
        <p:nvGrpSpPr>
          <p:cNvPr id="109585" name="Group 109584"/>
          <p:cNvGrpSpPr/>
          <p:nvPr/>
        </p:nvGrpSpPr>
        <p:grpSpPr>
          <a:xfrm>
            <a:off x="382105" y="1987624"/>
            <a:ext cx="8597052" cy="3477919"/>
            <a:chOff x="497122" y="1987624"/>
            <a:chExt cx="8597052" cy="3477919"/>
          </a:xfrm>
        </p:grpSpPr>
        <p:sp>
          <p:nvSpPr>
            <p:cNvPr id="4" name="TextBox 3"/>
            <p:cNvSpPr txBox="1"/>
            <p:nvPr/>
          </p:nvSpPr>
          <p:spPr>
            <a:xfrm>
              <a:off x="839650" y="1987624"/>
              <a:ext cx="15327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FODO Lattice</a:t>
              </a:r>
              <a:endParaRPr lang="en-US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34023" y="4880768"/>
              <a:ext cx="33119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Trajectory of a particle on several successive revolutions</a:t>
              </a:r>
              <a:endParaRPr lang="en-US" dirty="0"/>
            </a:p>
          </p:txBody>
        </p:sp>
        <p:grpSp>
          <p:nvGrpSpPr>
            <p:cNvPr id="109584" name="Group 109583"/>
            <p:cNvGrpSpPr/>
            <p:nvPr/>
          </p:nvGrpSpPr>
          <p:grpSpPr>
            <a:xfrm>
              <a:off x="497122" y="2418698"/>
              <a:ext cx="8597052" cy="2612862"/>
              <a:chOff x="497122" y="2418698"/>
              <a:chExt cx="8597052" cy="2612862"/>
            </a:xfrm>
          </p:grpSpPr>
          <p:pic>
            <p:nvPicPr>
              <p:cNvPr id="109571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122" y="2423810"/>
                <a:ext cx="8597052" cy="24569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9575" name="Oval 109574"/>
              <p:cNvSpPr/>
              <p:nvPr/>
            </p:nvSpPr>
            <p:spPr bwMode="auto">
              <a:xfrm>
                <a:off x="1746219" y="2418698"/>
                <a:ext cx="234568" cy="2535687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grpSp>
            <p:nvGrpSpPr>
              <p:cNvPr id="109581" name="Group 109580"/>
              <p:cNvGrpSpPr/>
              <p:nvPr/>
            </p:nvGrpSpPr>
            <p:grpSpPr>
              <a:xfrm>
                <a:off x="2565993" y="2427676"/>
                <a:ext cx="271258" cy="2532613"/>
                <a:chOff x="282500" y="2477192"/>
                <a:chExt cx="271258" cy="2532613"/>
              </a:xfrm>
            </p:grpSpPr>
            <p:sp>
              <p:nvSpPr>
                <p:cNvPr id="109577" name="Freeform 109576"/>
                <p:cNvSpPr/>
                <p:nvPr/>
              </p:nvSpPr>
              <p:spPr bwMode="auto">
                <a:xfrm>
                  <a:off x="282500" y="2477193"/>
                  <a:ext cx="127504" cy="2532611"/>
                </a:xfrm>
                <a:custGeom>
                  <a:avLst/>
                  <a:gdLst>
                    <a:gd name="connsiteX0" fmla="*/ 0 w 127504"/>
                    <a:gd name="connsiteY0" fmla="*/ 0 h 2532611"/>
                    <a:gd name="connsiteX1" fmla="*/ 127462 w 127504"/>
                    <a:gd name="connsiteY1" fmla="*/ 1257992 h 2532611"/>
                    <a:gd name="connsiteX2" fmla="*/ 11083 w 127504"/>
                    <a:gd name="connsiteY2" fmla="*/ 2532611 h 2532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7504" h="2532611">
                      <a:moveTo>
                        <a:pt x="0" y="0"/>
                      </a:moveTo>
                      <a:cubicBezTo>
                        <a:pt x="62807" y="417945"/>
                        <a:pt x="125615" y="835890"/>
                        <a:pt x="127462" y="1257992"/>
                      </a:cubicBezTo>
                      <a:cubicBezTo>
                        <a:pt x="129309" y="1680094"/>
                        <a:pt x="70196" y="2106352"/>
                        <a:pt x="11083" y="2532611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88" name="Freeform 87"/>
                <p:cNvSpPr/>
                <p:nvPr/>
              </p:nvSpPr>
              <p:spPr bwMode="auto">
                <a:xfrm flipH="1">
                  <a:off x="440485" y="2477192"/>
                  <a:ext cx="113273" cy="2532611"/>
                </a:xfrm>
                <a:custGeom>
                  <a:avLst/>
                  <a:gdLst>
                    <a:gd name="connsiteX0" fmla="*/ 0 w 127504"/>
                    <a:gd name="connsiteY0" fmla="*/ 0 h 2532611"/>
                    <a:gd name="connsiteX1" fmla="*/ 127462 w 127504"/>
                    <a:gd name="connsiteY1" fmla="*/ 1257992 h 2532611"/>
                    <a:gd name="connsiteX2" fmla="*/ 11083 w 127504"/>
                    <a:gd name="connsiteY2" fmla="*/ 2532611 h 2532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7504" h="2532611">
                      <a:moveTo>
                        <a:pt x="0" y="0"/>
                      </a:moveTo>
                      <a:cubicBezTo>
                        <a:pt x="62807" y="417945"/>
                        <a:pt x="125615" y="835890"/>
                        <a:pt x="127462" y="1257992"/>
                      </a:cubicBezTo>
                      <a:cubicBezTo>
                        <a:pt x="129309" y="1680094"/>
                        <a:pt x="70196" y="2106352"/>
                        <a:pt x="11083" y="2532611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cxnSp>
              <p:nvCxnSpPr>
                <p:cNvPr id="109579" name="Straight Connector 109578"/>
                <p:cNvCxnSpPr>
                  <a:stCxn id="109577" idx="0"/>
                  <a:endCxn id="88" idx="0"/>
                </p:cNvCxnSpPr>
                <p:nvPr/>
              </p:nvCxnSpPr>
              <p:spPr bwMode="auto">
                <a:xfrm flipV="1">
                  <a:off x="282500" y="2477192"/>
                  <a:ext cx="271258" cy="1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2" name="Straight Connector 91"/>
                <p:cNvCxnSpPr/>
                <p:nvPr/>
              </p:nvCxnSpPr>
              <p:spPr bwMode="auto">
                <a:xfrm flipV="1">
                  <a:off x="282500" y="5009804"/>
                  <a:ext cx="271258" cy="1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96" name="Oval 95"/>
              <p:cNvSpPr/>
              <p:nvPr/>
            </p:nvSpPr>
            <p:spPr bwMode="auto">
              <a:xfrm>
                <a:off x="3458664" y="2449844"/>
                <a:ext cx="234568" cy="2535687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grpSp>
            <p:nvGrpSpPr>
              <p:cNvPr id="97" name="Group 96"/>
              <p:cNvGrpSpPr/>
              <p:nvPr/>
            </p:nvGrpSpPr>
            <p:grpSpPr>
              <a:xfrm>
                <a:off x="4278438" y="2458822"/>
                <a:ext cx="271258" cy="2532613"/>
                <a:chOff x="282500" y="2477192"/>
                <a:chExt cx="271258" cy="2532613"/>
              </a:xfrm>
            </p:grpSpPr>
            <p:sp>
              <p:nvSpPr>
                <p:cNvPr id="98" name="Freeform 97"/>
                <p:cNvSpPr/>
                <p:nvPr/>
              </p:nvSpPr>
              <p:spPr bwMode="auto">
                <a:xfrm>
                  <a:off x="282500" y="2477193"/>
                  <a:ext cx="127504" cy="2532611"/>
                </a:xfrm>
                <a:custGeom>
                  <a:avLst/>
                  <a:gdLst>
                    <a:gd name="connsiteX0" fmla="*/ 0 w 127504"/>
                    <a:gd name="connsiteY0" fmla="*/ 0 h 2532611"/>
                    <a:gd name="connsiteX1" fmla="*/ 127462 w 127504"/>
                    <a:gd name="connsiteY1" fmla="*/ 1257992 h 2532611"/>
                    <a:gd name="connsiteX2" fmla="*/ 11083 w 127504"/>
                    <a:gd name="connsiteY2" fmla="*/ 2532611 h 2532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7504" h="2532611">
                      <a:moveTo>
                        <a:pt x="0" y="0"/>
                      </a:moveTo>
                      <a:cubicBezTo>
                        <a:pt x="62807" y="417945"/>
                        <a:pt x="125615" y="835890"/>
                        <a:pt x="127462" y="1257992"/>
                      </a:cubicBezTo>
                      <a:cubicBezTo>
                        <a:pt x="129309" y="1680094"/>
                        <a:pt x="70196" y="2106352"/>
                        <a:pt x="11083" y="2532611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99" name="Freeform 98"/>
                <p:cNvSpPr/>
                <p:nvPr/>
              </p:nvSpPr>
              <p:spPr bwMode="auto">
                <a:xfrm flipH="1">
                  <a:off x="440485" y="2477192"/>
                  <a:ext cx="113273" cy="2532611"/>
                </a:xfrm>
                <a:custGeom>
                  <a:avLst/>
                  <a:gdLst>
                    <a:gd name="connsiteX0" fmla="*/ 0 w 127504"/>
                    <a:gd name="connsiteY0" fmla="*/ 0 h 2532611"/>
                    <a:gd name="connsiteX1" fmla="*/ 127462 w 127504"/>
                    <a:gd name="connsiteY1" fmla="*/ 1257992 h 2532611"/>
                    <a:gd name="connsiteX2" fmla="*/ 11083 w 127504"/>
                    <a:gd name="connsiteY2" fmla="*/ 2532611 h 2532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7504" h="2532611">
                      <a:moveTo>
                        <a:pt x="0" y="0"/>
                      </a:moveTo>
                      <a:cubicBezTo>
                        <a:pt x="62807" y="417945"/>
                        <a:pt x="125615" y="835890"/>
                        <a:pt x="127462" y="1257992"/>
                      </a:cubicBezTo>
                      <a:cubicBezTo>
                        <a:pt x="129309" y="1680094"/>
                        <a:pt x="70196" y="2106352"/>
                        <a:pt x="11083" y="2532611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cxnSp>
              <p:nvCxnSpPr>
                <p:cNvPr id="100" name="Straight Connector 99"/>
                <p:cNvCxnSpPr>
                  <a:stCxn id="98" idx="0"/>
                  <a:endCxn id="99" idx="0"/>
                </p:cNvCxnSpPr>
                <p:nvPr/>
              </p:nvCxnSpPr>
              <p:spPr bwMode="auto">
                <a:xfrm flipV="1">
                  <a:off x="282500" y="2477192"/>
                  <a:ext cx="271258" cy="1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1" name="Straight Connector 100"/>
                <p:cNvCxnSpPr/>
                <p:nvPr/>
              </p:nvCxnSpPr>
              <p:spPr bwMode="auto">
                <a:xfrm flipV="1">
                  <a:off x="282500" y="5009804"/>
                  <a:ext cx="271258" cy="1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112" name="Oval 111"/>
              <p:cNvSpPr/>
              <p:nvPr/>
            </p:nvSpPr>
            <p:spPr bwMode="auto">
              <a:xfrm>
                <a:off x="5143904" y="2458823"/>
                <a:ext cx="234568" cy="2535687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grpSp>
            <p:nvGrpSpPr>
              <p:cNvPr id="113" name="Group 112"/>
              <p:cNvGrpSpPr/>
              <p:nvPr/>
            </p:nvGrpSpPr>
            <p:grpSpPr>
              <a:xfrm>
                <a:off x="5963678" y="2467801"/>
                <a:ext cx="271258" cy="2532613"/>
                <a:chOff x="282500" y="2477192"/>
                <a:chExt cx="271258" cy="2532613"/>
              </a:xfrm>
            </p:grpSpPr>
            <p:sp>
              <p:nvSpPr>
                <p:cNvPr id="114" name="Freeform 113"/>
                <p:cNvSpPr/>
                <p:nvPr/>
              </p:nvSpPr>
              <p:spPr bwMode="auto">
                <a:xfrm>
                  <a:off x="282500" y="2477193"/>
                  <a:ext cx="127504" cy="2532611"/>
                </a:xfrm>
                <a:custGeom>
                  <a:avLst/>
                  <a:gdLst>
                    <a:gd name="connsiteX0" fmla="*/ 0 w 127504"/>
                    <a:gd name="connsiteY0" fmla="*/ 0 h 2532611"/>
                    <a:gd name="connsiteX1" fmla="*/ 127462 w 127504"/>
                    <a:gd name="connsiteY1" fmla="*/ 1257992 h 2532611"/>
                    <a:gd name="connsiteX2" fmla="*/ 11083 w 127504"/>
                    <a:gd name="connsiteY2" fmla="*/ 2532611 h 2532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7504" h="2532611">
                      <a:moveTo>
                        <a:pt x="0" y="0"/>
                      </a:moveTo>
                      <a:cubicBezTo>
                        <a:pt x="62807" y="417945"/>
                        <a:pt x="125615" y="835890"/>
                        <a:pt x="127462" y="1257992"/>
                      </a:cubicBezTo>
                      <a:cubicBezTo>
                        <a:pt x="129309" y="1680094"/>
                        <a:pt x="70196" y="2106352"/>
                        <a:pt x="11083" y="2532611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115" name="Freeform 114"/>
                <p:cNvSpPr/>
                <p:nvPr/>
              </p:nvSpPr>
              <p:spPr bwMode="auto">
                <a:xfrm flipH="1">
                  <a:off x="440485" y="2477192"/>
                  <a:ext cx="113273" cy="2532611"/>
                </a:xfrm>
                <a:custGeom>
                  <a:avLst/>
                  <a:gdLst>
                    <a:gd name="connsiteX0" fmla="*/ 0 w 127504"/>
                    <a:gd name="connsiteY0" fmla="*/ 0 h 2532611"/>
                    <a:gd name="connsiteX1" fmla="*/ 127462 w 127504"/>
                    <a:gd name="connsiteY1" fmla="*/ 1257992 h 2532611"/>
                    <a:gd name="connsiteX2" fmla="*/ 11083 w 127504"/>
                    <a:gd name="connsiteY2" fmla="*/ 2532611 h 2532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7504" h="2532611">
                      <a:moveTo>
                        <a:pt x="0" y="0"/>
                      </a:moveTo>
                      <a:cubicBezTo>
                        <a:pt x="62807" y="417945"/>
                        <a:pt x="125615" y="835890"/>
                        <a:pt x="127462" y="1257992"/>
                      </a:cubicBezTo>
                      <a:cubicBezTo>
                        <a:pt x="129309" y="1680094"/>
                        <a:pt x="70196" y="2106352"/>
                        <a:pt x="11083" y="2532611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cxnSp>
              <p:nvCxnSpPr>
                <p:cNvPr id="116" name="Straight Connector 115"/>
                <p:cNvCxnSpPr>
                  <a:stCxn id="114" idx="0"/>
                  <a:endCxn id="115" idx="0"/>
                </p:cNvCxnSpPr>
                <p:nvPr/>
              </p:nvCxnSpPr>
              <p:spPr bwMode="auto">
                <a:xfrm flipV="1">
                  <a:off x="282500" y="2477192"/>
                  <a:ext cx="271258" cy="1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7" name="Straight Connector 116"/>
                <p:cNvCxnSpPr/>
                <p:nvPr/>
              </p:nvCxnSpPr>
              <p:spPr bwMode="auto">
                <a:xfrm flipV="1">
                  <a:off x="282500" y="5009804"/>
                  <a:ext cx="271258" cy="1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106" name="Oval 105"/>
              <p:cNvSpPr/>
              <p:nvPr/>
            </p:nvSpPr>
            <p:spPr bwMode="auto">
              <a:xfrm>
                <a:off x="6856349" y="2489969"/>
                <a:ext cx="234568" cy="2535687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grpSp>
            <p:nvGrpSpPr>
              <p:cNvPr id="107" name="Group 106"/>
              <p:cNvGrpSpPr/>
              <p:nvPr/>
            </p:nvGrpSpPr>
            <p:grpSpPr>
              <a:xfrm>
                <a:off x="7676123" y="2498947"/>
                <a:ext cx="271258" cy="2532613"/>
                <a:chOff x="282500" y="2477192"/>
                <a:chExt cx="271258" cy="2532613"/>
              </a:xfrm>
            </p:grpSpPr>
            <p:sp>
              <p:nvSpPr>
                <p:cNvPr id="108" name="Freeform 107"/>
                <p:cNvSpPr/>
                <p:nvPr/>
              </p:nvSpPr>
              <p:spPr bwMode="auto">
                <a:xfrm>
                  <a:off x="282500" y="2477193"/>
                  <a:ext cx="127504" cy="2532611"/>
                </a:xfrm>
                <a:custGeom>
                  <a:avLst/>
                  <a:gdLst>
                    <a:gd name="connsiteX0" fmla="*/ 0 w 127504"/>
                    <a:gd name="connsiteY0" fmla="*/ 0 h 2532611"/>
                    <a:gd name="connsiteX1" fmla="*/ 127462 w 127504"/>
                    <a:gd name="connsiteY1" fmla="*/ 1257992 h 2532611"/>
                    <a:gd name="connsiteX2" fmla="*/ 11083 w 127504"/>
                    <a:gd name="connsiteY2" fmla="*/ 2532611 h 2532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7504" h="2532611">
                      <a:moveTo>
                        <a:pt x="0" y="0"/>
                      </a:moveTo>
                      <a:cubicBezTo>
                        <a:pt x="62807" y="417945"/>
                        <a:pt x="125615" y="835890"/>
                        <a:pt x="127462" y="1257992"/>
                      </a:cubicBezTo>
                      <a:cubicBezTo>
                        <a:pt x="129309" y="1680094"/>
                        <a:pt x="70196" y="2106352"/>
                        <a:pt x="11083" y="2532611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109" name="Freeform 108"/>
                <p:cNvSpPr/>
                <p:nvPr/>
              </p:nvSpPr>
              <p:spPr bwMode="auto">
                <a:xfrm flipH="1">
                  <a:off x="440485" y="2477192"/>
                  <a:ext cx="113273" cy="2532611"/>
                </a:xfrm>
                <a:custGeom>
                  <a:avLst/>
                  <a:gdLst>
                    <a:gd name="connsiteX0" fmla="*/ 0 w 127504"/>
                    <a:gd name="connsiteY0" fmla="*/ 0 h 2532611"/>
                    <a:gd name="connsiteX1" fmla="*/ 127462 w 127504"/>
                    <a:gd name="connsiteY1" fmla="*/ 1257992 h 2532611"/>
                    <a:gd name="connsiteX2" fmla="*/ 11083 w 127504"/>
                    <a:gd name="connsiteY2" fmla="*/ 2532611 h 2532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7504" h="2532611">
                      <a:moveTo>
                        <a:pt x="0" y="0"/>
                      </a:moveTo>
                      <a:cubicBezTo>
                        <a:pt x="62807" y="417945"/>
                        <a:pt x="125615" y="835890"/>
                        <a:pt x="127462" y="1257992"/>
                      </a:cubicBezTo>
                      <a:cubicBezTo>
                        <a:pt x="129309" y="1680094"/>
                        <a:pt x="70196" y="2106352"/>
                        <a:pt x="11083" y="2532611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cxnSp>
              <p:nvCxnSpPr>
                <p:cNvPr id="110" name="Straight Connector 109"/>
                <p:cNvCxnSpPr>
                  <a:stCxn id="108" idx="0"/>
                  <a:endCxn id="109" idx="0"/>
                </p:cNvCxnSpPr>
                <p:nvPr/>
              </p:nvCxnSpPr>
              <p:spPr bwMode="auto">
                <a:xfrm flipV="1">
                  <a:off x="282500" y="2477192"/>
                  <a:ext cx="271258" cy="1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1" name="Straight Connector 110"/>
                <p:cNvCxnSpPr/>
                <p:nvPr/>
              </p:nvCxnSpPr>
              <p:spPr bwMode="auto">
                <a:xfrm flipV="1">
                  <a:off x="282500" y="5009804"/>
                  <a:ext cx="271258" cy="1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  <p:grpSp>
        <p:nvGrpSpPr>
          <p:cNvPr id="109586" name="Group 109585"/>
          <p:cNvGrpSpPr/>
          <p:nvPr/>
        </p:nvGrpSpPr>
        <p:grpSpPr>
          <a:xfrm>
            <a:off x="136727" y="858648"/>
            <a:ext cx="8714456" cy="5285731"/>
            <a:chOff x="9460485" y="-4346474"/>
            <a:chExt cx="8714456" cy="5285731"/>
          </a:xfrm>
        </p:grpSpPr>
        <p:grpSp>
          <p:nvGrpSpPr>
            <p:cNvPr id="109568" name="Group 109567"/>
            <p:cNvGrpSpPr/>
            <p:nvPr/>
          </p:nvGrpSpPr>
          <p:grpSpPr>
            <a:xfrm>
              <a:off x="9460485" y="-4346474"/>
              <a:ext cx="8714456" cy="5285731"/>
              <a:chOff x="148557" y="1192857"/>
              <a:chExt cx="8714456" cy="5285731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48557" y="1192857"/>
                <a:ext cx="8714456" cy="5285731"/>
                <a:chOff x="8073032" y="6420040"/>
                <a:chExt cx="8714456" cy="5285731"/>
              </a:xfrm>
            </p:grpSpPr>
            <p:sp>
              <p:nvSpPr>
                <p:cNvPr id="5" name="Rectangle 4"/>
                <p:cNvSpPr/>
                <p:nvPr/>
              </p:nvSpPr>
              <p:spPr bwMode="auto">
                <a:xfrm>
                  <a:off x="8073032" y="6420040"/>
                  <a:ext cx="8667447" cy="5285731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grpSp>
              <p:nvGrpSpPr>
                <p:cNvPr id="36" name="Group 35"/>
                <p:cNvGrpSpPr/>
                <p:nvPr/>
              </p:nvGrpSpPr>
              <p:grpSpPr>
                <a:xfrm>
                  <a:off x="8174430" y="7721149"/>
                  <a:ext cx="8613058" cy="2471062"/>
                  <a:chOff x="353961" y="1973938"/>
                  <a:chExt cx="8613058" cy="2471062"/>
                </a:xfrm>
              </p:grpSpPr>
              <p:sp>
                <p:nvSpPr>
                  <p:cNvPr id="12" name="Freeform 11"/>
                  <p:cNvSpPr/>
                  <p:nvPr/>
                </p:nvSpPr>
                <p:spPr bwMode="auto">
                  <a:xfrm>
                    <a:off x="353961" y="1973938"/>
                    <a:ext cx="8613058" cy="2067121"/>
                  </a:xfrm>
                  <a:custGeom>
                    <a:avLst/>
                    <a:gdLst>
                      <a:gd name="connsiteX0" fmla="*/ 0 w 8613058"/>
                      <a:gd name="connsiteY0" fmla="*/ 1720961 h 2119167"/>
                      <a:gd name="connsiteX1" fmla="*/ 501445 w 8613058"/>
                      <a:gd name="connsiteY1" fmla="*/ 1278509 h 2119167"/>
                      <a:gd name="connsiteX2" fmla="*/ 1342104 w 8613058"/>
                      <a:gd name="connsiteY2" fmla="*/ 718070 h 2119167"/>
                      <a:gd name="connsiteX3" fmla="*/ 2271252 w 8613058"/>
                      <a:gd name="connsiteY3" fmla="*/ 305115 h 2119167"/>
                      <a:gd name="connsiteX4" fmla="*/ 3377381 w 8613058"/>
                      <a:gd name="connsiteY4" fmla="*/ 39644 h 2119167"/>
                      <a:gd name="connsiteX5" fmla="*/ 4439265 w 8613058"/>
                      <a:gd name="connsiteY5" fmla="*/ 10148 h 2119167"/>
                      <a:gd name="connsiteX6" fmla="*/ 5427407 w 8613058"/>
                      <a:gd name="connsiteY6" fmla="*/ 128135 h 2119167"/>
                      <a:gd name="connsiteX7" fmla="*/ 6341807 w 8613058"/>
                      <a:gd name="connsiteY7" fmla="*/ 437851 h 2119167"/>
                      <a:gd name="connsiteX8" fmla="*/ 7315200 w 8613058"/>
                      <a:gd name="connsiteY8" fmla="*/ 924548 h 2119167"/>
                      <a:gd name="connsiteX9" fmla="*/ 8259097 w 8613058"/>
                      <a:gd name="connsiteY9" fmla="*/ 1691464 h 2119167"/>
                      <a:gd name="connsiteX10" fmla="*/ 8613058 w 8613058"/>
                      <a:gd name="connsiteY10" fmla="*/ 2119167 h 2119167"/>
                      <a:gd name="connsiteX0" fmla="*/ 0 w 8613058"/>
                      <a:gd name="connsiteY0" fmla="*/ 1716513 h 2114719"/>
                      <a:gd name="connsiteX1" fmla="*/ 501445 w 8613058"/>
                      <a:gd name="connsiteY1" fmla="*/ 1274061 h 2114719"/>
                      <a:gd name="connsiteX2" fmla="*/ 1342104 w 8613058"/>
                      <a:gd name="connsiteY2" fmla="*/ 713622 h 2114719"/>
                      <a:gd name="connsiteX3" fmla="*/ 2271252 w 8613058"/>
                      <a:gd name="connsiteY3" fmla="*/ 300667 h 2114719"/>
                      <a:gd name="connsiteX4" fmla="*/ 2679014 w 8613058"/>
                      <a:gd name="connsiteY4" fmla="*/ 179357 h 2114719"/>
                      <a:gd name="connsiteX5" fmla="*/ 3377381 w 8613058"/>
                      <a:gd name="connsiteY5" fmla="*/ 35196 h 2114719"/>
                      <a:gd name="connsiteX6" fmla="*/ 4439265 w 8613058"/>
                      <a:gd name="connsiteY6" fmla="*/ 5700 h 2114719"/>
                      <a:gd name="connsiteX7" fmla="*/ 5427407 w 8613058"/>
                      <a:gd name="connsiteY7" fmla="*/ 123687 h 2114719"/>
                      <a:gd name="connsiteX8" fmla="*/ 6341807 w 8613058"/>
                      <a:gd name="connsiteY8" fmla="*/ 433403 h 2114719"/>
                      <a:gd name="connsiteX9" fmla="*/ 7315200 w 8613058"/>
                      <a:gd name="connsiteY9" fmla="*/ 920100 h 2114719"/>
                      <a:gd name="connsiteX10" fmla="*/ 8259097 w 8613058"/>
                      <a:gd name="connsiteY10" fmla="*/ 1687016 h 2114719"/>
                      <a:gd name="connsiteX11" fmla="*/ 8613058 w 8613058"/>
                      <a:gd name="connsiteY11" fmla="*/ 2114719 h 2114719"/>
                      <a:gd name="connsiteX0" fmla="*/ 0 w 8613058"/>
                      <a:gd name="connsiteY0" fmla="*/ 1715903 h 2114109"/>
                      <a:gd name="connsiteX1" fmla="*/ 501445 w 8613058"/>
                      <a:gd name="connsiteY1" fmla="*/ 1273451 h 2114109"/>
                      <a:gd name="connsiteX2" fmla="*/ 1342104 w 8613058"/>
                      <a:gd name="connsiteY2" fmla="*/ 713012 h 2114109"/>
                      <a:gd name="connsiteX3" fmla="*/ 2271252 w 8613058"/>
                      <a:gd name="connsiteY3" fmla="*/ 300057 h 2114109"/>
                      <a:gd name="connsiteX4" fmla="*/ 2782045 w 8613058"/>
                      <a:gd name="connsiteY4" fmla="*/ 152989 h 2114109"/>
                      <a:gd name="connsiteX5" fmla="*/ 3377381 w 8613058"/>
                      <a:gd name="connsiteY5" fmla="*/ 34586 h 2114109"/>
                      <a:gd name="connsiteX6" fmla="*/ 4439265 w 8613058"/>
                      <a:gd name="connsiteY6" fmla="*/ 5090 h 2114109"/>
                      <a:gd name="connsiteX7" fmla="*/ 5427407 w 8613058"/>
                      <a:gd name="connsiteY7" fmla="*/ 123077 h 2114109"/>
                      <a:gd name="connsiteX8" fmla="*/ 6341807 w 8613058"/>
                      <a:gd name="connsiteY8" fmla="*/ 432793 h 2114109"/>
                      <a:gd name="connsiteX9" fmla="*/ 7315200 w 8613058"/>
                      <a:gd name="connsiteY9" fmla="*/ 919490 h 2114109"/>
                      <a:gd name="connsiteX10" fmla="*/ 8259097 w 8613058"/>
                      <a:gd name="connsiteY10" fmla="*/ 1686406 h 2114109"/>
                      <a:gd name="connsiteX11" fmla="*/ 8613058 w 8613058"/>
                      <a:gd name="connsiteY11" fmla="*/ 2114109 h 2114109"/>
                      <a:gd name="connsiteX0" fmla="*/ 0 w 8613058"/>
                      <a:gd name="connsiteY0" fmla="*/ 1715388 h 2113594"/>
                      <a:gd name="connsiteX1" fmla="*/ 501445 w 8613058"/>
                      <a:gd name="connsiteY1" fmla="*/ 1272936 h 2113594"/>
                      <a:gd name="connsiteX2" fmla="*/ 1342104 w 8613058"/>
                      <a:gd name="connsiteY2" fmla="*/ 712497 h 2113594"/>
                      <a:gd name="connsiteX3" fmla="*/ 2271252 w 8613058"/>
                      <a:gd name="connsiteY3" fmla="*/ 299542 h 2113594"/>
                      <a:gd name="connsiteX4" fmla="*/ 2794924 w 8613058"/>
                      <a:gd name="connsiteY4" fmla="*/ 126716 h 2113594"/>
                      <a:gd name="connsiteX5" fmla="*/ 3377381 w 8613058"/>
                      <a:gd name="connsiteY5" fmla="*/ 34071 h 2113594"/>
                      <a:gd name="connsiteX6" fmla="*/ 4439265 w 8613058"/>
                      <a:gd name="connsiteY6" fmla="*/ 4575 h 2113594"/>
                      <a:gd name="connsiteX7" fmla="*/ 5427407 w 8613058"/>
                      <a:gd name="connsiteY7" fmla="*/ 122562 h 2113594"/>
                      <a:gd name="connsiteX8" fmla="*/ 6341807 w 8613058"/>
                      <a:gd name="connsiteY8" fmla="*/ 432278 h 2113594"/>
                      <a:gd name="connsiteX9" fmla="*/ 7315200 w 8613058"/>
                      <a:gd name="connsiteY9" fmla="*/ 918975 h 2113594"/>
                      <a:gd name="connsiteX10" fmla="*/ 8259097 w 8613058"/>
                      <a:gd name="connsiteY10" fmla="*/ 1685891 h 2113594"/>
                      <a:gd name="connsiteX11" fmla="*/ 8613058 w 8613058"/>
                      <a:gd name="connsiteY11" fmla="*/ 2113594 h 2113594"/>
                      <a:gd name="connsiteX0" fmla="*/ 0 w 8613058"/>
                      <a:gd name="connsiteY0" fmla="*/ 1711959 h 2110165"/>
                      <a:gd name="connsiteX1" fmla="*/ 501445 w 8613058"/>
                      <a:gd name="connsiteY1" fmla="*/ 1269507 h 2110165"/>
                      <a:gd name="connsiteX2" fmla="*/ 1342104 w 8613058"/>
                      <a:gd name="connsiteY2" fmla="*/ 709068 h 2110165"/>
                      <a:gd name="connsiteX3" fmla="*/ 2271252 w 8613058"/>
                      <a:gd name="connsiteY3" fmla="*/ 296113 h 2110165"/>
                      <a:gd name="connsiteX4" fmla="*/ 2794924 w 8613058"/>
                      <a:gd name="connsiteY4" fmla="*/ 123287 h 2110165"/>
                      <a:gd name="connsiteX5" fmla="*/ 3370941 w 8613058"/>
                      <a:gd name="connsiteY5" fmla="*/ 62839 h 2110165"/>
                      <a:gd name="connsiteX6" fmla="*/ 4439265 w 8613058"/>
                      <a:gd name="connsiteY6" fmla="*/ 1146 h 2110165"/>
                      <a:gd name="connsiteX7" fmla="*/ 5427407 w 8613058"/>
                      <a:gd name="connsiteY7" fmla="*/ 119133 h 2110165"/>
                      <a:gd name="connsiteX8" fmla="*/ 6341807 w 8613058"/>
                      <a:gd name="connsiteY8" fmla="*/ 428849 h 2110165"/>
                      <a:gd name="connsiteX9" fmla="*/ 7315200 w 8613058"/>
                      <a:gd name="connsiteY9" fmla="*/ 915546 h 2110165"/>
                      <a:gd name="connsiteX10" fmla="*/ 8259097 w 8613058"/>
                      <a:gd name="connsiteY10" fmla="*/ 1682462 h 2110165"/>
                      <a:gd name="connsiteX11" fmla="*/ 8613058 w 8613058"/>
                      <a:gd name="connsiteY11" fmla="*/ 2110165 h 2110165"/>
                      <a:gd name="connsiteX0" fmla="*/ 0 w 8613058"/>
                      <a:gd name="connsiteY0" fmla="*/ 1711678 h 2109884"/>
                      <a:gd name="connsiteX1" fmla="*/ 501445 w 8613058"/>
                      <a:gd name="connsiteY1" fmla="*/ 1269226 h 2109884"/>
                      <a:gd name="connsiteX2" fmla="*/ 1342104 w 8613058"/>
                      <a:gd name="connsiteY2" fmla="*/ 708787 h 2109884"/>
                      <a:gd name="connsiteX3" fmla="*/ 2271252 w 8613058"/>
                      <a:gd name="connsiteY3" fmla="*/ 295832 h 2109884"/>
                      <a:gd name="connsiteX4" fmla="*/ 2794924 w 8613058"/>
                      <a:gd name="connsiteY4" fmla="*/ 123006 h 2109884"/>
                      <a:gd name="connsiteX5" fmla="*/ 3370941 w 8613058"/>
                      <a:gd name="connsiteY5" fmla="*/ 62558 h 2109884"/>
                      <a:gd name="connsiteX6" fmla="*/ 4439265 w 8613058"/>
                      <a:gd name="connsiteY6" fmla="*/ 865 h 2109884"/>
                      <a:gd name="connsiteX7" fmla="*/ 5427407 w 8613058"/>
                      <a:gd name="connsiteY7" fmla="*/ 118852 h 2109884"/>
                      <a:gd name="connsiteX8" fmla="*/ 6341807 w 8613058"/>
                      <a:gd name="connsiteY8" fmla="*/ 428568 h 2109884"/>
                      <a:gd name="connsiteX9" fmla="*/ 7315200 w 8613058"/>
                      <a:gd name="connsiteY9" fmla="*/ 915265 h 2109884"/>
                      <a:gd name="connsiteX10" fmla="*/ 8259097 w 8613058"/>
                      <a:gd name="connsiteY10" fmla="*/ 1682181 h 2109884"/>
                      <a:gd name="connsiteX11" fmla="*/ 8613058 w 8613058"/>
                      <a:gd name="connsiteY11" fmla="*/ 2109884 h 2109884"/>
                      <a:gd name="connsiteX0" fmla="*/ 0 w 8613058"/>
                      <a:gd name="connsiteY0" fmla="*/ 1712095 h 2110301"/>
                      <a:gd name="connsiteX1" fmla="*/ 501445 w 8613058"/>
                      <a:gd name="connsiteY1" fmla="*/ 1269643 h 2110301"/>
                      <a:gd name="connsiteX2" fmla="*/ 1342104 w 8613058"/>
                      <a:gd name="connsiteY2" fmla="*/ 709204 h 2110301"/>
                      <a:gd name="connsiteX3" fmla="*/ 2271252 w 8613058"/>
                      <a:gd name="connsiteY3" fmla="*/ 296249 h 2110301"/>
                      <a:gd name="connsiteX4" fmla="*/ 2794924 w 8613058"/>
                      <a:gd name="connsiteY4" fmla="*/ 123423 h 2110301"/>
                      <a:gd name="connsiteX5" fmla="*/ 3370941 w 8613058"/>
                      <a:gd name="connsiteY5" fmla="*/ 62975 h 2110301"/>
                      <a:gd name="connsiteX6" fmla="*/ 4439265 w 8613058"/>
                      <a:gd name="connsiteY6" fmla="*/ 1282 h 2110301"/>
                      <a:gd name="connsiteX7" fmla="*/ 5427407 w 8613058"/>
                      <a:gd name="connsiteY7" fmla="*/ 119269 h 2110301"/>
                      <a:gd name="connsiteX8" fmla="*/ 6341807 w 8613058"/>
                      <a:gd name="connsiteY8" fmla="*/ 428985 h 2110301"/>
                      <a:gd name="connsiteX9" fmla="*/ 7315200 w 8613058"/>
                      <a:gd name="connsiteY9" fmla="*/ 915682 h 2110301"/>
                      <a:gd name="connsiteX10" fmla="*/ 8259097 w 8613058"/>
                      <a:gd name="connsiteY10" fmla="*/ 1682598 h 2110301"/>
                      <a:gd name="connsiteX11" fmla="*/ 8613058 w 8613058"/>
                      <a:gd name="connsiteY11" fmla="*/ 2110301 h 2110301"/>
                      <a:gd name="connsiteX0" fmla="*/ 0 w 8613058"/>
                      <a:gd name="connsiteY0" fmla="*/ 1668915 h 2067121"/>
                      <a:gd name="connsiteX1" fmla="*/ 501445 w 8613058"/>
                      <a:gd name="connsiteY1" fmla="*/ 1226463 h 2067121"/>
                      <a:gd name="connsiteX2" fmla="*/ 1342104 w 8613058"/>
                      <a:gd name="connsiteY2" fmla="*/ 666024 h 2067121"/>
                      <a:gd name="connsiteX3" fmla="*/ 2271252 w 8613058"/>
                      <a:gd name="connsiteY3" fmla="*/ 253069 h 2067121"/>
                      <a:gd name="connsiteX4" fmla="*/ 2794924 w 8613058"/>
                      <a:gd name="connsiteY4" fmla="*/ 80243 h 2067121"/>
                      <a:gd name="connsiteX5" fmla="*/ 3370941 w 8613058"/>
                      <a:gd name="connsiteY5" fmla="*/ 19795 h 2067121"/>
                      <a:gd name="connsiteX6" fmla="*/ 4439265 w 8613058"/>
                      <a:gd name="connsiteY6" fmla="*/ 3178 h 2067121"/>
                      <a:gd name="connsiteX7" fmla="*/ 5427407 w 8613058"/>
                      <a:gd name="connsiteY7" fmla="*/ 76089 h 2067121"/>
                      <a:gd name="connsiteX8" fmla="*/ 6341807 w 8613058"/>
                      <a:gd name="connsiteY8" fmla="*/ 385805 h 2067121"/>
                      <a:gd name="connsiteX9" fmla="*/ 7315200 w 8613058"/>
                      <a:gd name="connsiteY9" fmla="*/ 872502 h 2067121"/>
                      <a:gd name="connsiteX10" fmla="*/ 8259097 w 8613058"/>
                      <a:gd name="connsiteY10" fmla="*/ 1639418 h 2067121"/>
                      <a:gd name="connsiteX11" fmla="*/ 8613058 w 8613058"/>
                      <a:gd name="connsiteY11" fmla="*/ 2067121 h 2067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8613058" h="2067121">
                        <a:moveTo>
                          <a:pt x="0" y="1668915"/>
                        </a:moveTo>
                        <a:cubicBezTo>
                          <a:pt x="138880" y="1531263"/>
                          <a:pt x="277761" y="1393611"/>
                          <a:pt x="501445" y="1226463"/>
                        </a:cubicBezTo>
                        <a:cubicBezTo>
                          <a:pt x="725129" y="1059314"/>
                          <a:pt x="1047136" y="828256"/>
                          <a:pt x="1342104" y="666024"/>
                        </a:cubicBezTo>
                        <a:cubicBezTo>
                          <a:pt x="1637072" y="503792"/>
                          <a:pt x="2029115" y="350699"/>
                          <a:pt x="2271252" y="253069"/>
                        </a:cubicBezTo>
                        <a:cubicBezTo>
                          <a:pt x="2513389" y="155439"/>
                          <a:pt x="2610569" y="124488"/>
                          <a:pt x="2794924" y="80243"/>
                        </a:cubicBezTo>
                        <a:cubicBezTo>
                          <a:pt x="2979279" y="35998"/>
                          <a:pt x="3096884" y="32639"/>
                          <a:pt x="3370941" y="19795"/>
                        </a:cubicBezTo>
                        <a:cubicBezTo>
                          <a:pt x="3644998" y="6951"/>
                          <a:pt x="4096521" y="-6204"/>
                          <a:pt x="4439265" y="3178"/>
                        </a:cubicBezTo>
                        <a:cubicBezTo>
                          <a:pt x="4782009" y="12560"/>
                          <a:pt x="5110317" y="12318"/>
                          <a:pt x="5427407" y="76089"/>
                        </a:cubicBezTo>
                        <a:cubicBezTo>
                          <a:pt x="5744497" y="139860"/>
                          <a:pt x="6027175" y="253070"/>
                          <a:pt x="6341807" y="385805"/>
                        </a:cubicBezTo>
                        <a:cubicBezTo>
                          <a:pt x="6656439" y="518540"/>
                          <a:pt x="6995652" y="663567"/>
                          <a:pt x="7315200" y="872502"/>
                        </a:cubicBezTo>
                        <a:cubicBezTo>
                          <a:pt x="7634748" y="1081437"/>
                          <a:pt x="8042787" y="1440315"/>
                          <a:pt x="8259097" y="1639418"/>
                        </a:cubicBezTo>
                        <a:cubicBezTo>
                          <a:pt x="8475407" y="1838521"/>
                          <a:pt x="8544232" y="1952821"/>
                          <a:pt x="8613058" y="2067121"/>
                        </a:cubicBezTo>
                      </a:path>
                    </a:pathLst>
                  </a:custGeom>
                  <a:noFill/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57263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3" name="Freeform 12"/>
                  <p:cNvSpPr/>
                  <p:nvPr/>
                </p:nvSpPr>
                <p:spPr bwMode="auto">
                  <a:xfrm>
                    <a:off x="736600" y="2667938"/>
                    <a:ext cx="7848600" cy="1777062"/>
                  </a:xfrm>
                  <a:custGeom>
                    <a:avLst/>
                    <a:gdLst>
                      <a:gd name="connsiteX0" fmla="*/ 0 w 7848600"/>
                      <a:gd name="connsiteY0" fmla="*/ 1473200 h 1828800"/>
                      <a:gd name="connsiteX1" fmla="*/ 787400 w 7848600"/>
                      <a:gd name="connsiteY1" fmla="*/ 838200 h 1828800"/>
                      <a:gd name="connsiteX2" fmla="*/ 1600200 w 7848600"/>
                      <a:gd name="connsiteY2" fmla="*/ 431800 h 1828800"/>
                      <a:gd name="connsiteX3" fmla="*/ 2438400 w 7848600"/>
                      <a:gd name="connsiteY3" fmla="*/ 127000 h 1828800"/>
                      <a:gd name="connsiteX4" fmla="*/ 3708400 w 7848600"/>
                      <a:gd name="connsiteY4" fmla="*/ 0 h 1828800"/>
                      <a:gd name="connsiteX5" fmla="*/ 4775200 w 7848600"/>
                      <a:gd name="connsiteY5" fmla="*/ 76200 h 1828800"/>
                      <a:gd name="connsiteX6" fmla="*/ 5715000 w 7848600"/>
                      <a:gd name="connsiteY6" fmla="*/ 355600 h 1828800"/>
                      <a:gd name="connsiteX7" fmla="*/ 6604000 w 7848600"/>
                      <a:gd name="connsiteY7" fmla="*/ 762000 h 1828800"/>
                      <a:gd name="connsiteX8" fmla="*/ 7493000 w 7848600"/>
                      <a:gd name="connsiteY8" fmla="*/ 1447800 h 1828800"/>
                      <a:gd name="connsiteX9" fmla="*/ 7848600 w 7848600"/>
                      <a:gd name="connsiteY9" fmla="*/ 1828800 h 1828800"/>
                      <a:gd name="connsiteX0" fmla="*/ 0 w 7848600"/>
                      <a:gd name="connsiteY0" fmla="*/ 1473506 h 1829106"/>
                      <a:gd name="connsiteX1" fmla="*/ 787400 w 7848600"/>
                      <a:gd name="connsiteY1" fmla="*/ 838506 h 1829106"/>
                      <a:gd name="connsiteX2" fmla="*/ 1600200 w 7848600"/>
                      <a:gd name="connsiteY2" fmla="*/ 432106 h 1829106"/>
                      <a:gd name="connsiteX3" fmla="*/ 2438400 w 7848600"/>
                      <a:gd name="connsiteY3" fmla="*/ 127306 h 1829106"/>
                      <a:gd name="connsiteX4" fmla="*/ 2605468 w 7848600"/>
                      <a:gd name="connsiteY4" fmla="*/ 95109 h 1829106"/>
                      <a:gd name="connsiteX5" fmla="*/ 3708400 w 7848600"/>
                      <a:gd name="connsiteY5" fmla="*/ 306 h 1829106"/>
                      <a:gd name="connsiteX6" fmla="*/ 4775200 w 7848600"/>
                      <a:gd name="connsiteY6" fmla="*/ 76506 h 1829106"/>
                      <a:gd name="connsiteX7" fmla="*/ 5715000 w 7848600"/>
                      <a:gd name="connsiteY7" fmla="*/ 355906 h 1829106"/>
                      <a:gd name="connsiteX8" fmla="*/ 6604000 w 7848600"/>
                      <a:gd name="connsiteY8" fmla="*/ 762306 h 1829106"/>
                      <a:gd name="connsiteX9" fmla="*/ 7493000 w 7848600"/>
                      <a:gd name="connsiteY9" fmla="*/ 1448106 h 1829106"/>
                      <a:gd name="connsiteX10" fmla="*/ 7848600 w 7848600"/>
                      <a:gd name="connsiteY10" fmla="*/ 1829106 h 1829106"/>
                      <a:gd name="connsiteX0" fmla="*/ 0 w 7848600"/>
                      <a:gd name="connsiteY0" fmla="*/ 1473236 h 1828836"/>
                      <a:gd name="connsiteX1" fmla="*/ 787400 w 7848600"/>
                      <a:gd name="connsiteY1" fmla="*/ 838236 h 1828836"/>
                      <a:gd name="connsiteX2" fmla="*/ 1600200 w 7848600"/>
                      <a:gd name="connsiteY2" fmla="*/ 431836 h 1828836"/>
                      <a:gd name="connsiteX3" fmla="*/ 2438400 w 7848600"/>
                      <a:gd name="connsiteY3" fmla="*/ 127036 h 1828836"/>
                      <a:gd name="connsiteX4" fmla="*/ 2663423 w 7848600"/>
                      <a:gd name="connsiteY4" fmla="*/ 81961 h 1828836"/>
                      <a:gd name="connsiteX5" fmla="*/ 3708400 w 7848600"/>
                      <a:gd name="connsiteY5" fmla="*/ 36 h 1828836"/>
                      <a:gd name="connsiteX6" fmla="*/ 4775200 w 7848600"/>
                      <a:gd name="connsiteY6" fmla="*/ 76236 h 1828836"/>
                      <a:gd name="connsiteX7" fmla="*/ 5715000 w 7848600"/>
                      <a:gd name="connsiteY7" fmla="*/ 355636 h 1828836"/>
                      <a:gd name="connsiteX8" fmla="*/ 6604000 w 7848600"/>
                      <a:gd name="connsiteY8" fmla="*/ 762036 h 1828836"/>
                      <a:gd name="connsiteX9" fmla="*/ 7493000 w 7848600"/>
                      <a:gd name="connsiteY9" fmla="*/ 1447836 h 1828836"/>
                      <a:gd name="connsiteX10" fmla="*/ 7848600 w 7848600"/>
                      <a:gd name="connsiteY10" fmla="*/ 1828836 h 1828836"/>
                      <a:gd name="connsiteX0" fmla="*/ 0 w 7848600"/>
                      <a:gd name="connsiteY0" fmla="*/ 1425338 h 1780938"/>
                      <a:gd name="connsiteX1" fmla="*/ 787400 w 7848600"/>
                      <a:gd name="connsiteY1" fmla="*/ 790338 h 1780938"/>
                      <a:gd name="connsiteX2" fmla="*/ 1600200 w 7848600"/>
                      <a:gd name="connsiteY2" fmla="*/ 383938 h 1780938"/>
                      <a:gd name="connsiteX3" fmla="*/ 2438400 w 7848600"/>
                      <a:gd name="connsiteY3" fmla="*/ 79138 h 1780938"/>
                      <a:gd name="connsiteX4" fmla="*/ 2663423 w 7848600"/>
                      <a:gd name="connsiteY4" fmla="*/ 34063 h 1780938"/>
                      <a:gd name="connsiteX5" fmla="*/ 3695521 w 7848600"/>
                      <a:gd name="connsiteY5" fmla="*/ 10093 h 1780938"/>
                      <a:gd name="connsiteX6" fmla="*/ 4775200 w 7848600"/>
                      <a:gd name="connsiteY6" fmla="*/ 28338 h 1780938"/>
                      <a:gd name="connsiteX7" fmla="*/ 5715000 w 7848600"/>
                      <a:gd name="connsiteY7" fmla="*/ 307738 h 1780938"/>
                      <a:gd name="connsiteX8" fmla="*/ 6604000 w 7848600"/>
                      <a:gd name="connsiteY8" fmla="*/ 714138 h 1780938"/>
                      <a:gd name="connsiteX9" fmla="*/ 7493000 w 7848600"/>
                      <a:gd name="connsiteY9" fmla="*/ 1399938 h 1780938"/>
                      <a:gd name="connsiteX10" fmla="*/ 7848600 w 7848600"/>
                      <a:gd name="connsiteY10" fmla="*/ 1780938 h 1780938"/>
                      <a:gd name="connsiteX0" fmla="*/ 0 w 7848600"/>
                      <a:gd name="connsiteY0" fmla="*/ 1425338 h 1780938"/>
                      <a:gd name="connsiteX1" fmla="*/ 787400 w 7848600"/>
                      <a:gd name="connsiteY1" fmla="*/ 790338 h 1780938"/>
                      <a:gd name="connsiteX2" fmla="*/ 1600200 w 7848600"/>
                      <a:gd name="connsiteY2" fmla="*/ 383938 h 1780938"/>
                      <a:gd name="connsiteX3" fmla="*/ 2438400 w 7848600"/>
                      <a:gd name="connsiteY3" fmla="*/ 79138 h 1780938"/>
                      <a:gd name="connsiteX4" fmla="*/ 2663423 w 7848600"/>
                      <a:gd name="connsiteY4" fmla="*/ 34063 h 1780938"/>
                      <a:gd name="connsiteX5" fmla="*/ 3753476 w 7848600"/>
                      <a:gd name="connsiteY5" fmla="*/ 10093 h 1780938"/>
                      <a:gd name="connsiteX6" fmla="*/ 4775200 w 7848600"/>
                      <a:gd name="connsiteY6" fmla="*/ 28338 h 1780938"/>
                      <a:gd name="connsiteX7" fmla="*/ 5715000 w 7848600"/>
                      <a:gd name="connsiteY7" fmla="*/ 307738 h 1780938"/>
                      <a:gd name="connsiteX8" fmla="*/ 6604000 w 7848600"/>
                      <a:gd name="connsiteY8" fmla="*/ 714138 h 1780938"/>
                      <a:gd name="connsiteX9" fmla="*/ 7493000 w 7848600"/>
                      <a:gd name="connsiteY9" fmla="*/ 1399938 h 1780938"/>
                      <a:gd name="connsiteX10" fmla="*/ 7848600 w 7848600"/>
                      <a:gd name="connsiteY10" fmla="*/ 1780938 h 1780938"/>
                      <a:gd name="connsiteX0" fmla="*/ 0 w 7848600"/>
                      <a:gd name="connsiteY0" fmla="*/ 1421462 h 1777062"/>
                      <a:gd name="connsiteX1" fmla="*/ 787400 w 7848600"/>
                      <a:gd name="connsiteY1" fmla="*/ 786462 h 1777062"/>
                      <a:gd name="connsiteX2" fmla="*/ 1600200 w 7848600"/>
                      <a:gd name="connsiteY2" fmla="*/ 380062 h 1777062"/>
                      <a:gd name="connsiteX3" fmla="*/ 2438400 w 7848600"/>
                      <a:gd name="connsiteY3" fmla="*/ 75262 h 1777062"/>
                      <a:gd name="connsiteX4" fmla="*/ 2663423 w 7848600"/>
                      <a:gd name="connsiteY4" fmla="*/ 30187 h 1777062"/>
                      <a:gd name="connsiteX5" fmla="*/ 3753476 w 7848600"/>
                      <a:gd name="connsiteY5" fmla="*/ 6217 h 1777062"/>
                      <a:gd name="connsiteX6" fmla="*/ 4891110 w 7848600"/>
                      <a:gd name="connsiteY6" fmla="*/ 30901 h 1777062"/>
                      <a:gd name="connsiteX7" fmla="*/ 5715000 w 7848600"/>
                      <a:gd name="connsiteY7" fmla="*/ 303862 h 1777062"/>
                      <a:gd name="connsiteX8" fmla="*/ 6604000 w 7848600"/>
                      <a:gd name="connsiteY8" fmla="*/ 710262 h 1777062"/>
                      <a:gd name="connsiteX9" fmla="*/ 7493000 w 7848600"/>
                      <a:gd name="connsiteY9" fmla="*/ 1396062 h 1777062"/>
                      <a:gd name="connsiteX10" fmla="*/ 7848600 w 7848600"/>
                      <a:gd name="connsiteY10" fmla="*/ 1777062 h 1777062"/>
                      <a:gd name="connsiteX0" fmla="*/ 0 w 7848600"/>
                      <a:gd name="connsiteY0" fmla="*/ 1422683 h 1778283"/>
                      <a:gd name="connsiteX1" fmla="*/ 787400 w 7848600"/>
                      <a:gd name="connsiteY1" fmla="*/ 787683 h 1778283"/>
                      <a:gd name="connsiteX2" fmla="*/ 1600200 w 7848600"/>
                      <a:gd name="connsiteY2" fmla="*/ 381283 h 1778283"/>
                      <a:gd name="connsiteX3" fmla="*/ 2438400 w 7848600"/>
                      <a:gd name="connsiteY3" fmla="*/ 76483 h 1778283"/>
                      <a:gd name="connsiteX4" fmla="*/ 2663423 w 7848600"/>
                      <a:gd name="connsiteY4" fmla="*/ 50726 h 1778283"/>
                      <a:gd name="connsiteX5" fmla="*/ 3753476 w 7848600"/>
                      <a:gd name="connsiteY5" fmla="*/ 7438 h 1778283"/>
                      <a:gd name="connsiteX6" fmla="*/ 4891110 w 7848600"/>
                      <a:gd name="connsiteY6" fmla="*/ 32122 h 1778283"/>
                      <a:gd name="connsiteX7" fmla="*/ 5715000 w 7848600"/>
                      <a:gd name="connsiteY7" fmla="*/ 305083 h 1778283"/>
                      <a:gd name="connsiteX8" fmla="*/ 6604000 w 7848600"/>
                      <a:gd name="connsiteY8" fmla="*/ 711483 h 1778283"/>
                      <a:gd name="connsiteX9" fmla="*/ 7493000 w 7848600"/>
                      <a:gd name="connsiteY9" fmla="*/ 1397283 h 1778283"/>
                      <a:gd name="connsiteX10" fmla="*/ 7848600 w 7848600"/>
                      <a:gd name="connsiteY10" fmla="*/ 1778283 h 1778283"/>
                      <a:gd name="connsiteX0" fmla="*/ 0 w 7848600"/>
                      <a:gd name="connsiteY0" fmla="*/ 1421462 h 1777062"/>
                      <a:gd name="connsiteX1" fmla="*/ 787400 w 7848600"/>
                      <a:gd name="connsiteY1" fmla="*/ 786462 h 1777062"/>
                      <a:gd name="connsiteX2" fmla="*/ 1600200 w 7848600"/>
                      <a:gd name="connsiteY2" fmla="*/ 380062 h 1777062"/>
                      <a:gd name="connsiteX3" fmla="*/ 2438400 w 7848600"/>
                      <a:gd name="connsiteY3" fmla="*/ 75262 h 1777062"/>
                      <a:gd name="connsiteX4" fmla="*/ 2669862 w 7848600"/>
                      <a:gd name="connsiteY4" fmla="*/ 30187 h 1777062"/>
                      <a:gd name="connsiteX5" fmla="*/ 3753476 w 7848600"/>
                      <a:gd name="connsiteY5" fmla="*/ 6217 h 1777062"/>
                      <a:gd name="connsiteX6" fmla="*/ 4891110 w 7848600"/>
                      <a:gd name="connsiteY6" fmla="*/ 30901 h 1777062"/>
                      <a:gd name="connsiteX7" fmla="*/ 5715000 w 7848600"/>
                      <a:gd name="connsiteY7" fmla="*/ 303862 h 1777062"/>
                      <a:gd name="connsiteX8" fmla="*/ 6604000 w 7848600"/>
                      <a:gd name="connsiteY8" fmla="*/ 710262 h 1777062"/>
                      <a:gd name="connsiteX9" fmla="*/ 7493000 w 7848600"/>
                      <a:gd name="connsiteY9" fmla="*/ 1396062 h 1777062"/>
                      <a:gd name="connsiteX10" fmla="*/ 7848600 w 7848600"/>
                      <a:gd name="connsiteY10" fmla="*/ 1777062 h 1777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7848600" h="1777062">
                        <a:moveTo>
                          <a:pt x="0" y="1421462"/>
                        </a:moveTo>
                        <a:cubicBezTo>
                          <a:pt x="260350" y="1190745"/>
                          <a:pt x="520700" y="960029"/>
                          <a:pt x="787400" y="786462"/>
                        </a:cubicBezTo>
                        <a:cubicBezTo>
                          <a:pt x="1054100" y="612895"/>
                          <a:pt x="1325033" y="498595"/>
                          <a:pt x="1600200" y="380062"/>
                        </a:cubicBezTo>
                        <a:cubicBezTo>
                          <a:pt x="1875367" y="261529"/>
                          <a:pt x="2260123" y="133574"/>
                          <a:pt x="2438400" y="75262"/>
                        </a:cubicBezTo>
                        <a:cubicBezTo>
                          <a:pt x="2616677" y="16950"/>
                          <a:pt x="2458195" y="51354"/>
                          <a:pt x="2669862" y="30187"/>
                        </a:cubicBezTo>
                        <a:cubicBezTo>
                          <a:pt x="2881529" y="9020"/>
                          <a:pt x="3383268" y="6098"/>
                          <a:pt x="3753476" y="6217"/>
                        </a:cubicBezTo>
                        <a:cubicBezTo>
                          <a:pt x="4123684" y="6336"/>
                          <a:pt x="4564189" y="-18706"/>
                          <a:pt x="4891110" y="30901"/>
                        </a:cubicBezTo>
                        <a:cubicBezTo>
                          <a:pt x="5218031" y="80508"/>
                          <a:pt x="5429518" y="190635"/>
                          <a:pt x="5715000" y="303862"/>
                        </a:cubicBezTo>
                        <a:cubicBezTo>
                          <a:pt x="6000482" y="417089"/>
                          <a:pt x="6307667" y="528229"/>
                          <a:pt x="6604000" y="710262"/>
                        </a:cubicBezTo>
                        <a:cubicBezTo>
                          <a:pt x="6900333" y="892295"/>
                          <a:pt x="7285567" y="1218262"/>
                          <a:pt x="7493000" y="1396062"/>
                        </a:cubicBezTo>
                        <a:cubicBezTo>
                          <a:pt x="7700433" y="1573862"/>
                          <a:pt x="7774516" y="1675462"/>
                          <a:pt x="7848600" y="1777062"/>
                        </a:cubicBezTo>
                      </a:path>
                    </a:pathLst>
                  </a:custGeom>
                  <a:noFill/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57263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</p:grpSp>
          </p:grpSp>
          <p:sp>
            <p:nvSpPr>
              <p:cNvPr id="14" name="TextBox 13"/>
              <p:cNvSpPr txBox="1"/>
              <p:nvPr/>
            </p:nvSpPr>
            <p:spPr>
              <a:xfrm>
                <a:off x="6543028" y="1933755"/>
                <a:ext cx="113845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Beam Pipe</a:t>
                </a:r>
                <a:endParaRPr lang="en-US" dirty="0"/>
              </a:p>
            </p:txBody>
          </p:sp>
          <p:sp>
            <p:nvSpPr>
              <p:cNvPr id="15" name="Freeform 14"/>
              <p:cNvSpPr/>
              <p:nvPr/>
            </p:nvSpPr>
            <p:spPr bwMode="auto">
              <a:xfrm>
                <a:off x="5745859" y="2111802"/>
                <a:ext cx="879230" cy="482989"/>
              </a:xfrm>
              <a:custGeom>
                <a:avLst/>
                <a:gdLst>
                  <a:gd name="connsiteX0" fmla="*/ 879230 w 879230"/>
                  <a:gd name="connsiteY0" fmla="*/ 2342 h 482989"/>
                  <a:gd name="connsiteX1" fmla="*/ 269630 w 879230"/>
                  <a:gd name="connsiteY1" fmla="*/ 72681 h 482989"/>
                  <a:gd name="connsiteX2" fmla="*/ 0 w 879230"/>
                  <a:gd name="connsiteY2" fmla="*/ 482989 h 482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9230" h="482989">
                    <a:moveTo>
                      <a:pt x="879230" y="2342"/>
                    </a:moveTo>
                    <a:cubicBezTo>
                      <a:pt x="647699" y="-2543"/>
                      <a:pt x="416168" y="-7427"/>
                      <a:pt x="269630" y="72681"/>
                    </a:cubicBezTo>
                    <a:cubicBezTo>
                      <a:pt x="123092" y="152789"/>
                      <a:pt x="61546" y="317889"/>
                      <a:pt x="0" y="482989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12736811" y="-3407179"/>
              <a:ext cx="20008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Straight Section</a:t>
              </a:r>
              <a:endParaRPr lang="en-US" sz="1800" dirty="0"/>
            </a:p>
          </p:txBody>
        </p:sp>
      </p:grpSp>
      <p:grpSp>
        <p:nvGrpSpPr>
          <p:cNvPr id="109589" name="Group 109588"/>
          <p:cNvGrpSpPr/>
          <p:nvPr/>
        </p:nvGrpSpPr>
        <p:grpSpPr>
          <a:xfrm>
            <a:off x="692126" y="1631136"/>
            <a:ext cx="8487884" cy="3232756"/>
            <a:chOff x="553143" y="1631136"/>
            <a:chExt cx="8487884" cy="3232756"/>
          </a:xfrm>
        </p:grpSpPr>
        <p:grpSp>
          <p:nvGrpSpPr>
            <p:cNvPr id="109587" name="Group 109586"/>
            <p:cNvGrpSpPr/>
            <p:nvPr/>
          </p:nvGrpSpPr>
          <p:grpSpPr>
            <a:xfrm>
              <a:off x="553143" y="1631136"/>
              <a:ext cx="8487884" cy="3232756"/>
              <a:chOff x="-9381347" y="-3851919"/>
              <a:chExt cx="8487884" cy="3232756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-9381347" y="-3439374"/>
                <a:ext cx="7714752" cy="2820211"/>
                <a:chOff x="-7326234" y="4688209"/>
                <a:chExt cx="7714752" cy="2820211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-7326234" y="4688209"/>
                  <a:ext cx="7714752" cy="2820211"/>
                  <a:chOff x="879832" y="1871941"/>
                  <a:chExt cx="7714752" cy="2820211"/>
                </a:xfrm>
              </p:grpSpPr>
              <p:grpSp>
                <p:nvGrpSpPr>
                  <p:cNvPr id="37" name="Group 36"/>
                  <p:cNvGrpSpPr/>
                  <p:nvPr/>
                </p:nvGrpSpPr>
                <p:grpSpPr>
                  <a:xfrm>
                    <a:off x="879832" y="1871941"/>
                    <a:ext cx="7714752" cy="2399786"/>
                    <a:chOff x="879832" y="1871941"/>
                    <a:chExt cx="7714752" cy="2399786"/>
                  </a:xfrm>
                </p:grpSpPr>
                <p:sp>
                  <p:nvSpPr>
                    <p:cNvPr id="28" name="Trapezoid 27"/>
                    <p:cNvSpPr/>
                    <p:nvPr/>
                  </p:nvSpPr>
                  <p:spPr bwMode="auto">
                    <a:xfrm rot="9284117">
                      <a:off x="1810198" y="2277358"/>
                      <a:ext cx="425968" cy="1044295"/>
                    </a:xfrm>
                    <a:custGeom>
                      <a:avLst/>
                      <a:gdLst>
                        <a:gd name="connsiteX0" fmla="*/ 0 w 545166"/>
                        <a:gd name="connsiteY0" fmla="*/ 1044295 h 1044295"/>
                        <a:gd name="connsiteX1" fmla="*/ 136292 w 545166"/>
                        <a:gd name="connsiteY1" fmla="*/ 0 h 1044295"/>
                        <a:gd name="connsiteX2" fmla="*/ 408875 w 545166"/>
                        <a:gd name="connsiteY2" fmla="*/ 0 h 1044295"/>
                        <a:gd name="connsiteX3" fmla="*/ 545166 w 545166"/>
                        <a:gd name="connsiteY3" fmla="*/ 1044295 h 1044295"/>
                        <a:gd name="connsiteX4" fmla="*/ 0 w 545166"/>
                        <a:gd name="connsiteY4" fmla="*/ 1044295 h 1044295"/>
                        <a:gd name="connsiteX0" fmla="*/ 0 w 545166"/>
                        <a:gd name="connsiteY0" fmla="*/ 1057174 h 1057174"/>
                        <a:gd name="connsiteX1" fmla="*/ 136292 w 545166"/>
                        <a:gd name="connsiteY1" fmla="*/ 12879 h 1057174"/>
                        <a:gd name="connsiteX2" fmla="*/ 447511 w 545166"/>
                        <a:gd name="connsiteY2" fmla="*/ 0 h 1057174"/>
                        <a:gd name="connsiteX3" fmla="*/ 545166 w 545166"/>
                        <a:gd name="connsiteY3" fmla="*/ 1057174 h 1057174"/>
                        <a:gd name="connsiteX4" fmla="*/ 0 w 545166"/>
                        <a:gd name="connsiteY4" fmla="*/ 1057174 h 1057174"/>
                        <a:gd name="connsiteX0" fmla="*/ 0 w 545166"/>
                        <a:gd name="connsiteY0" fmla="*/ 1057174 h 1057174"/>
                        <a:gd name="connsiteX1" fmla="*/ 91216 w 545166"/>
                        <a:gd name="connsiteY1" fmla="*/ 12879 h 1057174"/>
                        <a:gd name="connsiteX2" fmla="*/ 447511 w 545166"/>
                        <a:gd name="connsiteY2" fmla="*/ 0 h 1057174"/>
                        <a:gd name="connsiteX3" fmla="*/ 545166 w 545166"/>
                        <a:gd name="connsiteY3" fmla="*/ 1057174 h 1057174"/>
                        <a:gd name="connsiteX4" fmla="*/ 0 w 545166"/>
                        <a:gd name="connsiteY4" fmla="*/ 1057174 h 1057174"/>
                        <a:gd name="connsiteX0" fmla="*/ 0 w 545166"/>
                        <a:gd name="connsiteY0" fmla="*/ 1057174 h 1057174"/>
                        <a:gd name="connsiteX1" fmla="*/ 59019 w 545166"/>
                        <a:gd name="connsiteY1" fmla="*/ 12879 h 1057174"/>
                        <a:gd name="connsiteX2" fmla="*/ 447511 w 545166"/>
                        <a:gd name="connsiteY2" fmla="*/ 0 h 1057174"/>
                        <a:gd name="connsiteX3" fmla="*/ 545166 w 545166"/>
                        <a:gd name="connsiteY3" fmla="*/ 1057174 h 1057174"/>
                        <a:gd name="connsiteX4" fmla="*/ 0 w 545166"/>
                        <a:gd name="connsiteY4" fmla="*/ 1057174 h 1057174"/>
                        <a:gd name="connsiteX0" fmla="*/ 0 w 545166"/>
                        <a:gd name="connsiteY0" fmla="*/ 1044295 h 1044295"/>
                        <a:gd name="connsiteX1" fmla="*/ 59019 w 545166"/>
                        <a:gd name="connsiteY1" fmla="*/ 0 h 1044295"/>
                        <a:gd name="connsiteX2" fmla="*/ 453950 w 545166"/>
                        <a:gd name="connsiteY2" fmla="*/ 0 h 1044295"/>
                        <a:gd name="connsiteX3" fmla="*/ 545166 w 545166"/>
                        <a:gd name="connsiteY3" fmla="*/ 1044295 h 1044295"/>
                        <a:gd name="connsiteX4" fmla="*/ 0 w 545166"/>
                        <a:gd name="connsiteY4" fmla="*/ 1044295 h 1044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5166" h="1044295">
                          <a:moveTo>
                            <a:pt x="0" y="1044295"/>
                          </a:moveTo>
                          <a:lnTo>
                            <a:pt x="59019" y="0"/>
                          </a:lnTo>
                          <a:lnTo>
                            <a:pt x="453950" y="0"/>
                          </a:lnTo>
                          <a:lnTo>
                            <a:pt x="545166" y="1044295"/>
                          </a:lnTo>
                          <a:lnTo>
                            <a:pt x="0" y="1044295"/>
                          </a:lnTo>
                          <a:close/>
                        </a:path>
                      </a:pathLst>
                    </a:custGeom>
                    <a:blipFill>
                      <a:blip r:embed="rId4"/>
                      <a:tile tx="0" ty="0" sx="100000" sy="100000" flip="none" algn="tl"/>
                    </a:blip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sp>
                  <p:nvSpPr>
                    <p:cNvPr id="29" name="Trapezoid 27"/>
                    <p:cNvSpPr/>
                    <p:nvPr/>
                  </p:nvSpPr>
                  <p:spPr bwMode="auto">
                    <a:xfrm rot="9908792">
                      <a:off x="2883921" y="1871941"/>
                      <a:ext cx="425968" cy="1044295"/>
                    </a:xfrm>
                    <a:custGeom>
                      <a:avLst/>
                      <a:gdLst>
                        <a:gd name="connsiteX0" fmla="*/ 0 w 545166"/>
                        <a:gd name="connsiteY0" fmla="*/ 1044295 h 1044295"/>
                        <a:gd name="connsiteX1" fmla="*/ 136292 w 545166"/>
                        <a:gd name="connsiteY1" fmla="*/ 0 h 1044295"/>
                        <a:gd name="connsiteX2" fmla="*/ 408875 w 545166"/>
                        <a:gd name="connsiteY2" fmla="*/ 0 h 1044295"/>
                        <a:gd name="connsiteX3" fmla="*/ 545166 w 545166"/>
                        <a:gd name="connsiteY3" fmla="*/ 1044295 h 1044295"/>
                        <a:gd name="connsiteX4" fmla="*/ 0 w 545166"/>
                        <a:gd name="connsiteY4" fmla="*/ 1044295 h 1044295"/>
                        <a:gd name="connsiteX0" fmla="*/ 0 w 545166"/>
                        <a:gd name="connsiteY0" fmla="*/ 1057174 h 1057174"/>
                        <a:gd name="connsiteX1" fmla="*/ 136292 w 545166"/>
                        <a:gd name="connsiteY1" fmla="*/ 12879 h 1057174"/>
                        <a:gd name="connsiteX2" fmla="*/ 447511 w 545166"/>
                        <a:gd name="connsiteY2" fmla="*/ 0 h 1057174"/>
                        <a:gd name="connsiteX3" fmla="*/ 545166 w 545166"/>
                        <a:gd name="connsiteY3" fmla="*/ 1057174 h 1057174"/>
                        <a:gd name="connsiteX4" fmla="*/ 0 w 545166"/>
                        <a:gd name="connsiteY4" fmla="*/ 1057174 h 1057174"/>
                        <a:gd name="connsiteX0" fmla="*/ 0 w 545166"/>
                        <a:gd name="connsiteY0" fmla="*/ 1057174 h 1057174"/>
                        <a:gd name="connsiteX1" fmla="*/ 91216 w 545166"/>
                        <a:gd name="connsiteY1" fmla="*/ 12879 h 1057174"/>
                        <a:gd name="connsiteX2" fmla="*/ 447511 w 545166"/>
                        <a:gd name="connsiteY2" fmla="*/ 0 h 1057174"/>
                        <a:gd name="connsiteX3" fmla="*/ 545166 w 545166"/>
                        <a:gd name="connsiteY3" fmla="*/ 1057174 h 1057174"/>
                        <a:gd name="connsiteX4" fmla="*/ 0 w 545166"/>
                        <a:gd name="connsiteY4" fmla="*/ 1057174 h 1057174"/>
                        <a:gd name="connsiteX0" fmla="*/ 0 w 545166"/>
                        <a:gd name="connsiteY0" fmla="*/ 1057174 h 1057174"/>
                        <a:gd name="connsiteX1" fmla="*/ 59019 w 545166"/>
                        <a:gd name="connsiteY1" fmla="*/ 12879 h 1057174"/>
                        <a:gd name="connsiteX2" fmla="*/ 447511 w 545166"/>
                        <a:gd name="connsiteY2" fmla="*/ 0 h 1057174"/>
                        <a:gd name="connsiteX3" fmla="*/ 545166 w 545166"/>
                        <a:gd name="connsiteY3" fmla="*/ 1057174 h 1057174"/>
                        <a:gd name="connsiteX4" fmla="*/ 0 w 545166"/>
                        <a:gd name="connsiteY4" fmla="*/ 1057174 h 1057174"/>
                        <a:gd name="connsiteX0" fmla="*/ 0 w 545166"/>
                        <a:gd name="connsiteY0" fmla="*/ 1044295 h 1044295"/>
                        <a:gd name="connsiteX1" fmla="*/ 59019 w 545166"/>
                        <a:gd name="connsiteY1" fmla="*/ 0 h 1044295"/>
                        <a:gd name="connsiteX2" fmla="*/ 453950 w 545166"/>
                        <a:gd name="connsiteY2" fmla="*/ 0 h 1044295"/>
                        <a:gd name="connsiteX3" fmla="*/ 545166 w 545166"/>
                        <a:gd name="connsiteY3" fmla="*/ 1044295 h 1044295"/>
                        <a:gd name="connsiteX4" fmla="*/ 0 w 545166"/>
                        <a:gd name="connsiteY4" fmla="*/ 1044295 h 1044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5166" h="1044295">
                          <a:moveTo>
                            <a:pt x="0" y="1044295"/>
                          </a:moveTo>
                          <a:lnTo>
                            <a:pt x="59019" y="0"/>
                          </a:lnTo>
                          <a:lnTo>
                            <a:pt x="453950" y="0"/>
                          </a:lnTo>
                          <a:lnTo>
                            <a:pt x="545166" y="1044295"/>
                          </a:lnTo>
                          <a:lnTo>
                            <a:pt x="0" y="1044295"/>
                          </a:lnTo>
                          <a:close/>
                        </a:path>
                      </a:pathLst>
                    </a:custGeom>
                    <a:blipFill>
                      <a:blip r:embed="rId4"/>
                      <a:tile tx="0" ty="0" sx="100000" sy="100000" flip="none" algn="tl"/>
                    </a:blip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sp>
                  <p:nvSpPr>
                    <p:cNvPr id="31" name="Trapezoid 27"/>
                    <p:cNvSpPr/>
                    <p:nvPr/>
                  </p:nvSpPr>
                  <p:spPr bwMode="auto">
                    <a:xfrm rot="11992467">
                      <a:off x="5975018" y="1983082"/>
                      <a:ext cx="425968" cy="1044295"/>
                    </a:xfrm>
                    <a:custGeom>
                      <a:avLst/>
                      <a:gdLst>
                        <a:gd name="connsiteX0" fmla="*/ 0 w 545166"/>
                        <a:gd name="connsiteY0" fmla="*/ 1044295 h 1044295"/>
                        <a:gd name="connsiteX1" fmla="*/ 136292 w 545166"/>
                        <a:gd name="connsiteY1" fmla="*/ 0 h 1044295"/>
                        <a:gd name="connsiteX2" fmla="*/ 408875 w 545166"/>
                        <a:gd name="connsiteY2" fmla="*/ 0 h 1044295"/>
                        <a:gd name="connsiteX3" fmla="*/ 545166 w 545166"/>
                        <a:gd name="connsiteY3" fmla="*/ 1044295 h 1044295"/>
                        <a:gd name="connsiteX4" fmla="*/ 0 w 545166"/>
                        <a:gd name="connsiteY4" fmla="*/ 1044295 h 1044295"/>
                        <a:gd name="connsiteX0" fmla="*/ 0 w 545166"/>
                        <a:gd name="connsiteY0" fmla="*/ 1057174 h 1057174"/>
                        <a:gd name="connsiteX1" fmla="*/ 136292 w 545166"/>
                        <a:gd name="connsiteY1" fmla="*/ 12879 h 1057174"/>
                        <a:gd name="connsiteX2" fmla="*/ 447511 w 545166"/>
                        <a:gd name="connsiteY2" fmla="*/ 0 h 1057174"/>
                        <a:gd name="connsiteX3" fmla="*/ 545166 w 545166"/>
                        <a:gd name="connsiteY3" fmla="*/ 1057174 h 1057174"/>
                        <a:gd name="connsiteX4" fmla="*/ 0 w 545166"/>
                        <a:gd name="connsiteY4" fmla="*/ 1057174 h 1057174"/>
                        <a:gd name="connsiteX0" fmla="*/ 0 w 545166"/>
                        <a:gd name="connsiteY0" fmla="*/ 1057174 h 1057174"/>
                        <a:gd name="connsiteX1" fmla="*/ 91216 w 545166"/>
                        <a:gd name="connsiteY1" fmla="*/ 12879 h 1057174"/>
                        <a:gd name="connsiteX2" fmla="*/ 447511 w 545166"/>
                        <a:gd name="connsiteY2" fmla="*/ 0 h 1057174"/>
                        <a:gd name="connsiteX3" fmla="*/ 545166 w 545166"/>
                        <a:gd name="connsiteY3" fmla="*/ 1057174 h 1057174"/>
                        <a:gd name="connsiteX4" fmla="*/ 0 w 545166"/>
                        <a:gd name="connsiteY4" fmla="*/ 1057174 h 1057174"/>
                        <a:gd name="connsiteX0" fmla="*/ 0 w 545166"/>
                        <a:gd name="connsiteY0" fmla="*/ 1057174 h 1057174"/>
                        <a:gd name="connsiteX1" fmla="*/ 59019 w 545166"/>
                        <a:gd name="connsiteY1" fmla="*/ 12879 h 1057174"/>
                        <a:gd name="connsiteX2" fmla="*/ 447511 w 545166"/>
                        <a:gd name="connsiteY2" fmla="*/ 0 h 1057174"/>
                        <a:gd name="connsiteX3" fmla="*/ 545166 w 545166"/>
                        <a:gd name="connsiteY3" fmla="*/ 1057174 h 1057174"/>
                        <a:gd name="connsiteX4" fmla="*/ 0 w 545166"/>
                        <a:gd name="connsiteY4" fmla="*/ 1057174 h 1057174"/>
                        <a:gd name="connsiteX0" fmla="*/ 0 w 545166"/>
                        <a:gd name="connsiteY0" fmla="*/ 1044295 h 1044295"/>
                        <a:gd name="connsiteX1" fmla="*/ 59019 w 545166"/>
                        <a:gd name="connsiteY1" fmla="*/ 0 h 1044295"/>
                        <a:gd name="connsiteX2" fmla="*/ 453950 w 545166"/>
                        <a:gd name="connsiteY2" fmla="*/ 0 h 1044295"/>
                        <a:gd name="connsiteX3" fmla="*/ 545166 w 545166"/>
                        <a:gd name="connsiteY3" fmla="*/ 1044295 h 1044295"/>
                        <a:gd name="connsiteX4" fmla="*/ 0 w 545166"/>
                        <a:gd name="connsiteY4" fmla="*/ 1044295 h 1044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5166" h="1044295">
                          <a:moveTo>
                            <a:pt x="0" y="1044295"/>
                          </a:moveTo>
                          <a:lnTo>
                            <a:pt x="59019" y="0"/>
                          </a:lnTo>
                          <a:lnTo>
                            <a:pt x="453950" y="0"/>
                          </a:lnTo>
                          <a:lnTo>
                            <a:pt x="545166" y="1044295"/>
                          </a:lnTo>
                          <a:lnTo>
                            <a:pt x="0" y="1044295"/>
                          </a:lnTo>
                          <a:close/>
                        </a:path>
                      </a:pathLst>
                    </a:custGeom>
                    <a:blipFill>
                      <a:blip r:embed="rId4"/>
                      <a:tile tx="0" ty="0" sx="100000" sy="100000" flip="none" algn="tl"/>
                    </a:blip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sp>
                  <p:nvSpPr>
                    <p:cNvPr id="32" name="Trapezoid 27"/>
                    <p:cNvSpPr/>
                    <p:nvPr/>
                  </p:nvSpPr>
                  <p:spPr bwMode="auto">
                    <a:xfrm rot="13412359">
                      <a:off x="8168616" y="3227432"/>
                      <a:ext cx="425968" cy="1044295"/>
                    </a:xfrm>
                    <a:custGeom>
                      <a:avLst/>
                      <a:gdLst>
                        <a:gd name="connsiteX0" fmla="*/ 0 w 545166"/>
                        <a:gd name="connsiteY0" fmla="*/ 1044295 h 1044295"/>
                        <a:gd name="connsiteX1" fmla="*/ 136292 w 545166"/>
                        <a:gd name="connsiteY1" fmla="*/ 0 h 1044295"/>
                        <a:gd name="connsiteX2" fmla="*/ 408875 w 545166"/>
                        <a:gd name="connsiteY2" fmla="*/ 0 h 1044295"/>
                        <a:gd name="connsiteX3" fmla="*/ 545166 w 545166"/>
                        <a:gd name="connsiteY3" fmla="*/ 1044295 h 1044295"/>
                        <a:gd name="connsiteX4" fmla="*/ 0 w 545166"/>
                        <a:gd name="connsiteY4" fmla="*/ 1044295 h 1044295"/>
                        <a:gd name="connsiteX0" fmla="*/ 0 w 545166"/>
                        <a:gd name="connsiteY0" fmla="*/ 1057174 h 1057174"/>
                        <a:gd name="connsiteX1" fmla="*/ 136292 w 545166"/>
                        <a:gd name="connsiteY1" fmla="*/ 12879 h 1057174"/>
                        <a:gd name="connsiteX2" fmla="*/ 447511 w 545166"/>
                        <a:gd name="connsiteY2" fmla="*/ 0 h 1057174"/>
                        <a:gd name="connsiteX3" fmla="*/ 545166 w 545166"/>
                        <a:gd name="connsiteY3" fmla="*/ 1057174 h 1057174"/>
                        <a:gd name="connsiteX4" fmla="*/ 0 w 545166"/>
                        <a:gd name="connsiteY4" fmla="*/ 1057174 h 1057174"/>
                        <a:gd name="connsiteX0" fmla="*/ 0 w 545166"/>
                        <a:gd name="connsiteY0" fmla="*/ 1057174 h 1057174"/>
                        <a:gd name="connsiteX1" fmla="*/ 91216 w 545166"/>
                        <a:gd name="connsiteY1" fmla="*/ 12879 h 1057174"/>
                        <a:gd name="connsiteX2" fmla="*/ 447511 w 545166"/>
                        <a:gd name="connsiteY2" fmla="*/ 0 h 1057174"/>
                        <a:gd name="connsiteX3" fmla="*/ 545166 w 545166"/>
                        <a:gd name="connsiteY3" fmla="*/ 1057174 h 1057174"/>
                        <a:gd name="connsiteX4" fmla="*/ 0 w 545166"/>
                        <a:gd name="connsiteY4" fmla="*/ 1057174 h 1057174"/>
                        <a:gd name="connsiteX0" fmla="*/ 0 w 545166"/>
                        <a:gd name="connsiteY0" fmla="*/ 1057174 h 1057174"/>
                        <a:gd name="connsiteX1" fmla="*/ 59019 w 545166"/>
                        <a:gd name="connsiteY1" fmla="*/ 12879 h 1057174"/>
                        <a:gd name="connsiteX2" fmla="*/ 447511 w 545166"/>
                        <a:gd name="connsiteY2" fmla="*/ 0 h 1057174"/>
                        <a:gd name="connsiteX3" fmla="*/ 545166 w 545166"/>
                        <a:gd name="connsiteY3" fmla="*/ 1057174 h 1057174"/>
                        <a:gd name="connsiteX4" fmla="*/ 0 w 545166"/>
                        <a:gd name="connsiteY4" fmla="*/ 1057174 h 1057174"/>
                        <a:gd name="connsiteX0" fmla="*/ 0 w 545166"/>
                        <a:gd name="connsiteY0" fmla="*/ 1044295 h 1044295"/>
                        <a:gd name="connsiteX1" fmla="*/ 59019 w 545166"/>
                        <a:gd name="connsiteY1" fmla="*/ 0 h 1044295"/>
                        <a:gd name="connsiteX2" fmla="*/ 453950 w 545166"/>
                        <a:gd name="connsiteY2" fmla="*/ 0 h 1044295"/>
                        <a:gd name="connsiteX3" fmla="*/ 545166 w 545166"/>
                        <a:gd name="connsiteY3" fmla="*/ 1044295 h 1044295"/>
                        <a:gd name="connsiteX4" fmla="*/ 0 w 545166"/>
                        <a:gd name="connsiteY4" fmla="*/ 1044295 h 1044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5166" h="1044295">
                          <a:moveTo>
                            <a:pt x="0" y="1044295"/>
                          </a:moveTo>
                          <a:lnTo>
                            <a:pt x="59019" y="0"/>
                          </a:lnTo>
                          <a:lnTo>
                            <a:pt x="453950" y="0"/>
                          </a:lnTo>
                          <a:lnTo>
                            <a:pt x="545166" y="1044295"/>
                          </a:lnTo>
                          <a:lnTo>
                            <a:pt x="0" y="1044295"/>
                          </a:lnTo>
                          <a:close/>
                        </a:path>
                      </a:pathLst>
                    </a:custGeom>
                    <a:blipFill>
                      <a:blip r:embed="rId4"/>
                      <a:tile tx="0" ty="0" sx="100000" sy="100000" flip="none" algn="tl"/>
                    </a:blip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sp>
                  <p:nvSpPr>
                    <p:cNvPr id="33" name="Trapezoid 27"/>
                    <p:cNvSpPr/>
                    <p:nvPr/>
                  </p:nvSpPr>
                  <p:spPr bwMode="auto">
                    <a:xfrm rot="12443034">
                      <a:off x="7089808" y="2478796"/>
                      <a:ext cx="425968" cy="1044295"/>
                    </a:xfrm>
                    <a:custGeom>
                      <a:avLst/>
                      <a:gdLst>
                        <a:gd name="connsiteX0" fmla="*/ 0 w 545166"/>
                        <a:gd name="connsiteY0" fmla="*/ 1044295 h 1044295"/>
                        <a:gd name="connsiteX1" fmla="*/ 136292 w 545166"/>
                        <a:gd name="connsiteY1" fmla="*/ 0 h 1044295"/>
                        <a:gd name="connsiteX2" fmla="*/ 408875 w 545166"/>
                        <a:gd name="connsiteY2" fmla="*/ 0 h 1044295"/>
                        <a:gd name="connsiteX3" fmla="*/ 545166 w 545166"/>
                        <a:gd name="connsiteY3" fmla="*/ 1044295 h 1044295"/>
                        <a:gd name="connsiteX4" fmla="*/ 0 w 545166"/>
                        <a:gd name="connsiteY4" fmla="*/ 1044295 h 1044295"/>
                        <a:gd name="connsiteX0" fmla="*/ 0 w 545166"/>
                        <a:gd name="connsiteY0" fmla="*/ 1057174 h 1057174"/>
                        <a:gd name="connsiteX1" fmla="*/ 136292 w 545166"/>
                        <a:gd name="connsiteY1" fmla="*/ 12879 h 1057174"/>
                        <a:gd name="connsiteX2" fmla="*/ 447511 w 545166"/>
                        <a:gd name="connsiteY2" fmla="*/ 0 h 1057174"/>
                        <a:gd name="connsiteX3" fmla="*/ 545166 w 545166"/>
                        <a:gd name="connsiteY3" fmla="*/ 1057174 h 1057174"/>
                        <a:gd name="connsiteX4" fmla="*/ 0 w 545166"/>
                        <a:gd name="connsiteY4" fmla="*/ 1057174 h 1057174"/>
                        <a:gd name="connsiteX0" fmla="*/ 0 w 545166"/>
                        <a:gd name="connsiteY0" fmla="*/ 1057174 h 1057174"/>
                        <a:gd name="connsiteX1" fmla="*/ 91216 w 545166"/>
                        <a:gd name="connsiteY1" fmla="*/ 12879 h 1057174"/>
                        <a:gd name="connsiteX2" fmla="*/ 447511 w 545166"/>
                        <a:gd name="connsiteY2" fmla="*/ 0 h 1057174"/>
                        <a:gd name="connsiteX3" fmla="*/ 545166 w 545166"/>
                        <a:gd name="connsiteY3" fmla="*/ 1057174 h 1057174"/>
                        <a:gd name="connsiteX4" fmla="*/ 0 w 545166"/>
                        <a:gd name="connsiteY4" fmla="*/ 1057174 h 1057174"/>
                        <a:gd name="connsiteX0" fmla="*/ 0 w 545166"/>
                        <a:gd name="connsiteY0" fmla="*/ 1057174 h 1057174"/>
                        <a:gd name="connsiteX1" fmla="*/ 59019 w 545166"/>
                        <a:gd name="connsiteY1" fmla="*/ 12879 h 1057174"/>
                        <a:gd name="connsiteX2" fmla="*/ 447511 w 545166"/>
                        <a:gd name="connsiteY2" fmla="*/ 0 h 1057174"/>
                        <a:gd name="connsiteX3" fmla="*/ 545166 w 545166"/>
                        <a:gd name="connsiteY3" fmla="*/ 1057174 h 1057174"/>
                        <a:gd name="connsiteX4" fmla="*/ 0 w 545166"/>
                        <a:gd name="connsiteY4" fmla="*/ 1057174 h 1057174"/>
                        <a:gd name="connsiteX0" fmla="*/ 0 w 545166"/>
                        <a:gd name="connsiteY0" fmla="*/ 1044295 h 1044295"/>
                        <a:gd name="connsiteX1" fmla="*/ 59019 w 545166"/>
                        <a:gd name="connsiteY1" fmla="*/ 0 h 1044295"/>
                        <a:gd name="connsiteX2" fmla="*/ 453950 w 545166"/>
                        <a:gd name="connsiteY2" fmla="*/ 0 h 1044295"/>
                        <a:gd name="connsiteX3" fmla="*/ 545166 w 545166"/>
                        <a:gd name="connsiteY3" fmla="*/ 1044295 h 1044295"/>
                        <a:gd name="connsiteX4" fmla="*/ 0 w 545166"/>
                        <a:gd name="connsiteY4" fmla="*/ 1044295 h 1044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5166" h="1044295">
                          <a:moveTo>
                            <a:pt x="0" y="1044295"/>
                          </a:moveTo>
                          <a:lnTo>
                            <a:pt x="59019" y="0"/>
                          </a:lnTo>
                          <a:lnTo>
                            <a:pt x="453950" y="0"/>
                          </a:lnTo>
                          <a:lnTo>
                            <a:pt x="545166" y="1044295"/>
                          </a:lnTo>
                          <a:lnTo>
                            <a:pt x="0" y="1044295"/>
                          </a:lnTo>
                          <a:close/>
                        </a:path>
                      </a:pathLst>
                    </a:custGeom>
                    <a:blipFill>
                      <a:blip r:embed="rId4"/>
                      <a:tile tx="0" ty="0" sx="100000" sy="100000" flip="none" algn="tl"/>
                    </a:blip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sp>
                  <p:nvSpPr>
                    <p:cNvPr id="34" name="Trapezoid 27"/>
                    <p:cNvSpPr/>
                    <p:nvPr/>
                  </p:nvSpPr>
                  <p:spPr bwMode="auto">
                    <a:xfrm rot="9284117">
                      <a:off x="879832" y="2831409"/>
                      <a:ext cx="425968" cy="1044295"/>
                    </a:xfrm>
                    <a:custGeom>
                      <a:avLst/>
                      <a:gdLst>
                        <a:gd name="connsiteX0" fmla="*/ 0 w 545166"/>
                        <a:gd name="connsiteY0" fmla="*/ 1044295 h 1044295"/>
                        <a:gd name="connsiteX1" fmla="*/ 136292 w 545166"/>
                        <a:gd name="connsiteY1" fmla="*/ 0 h 1044295"/>
                        <a:gd name="connsiteX2" fmla="*/ 408875 w 545166"/>
                        <a:gd name="connsiteY2" fmla="*/ 0 h 1044295"/>
                        <a:gd name="connsiteX3" fmla="*/ 545166 w 545166"/>
                        <a:gd name="connsiteY3" fmla="*/ 1044295 h 1044295"/>
                        <a:gd name="connsiteX4" fmla="*/ 0 w 545166"/>
                        <a:gd name="connsiteY4" fmla="*/ 1044295 h 1044295"/>
                        <a:gd name="connsiteX0" fmla="*/ 0 w 545166"/>
                        <a:gd name="connsiteY0" fmla="*/ 1057174 h 1057174"/>
                        <a:gd name="connsiteX1" fmla="*/ 136292 w 545166"/>
                        <a:gd name="connsiteY1" fmla="*/ 12879 h 1057174"/>
                        <a:gd name="connsiteX2" fmla="*/ 447511 w 545166"/>
                        <a:gd name="connsiteY2" fmla="*/ 0 h 1057174"/>
                        <a:gd name="connsiteX3" fmla="*/ 545166 w 545166"/>
                        <a:gd name="connsiteY3" fmla="*/ 1057174 h 1057174"/>
                        <a:gd name="connsiteX4" fmla="*/ 0 w 545166"/>
                        <a:gd name="connsiteY4" fmla="*/ 1057174 h 1057174"/>
                        <a:gd name="connsiteX0" fmla="*/ 0 w 545166"/>
                        <a:gd name="connsiteY0" fmla="*/ 1057174 h 1057174"/>
                        <a:gd name="connsiteX1" fmla="*/ 91216 w 545166"/>
                        <a:gd name="connsiteY1" fmla="*/ 12879 h 1057174"/>
                        <a:gd name="connsiteX2" fmla="*/ 447511 w 545166"/>
                        <a:gd name="connsiteY2" fmla="*/ 0 h 1057174"/>
                        <a:gd name="connsiteX3" fmla="*/ 545166 w 545166"/>
                        <a:gd name="connsiteY3" fmla="*/ 1057174 h 1057174"/>
                        <a:gd name="connsiteX4" fmla="*/ 0 w 545166"/>
                        <a:gd name="connsiteY4" fmla="*/ 1057174 h 1057174"/>
                        <a:gd name="connsiteX0" fmla="*/ 0 w 545166"/>
                        <a:gd name="connsiteY0" fmla="*/ 1057174 h 1057174"/>
                        <a:gd name="connsiteX1" fmla="*/ 59019 w 545166"/>
                        <a:gd name="connsiteY1" fmla="*/ 12879 h 1057174"/>
                        <a:gd name="connsiteX2" fmla="*/ 447511 w 545166"/>
                        <a:gd name="connsiteY2" fmla="*/ 0 h 1057174"/>
                        <a:gd name="connsiteX3" fmla="*/ 545166 w 545166"/>
                        <a:gd name="connsiteY3" fmla="*/ 1057174 h 1057174"/>
                        <a:gd name="connsiteX4" fmla="*/ 0 w 545166"/>
                        <a:gd name="connsiteY4" fmla="*/ 1057174 h 1057174"/>
                        <a:gd name="connsiteX0" fmla="*/ 0 w 545166"/>
                        <a:gd name="connsiteY0" fmla="*/ 1044295 h 1044295"/>
                        <a:gd name="connsiteX1" fmla="*/ 59019 w 545166"/>
                        <a:gd name="connsiteY1" fmla="*/ 0 h 1044295"/>
                        <a:gd name="connsiteX2" fmla="*/ 453950 w 545166"/>
                        <a:gd name="connsiteY2" fmla="*/ 0 h 1044295"/>
                        <a:gd name="connsiteX3" fmla="*/ 545166 w 545166"/>
                        <a:gd name="connsiteY3" fmla="*/ 1044295 h 1044295"/>
                        <a:gd name="connsiteX4" fmla="*/ 0 w 545166"/>
                        <a:gd name="connsiteY4" fmla="*/ 1044295 h 1044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5166" h="1044295">
                          <a:moveTo>
                            <a:pt x="0" y="1044295"/>
                          </a:moveTo>
                          <a:lnTo>
                            <a:pt x="59019" y="0"/>
                          </a:lnTo>
                          <a:lnTo>
                            <a:pt x="453950" y="0"/>
                          </a:lnTo>
                          <a:lnTo>
                            <a:pt x="545166" y="1044295"/>
                          </a:lnTo>
                          <a:lnTo>
                            <a:pt x="0" y="1044295"/>
                          </a:lnTo>
                          <a:close/>
                        </a:path>
                      </a:pathLst>
                    </a:custGeom>
                    <a:blipFill>
                      <a:blip r:embed="rId4"/>
                      <a:tile tx="0" ty="0" sx="100000" sy="100000" flip="none" algn="tl"/>
                    </a:blip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</p:grpSp>
              <p:sp>
                <p:nvSpPr>
                  <p:cNvPr id="44" name="TextBox 43"/>
                  <p:cNvSpPr txBox="1"/>
                  <p:nvPr/>
                </p:nvSpPr>
                <p:spPr>
                  <a:xfrm>
                    <a:off x="2838996" y="3861155"/>
                    <a:ext cx="1800493" cy="8309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dirty="0" smtClean="0"/>
                      <a:t>Bending Magnets</a:t>
                    </a:r>
                  </a:p>
                  <a:p>
                    <a:pPr algn="ctr"/>
                    <a:r>
                      <a:rPr lang="en-US" dirty="0" smtClean="0"/>
                      <a:t> (Main Dipoles</a:t>
                    </a:r>
                  </a:p>
                  <a:p>
                    <a:pPr algn="ctr"/>
                    <a:r>
                      <a:rPr lang="en-US" dirty="0" smtClean="0"/>
                      <a:t>with correctors)</a:t>
                    </a:r>
                    <a:endParaRPr lang="en-US" dirty="0"/>
                  </a:p>
                </p:txBody>
              </p:sp>
              <p:sp>
                <p:nvSpPr>
                  <p:cNvPr id="45" name="Freeform 44"/>
                  <p:cNvSpPr/>
                  <p:nvPr/>
                </p:nvSpPr>
                <p:spPr bwMode="auto">
                  <a:xfrm flipV="1">
                    <a:off x="2225674" y="3312766"/>
                    <a:ext cx="879230" cy="962033"/>
                  </a:xfrm>
                  <a:custGeom>
                    <a:avLst/>
                    <a:gdLst>
                      <a:gd name="connsiteX0" fmla="*/ 879230 w 879230"/>
                      <a:gd name="connsiteY0" fmla="*/ 2342 h 482989"/>
                      <a:gd name="connsiteX1" fmla="*/ 269630 w 879230"/>
                      <a:gd name="connsiteY1" fmla="*/ 72681 h 482989"/>
                      <a:gd name="connsiteX2" fmla="*/ 0 w 879230"/>
                      <a:gd name="connsiteY2" fmla="*/ 482989 h 4829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79230" h="482989">
                        <a:moveTo>
                          <a:pt x="879230" y="2342"/>
                        </a:moveTo>
                        <a:cubicBezTo>
                          <a:pt x="647699" y="-2543"/>
                          <a:pt x="416168" y="-7427"/>
                          <a:pt x="269630" y="72681"/>
                        </a:cubicBezTo>
                        <a:cubicBezTo>
                          <a:pt x="123092" y="152789"/>
                          <a:pt x="61546" y="317889"/>
                          <a:pt x="0" y="482989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 w="lg" len="lg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57263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</p:grpSp>
            <p:sp>
              <p:nvSpPr>
                <p:cNvPr id="30" name="Rectangle 29"/>
                <p:cNvSpPr/>
                <p:nvPr/>
              </p:nvSpPr>
              <p:spPr bwMode="auto">
                <a:xfrm rot="20260241">
                  <a:off x="-6941488" y="5660075"/>
                  <a:ext cx="65156" cy="811123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68" name="Rectangle 67"/>
                <p:cNvSpPr/>
                <p:nvPr/>
              </p:nvSpPr>
              <p:spPr bwMode="auto">
                <a:xfrm rot="20260241">
                  <a:off x="-6019383" y="5091863"/>
                  <a:ext cx="65156" cy="811123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69" name="Rectangle 68"/>
                <p:cNvSpPr/>
                <p:nvPr/>
              </p:nvSpPr>
              <p:spPr bwMode="auto">
                <a:xfrm rot="20442853">
                  <a:off x="-5338709" y="4866200"/>
                  <a:ext cx="65156" cy="811123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70" name="Rectangle 69"/>
                <p:cNvSpPr/>
                <p:nvPr/>
              </p:nvSpPr>
              <p:spPr bwMode="auto">
                <a:xfrm rot="997395">
                  <a:off x="-2247999" y="4841880"/>
                  <a:ext cx="65156" cy="811123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71" name="Rectangle 70"/>
                <p:cNvSpPr/>
                <p:nvPr/>
              </p:nvSpPr>
              <p:spPr bwMode="auto">
                <a:xfrm rot="1447021">
                  <a:off x="-1106503" y="5299408"/>
                  <a:ext cx="65156" cy="811123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72" name="Rectangle 71"/>
                <p:cNvSpPr/>
                <p:nvPr/>
              </p:nvSpPr>
              <p:spPr bwMode="auto">
                <a:xfrm rot="2368489">
                  <a:off x="-17124" y="6018414"/>
                  <a:ext cx="65156" cy="811123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109572" name="Group 109571"/>
              <p:cNvGrpSpPr/>
              <p:nvPr/>
            </p:nvGrpSpPr>
            <p:grpSpPr>
              <a:xfrm>
                <a:off x="-2366943" y="-3851919"/>
                <a:ext cx="1473480" cy="1289493"/>
                <a:chOff x="7547420" y="1642077"/>
                <a:chExt cx="1473480" cy="1289493"/>
              </a:xfrm>
            </p:grpSpPr>
            <p:pic>
              <p:nvPicPr>
                <p:cNvPr id="122882" name="Picture 2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56952" y="1652733"/>
                  <a:ext cx="1318388" cy="1278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9569" name="TextBox 109568"/>
                <p:cNvSpPr txBox="1"/>
                <p:nvPr/>
              </p:nvSpPr>
              <p:spPr>
                <a:xfrm>
                  <a:off x="7547420" y="1642077"/>
                  <a:ext cx="147348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FFFFFF"/>
                      </a:solidFill>
                    </a:rPr>
                    <a:t>LHC SC Dipoles</a:t>
                  </a:r>
                  <a:endParaRPr lang="en-US" sz="1400" dirty="0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123" name="Freeform 122"/>
            <p:cNvSpPr/>
            <p:nvPr/>
          </p:nvSpPr>
          <p:spPr bwMode="auto">
            <a:xfrm>
              <a:off x="7226072" y="2233671"/>
              <a:ext cx="439615" cy="482989"/>
            </a:xfrm>
            <a:custGeom>
              <a:avLst/>
              <a:gdLst>
                <a:gd name="connsiteX0" fmla="*/ 879230 w 879230"/>
                <a:gd name="connsiteY0" fmla="*/ 2342 h 482989"/>
                <a:gd name="connsiteX1" fmla="*/ 269630 w 879230"/>
                <a:gd name="connsiteY1" fmla="*/ 72681 h 482989"/>
                <a:gd name="connsiteX2" fmla="*/ 0 w 879230"/>
                <a:gd name="connsiteY2" fmla="*/ 482989 h 482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9230" h="482989">
                  <a:moveTo>
                    <a:pt x="879230" y="2342"/>
                  </a:moveTo>
                  <a:cubicBezTo>
                    <a:pt x="647699" y="-2543"/>
                    <a:pt x="416168" y="-7427"/>
                    <a:pt x="269630" y="72681"/>
                  </a:cubicBezTo>
                  <a:cubicBezTo>
                    <a:pt x="123092" y="152789"/>
                    <a:pt x="61546" y="317889"/>
                    <a:pt x="0" y="482989"/>
                  </a:cubicBez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109590" name="Group 109589"/>
          <p:cNvGrpSpPr/>
          <p:nvPr/>
        </p:nvGrpSpPr>
        <p:grpSpPr>
          <a:xfrm>
            <a:off x="203103" y="995146"/>
            <a:ext cx="8326483" cy="4215455"/>
            <a:chOff x="4052" y="7280440"/>
            <a:chExt cx="8326483" cy="4215455"/>
          </a:xfrm>
        </p:grpSpPr>
        <p:grpSp>
          <p:nvGrpSpPr>
            <p:cNvPr id="27" name="Group 26"/>
            <p:cNvGrpSpPr/>
            <p:nvPr/>
          </p:nvGrpSpPr>
          <p:grpSpPr>
            <a:xfrm>
              <a:off x="227042" y="7435927"/>
              <a:ext cx="8103493" cy="4059968"/>
              <a:chOff x="583307" y="959405"/>
              <a:chExt cx="8103493" cy="4059968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583307" y="1295426"/>
                <a:ext cx="8103493" cy="3711762"/>
                <a:chOff x="583307" y="1295426"/>
                <a:chExt cx="8103493" cy="3711762"/>
              </a:xfrm>
            </p:grpSpPr>
            <p:sp>
              <p:nvSpPr>
                <p:cNvPr id="16" name="Flowchart: Connector 15"/>
                <p:cNvSpPr/>
                <p:nvPr/>
              </p:nvSpPr>
              <p:spPr bwMode="auto">
                <a:xfrm rot="330788">
                  <a:off x="5505369" y="1406538"/>
                  <a:ext cx="177800" cy="1828800"/>
                </a:xfrm>
                <a:prstGeom prst="flowChartConnector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18" name="Flowchart: Collate 17"/>
                <p:cNvSpPr/>
                <p:nvPr/>
              </p:nvSpPr>
              <p:spPr bwMode="auto">
                <a:xfrm rot="1477265">
                  <a:off x="6674600" y="1789280"/>
                  <a:ext cx="203200" cy="1932258"/>
                </a:xfrm>
                <a:prstGeom prst="flowChartCollat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19" name="Flowchart: Collate 18"/>
                <p:cNvSpPr/>
                <p:nvPr/>
              </p:nvSpPr>
              <p:spPr bwMode="auto">
                <a:xfrm rot="21146845">
                  <a:off x="3444343" y="1390789"/>
                  <a:ext cx="203200" cy="2006600"/>
                </a:xfrm>
                <a:prstGeom prst="flowChartCollat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20" name="Flowchart: Connector 19"/>
                <p:cNvSpPr/>
                <p:nvPr/>
              </p:nvSpPr>
              <p:spPr bwMode="auto">
                <a:xfrm rot="21181229">
                  <a:off x="3646876" y="1360940"/>
                  <a:ext cx="88900" cy="1987490"/>
                </a:xfrm>
                <a:prstGeom prst="flowChartConnector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21" name="Flowchart: Collate 20"/>
                <p:cNvSpPr/>
                <p:nvPr/>
              </p:nvSpPr>
              <p:spPr bwMode="auto">
                <a:xfrm rot="2497357">
                  <a:off x="8483600" y="3074930"/>
                  <a:ext cx="203200" cy="1932258"/>
                </a:xfrm>
                <a:prstGeom prst="flowChartCollat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22" name="Flowchart: Connector 21"/>
                <p:cNvSpPr/>
                <p:nvPr/>
              </p:nvSpPr>
              <p:spPr bwMode="auto">
                <a:xfrm rot="2306738">
                  <a:off x="7901145" y="2502528"/>
                  <a:ext cx="177800" cy="1828800"/>
                </a:xfrm>
                <a:prstGeom prst="flowChartConnector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23" name="Flowchart: Connector 22"/>
                <p:cNvSpPr/>
                <p:nvPr/>
              </p:nvSpPr>
              <p:spPr bwMode="auto">
                <a:xfrm rot="20522043">
                  <a:off x="2362714" y="1718964"/>
                  <a:ext cx="177800" cy="1828800"/>
                </a:xfrm>
                <a:prstGeom prst="flowChartConnector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24" name="Flowchart: Collate 23"/>
                <p:cNvSpPr/>
                <p:nvPr/>
              </p:nvSpPr>
              <p:spPr bwMode="auto">
                <a:xfrm rot="20032647">
                  <a:off x="1524184" y="1978173"/>
                  <a:ext cx="203200" cy="2006600"/>
                </a:xfrm>
                <a:prstGeom prst="flowChartCollat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25" name="Flowchart: Connector 24"/>
                <p:cNvSpPr/>
                <p:nvPr/>
              </p:nvSpPr>
              <p:spPr bwMode="auto">
                <a:xfrm rot="19628159">
                  <a:off x="583307" y="2763992"/>
                  <a:ext cx="177800" cy="1828800"/>
                </a:xfrm>
                <a:prstGeom prst="flowChartConnector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35" name="Flowchart: Collate 34"/>
                <p:cNvSpPr/>
                <p:nvPr/>
              </p:nvSpPr>
              <p:spPr bwMode="auto">
                <a:xfrm rot="452207">
                  <a:off x="5388235" y="1295426"/>
                  <a:ext cx="74761" cy="2006600"/>
                </a:xfrm>
                <a:prstGeom prst="flowChartCollat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</p:grpSp>
          <p:sp>
            <p:nvSpPr>
              <p:cNvPr id="48" name="TextBox 47"/>
              <p:cNvSpPr txBox="1"/>
              <p:nvPr/>
            </p:nvSpPr>
            <p:spPr>
              <a:xfrm>
                <a:off x="1647661" y="959405"/>
                <a:ext cx="184056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IP. </a:t>
                </a:r>
                <a:r>
                  <a:rPr lang="en-US" dirty="0" err="1" smtClean="0"/>
                  <a:t>QuadMagnets</a:t>
                </a:r>
                <a:endParaRPr lang="en-US" dirty="0" smtClean="0"/>
              </a:p>
            </p:txBody>
          </p:sp>
          <p:sp>
            <p:nvSpPr>
              <p:cNvPr id="49" name="Freeform 48"/>
              <p:cNvSpPr/>
              <p:nvPr/>
            </p:nvSpPr>
            <p:spPr bwMode="auto">
              <a:xfrm rot="11001925" flipV="1">
                <a:off x="3412666" y="1174268"/>
                <a:ext cx="143654" cy="415709"/>
              </a:xfrm>
              <a:custGeom>
                <a:avLst/>
                <a:gdLst>
                  <a:gd name="connsiteX0" fmla="*/ 879230 w 879230"/>
                  <a:gd name="connsiteY0" fmla="*/ 2342 h 482989"/>
                  <a:gd name="connsiteX1" fmla="*/ 269630 w 879230"/>
                  <a:gd name="connsiteY1" fmla="*/ 72681 h 482989"/>
                  <a:gd name="connsiteX2" fmla="*/ 0 w 879230"/>
                  <a:gd name="connsiteY2" fmla="*/ 482989 h 482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9230" h="482989">
                    <a:moveTo>
                      <a:pt x="879230" y="2342"/>
                    </a:moveTo>
                    <a:cubicBezTo>
                      <a:pt x="647699" y="-2543"/>
                      <a:pt x="416168" y="-7427"/>
                      <a:pt x="269630" y="72681"/>
                    </a:cubicBezTo>
                    <a:cubicBezTo>
                      <a:pt x="123092" y="152789"/>
                      <a:pt x="61546" y="317889"/>
                      <a:pt x="0" y="482989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50" name="Freeform 49"/>
              <p:cNvSpPr/>
              <p:nvPr/>
            </p:nvSpPr>
            <p:spPr bwMode="auto">
              <a:xfrm rot="11001925" flipV="1">
                <a:off x="3403578" y="1230749"/>
                <a:ext cx="2197121" cy="415709"/>
              </a:xfrm>
              <a:custGeom>
                <a:avLst/>
                <a:gdLst>
                  <a:gd name="connsiteX0" fmla="*/ 879230 w 879230"/>
                  <a:gd name="connsiteY0" fmla="*/ 2342 h 482989"/>
                  <a:gd name="connsiteX1" fmla="*/ 269630 w 879230"/>
                  <a:gd name="connsiteY1" fmla="*/ 72681 h 482989"/>
                  <a:gd name="connsiteX2" fmla="*/ 0 w 879230"/>
                  <a:gd name="connsiteY2" fmla="*/ 482989 h 482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9230" h="482989">
                    <a:moveTo>
                      <a:pt x="879230" y="2342"/>
                    </a:moveTo>
                    <a:cubicBezTo>
                      <a:pt x="647699" y="-2543"/>
                      <a:pt x="416168" y="-7427"/>
                      <a:pt x="269630" y="72681"/>
                    </a:cubicBezTo>
                    <a:cubicBezTo>
                      <a:pt x="123092" y="152789"/>
                      <a:pt x="61546" y="317889"/>
                      <a:pt x="0" y="482989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141065" y="4680819"/>
                <a:ext cx="21611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 smtClean="0"/>
                  <a:t>Quadrupole</a:t>
                </a:r>
                <a:r>
                  <a:rPr lang="en-US" dirty="0" smtClean="0"/>
                  <a:t> Magnets</a:t>
                </a:r>
              </a:p>
            </p:txBody>
          </p:sp>
          <p:sp>
            <p:nvSpPr>
              <p:cNvPr id="53" name="Freeform 52"/>
              <p:cNvSpPr/>
              <p:nvPr/>
            </p:nvSpPr>
            <p:spPr bwMode="auto">
              <a:xfrm flipV="1">
                <a:off x="1200402" y="4412323"/>
                <a:ext cx="997800" cy="418438"/>
              </a:xfrm>
              <a:custGeom>
                <a:avLst/>
                <a:gdLst>
                  <a:gd name="connsiteX0" fmla="*/ 879230 w 879230"/>
                  <a:gd name="connsiteY0" fmla="*/ 2342 h 482989"/>
                  <a:gd name="connsiteX1" fmla="*/ 269630 w 879230"/>
                  <a:gd name="connsiteY1" fmla="*/ 72681 h 482989"/>
                  <a:gd name="connsiteX2" fmla="*/ 0 w 879230"/>
                  <a:gd name="connsiteY2" fmla="*/ 482989 h 482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9230" h="482989">
                    <a:moveTo>
                      <a:pt x="879230" y="2342"/>
                    </a:moveTo>
                    <a:cubicBezTo>
                      <a:pt x="647699" y="-2543"/>
                      <a:pt x="416168" y="-7427"/>
                      <a:pt x="269630" y="72681"/>
                    </a:cubicBezTo>
                    <a:cubicBezTo>
                      <a:pt x="123092" y="152789"/>
                      <a:pt x="61546" y="317889"/>
                      <a:pt x="0" y="482989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54" name="Freeform 53"/>
              <p:cNvSpPr/>
              <p:nvPr/>
            </p:nvSpPr>
            <p:spPr bwMode="auto">
              <a:xfrm flipV="1">
                <a:off x="2029995" y="3921560"/>
                <a:ext cx="195679" cy="898353"/>
              </a:xfrm>
              <a:custGeom>
                <a:avLst/>
                <a:gdLst>
                  <a:gd name="connsiteX0" fmla="*/ 879230 w 879230"/>
                  <a:gd name="connsiteY0" fmla="*/ 2342 h 482989"/>
                  <a:gd name="connsiteX1" fmla="*/ 269630 w 879230"/>
                  <a:gd name="connsiteY1" fmla="*/ 72681 h 482989"/>
                  <a:gd name="connsiteX2" fmla="*/ 0 w 879230"/>
                  <a:gd name="connsiteY2" fmla="*/ 482989 h 482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9230" h="482989">
                    <a:moveTo>
                      <a:pt x="879230" y="2342"/>
                    </a:moveTo>
                    <a:cubicBezTo>
                      <a:pt x="647699" y="-2543"/>
                      <a:pt x="416168" y="-7427"/>
                      <a:pt x="269630" y="72681"/>
                    </a:cubicBezTo>
                    <a:cubicBezTo>
                      <a:pt x="123092" y="152789"/>
                      <a:pt x="61546" y="317889"/>
                      <a:pt x="0" y="482989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pic>
          <p:nvPicPr>
            <p:cNvPr id="12390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2" y="7280440"/>
              <a:ext cx="1302413" cy="1290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9574" name="Group 109573"/>
          <p:cNvGrpSpPr/>
          <p:nvPr/>
        </p:nvGrpSpPr>
        <p:grpSpPr>
          <a:xfrm>
            <a:off x="7521" y="2219757"/>
            <a:ext cx="8772525" cy="4453563"/>
            <a:chOff x="9431572" y="2778512"/>
            <a:chExt cx="8772525" cy="4453563"/>
          </a:xfrm>
        </p:grpSpPr>
        <p:grpSp>
          <p:nvGrpSpPr>
            <p:cNvPr id="39" name="Group 38"/>
            <p:cNvGrpSpPr/>
            <p:nvPr/>
          </p:nvGrpSpPr>
          <p:grpSpPr>
            <a:xfrm>
              <a:off x="9431572" y="2778512"/>
              <a:ext cx="8772525" cy="4453563"/>
              <a:chOff x="200025" y="2038350"/>
              <a:chExt cx="8772525" cy="4453563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200025" y="2038350"/>
                <a:ext cx="8772525" cy="2476500"/>
                <a:chOff x="200025" y="2038350"/>
                <a:chExt cx="8772525" cy="2476500"/>
              </a:xfrm>
            </p:grpSpPr>
            <p:sp>
              <p:nvSpPr>
                <p:cNvPr id="40" name="Freeform 39"/>
                <p:cNvSpPr/>
                <p:nvPr/>
              </p:nvSpPr>
              <p:spPr bwMode="auto">
                <a:xfrm>
                  <a:off x="200025" y="2038350"/>
                  <a:ext cx="8772525" cy="2171700"/>
                </a:xfrm>
                <a:custGeom>
                  <a:avLst/>
                  <a:gdLst>
                    <a:gd name="connsiteX0" fmla="*/ 0 w 8410575"/>
                    <a:gd name="connsiteY0" fmla="*/ 1438275 h 2171700"/>
                    <a:gd name="connsiteX1" fmla="*/ 962025 w 8410575"/>
                    <a:gd name="connsiteY1" fmla="*/ 781050 h 2171700"/>
                    <a:gd name="connsiteX2" fmla="*/ 1800225 w 8410575"/>
                    <a:gd name="connsiteY2" fmla="*/ 314325 h 2171700"/>
                    <a:gd name="connsiteX3" fmla="*/ 3019425 w 8410575"/>
                    <a:gd name="connsiteY3" fmla="*/ 0 h 2171700"/>
                    <a:gd name="connsiteX4" fmla="*/ 4048125 w 8410575"/>
                    <a:gd name="connsiteY4" fmla="*/ 209550 h 2171700"/>
                    <a:gd name="connsiteX5" fmla="*/ 5038725 w 8410575"/>
                    <a:gd name="connsiteY5" fmla="*/ 0 h 2171700"/>
                    <a:gd name="connsiteX6" fmla="*/ 6296025 w 8410575"/>
                    <a:gd name="connsiteY6" fmla="*/ 571500 h 2171700"/>
                    <a:gd name="connsiteX7" fmla="*/ 7610475 w 8410575"/>
                    <a:gd name="connsiteY7" fmla="*/ 1209675 h 2171700"/>
                    <a:gd name="connsiteX8" fmla="*/ 8105775 w 8410575"/>
                    <a:gd name="connsiteY8" fmla="*/ 1933575 h 2171700"/>
                    <a:gd name="connsiteX9" fmla="*/ 8410575 w 8410575"/>
                    <a:gd name="connsiteY9" fmla="*/ 2171700 h 2171700"/>
                    <a:gd name="connsiteX0" fmla="*/ 0 w 8410575"/>
                    <a:gd name="connsiteY0" fmla="*/ 1438275 h 2171700"/>
                    <a:gd name="connsiteX1" fmla="*/ 190500 w 8410575"/>
                    <a:gd name="connsiteY1" fmla="*/ 1304925 h 2171700"/>
                    <a:gd name="connsiteX2" fmla="*/ 962025 w 8410575"/>
                    <a:gd name="connsiteY2" fmla="*/ 781050 h 2171700"/>
                    <a:gd name="connsiteX3" fmla="*/ 1800225 w 8410575"/>
                    <a:gd name="connsiteY3" fmla="*/ 314325 h 2171700"/>
                    <a:gd name="connsiteX4" fmla="*/ 3019425 w 8410575"/>
                    <a:gd name="connsiteY4" fmla="*/ 0 h 2171700"/>
                    <a:gd name="connsiteX5" fmla="*/ 4048125 w 8410575"/>
                    <a:gd name="connsiteY5" fmla="*/ 209550 h 2171700"/>
                    <a:gd name="connsiteX6" fmla="*/ 5038725 w 8410575"/>
                    <a:gd name="connsiteY6" fmla="*/ 0 h 2171700"/>
                    <a:gd name="connsiteX7" fmla="*/ 6296025 w 8410575"/>
                    <a:gd name="connsiteY7" fmla="*/ 571500 h 2171700"/>
                    <a:gd name="connsiteX8" fmla="*/ 7610475 w 8410575"/>
                    <a:gd name="connsiteY8" fmla="*/ 1209675 h 2171700"/>
                    <a:gd name="connsiteX9" fmla="*/ 8105775 w 8410575"/>
                    <a:gd name="connsiteY9" fmla="*/ 1933575 h 2171700"/>
                    <a:gd name="connsiteX10" fmla="*/ 8410575 w 8410575"/>
                    <a:gd name="connsiteY10" fmla="*/ 2171700 h 2171700"/>
                    <a:gd name="connsiteX0" fmla="*/ 0 w 8772525"/>
                    <a:gd name="connsiteY0" fmla="*/ 1781175 h 2171700"/>
                    <a:gd name="connsiteX1" fmla="*/ 552450 w 8772525"/>
                    <a:gd name="connsiteY1" fmla="*/ 1304925 h 2171700"/>
                    <a:gd name="connsiteX2" fmla="*/ 1323975 w 8772525"/>
                    <a:gd name="connsiteY2" fmla="*/ 781050 h 2171700"/>
                    <a:gd name="connsiteX3" fmla="*/ 2162175 w 8772525"/>
                    <a:gd name="connsiteY3" fmla="*/ 314325 h 2171700"/>
                    <a:gd name="connsiteX4" fmla="*/ 3381375 w 8772525"/>
                    <a:gd name="connsiteY4" fmla="*/ 0 h 2171700"/>
                    <a:gd name="connsiteX5" fmla="*/ 4410075 w 8772525"/>
                    <a:gd name="connsiteY5" fmla="*/ 209550 h 2171700"/>
                    <a:gd name="connsiteX6" fmla="*/ 5400675 w 8772525"/>
                    <a:gd name="connsiteY6" fmla="*/ 0 h 2171700"/>
                    <a:gd name="connsiteX7" fmla="*/ 6657975 w 8772525"/>
                    <a:gd name="connsiteY7" fmla="*/ 571500 h 2171700"/>
                    <a:gd name="connsiteX8" fmla="*/ 7972425 w 8772525"/>
                    <a:gd name="connsiteY8" fmla="*/ 1209675 h 2171700"/>
                    <a:gd name="connsiteX9" fmla="*/ 8467725 w 8772525"/>
                    <a:gd name="connsiteY9" fmla="*/ 1933575 h 2171700"/>
                    <a:gd name="connsiteX10" fmla="*/ 8772525 w 8772525"/>
                    <a:gd name="connsiteY10" fmla="*/ 2171700 h 2171700"/>
                    <a:gd name="connsiteX0" fmla="*/ 0 w 8772525"/>
                    <a:gd name="connsiteY0" fmla="*/ 1781175 h 2171700"/>
                    <a:gd name="connsiteX1" fmla="*/ 438150 w 8772525"/>
                    <a:gd name="connsiteY1" fmla="*/ 1581150 h 2171700"/>
                    <a:gd name="connsiteX2" fmla="*/ 1323975 w 8772525"/>
                    <a:gd name="connsiteY2" fmla="*/ 781050 h 2171700"/>
                    <a:gd name="connsiteX3" fmla="*/ 2162175 w 8772525"/>
                    <a:gd name="connsiteY3" fmla="*/ 314325 h 2171700"/>
                    <a:gd name="connsiteX4" fmla="*/ 3381375 w 8772525"/>
                    <a:gd name="connsiteY4" fmla="*/ 0 h 2171700"/>
                    <a:gd name="connsiteX5" fmla="*/ 4410075 w 8772525"/>
                    <a:gd name="connsiteY5" fmla="*/ 209550 h 2171700"/>
                    <a:gd name="connsiteX6" fmla="*/ 5400675 w 8772525"/>
                    <a:gd name="connsiteY6" fmla="*/ 0 h 2171700"/>
                    <a:gd name="connsiteX7" fmla="*/ 6657975 w 8772525"/>
                    <a:gd name="connsiteY7" fmla="*/ 571500 h 2171700"/>
                    <a:gd name="connsiteX8" fmla="*/ 7972425 w 8772525"/>
                    <a:gd name="connsiteY8" fmla="*/ 1209675 h 2171700"/>
                    <a:gd name="connsiteX9" fmla="*/ 8467725 w 8772525"/>
                    <a:gd name="connsiteY9" fmla="*/ 1933575 h 2171700"/>
                    <a:gd name="connsiteX10" fmla="*/ 8772525 w 8772525"/>
                    <a:gd name="connsiteY10" fmla="*/ 2171700 h 217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772525" h="2171700">
                      <a:moveTo>
                        <a:pt x="0" y="1781175"/>
                      </a:moveTo>
                      <a:lnTo>
                        <a:pt x="438150" y="1581150"/>
                      </a:lnTo>
                      <a:lnTo>
                        <a:pt x="1323975" y="781050"/>
                      </a:lnTo>
                      <a:lnTo>
                        <a:pt x="2162175" y="314325"/>
                      </a:lnTo>
                      <a:lnTo>
                        <a:pt x="3381375" y="0"/>
                      </a:lnTo>
                      <a:lnTo>
                        <a:pt x="4410075" y="209550"/>
                      </a:lnTo>
                      <a:lnTo>
                        <a:pt x="5400675" y="0"/>
                      </a:lnTo>
                      <a:lnTo>
                        <a:pt x="6657975" y="571500"/>
                      </a:lnTo>
                      <a:lnTo>
                        <a:pt x="7972425" y="1209675"/>
                      </a:lnTo>
                      <a:lnTo>
                        <a:pt x="8467725" y="1933575"/>
                      </a:lnTo>
                      <a:lnTo>
                        <a:pt x="8772525" y="2171700"/>
                      </a:lnTo>
                    </a:path>
                  </a:pathLst>
                </a:custGeom>
                <a:noFill/>
                <a:ln w="19050" cap="flat" cmpd="sng" algn="ctr">
                  <a:solidFill>
                    <a:schemeClr val="tx1"/>
                  </a:solidFill>
                  <a:prstDash val="dashDot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41" name="Freeform 40"/>
                <p:cNvSpPr/>
                <p:nvPr/>
              </p:nvSpPr>
              <p:spPr bwMode="auto">
                <a:xfrm>
                  <a:off x="542925" y="2333625"/>
                  <a:ext cx="8162925" cy="2181225"/>
                </a:xfrm>
                <a:custGeom>
                  <a:avLst/>
                  <a:gdLst>
                    <a:gd name="connsiteX0" fmla="*/ 0 w 7877175"/>
                    <a:gd name="connsiteY0" fmla="*/ 1628775 h 2181225"/>
                    <a:gd name="connsiteX1" fmla="*/ 914400 w 7877175"/>
                    <a:gd name="connsiteY1" fmla="*/ 847725 h 2181225"/>
                    <a:gd name="connsiteX2" fmla="*/ 1733550 w 7877175"/>
                    <a:gd name="connsiteY2" fmla="*/ 590550 h 2181225"/>
                    <a:gd name="connsiteX3" fmla="*/ 2181225 w 7877175"/>
                    <a:gd name="connsiteY3" fmla="*/ 361950 h 2181225"/>
                    <a:gd name="connsiteX4" fmla="*/ 2505075 w 7877175"/>
                    <a:gd name="connsiteY4" fmla="*/ 285750 h 2181225"/>
                    <a:gd name="connsiteX5" fmla="*/ 2743200 w 7877175"/>
                    <a:gd name="connsiteY5" fmla="*/ 219075 h 2181225"/>
                    <a:gd name="connsiteX6" fmla="*/ 3781425 w 7877175"/>
                    <a:gd name="connsiteY6" fmla="*/ 0 h 2181225"/>
                    <a:gd name="connsiteX7" fmla="*/ 4752975 w 7877175"/>
                    <a:gd name="connsiteY7" fmla="*/ 323850 h 2181225"/>
                    <a:gd name="connsiteX8" fmla="*/ 5895975 w 7877175"/>
                    <a:gd name="connsiteY8" fmla="*/ 561975 h 2181225"/>
                    <a:gd name="connsiteX9" fmla="*/ 6229350 w 7877175"/>
                    <a:gd name="connsiteY9" fmla="*/ 809625 h 2181225"/>
                    <a:gd name="connsiteX10" fmla="*/ 6524625 w 7877175"/>
                    <a:gd name="connsiteY10" fmla="*/ 990600 h 2181225"/>
                    <a:gd name="connsiteX11" fmla="*/ 6953250 w 7877175"/>
                    <a:gd name="connsiteY11" fmla="*/ 1362075 h 2181225"/>
                    <a:gd name="connsiteX12" fmla="*/ 7667625 w 7877175"/>
                    <a:gd name="connsiteY12" fmla="*/ 1819275 h 2181225"/>
                    <a:gd name="connsiteX13" fmla="*/ 7877175 w 7877175"/>
                    <a:gd name="connsiteY13" fmla="*/ 2181225 h 2181225"/>
                    <a:gd name="connsiteX0" fmla="*/ 0 w 7877175"/>
                    <a:gd name="connsiteY0" fmla="*/ 1628775 h 2181225"/>
                    <a:gd name="connsiteX1" fmla="*/ 180975 w 7877175"/>
                    <a:gd name="connsiteY1" fmla="*/ 1476375 h 2181225"/>
                    <a:gd name="connsiteX2" fmla="*/ 914400 w 7877175"/>
                    <a:gd name="connsiteY2" fmla="*/ 847725 h 2181225"/>
                    <a:gd name="connsiteX3" fmla="*/ 1733550 w 7877175"/>
                    <a:gd name="connsiteY3" fmla="*/ 590550 h 2181225"/>
                    <a:gd name="connsiteX4" fmla="*/ 2181225 w 7877175"/>
                    <a:gd name="connsiteY4" fmla="*/ 361950 h 2181225"/>
                    <a:gd name="connsiteX5" fmla="*/ 2505075 w 7877175"/>
                    <a:gd name="connsiteY5" fmla="*/ 285750 h 2181225"/>
                    <a:gd name="connsiteX6" fmla="*/ 2743200 w 7877175"/>
                    <a:gd name="connsiteY6" fmla="*/ 219075 h 2181225"/>
                    <a:gd name="connsiteX7" fmla="*/ 3781425 w 7877175"/>
                    <a:gd name="connsiteY7" fmla="*/ 0 h 2181225"/>
                    <a:gd name="connsiteX8" fmla="*/ 4752975 w 7877175"/>
                    <a:gd name="connsiteY8" fmla="*/ 323850 h 2181225"/>
                    <a:gd name="connsiteX9" fmla="*/ 5895975 w 7877175"/>
                    <a:gd name="connsiteY9" fmla="*/ 561975 h 2181225"/>
                    <a:gd name="connsiteX10" fmla="*/ 6229350 w 7877175"/>
                    <a:gd name="connsiteY10" fmla="*/ 809625 h 2181225"/>
                    <a:gd name="connsiteX11" fmla="*/ 6524625 w 7877175"/>
                    <a:gd name="connsiteY11" fmla="*/ 990600 h 2181225"/>
                    <a:gd name="connsiteX12" fmla="*/ 6953250 w 7877175"/>
                    <a:gd name="connsiteY12" fmla="*/ 1362075 h 2181225"/>
                    <a:gd name="connsiteX13" fmla="*/ 7667625 w 7877175"/>
                    <a:gd name="connsiteY13" fmla="*/ 1819275 h 2181225"/>
                    <a:gd name="connsiteX14" fmla="*/ 7877175 w 7877175"/>
                    <a:gd name="connsiteY14" fmla="*/ 2181225 h 2181225"/>
                    <a:gd name="connsiteX0" fmla="*/ 0 w 8162925"/>
                    <a:gd name="connsiteY0" fmla="*/ 1857375 h 2181225"/>
                    <a:gd name="connsiteX1" fmla="*/ 466725 w 8162925"/>
                    <a:gd name="connsiteY1" fmla="*/ 1476375 h 2181225"/>
                    <a:gd name="connsiteX2" fmla="*/ 1200150 w 8162925"/>
                    <a:gd name="connsiteY2" fmla="*/ 847725 h 2181225"/>
                    <a:gd name="connsiteX3" fmla="*/ 2019300 w 8162925"/>
                    <a:gd name="connsiteY3" fmla="*/ 590550 h 2181225"/>
                    <a:gd name="connsiteX4" fmla="*/ 2466975 w 8162925"/>
                    <a:gd name="connsiteY4" fmla="*/ 361950 h 2181225"/>
                    <a:gd name="connsiteX5" fmla="*/ 2790825 w 8162925"/>
                    <a:gd name="connsiteY5" fmla="*/ 285750 h 2181225"/>
                    <a:gd name="connsiteX6" fmla="*/ 3028950 w 8162925"/>
                    <a:gd name="connsiteY6" fmla="*/ 219075 h 2181225"/>
                    <a:gd name="connsiteX7" fmla="*/ 4067175 w 8162925"/>
                    <a:gd name="connsiteY7" fmla="*/ 0 h 2181225"/>
                    <a:gd name="connsiteX8" fmla="*/ 5038725 w 8162925"/>
                    <a:gd name="connsiteY8" fmla="*/ 323850 h 2181225"/>
                    <a:gd name="connsiteX9" fmla="*/ 6181725 w 8162925"/>
                    <a:gd name="connsiteY9" fmla="*/ 561975 h 2181225"/>
                    <a:gd name="connsiteX10" fmla="*/ 6515100 w 8162925"/>
                    <a:gd name="connsiteY10" fmla="*/ 809625 h 2181225"/>
                    <a:gd name="connsiteX11" fmla="*/ 6810375 w 8162925"/>
                    <a:gd name="connsiteY11" fmla="*/ 990600 h 2181225"/>
                    <a:gd name="connsiteX12" fmla="*/ 7239000 w 8162925"/>
                    <a:gd name="connsiteY12" fmla="*/ 1362075 h 2181225"/>
                    <a:gd name="connsiteX13" fmla="*/ 7953375 w 8162925"/>
                    <a:gd name="connsiteY13" fmla="*/ 1819275 h 2181225"/>
                    <a:gd name="connsiteX14" fmla="*/ 8162925 w 8162925"/>
                    <a:gd name="connsiteY14" fmla="*/ 2181225 h 2181225"/>
                    <a:gd name="connsiteX0" fmla="*/ 0 w 8162925"/>
                    <a:gd name="connsiteY0" fmla="*/ 1857375 h 2181225"/>
                    <a:gd name="connsiteX1" fmla="*/ 304800 w 8162925"/>
                    <a:gd name="connsiteY1" fmla="*/ 1619250 h 2181225"/>
                    <a:gd name="connsiteX2" fmla="*/ 1200150 w 8162925"/>
                    <a:gd name="connsiteY2" fmla="*/ 847725 h 2181225"/>
                    <a:gd name="connsiteX3" fmla="*/ 2019300 w 8162925"/>
                    <a:gd name="connsiteY3" fmla="*/ 590550 h 2181225"/>
                    <a:gd name="connsiteX4" fmla="*/ 2466975 w 8162925"/>
                    <a:gd name="connsiteY4" fmla="*/ 361950 h 2181225"/>
                    <a:gd name="connsiteX5" fmla="*/ 2790825 w 8162925"/>
                    <a:gd name="connsiteY5" fmla="*/ 285750 h 2181225"/>
                    <a:gd name="connsiteX6" fmla="*/ 3028950 w 8162925"/>
                    <a:gd name="connsiteY6" fmla="*/ 219075 h 2181225"/>
                    <a:gd name="connsiteX7" fmla="*/ 4067175 w 8162925"/>
                    <a:gd name="connsiteY7" fmla="*/ 0 h 2181225"/>
                    <a:gd name="connsiteX8" fmla="*/ 5038725 w 8162925"/>
                    <a:gd name="connsiteY8" fmla="*/ 323850 h 2181225"/>
                    <a:gd name="connsiteX9" fmla="*/ 6181725 w 8162925"/>
                    <a:gd name="connsiteY9" fmla="*/ 561975 h 2181225"/>
                    <a:gd name="connsiteX10" fmla="*/ 6515100 w 8162925"/>
                    <a:gd name="connsiteY10" fmla="*/ 809625 h 2181225"/>
                    <a:gd name="connsiteX11" fmla="*/ 6810375 w 8162925"/>
                    <a:gd name="connsiteY11" fmla="*/ 990600 h 2181225"/>
                    <a:gd name="connsiteX12" fmla="*/ 7239000 w 8162925"/>
                    <a:gd name="connsiteY12" fmla="*/ 1362075 h 2181225"/>
                    <a:gd name="connsiteX13" fmla="*/ 7953375 w 8162925"/>
                    <a:gd name="connsiteY13" fmla="*/ 1819275 h 2181225"/>
                    <a:gd name="connsiteX14" fmla="*/ 8162925 w 8162925"/>
                    <a:gd name="connsiteY14" fmla="*/ 2181225 h 2181225"/>
                    <a:gd name="connsiteX0" fmla="*/ 0 w 8162925"/>
                    <a:gd name="connsiteY0" fmla="*/ 1857375 h 2181225"/>
                    <a:gd name="connsiteX1" fmla="*/ 257175 w 8162925"/>
                    <a:gd name="connsiteY1" fmla="*/ 1514475 h 2181225"/>
                    <a:gd name="connsiteX2" fmla="*/ 1200150 w 8162925"/>
                    <a:gd name="connsiteY2" fmla="*/ 847725 h 2181225"/>
                    <a:gd name="connsiteX3" fmla="*/ 2019300 w 8162925"/>
                    <a:gd name="connsiteY3" fmla="*/ 590550 h 2181225"/>
                    <a:gd name="connsiteX4" fmla="*/ 2466975 w 8162925"/>
                    <a:gd name="connsiteY4" fmla="*/ 361950 h 2181225"/>
                    <a:gd name="connsiteX5" fmla="*/ 2790825 w 8162925"/>
                    <a:gd name="connsiteY5" fmla="*/ 285750 h 2181225"/>
                    <a:gd name="connsiteX6" fmla="*/ 3028950 w 8162925"/>
                    <a:gd name="connsiteY6" fmla="*/ 219075 h 2181225"/>
                    <a:gd name="connsiteX7" fmla="*/ 4067175 w 8162925"/>
                    <a:gd name="connsiteY7" fmla="*/ 0 h 2181225"/>
                    <a:gd name="connsiteX8" fmla="*/ 5038725 w 8162925"/>
                    <a:gd name="connsiteY8" fmla="*/ 323850 h 2181225"/>
                    <a:gd name="connsiteX9" fmla="*/ 6181725 w 8162925"/>
                    <a:gd name="connsiteY9" fmla="*/ 561975 h 2181225"/>
                    <a:gd name="connsiteX10" fmla="*/ 6515100 w 8162925"/>
                    <a:gd name="connsiteY10" fmla="*/ 809625 h 2181225"/>
                    <a:gd name="connsiteX11" fmla="*/ 6810375 w 8162925"/>
                    <a:gd name="connsiteY11" fmla="*/ 990600 h 2181225"/>
                    <a:gd name="connsiteX12" fmla="*/ 7239000 w 8162925"/>
                    <a:gd name="connsiteY12" fmla="*/ 1362075 h 2181225"/>
                    <a:gd name="connsiteX13" fmla="*/ 7953375 w 8162925"/>
                    <a:gd name="connsiteY13" fmla="*/ 1819275 h 2181225"/>
                    <a:gd name="connsiteX14" fmla="*/ 8162925 w 8162925"/>
                    <a:gd name="connsiteY14" fmla="*/ 2181225 h 2181225"/>
                    <a:gd name="connsiteX0" fmla="*/ 0 w 8162925"/>
                    <a:gd name="connsiteY0" fmla="*/ 1857375 h 2181225"/>
                    <a:gd name="connsiteX1" fmla="*/ 257175 w 8162925"/>
                    <a:gd name="connsiteY1" fmla="*/ 1514475 h 2181225"/>
                    <a:gd name="connsiteX2" fmla="*/ 1200150 w 8162925"/>
                    <a:gd name="connsiteY2" fmla="*/ 847725 h 2181225"/>
                    <a:gd name="connsiteX3" fmla="*/ 2019300 w 8162925"/>
                    <a:gd name="connsiteY3" fmla="*/ 590550 h 2181225"/>
                    <a:gd name="connsiteX4" fmla="*/ 2466975 w 8162925"/>
                    <a:gd name="connsiteY4" fmla="*/ 361950 h 2181225"/>
                    <a:gd name="connsiteX5" fmla="*/ 2790825 w 8162925"/>
                    <a:gd name="connsiteY5" fmla="*/ 285750 h 2181225"/>
                    <a:gd name="connsiteX6" fmla="*/ 3028950 w 8162925"/>
                    <a:gd name="connsiteY6" fmla="*/ 219075 h 2181225"/>
                    <a:gd name="connsiteX7" fmla="*/ 4067175 w 8162925"/>
                    <a:gd name="connsiteY7" fmla="*/ 0 h 2181225"/>
                    <a:gd name="connsiteX8" fmla="*/ 5038725 w 8162925"/>
                    <a:gd name="connsiteY8" fmla="*/ 323850 h 2181225"/>
                    <a:gd name="connsiteX9" fmla="*/ 6181725 w 8162925"/>
                    <a:gd name="connsiteY9" fmla="*/ 561975 h 2181225"/>
                    <a:gd name="connsiteX10" fmla="*/ 6515100 w 8162925"/>
                    <a:gd name="connsiteY10" fmla="*/ 809625 h 2181225"/>
                    <a:gd name="connsiteX11" fmla="*/ 6810375 w 8162925"/>
                    <a:gd name="connsiteY11" fmla="*/ 990600 h 2181225"/>
                    <a:gd name="connsiteX12" fmla="*/ 7267575 w 8162925"/>
                    <a:gd name="connsiteY12" fmla="*/ 1333500 h 2181225"/>
                    <a:gd name="connsiteX13" fmla="*/ 7953375 w 8162925"/>
                    <a:gd name="connsiteY13" fmla="*/ 1819275 h 2181225"/>
                    <a:gd name="connsiteX14" fmla="*/ 8162925 w 8162925"/>
                    <a:gd name="connsiteY14" fmla="*/ 2181225 h 2181225"/>
                    <a:gd name="connsiteX0" fmla="*/ 0 w 8162925"/>
                    <a:gd name="connsiteY0" fmla="*/ 1857375 h 2181225"/>
                    <a:gd name="connsiteX1" fmla="*/ 257175 w 8162925"/>
                    <a:gd name="connsiteY1" fmla="*/ 1514475 h 2181225"/>
                    <a:gd name="connsiteX2" fmla="*/ 1200150 w 8162925"/>
                    <a:gd name="connsiteY2" fmla="*/ 847725 h 2181225"/>
                    <a:gd name="connsiteX3" fmla="*/ 2019300 w 8162925"/>
                    <a:gd name="connsiteY3" fmla="*/ 590550 h 2181225"/>
                    <a:gd name="connsiteX4" fmla="*/ 2466975 w 8162925"/>
                    <a:gd name="connsiteY4" fmla="*/ 361950 h 2181225"/>
                    <a:gd name="connsiteX5" fmla="*/ 2790825 w 8162925"/>
                    <a:gd name="connsiteY5" fmla="*/ 285750 h 2181225"/>
                    <a:gd name="connsiteX6" fmla="*/ 3052804 w 8162925"/>
                    <a:gd name="connsiteY6" fmla="*/ 306539 h 2181225"/>
                    <a:gd name="connsiteX7" fmla="*/ 4067175 w 8162925"/>
                    <a:gd name="connsiteY7" fmla="*/ 0 h 2181225"/>
                    <a:gd name="connsiteX8" fmla="*/ 5038725 w 8162925"/>
                    <a:gd name="connsiteY8" fmla="*/ 323850 h 2181225"/>
                    <a:gd name="connsiteX9" fmla="*/ 6181725 w 8162925"/>
                    <a:gd name="connsiteY9" fmla="*/ 561975 h 2181225"/>
                    <a:gd name="connsiteX10" fmla="*/ 6515100 w 8162925"/>
                    <a:gd name="connsiteY10" fmla="*/ 809625 h 2181225"/>
                    <a:gd name="connsiteX11" fmla="*/ 6810375 w 8162925"/>
                    <a:gd name="connsiteY11" fmla="*/ 990600 h 2181225"/>
                    <a:gd name="connsiteX12" fmla="*/ 7267575 w 8162925"/>
                    <a:gd name="connsiteY12" fmla="*/ 1333500 h 2181225"/>
                    <a:gd name="connsiteX13" fmla="*/ 7953375 w 8162925"/>
                    <a:gd name="connsiteY13" fmla="*/ 1819275 h 2181225"/>
                    <a:gd name="connsiteX14" fmla="*/ 8162925 w 8162925"/>
                    <a:gd name="connsiteY14" fmla="*/ 2181225 h 2181225"/>
                    <a:gd name="connsiteX0" fmla="*/ 0 w 8162925"/>
                    <a:gd name="connsiteY0" fmla="*/ 1857375 h 2181225"/>
                    <a:gd name="connsiteX1" fmla="*/ 257175 w 8162925"/>
                    <a:gd name="connsiteY1" fmla="*/ 1514475 h 2181225"/>
                    <a:gd name="connsiteX2" fmla="*/ 1200150 w 8162925"/>
                    <a:gd name="connsiteY2" fmla="*/ 847725 h 2181225"/>
                    <a:gd name="connsiteX3" fmla="*/ 2019300 w 8162925"/>
                    <a:gd name="connsiteY3" fmla="*/ 590550 h 2181225"/>
                    <a:gd name="connsiteX4" fmla="*/ 2466975 w 8162925"/>
                    <a:gd name="connsiteY4" fmla="*/ 361950 h 2181225"/>
                    <a:gd name="connsiteX5" fmla="*/ 2822630 w 8162925"/>
                    <a:gd name="connsiteY5" fmla="*/ 349361 h 2181225"/>
                    <a:gd name="connsiteX6" fmla="*/ 3052804 w 8162925"/>
                    <a:gd name="connsiteY6" fmla="*/ 306539 h 2181225"/>
                    <a:gd name="connsiteX7" fmla="*/ 4067175 w 8162925"/>
                    <a:gd name="connsiteY7" fmla="*/ 0 h 2181225"/>
                    <a:gd name="connsiteX8" fmla="*/ 5038725 w 8162925"/>
                    <a:gd name="connsiteY8" fmla="*/ 323850 h 2181225"/>
                    <a:gd name="connsiteX9" fmla="*/ 6181725 w 8162925"/>
                    <a:gd name="connsiteY9" fmla="*/ 561975 h 2181225"/>
                    <a:gd name="connsiteX10" fmla="*/ 6515100 w 8162925"/>
                    <a:gd name="connsiteY10" fmla="*/ 809625 h 2181225"/>
                    <a:gd name="connsiteX11" fmla="*/ 6810375 w 8162925"/>
                    <a:gd name="connsiteY11" fmla="*/ 990600 h 2181225"/>
                    <a:gd name="connsiteX12" fmla="*/ 7267575 w 8162925"/>
                    <a:gd name="connsiteY12" fmla="*/ 1333500 h 2181225"/>
                    <a:gd name="connsiteX13" fmla="*/ 7953375 w 8162925"/>
                    <a:gd name="connsiteY13" fmla="*/ 1819275 h 2181225"/>
                    <a:gd name="connsiteX14" fmla="*/ 8162925 w 8162925"/>
                    <a:gd name="connsiteY14" fmla="*/ 2181225 h 2181225"/>
                    <a:gd name="connsiteX0" fmla="*/ 0 w 8162925"/>
                    <a:gd name="connsiteY0" fmla="*/ 1857375 h 2181225"/>
                    <a:gd name="connsiteX1" fmla="*/ 257175 w 8162925"/>
                    <a:gd name="connsiteY1" fmla="*/ 1514475 h 2181225"/>
                    <a:gd name="connsiteX2" fmla="*/ 1200150 w 8162925"/>
                    <a:gd name="connsiteY2" fmla="*/ 847725 h 2181225"/>
                    <a:gd name="connsiteX3" fmla="*/ 2019300 w 8162925"/>
                    <a:gd name="connsiteY3" fmla="*/ 590550 h 2181225"/>
                    <a:gd name="connsiteX4" fmla="*/ 2498780 w 8162925"/>
                    <a:gd name="connsiteY4" fmla="*/ 425560 h 2181225"/>
                    <a:gd name="connsiteX5" fmla="*/ 2822630 w 8162925"/>
                    <a:gd name="connsiteY5" fmla="*/ 349361 h 2181225"/>
                    <a:gd name="connsiteX6" fmla="*/ 3052804 w 8162925"/>
                    <a:gd name="connsiteY6" fmla="*/ 306539 h 2181225"/>
                    <a:gd name="connsiteX7" fmla="*/ 4067175 w 8162925"/>
                    <a:gd name="connsiteY7" fmla="*/ 0 h 2181225"/>
                    <a:gd name="connsiteX8" fmla="*/ 5038725 w 8162925"/>
                    <a:gd name="connsiteY8" fmla="*/ 323850 h 2181225"/>
                    <a:gd name="connsiteX9" fmla="*/ 6181725 w 8162925"/>
                    <a:gd name="connsiteY9" fmla="*/ 561975 h 2181225"/>
                    <a:gd name="connsiteX10" fmla="*/ 6515100 w 8162925"/>
                    <a:gd name="connsiteY10" fmla="*/ 809625 h 2181225"/>
                    <a:gd name="connsiteX11" fmla="*/ 6810375 w 8162925"/>
                    <a:gd name="connsiteY11" fmla="*/ 990600 h 2181225"/>
                    <a:gd name="connsiteX12" fmla="*/ 7267575 w 8162925"/>
                    <a:gd name="connsiteY12" fmla="*/ 1333500 h 2181225"/>
                    <a:gd name="connsiteX13" fmla="*/ 7953375 w 8162925"/>
                    <a:gd name="connsiteY13" fmla="*/ 1819275 h 2181225"/>
                    <a:gd name="connsiteX14" fmla="*/ 8162925 w 8162925"/>
                    <a:gd name="connsiteY14" fmla="*/ 2181225 h 2181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8162925" h="2181225">
                      <a:moveTo>
                        <a:pt x="0" y="1857375"/>
                      </a:moveTo>
                      <a:lnTo>
                        <a:pt x="257175" y="1514475"/>
                      </a:lnTo>
                      <a:lnTo>
                        <a:pt x="1200150" y="847725"/>
                      </a:lnTo>
                      <a:lnTo>
                        <a:pt x="2019300" y="590550"/>
                      </a:lnTo>
                      <a:lnTo>
                        <a:pt x="2498780" y="425560"/>
                      </a:lnTo>
                      <a:lnTo>
                        <a:pt x="2822630" y="349361"/>
                      </a:lnTo>
                      <a:lnTo>
                        <a:pt x="3052804" y="306539"/>
                      </a:lnTo>
                      <a:lnTo>
                        <a:pt x="4067175" y="0"/>
                      </a:lnTo>
                      <a:lnTo>
                        <a:pt x="5038725" y="323850"/>
                      </a:lnTo>
                      <a:lnTo>
                        <a:pt x="6181725" y="561975"/>
                      </a:lnTo>
                      <a:lnTo>
                        <a:pt x="6515100" y="809625"/>
                      </a:lnTo>
                      <a:lnTo>
                        <a:pt x="6810375" y="990600"/>
                      </a:lnTo>
                      <a:lnTo>
                        <a:pt x="7267575" y="1333500"/>
                      </a:lnTo>
                      <a:lnTo>
                        <a:pt x="7953375" y="1819275"/>
                      </a:lnTo>
                      <a:lnTo>
                        <a:pt x="8162925" y="2181225"/>
                      </a:lnTo>
                    </a:path>
                  </a:pathLst>
                </a:custGeom>
                <a:noFill/>
                <a:ln w="19050" cap="flat" cmpd="sng" algn="ctr">
                  <a:solidFill>
                    <a:schemeClr val="tx1"/>
                  </a:solidFill>
                  <a:prstDash val="dashDot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</p:grpSp>
          <p:sp>
            <p:nvSpPr>
              <p:cNvPr id="55" name="TextBox 54"/>
              <p:cNvSpPr txBox="1"/>
              <p:nvPr/>
            </p:nvSpPr>
            <p:spPr>
              <a:xfrm>
                <a:off x="5118345" y="3691146"/>
                <a:ext cx="3072566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             Envelope</a:t>
                </a:r>
              </a:p>
              <a:p>
                <a:r>
                  <a:rPr lang="en-US" dirty="0" smtClean="0"/>
                  <a:t>          Function</a:t>
                </a:r>
                <a:r>
                  <a:rPr lang="en-US" dirty="0" smtClean="0">
                    <a:latin typeface="+mn-lt"/>
                    <a:sym typeface="Symbol"/>
                  </a:rPr>
                  <a:t>=</a:t>
                </a:r>
                <a:r>
                  <a:rPr lang="en-US" dirty="0" smtClean="0">
                    <a:latin typeface="Harlow Solid Italic" panose="04030604020F02020D02" pitchFamily="82" charset="0"/>
                    <a:sym typeface="Symbol"/>
                  </a:rPr>
                  <a:t></a:t>
                </a:r>
                <a:r>
                  <a:rPr lang="en-US" dirty="0" smtClean="0">
                    <a:latin typeface="Brush Script MT" panose="03060802040406070304" pitchFamily="66" charset="0"/>
                    <a:sym typeface="Symbol"/>
                  </a:rPr>
                  <a:t>A</a:t>
                </a:r>
                <a:r>
                  <a:rPr lang="en-US" dirty="0" smtClean="0">
                    <a:latin typeface="Harlow Solid Italic" panose="04030604020F02020D02" pitchFamily="82" charset="0"/>
                    <a:sym typeface="Symbol"/>
                  </a:rPr>
                  <a:t>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(s)</a:t>
                </a:r>
              </a:p>
              <a:p>
                <a:r>
                  <a:rPr lang="en-US" sz="1400" dirty="0">
                    <a:solidFill>
                      <a:srgbClr val="6600CC"/>
                    </a:solidFill>
                  </a:rPr>
                  <a:t>Add Beam diagnostics:</a:t>
                </a:r>
              </a:p>
              <a:p>
                <a:pPr marL="342900" indent="-342900">
                  <a:buAutoNum type="arabicParenR"/>
                </a:pPr>
                <a:r>
                  <a:rPr lang="en-US" sz="1400" dirty="0"/>
                  <a:t>Loss Monitors</a:t>
                </a:r>
              </a:p>
              <a:p>
                <a:pPr marL="342900" indent="-342900">
                  <a:buAutoNum type="arabicParenR"/>
                </a:pPr>
                <a:r>
                  <a:rPr lang="en-US" sz="1400" dirty="0"/>
                  <a:t>Position Monitors</a:t>
                </a:r>
              </a:p>
              <a:p>
                <a:pPr marL="342900" indent="-342900">
                  <a:buAutoNum type="arabicParenR"/>
                </a:pPr>
                <a:r>
                  <a:rPr lang="en-US" sz="1400" dirty="0"/>
                  <a:t>Profile monitors</a:t>
                </a:r>
              </a:p>
              <a:p>
                <a:r>
                  <a:rPr lang="en-US" sz="1400" dirty="0">
                    <a:solidFill>
                      <a:srgbClr val="6600CC"/>
                    </a:solidFill>
                  </a:rPr>
                  <a:t>Special Devices</a:t>
                </a:r>
              </a:p>
              <a:p>
                <a:pPr marL="342900" indent="-342900">
                  <a:buAutoNum type="arabicParenR"/>
                </a:pPr>
                <a:r>
                  <a:rPr lang="en-US" sz="1400" dirty="0"/>
                  <a:t>Injection Devices</a:t>
                </a:r>
              </a:p>
              <a:p>
                <a:pPr marL="342900" indent="-342900">
                  <a:buAutoNum type="arabicParenR"/>
                </a:pPr>
                <a:r>
                  <a:rPr lang="en-US" sz="1400" dirty="0"/>
                  <a:t>Extraction Devices</a:t>
                </a:r>
              </a:p>
              <a:p>
                <a:pPr marL="342900" indent="-342900">
                  <a:buAutoNum type="arabicParenR"/>
                </a:pPr>
                <a:r>
                  <a:rPr lang="en-US" sz="1400" dirty="0"/>
                  <a:t>Beam Abort System</a:t>
                </a:r>
              </a:p>
              <a:p>
                <a:pPr marL="342900" indent="-342900">
                  <a:buAutoNum type="arabicParenR"/>
                </a:pPr>
                <a:r>
                  <a:rPr lang="en-US" sz="1400" dirty="0"/>
                  <a:t>Scrapers</a:t>
                </a:r>
              </a:p>
              <a:p>
                <a:pPr algn="ctr"/>
                <a:endParaRPr lang="en-US" dirty="0" smtClean="0">
                  <a:latin typeface="Harlow Solid Italic" panose="04030604020F02020D02" pitchFamily="82" charset="0"/>
                </a:endParaRPr>
              </a:p>
            </p:txBody>
          </p:sp>
          <p:sp>
            <p:nvSpPr>
              <p:cNvPr id="56" name="Freeform 55"/>
              <p:cNvSpPr/>
              <p:nvPr/>
            </p:nvSpPr>
            <p:spPr bwMode="auto">
              <a:xfrm flipH="1" flipV="1">
                <a:off x="6722456" y="2953163"/>
                <a:ext cx="99005" cy="850101"/>
              </a:xfrm>
              <a:custGeom>
                <a:avLst/>
                <a:gdLst>
                  <a:gd name="connsiteX0" fmla="*/ 879230 w 879230"/>
                  <a:gd name="connsiteY0" fmla="*/ 2342 h 482989"/>
                  <a:gd name="connsiteX1" fmla="*/ 269630 w 879230"/>
                  <a:gd name="connsiteY1" fmla="*/ 72681 h 482989"/>
                  <a:gd name="connsiteX2" fmla="*/ 0 w 879230"/>
                  <a:gd name="connsiteY2" fmla="*/ 482989 h 482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9230" h="482989">
                    <a:moveTo>
                      <a:pt x="879230" y="2342"/>
                    </a:moveTo>
                    <a:cubicBezTo>
                      <a:pt x="647699" y="-2543"/>
                      <a:pt x="416168" y="-7427"/>
                      <a:pt x="269630" y="72681"/>
                    </a:cubicBezTo>
                    <a:cubicBezTo>
                      <a:pt x="123092" y="152789"/>
                      <a:pt x="61546" y="317889"/>
                      <a:pt x="0" y="482989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sp>
          <p:nvSpPr>
            <p:cNvPr id="109573" name="Freeform 109572"/>
            <p:cNvSpPr/>
            <p:nvPr/>
          </p:nvSpPr>
          <p:spPr bwMode="auto">
            <a:xfrm>
              <a:off x="9575799" y="2995838"/>
              <a:ext cx="8401050" cy="2165015"/>
            </a:xfrm>
            <a:custGeom>
              <a:avLst/>
              <a:gdLst>
                <a:gd name="connsiteX0" fmla="*/ 0 w 8401050"/>
                <a:gd name="connsiteY0" fmla="*/ 1736390 h 2165015"/>
                <a:gd name="connsiteX1" fmla="*/ 409575 w 8401050"/>
                <a:gd name="connsiteY1" fmla="*/ 1603040 h 2165015"/>
                <a:gd name="connsiteX2" fmla="*/ 1381125 w 8401050"/>
                <a:gd name="connsiteY2" fmla="*/ 602915 h 2165015"/>
                <a:gd name="connsiteX3" fmla="*/ 2219325 w 8401050"/>
                <a:gd name="connsiteY3" fmla="*/ 460040 h 2165015"/>
                <a:gd name="connsiteX4" fmla="*/ 3305175 w 8401050"/>
                <a:gd name="connsiteY4" fmla="*/ 240965 h 2165015"/>
                <a:gd name="connsiteX5" fmla="*/ 4248150 w 8401050"/>
                <a:gd name="connsiteY5" fmla="*/ 69515 h 2165015"/>
                <a:gd name="connsiteX6" fmla="*/ 5229225 w 8401050"/>
                <a:gd name="connsiteY6" fmla="*/ 40940 h 2165015"/>
                <a:gd name="connsiteX7" fmla="*/ 6457950 w 8401050"/>
                <a:gd name="connsiteY7" fmla="*/ 621965 h 2165015"/>
                <a:gd name="connsiteX8" fmla="*/ 7715250 w 8401050"/>
                <a:gd name="connsiteY8" fmla="*/ 1098215 h 2165015"/>
                <a:gd name="connsiteX9" fmla="*/ 8401050 w 8401050"/>
                <a:gd name="connsiteY9" fmla="*/ 2165015 h 2165015"/>
                <a:gd name="connsiteX0" fmla="*/ 0 w 8401050"/>
                <a:gd name="connsiteY0" fmla="*/ 1736390 h 2165015"/>
                <a:gd name="connsiteX1" fmla="*/ 180975 w 8401050"/>
                <a:gd name="connsiteY1" fmla="*/ 1736390 h 2165015"/>
                <a:gd name="connsiteX2" fmla="*/ 409575 w 8401050"/>
                <a:gd name="connsiteY2" fmla="*/ 1603040 h 2165015"/>
                <a:gd name="connsiteX3" fmla="*/ 1381125 w 8401050"/>
                <a:gd name="connsiteY3" fmla="*/ 602915 h 2165015"/>
                <a:gd name="connsiteX4" fmla="*/ 2219325 w 8401050"/>
                <a:gd name="connsiteY4" fmla="*/ 460040 h 2165015"/>
                <a:gd name="connsiteX5" fmla="*/ 3305175 w 8401050"/>
                <a:gd name="connsiteY5" fmla="*/ 240965 h 2165015"/>
                <a:gd name="connsiteX6" fmla="*/ 4248150 w 8401050"/>
                <a:gd name="connsiteY6" fmla="*/ 69515 h 2165015"/>
                <a:gd name="connsiteX7" fmla="*/ 5229225 w 8401050"/>
                <a:gd name="connsiteY7" fmla="*/ 40940 h 2165015"/>
                <a:gd name="connsiteX8" fmla="*/ 6457950 w 8401050"/>
                <a:gd name="connsiteY8" fmla="*/ 621965 h 2165015"/>
                <a:gd name="connsiteX9" fmla="*/ 7715250 w 8401050"/>
                <a:gd name="connsiteY9" fmla="*/ 1098215 h 2165015"/>
                <a:gd name="connsiteX10" fmla="*/ 8401050 w 8401050"/>
                <a:gd name="connsiteY10" fmla="*/ 2165015 h 2165015"/>
                <a:gd name="connsiteX0" fmla="*/ 0 w 8401050"/>
                <a:gd name="connsiteY0" fmla="*/ 1736390 h 2165015"/>
                <a:gd name="connsiteX1" fmla="*/ 180975 w 8401050"/>
                <a:gd name="connsiteY1" fmla="*/ 1698290 h 2165015"/>
                <a:gd name="connsiteX2" fmla="*/ 409575 w 8401050"/>
                <a:gd name="connsiteY2" fmla="*/ 1603040 h 2165015"/>
                <a:gd name="connsiteX3" fmla="*/ 1381125 w 8401050"/>
                <a:gd name="connsiteY3" fmla="*/ 602915 h 2165015"/>
                <a:gd name="connsiteX4" fmla="*/ 2219325 w 8401050"/>
                <a:gd name="connsiteY4" fmla="*/ 460040 h 2165015"/>
                <a:gd name="connsiteX5" fmla="*/ 3305175 w 8401050"/>
                <a:gd name="connsiteY5" fmla="*/ 240965 h 2165015"/>
                <a:gd name="connsiteX6" fmla="*/ 4248150 w 8401050"/>
                <a:gd name="connsiteY6" fmla="*/ 69515 h 2165015"/>
                <a:gd name="connsiteX7" fmla="*/ 5229225 w 8401050"/>
                <a:gd name="connsiteY7" fmla="*/ 40940 h 2165015"/>
                <a:gd name="connsiteX8" fmla="*/ 6457950 w 8401050"/>
                <a:gd name="connsiteY8" fmla="*/ 621965 h 2165015"/>
                <a:gd name="connsiteX9" fmla="*/ 7715250 w 8401050"/>
                <a:gd name="connsiteY9" fmla="*/ 1098215 h 2165015"/>
                <a:gd name="connsiteX10" fmla="*/ 8401050 w 8401050"/>
                <a:gd name="connsiteY10" fmla="*/ 2165015 h 2165015"/>
                <a:gd name="connsiteX0" fmla="*/ 0 w 8401050"/>
                <a:gd name="connsiteY0" fmla="*/ 1736390 h 2165015"/>
                <a:gd name="connsiteX1" fmla="*/ 409575 w 8401050"/>
                <a:gd name="connsiteY1" fmla="*/ 1603040 h 2165015"/>
                <a:gd name="connsiteX2" fmla="*/ 1381125 w 8401050"/>
                <a:gd name="connsiteY2" fmla="*/ 602915 h 2165015"/>
                <a:gd name="connsiteX3" fmla="*/ 2219325 w 8401050"/>
                <a:gd name="connsiteY3" fmla="*/ 460040 h 2165015"/>
                <a:gd name="connsiteX4" fmla="*/ 3305175 w 8401050"/>
                <a:gd name="connsiteY4" fmla="*/ 240965 h 2165015"/>
                <a:gd name="connsiteX5" fmla="*/ 4248150 w 8401050"/>
                <a:gd name="connsiteY5" fmla="*/ 69515 h 2165015"/>
                <a:gd name="connsiteX6" fmla="*/ 5229225 w 8401050"/>
                <a:gd name="connsiteY6" fmla="*/ 40940 h 2165015"/>
                <a:gd name="connsiteX7" fmla="*/ 6457950 w 8401050"/>
                <a:gd name="connsiteY7" fmla="*/ 621965 h 2165015"/>
                <a:gd name="connsiteX8" fmla="*/ 7715250 w 8401050"/>
                <a:gd name="connsiteY8" fmla="*/ 1098215 h 2165015"/>
                <a:gd name="connsiteX9" fmla="*/ 8401050 w 8401050"/>
                <a:gd name="connsiteY9" fmla="*/ 2165015 h 2165015"/>
                <a:gd name="connsiteX0" fmla="*/ 0 w 8401050"/>
                <a:gd name="connsiteY0" fmla="*/ 1736390 h 2165015"/>
                <a:gd name="connsiteX1" fmla="*/ 581025 w 8401050"/>
                <a:gd name="connsiteY1" fmla="*/ 1460165 h 2165015"/>
                <a:gd name="connsiteX2" fmla="*/ 1381125 w 8401050"/>
                <a:gd name="connsiteY2" fmla="*/ 602915 h 2165015"/>
                <a:gd name="connsiteX3" fmla="*/ 2219325 w 8401050"/>
                <a:gd name="connsiteY3" fmla="*/ 460040 h 2165015"/>
                <a:gd name="connsiteX4" fmla="*/ 3305175 w 8401050"/>
                <a:gd name="connsiteY4" fmla="*/ 240965 h 2165015"/>
                <a:gd name="connsiteX5" fmla="*/ 4248150 w 8401050"/>
                <a:gd name="connsiteY5" fmla="*/ 69515 h 2165015"/>
                <a:gd name="connsiteX6" fmla="*/ 5229225 w 8401050"/>
                <a:gd name="connsiteY6" fmla="*/ 40940 h 2165015"/>
                <a:gd name="connsiteX7" fmla="*/ 6457950 w 8401050"/>
                <a:gd name="connsiteY7" fmla="*/ 621965 h 2165015"/>
                <a:gd name="connsiteX8" fmla="*/ 7715250 w 8401050"/>
                <a:gd name="connsiteY8" fmla="*/ 1098215 h 2165015"/>
                <a:gd name="connsiteX9" fmla="*/ 8401050 w 8401050"/>
                <a:gd name="connsiteY9" fmla="*/ 2165015 h 2165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1050" h="2165015">
                  <a:moveTo>
                    <a:pt x="0" y="1736390"/>
                  </a:moveTo>
                  <a:cubicBezTo>
                    <a:pt x="85328" y="1708609"/>
                    <a:pt x="350838" y="1649077"/>
                    <a:pt x="581025" y="1460165"/>
                  </a:cubicBezTo>
                  <a:cubicBezTo>
                    <a:pt x="811212" y="1271253"/>
                    <a:pt x="1108075" y="769603"/>
                    <a:pt x="1381125" y="602915"/>
                  </a:cubicBezTo>
                  <a:cubicBezTo>
                    <a:pt x="1654175" y="436227"/>
                    <a:pt x="1898650" y="520365"/>
                    <a:pt x="2219325" y="460040"/>
                  </a:cubicBezTo>
                  <a:cubicBezTo>
                    <a:pt x="2540000" y="399715"/>
                    <a:pt x="2967038" y="306052"/>
                    <a:pt x="3305175" y="240965"/>
                  </a:cubicBezTo>
                  <a:cubicBezTo>
                    <a:pt x="3643312" y="175878"/>
                    <a:pt x="3927475" y="102852"/>
                    <a:pt x="4248150" y="69515"/>
                  </a:cubicBezTo>
                  <a:cubicBezTo>
                    <a:pt x="4568825" y="36178"/>
                    <a:pt x="4860925" y="-51135"/>
                    <a:pt x="5229225" y="40940"/>
                  </a:cubicBezTo>
                  <a:cubicBezTo>
                    <a:pt x="5597525" y="133015"/>
                    <a:pt x="6043613" y="445753"/>
                    <a:pt x="6457950" y="621965"/>
                  </a:cubicBezTo>
                  <a:cubicBezTo>
                    <a:pt x="6872287" y="798177"/>
                    <a:pt x="7391400" y="841040"/>
                    <a:pt x="7715250" y="1098215"/>
                  </a:cubicBezTo>
                  <a:cubicBezTo>
                    <a:pt x="8039100" y="1355390"/>
                    <a:pt x="8220075" y="1760202"/>
                    <a:pt x="8401050" y="2165015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80" name="Freeform 79"/>
            <p:cNvSpPr/>
            <p:nvPr/>
          </p:nvSpPr>
          <p:spPr bwMode="auto">
            <a:xfrm>
              <a:off x="9655445" y="2986743"/>
              <a:ext cx="8382000" cy="2044482"/>
            </a:xfrm>
            <a:custGeom>
              <a:avLst/>
              <a:gdLst>
                <a:gd name="connsiteX0" fmla="*/ 0 w 8401050"/>
                <a:gd name="connsiteY0" fmla="*/ 1736390 h 2165015"/>
                <a:gd name="connsiteX1" fmla="*/ 409575 w 8401050"/>
                <a:gd name="connsiteY1" fmla="*/ 1603040 h 2165015"/>
                <a:gd name="connsiteX2" fmla="*/ 1381125 w 8401050"/>
                <a:gd name="connsiteY2" fmla="*/ 602915 h 2165015"/>
                <a:gd name="connsiteX3" fmla="*/ 2219325 w 8401050"/>
                <a:gd name="connsiteY3" fmla="*/ 460040 h 2165015"/>
                <a:gd name="connsiteX4" fmla="*/ 3305175 w 8401050"/>
                <a:gd name="connsiteY4" fmla="*/ 240965 h 2165015"/>
                <a:gd name="connsiteX5" fmla="*/ 4248150 w 8401050"/>
                <a:gd name="connsiteY5" fmla="*/ 69515 h 2165015"/>
                <a:gd name="connsiteX6" fmla="*/ 5229225 w 8401050"/>
                <a:gd name="connsiteY6" fmla="*/ 40940 h 2165015"/>
                <a:gd name="connsiteX7" fmla="*/ 6457950 w 8401050"/>
                <a:gd name="connsiteY7" fmla="*/ 621965 h 2165015"/>
                <a:gd name="connsiteX8" fmla="*/ 7715250 w 8401050"/>
                <a:gd name="connsiteY8" fmla="*/ 1098215 h 2165015"/>
                <a:gd name="connsiteX9" fmla="*/ 8401050 w 8401050"/>
                <a:gd name="connsiteY9" fmla="*/ 2165015 h 2165015"/>
                <a:gd name="connsiteX0" fmla="*/ 0 w 8401050"/>
                <a:gd name="connsiteY0" fmla="*/ 1736390 h 2165015"/>
                <a:gd name="connsiteX1" fmla="*/ 180975 w 8401050"/>
                <a:gd name="connsiteY1" fmla="*/ 1736390 h 2165015"/>
                <a:gd name="connsiteX2" fmla="*/ 409575 w 8401050"/>
                <a:gd name="connsiteY2" fmla="*/ 1603040 h 2165015"/>
                <a:gd name="connsiteX3" fmla="*/ 1381125 w 8401050"/>
                <a:gd name="connsiteY3" fmla="*/ 602915 h 2165015"/>
                <a:gd name="connsiteX4" fmla="*/ 2219325 w 8401050"/>
                <a:gd name="connsiteY4" fmla="*/ 460040 h 2165015"/>
                <a:gd name="connsiteX5" fmla="*/ 3305175 w 8401050"/>
                <a:gd name="connsiteY5" fmla="*/ 240965 h 2165015"/>
                <a:gd name="connsiteX6" fmla="*/ 4248150 w 8401050"/>
                <a:gd name="connsiteY6" fmla="*/ 69515 h 2165015"/>
                <a:gd name="connsiteX7" fmla="*/ 5229225 w 8401050"/>
                <a:gd name="connsiteY7" fmla="*/ 40940 h 2165015"/>
                <a:gd name="connsiteX8" fmla="*/ 6457950 w 8401050"/>
                <a:gd name="connsiteY8" fmla="*/ 621965 h 2165015"/>
                <a:gd name="connsiteX9" fmla="*/ 7715250 w 8401050"/>
                <a:gd name="connsiteY9" fmla="*/ 1098215 h 2165015"/>
                <a:gd name="connsiteX10" fmla="*/ 8401050 w 8401050"/>
                <a:gd name="connsiteY10" fmla="*/ 2165015 h 2165015"/>
                <a:gd name="connsiteX0" fmla="*/ 0 w 8401050"/>
                <a:gd name="connsiteY0" fmla="*/ 1736390 h 2165015"/>
                <a:gd name="connsiteX1" fmla="*/ 180975 w 8401050"/>
                <a:gd name="connsiteY1" fmla="*/ 1698290 h 2165015"/>
                <a:gd name="connsiteX2" fmla="*/ 409575 w 8401050"/>
                <a:gd name="connsiteY2" fmla="*/ 1603040 h 2165015"/>
                <a:gd name="connsiteX3" fmla="*/ 1381125 w 8401050"/>
                <a:gd name="connsiteY3" fmla="*/ 602915 h 2165015"/>
                <a:gd name="connsiteX4" fmla="*/ 2219325 w 8401050"/>
                <a:gd name="connsiteY4" fmla="*/ 460040 h 2165015"/>
                <a:gd name="connsiteX5" fmla="*/ 3305175 w 8401050"/>
                <a:gd name="connsiteY5" fmla="*/ 240965 h 2165015"/>
                <a:gd name="connsiteX6" fmla="*/ 4248150 w 8401050"/>
                <a:gd name="connsiteY6" fmla="*/ 69515 h 2165015"/>
                <a:gd name="connsiteX7" fmla="*/ 5229225 w 8401050"/>
                <a:gd name="connsiteY7" fmla="*/ 40940 h 2165015"/>
                <a:gd name="connsiteX8" fmla="*/ 6457950 w 8401050"/>
                <a:gd name="connsiteY8" fmla="*/ 621965 h 2165015"/>
                <a:gd name="connsiteX9" fmla="*/ 7715250 w 8401050"/>
                <a:gd name="connsiteY9" fmla="*/ 1098215 h 2165015"/>
                <a:gd name="connsiteX10" fmla="*/ 8401050 w 8401050"/>
                <a:gd name="connsiteY10" fmla="*/ 2165015 h 2165015"/>
                <a:gd name="connsiteX0" fmla="*/ 0 w 8401050"/>
                <a:gd name="connsiteY0" fmla="*/ 1736390 h 2165015"/>
                <a:gd name="connsiteX1" fmla="*/ 409575 w 8401050"/>
                <a:gd name="connsiteY1" fmla="*/ 1603040 h 2165015"/>
                <a:gd name="connsiteX2" fmla="*/ 1381125 w 8401050"/>
                <a:gd name="connsiteY2" fmla="*/ 602915 h 2165015"/>
                <a:gd name="connsiteX3" fmla="*/ 2219325 w 8401050"/>
                <a:gd name="connsiteY3" fmla="*/ 460040 h 2165015"/>
                <a:gd name="connsiteX4" fmla="*/ 3305175 w 8401050"/>
                <a:gd name="connsiteY4" fmla="*/ 240965 h 2165015"/>
                <a:gd name="connsiteX5" fmla="*/ 4248150 w 8401050"/>
                <a:gd name="connsiteY5" fmla="*/ 69515 h 2165015"/>
                <a:gd name="connsiteX6" fmla="*/ 5229225 w 8401050"/>
                <a:gd name="connsiteY6" fmla="*/ 40940 h 2165015"/>
                <a:gd name="connsiteX7" fmla="*/ 6457950 w 8401050"/>
                <a:gd name="connsiteY7" fmla="*/ 621965 h 2165015"/>
                <a:gd name="connsiteX8" fmla="*/ 7715250 w 8401050"/>
                <a:gd name="connsiteY8" fmla="*/ 1098215 h 2165015"/>
                <a:gd name="connsiteX9" fmla="*/ 8401050 w 8401050"/>
                <a:gd name="connsiteY9" fmla="*/ 2165015 h 2165015"/>
                <a:gd name="connsiteX0" fmla="*/ 0 w 8401050"/>
                <a:gd name="connsiteY0" fmla="*/ 1736390 h 2165015"/>
                <a:gd name="connsiteX1" fmla="*/ 581025 w 8401050"/>
                <a:gd name="connsiteY1" fmla="*/ 1460165 h 2165015"/>
                <a:gd name="connsiteX2" fmla="*/ 1381125 w 8401050"/>
                <a:gd name="connsiteY2" fmla="*/ 602915 h 2165015"/>
                <a:gd name="connsiteX3" fmla="*/ 2219325 w 8401050"/>
                <a:gd name="connsiteY3" fmla="*/ 460040 h 2165015"/>
                <a:gd name="connsiteX4" fmla="*/ 3305175 w 8401050"/>
                <a:gd name="connsiteY4" fmla="*/ 240965 h 2165015"/>
                <a:gd name="connsiteX5" fmla="*/ 4248150 w 8401050"/>
                <a:gd name="connsiteY5" fmla="*/ 69515 h 2165015"/>
                <a:gd name="connsiteX6" fmla="*/ 5229225 w 8401050"/>
                <a:gd name="connsiteY6" fmla="*/ 40940 h 2165015"/>
                <a:gd name="connsiteX7" fmla="*/ 6457950 w 8401050"/>
                <a:gd name="connsiteY7" fmla="*/ 621965 h 2165015"/>
                <a:gd name="connsiteX8" fmla="*/ 7715250 w 8401050"/>
                <a:gd name="connsiteY8" fmla="*/ 1098215 h 2165015"/>
                <a:gd name="connsiteX9" fmla="*/ 8401050 w 8401050"/>
                <a:gd name="connsiteY9" fmla="*/ 2165015 h 2165015"/>
                <a:gd name="connsiteX0" fmla="*/ 0 w 8362950"/>
                <a:gd name="connsiteY0" fmla="*/ 1822115 h 2165015"/>
                <a:gd name="connsiteX1" fmla="*/ 542925 w 8362950"/>
                <a:gd name="connsiteY1" fmla="*/ 1460165 h 2165015"/>
                <a:gd name="connsiteX2" fmla="*/ 1343025 w 8362950"/>
                <a:gd name="connsiteY2" fmla="*/ 602915 h 2165015"/>
                <a:gd name="connsiteX3" fmla="*/ 2181225 w 8362950"/>
                <a:gd name="connsiteY3" fmla="*/ 460040 h 2165015"/>
                <a:gd name="connsiteX4" fmla="*/ 3267075 w 8362950"/>
                <a:gd name="connsiteY4" fmla="*/ 240965 h 2165015"/>
                <a:gd name="connsiteX5" fmla="*/ 4210050 w 8362950"/>
                <a:gd name="connsiteY5" fmla="*/ 69515 h 2165015"/>
                <a:gd name="connsiteX6" fmla="*/ 5191125 w 8362950"/>
                <a:gd name="connsiteY6" fmla="*/ 40940 h 2165015"/>
                <a:gd name="connsiteX7" fmla="*/ 6419850 w 8362950"/>
                <a:gd name="connsiteY7" fmla="*/ 621965 h 2165015"/>
                <a:gd name="connsiteX8" fmla="*/ 7677150 w 8362950"/>
                <a:gd name="connsiteY8" fmla="*/ 1098215 h 2165015"/>
                <a:gd name="connsiteX9" fmla="*/ 8362950 w 8362950"/>
                <a:gd name="connsiteY9" fmla="*/ 2165015 h 2165015"/>
                <a:gd name="connsiteX0" fmla="*/ 0 w 8362950"/>
                <a:gd name="connsiteY0" fmla="*/ 1822115 h 2165015"/>
                <a:gd name="connsiteX1" fmla="*/ 523875 w 8362950"/>
                <a:gd name="connsiteY1" fmla="*/ 1403015 h 2165015"/>
                <a:gd name="connsiteX2" fmla="*/ 1343025 w 8362950"/>
                <a:gd name="connsiteY2" fmla="*/ 602915 h 2165015"/>
                <a:gd name="connsiteX3" fmla="*/ 2181225 w 8362950"/>
                <a:gd name="connsiteY3" fmla="*/ 460040 h 2165015"/>
                <a:gd name="connsiteX4" fmla="*/ 3267075 w 8362950"/>
                <a:gd name="connsiteY4" fmla="*/ 240965 h 2165015"/>
                <a:gd name="connsiteX5" fmla="*/ 4210050 w 8362950"/>
                <a:gd name="connsiteY5" fmla="*/ 69515 h 2165015"/>
                <a:gd name="connsiteX6" fmla="*/ 5191125 w 8362950"/>
                <a:gd name="connsiteY6" fmla="*/ 40940 h 2165015"/>
                <a:gd name="connsiteX7" fmla="*/ 6419850 w 8362950"/>
                <a:gd name="connsiteY7" fmla="*/ 621965 h 2165015"/>
                <a:gd name="connsiteX8" fmla="*/ 7677150 w 8362950"/>
                <a:gd name="connsiteY8" fmla="*/ 1098215 h 2165015"/>
                <a:gd name="connsiteX9" fmla="*/ 8362950 w 8362950"/>
                <a:gd name="connsiteY9" fmla="*/ 2165015 h 2165015"/>
                <a:gd name="connsiteX0" fmla="*/ 0 w 8362950"/>
                <a:gd name="connsiteY0" fmla="*/ 1822115 h 2165015"/>
                <a:gd name="connsiteX1" fmla="*/ 523875 w 8362950"/>
                <a:gd name="connsiteY1" fmla="*/ 1403015 h 2165015"/>
                <a:gd name="connsiteX2" fmla="*/ 1438275 w 8362950"/>
                <a:gd name="connsiteY2" fmla="*/ 650540 h 2165015"/>
                <a:gd name="connsiteX3" fmla="*/ 2181225 w 8362950"/>
                <a:gd name="connsiteY3" fmla="*/ 460040 h 2165015"/>
                <a:gd name="connsiteX4" fmla="*/ 3267075 w 8362950"/>
                <a:gd name="connsiteY4" fmla="*/ 240965 h 2165015"/>
                <a:gd name="connsiteX5" fmla="*/ 4210050 w 8362950"/>
                <a:gd name="connsiteY5" fmla="*/ 69515 h 2165015"/>
                <a:gd name="connsiteX6" fmla="*/ 5191125 w 8362950"/>
                <a:gd name="connsiteY6" fmla="*/ 40940 h 2165015"/>
                <a:gd name="connsiteX7" fmla="*/ 6419850 w 8362950"/>
                <a:gd name="connsiteY7" fmla="*/ 621965 h 2165015"/>
                <a:gd name="connsiteX8" fmla="*/ 7677150 w 8362950"/>
                <a:gd name="connsiteY8" fmla="*/ 1098215 h 2165015"/>
                <a:gd name="connsiteX9" fmla="*/ 8362950 w 8362950"/>
                <a:gd name="connsiteY9" fmla="*/ 2165015 h 2165015"/>
                <a:gd name="connsiteX0" fmla="*/ 0 w 8362950"/>
                <a:gd name="connsiteY0" fmla="*/ 1822115 h 2165015"/>
                <a:gd name="connsiteX1" fmla="*/ 523875 w 8362950"/>
                <a:gd name="connsiteY1" fmla="*/ 1403015 h 2165015"/>
                <a:gd name="connsiteX2" fmla="*/ 1438275 w 8362950"/>
                <a:gd name="connsiteY2" fmla="*/ 650540 h 2165015"/>
                <a:gd name="connsiteX3" fmla="*/ 2352675 w 8362950"/>
                <a:gd name="connsiteY3" fmla="*/ 355265 h 2165015"/>
                <a:gd name="connsiteX4" fmla="*/ 3267075 w 8362950"/>
                <a:gd name="connsiteY4" fmla="*/ 240965 h 2165015"/>
                <a:gd name="connsiteX5" fmla="*/ 4210050 w 8362950"/>
                <a:gd name="connsiteY5" fmla="*/ 69515 h 2165015"/>
                <a:gd name="connsiteX6" fmla="*/ 5191125 w 8362950"/>
                <a:gd name="connsiteY6" fmla="*/ 40940 h 2165015"/>
                <a:gd name="connsiteX7" fmla="*/ 6419850 w 8362950"/>
                <a:gd name="connsiteY7" fmla="*/ 621965 h 2165015"/>
                <a:gd name="connsiteX8" fmla="*/ 7677150 w 8362950"/>
                <a:gd name="connsiteY8" fmla="*/ 1098215 h 2165015"/>
                <a:gd name="connsiteX9" fmla="*/ 8362950 w 8362950"/>
                <a:gd name="connsiteY9" fmla="*/ 2165015 h 2165015"/>
                <a:gd name="connsiteX0" fmla="*/ 0 w 8362950"/>
                <a:gd name="connsiteY0" fmla="*/ 1818909 h 2161809"/>
                <a:gd name="connsiteX1" fmla="*/ 523875 w 8362950"/>
                <a:gd name="connsiteY1" fmla="*/ 1399809 h 2161809"/>
                <a:gd name="connsiteX2" fmla="*/ 1438275 w 8362950"/>
                <a:gd name="connsiteY2" fmla="*/ 647334 h 2161809"/>
                <a:gd name="connsiteX3" fmla="*/ 2352675 w 8362950"/>
                <a:gd name="connsiteY3" fmla="*/ 352059 h 2161809"/>
                <a:gd name="connsiteX4" fmla="*/ 3305175 w 8362950"/>
                <a:gd name="connsiteY4" fmla="*/ 142509 h 2161809"/>
                <a:gd name="connsiteX5" fmla="*/ 4210050 w 8362950"/>
                <a:gd name="connsiteY5" fmla="*/ 66309 h 2161809"/>
                <a:gd name="connsiteX6" fmla="*/ 5191125 w 8362950"/>
                <a:gd name="connsiteY6" fmla="*/ 37734 h 2161809"/>
                <a:gd name="connsiteX7" fmla="*/ 6419850 w 8362950"/>
                <a:gd name="connsiteY7" fmla="*/ 618759 h 2161809"/>
                <a:gd name="connsiteX8" fmla="*/ 7677150 w 8362950"/>
                <a:gd name="connsiteY8" fmla="*/ 1095009 h 2161809"/>
                <a:gd name="connsiteX9" fmla="*/ 8362950 w 8362950"/>
                <a:gd name="connsiteY9" fmla="*/ 2161809 h 2161809"/>
                <a:gd name="connsiteX0" fmla="*/ 0 w 8362950"/>
                <a:gd name="connsiteY0" fmla="*/ 1770544 h 2113444"/>
                <a:gd name="connsiteX1" fmla="*/ 523875 w 8362950"/>
                <a:gd name="connsiteY1" fmla="*/ 1351444 h 2113444"/>
                <a:gd name="connsiteX2" fmla="*/ 1438275 w 8362950"/>
                <a:gd name="connsiteY2" fmla="*/ 598969 h 2113444"/>
                <a:gd name="connsiteX3" fmla="*/ 2352675 w 8362950"/>
                <a:gd name="connsiteY3" fmla="*/ 303694 h 2113444"/>
                <a:gd name="connsiteX4" fmla="*/ 3305175 w 8362950"/>
                <a:gd name="connsiteY4" fmla="*/ 94144 h 2113444"/>
                <a:gd name="connsiteX5" fmla="*/ 4210050 w 8362950"/>
                <a:gd name="connsiteY5" fmla="*/ 17944 h 2113444"/>
                <a:gd name="connsiteX6" fmla="*/ 5219700 w 8362950"/>
                <a:gd name="connsiteY6" fmla="*/ 56044 h 2113444"/>
                <a:gd name="connsiteX7" fmla="*/ 6419850 w 8362950"/>
                <a:gd name="connsiteY7" fmla="*/ 570394 h 2113444"/>
                <a:gd name="connsiteX8" fmla="*/ 7677150 w 8362950"/>
                <a:gd name="connsiteY8" fmla="*/ 1046644 h 2113444"/>
                <a:gd name="connsiteX9" fmla="*/ 8362950 w 8362950"/>
                <a:gd name="connsiteY9" fmla="*/ 2113444 h 2113444"/>
                <a:gd name="connsiteX0" fmla="*/ 0 w 8362950"/>
                <a:gd name="connsiteY0" fmla="*/ 1761278 h 2104178"/>
                <a:gd name="connsiteX1" fmla="*/ 523875 w 8362950"/>
                <a:gd name="connsiteY1" fmla="*/ 1342178 h 2104178"/>
                <a:gd name="connsiteX2" fmla="*/ 1438275 w 8362950"/>
                <a:gd name="connsiteY2" fmla="*/ 589703 h 2104178"/>
                <a:gd name="connsiteX3" fmla="*/ 2352675 w 8362950"/>
                <a:gd name="connsiteY3" fmla="*/ 294428 h 2104178"/>
                <a:gd name="connsiteX4" fmla="*/ 3305175 w 8362950"/>
                <a:gd name="connsiteY4" fmla="*/ 84878 h 2104178"/>
                <a:gd name="connsiteX5" fmla="*/ 4210050 w 8362950"/>
                <a:gd name="connsiteY5" fmla="*/ 8678 h 2104178"/>
                <a:gd name="connsiteX6" fmla="*/ 5219700 w 8362950"/>
                <a:gd name="connsiteY6" fmla="*/ 46778 h 2104178"/>
                <a:gd name="connsiteX7" fmla="*/ 6438900 w 8362950"/>
                <a:gd name="connsiteY7" fmla="*/ 408728 h 2104178"/>
                <a:gd name="connsiteX8" fmla="*/ 7677150 w 8362950"/>
                <a:gd name="connsiteY8" fmla="*/ 1037378 h 2104178"/>
                <a:gd name="connsiteX9" fmla="*/ 8362950 w 8362950"/>
                <a:gd name="connsiteY9" fmla="*/ 2104178 h 2104178"/>
                <a:gd name="connsiteX0" fmla="*/ 0 w 8362950"/>
                <a:gd name="connsiteY0" fmla="*/ 1761278 h 2104178"/>
                <a:gd name="connsiteX1" fmla="*/ 523875 w 8362950"/>
                <a:gd name="connsiteY1" fmla="*/ 1342178 h 2104178"/>
                <a:gd name="connsiteX2" fmla="*/ 1438275 w 8362950"/>
                <a:gd name="connsiteY2" fmla="*/ 589703 h 2104178"/>
                <a:gd name="connsiteX3" fmla="*/ 2352675 w 8362950"/>
                <a:gd name="connsiteY3" fmla="*/ 294428 h 2104178"/>
                <a:gd name="connsiteX4" fmla="*/ 3305175 w 8362950"/>
                <a:gd name="connsiteY4" fmla="*/ 84878 h 2104178"/>
                <a:gd name="connsiteX5" fmla="*/ 4210050 w 8362950"/>
                <a:gd name="connsiteY5" fmla="*/ 8678 h 2104178"/>
                <a:gd name="connsiteX6" fmla="*/ 5219700 w 8362950"/>
                <a:gd name="connsiteY6" fmla="*/ 46778 h 2104178"/>
                <a:gd name="connsiteX7" fmla="*/ 6438900 w 8362950"/>
                <a:gd name="connsiteY7" fmla="*/ 408728 h 2104178"/>
                <a:gd name="connsiteX8" fmla="*/ 7610475 w 8362950"/>
                <a:gd name="connsiteY8" fmla="*/ 1189778 h 2104178"/>
                <a:gd name="connsiteX9" fmla="*/ 8362950 w 8362950"/>
                <a:gd name="connsiteY9" fmla="*/ 2104178 h 2104178"/>
                <a:gd name="connsiteX0" fmla="*/ 0 w 8439150"/>
                <a:gd name="connsiteY0" fmla="*/ 1761278 h 2066078"/>
                <a:gd name="connsiteX1" fmla="*/ 523875 w 8439150"/>
                <a:gd name="connsiteY1" fmla="*/ 1342178 h 2066078"/>
                <a:gd name="connsiteX2" fmla="*/ 1438275 w 8439150"/>
                <a:gd name="connsiteY2" fmla="*/ 589703 h 2066078"/>
                <a:gd name="connsiteX3" fmla="*/ 2352675 w 8439150"/>
                <a:gd name="connsiteY3" fmla="*/ 294428 h 2066078"/>
                <a:gd name="connsiteX4" fmla="*/ 3305175 w 8439150"/>
                <a:gd name="connsiteY4" fmla="*/ 84878 h 2066078"/>
                <a:gd name="connsiteX5" fmla="*/ 4210050 w 8439150"/>
                <a:gd name="connsiteY5" fmla="*/ 8678 h 2066078"/>
                <a:gd name="connsiteX6" fmla="*/ 5219700 w 8439150"/>
                <a:gd name="connsiteY6" fmla="*/ 46778 h 2066078"/>
                <a:gd name="connsiteX7" fmla="*/ 6438900 w 8439150"/>
                <a:gd name="connsiteY7" fmla="*/ 408728 h 2066078"/>
                <a:gd name="connsiteX8" fmla="*/ 7610475 w 8439150"/>
                <a:gd name="connsiteY8" fmla="*/ 1189778 h 2066078"/>
                <a:gd name="connsiteX9" fmla="*/ 8439150 w 8439150"/>
                <a:gd name="connsiteY9" fmla="*/ 2066078 h 2066078"/>
                <a:gd name="connsiteX0" fmla="*/ 0 w 8343900"/>
                <a:gd name="connsiteY0" fmla="*/ 1847003 h 2066078"/>
                <a:gd name="connsiteX1" fmla="*/ 428625 w 8343900"/>
                <a:gd name="connsiteY1" fmla="*/ 1342178 h 2066078"/>
                <a:gd name="connsiteX2" fmla="*/ 1343025 w 8343900"/>
                <a:gd name="connsiteY2" fmla="*/ 589703 h 2066078"/>
                <a:gd name="connsiteX3" fmla="*/ 2257425 w 8343900"/>
                <a:gd name="connsiteY3" fmla="*/ 294428 h 2066078"/>
                <a:gd name="connsiteX4" fmla="*/ 3209925 w 8343900"/>
                <a:gd name="connsiteY4" fmla="*/ 84878 h 2066078"/>
                <a:gd name="connsiteX5" fmla="*/ 4114800 w 8343900"/>
                <a:gd name="connsiteY5" fmla="*/ 8678 h 2066078"/>
                <a:gd name="connsiteX6" fmla="*/ 5124450 w 8343900"/>
                <a:gd name="connsiteY6" fmla="*/ 46778 h 2066078"/>
                <a:gd name="connsiteX7" fmla="*/ 6343650 w 8343900"/>
                <a:gd name="connsiteY7" fmla="*/ 408728 h 2066078"/>
                <a:gd name="connsiteX8" fmla="*/ 7515225 w 8343900"/>
                <a:gd name="connsiteY8" fmla="*/ 1189778 h 2066078"/>
                <a:gd name="connsiteX9" fmla="*/ 8343900 w 8343900"/>
                <a:gd name="connsiteY9" fmla="*/ 2066078 h 2066078"/>
                <a:gd name="connsiteX0" fmla="*/ 0 w 8343900"/>
                <a:gd name="connsiteY0" fmla="*/ 1847003 h 2066078"/>
                <a:gd name="connsiteX1" fmla="*/ 438150 w 8343900"/>
                <a:gd name="connsiteY1" fmla="*/ 1256453 h 2066078"/>
                <a:gd name="connsiteX2" fmla="*/ 1343025 w 8343900"/>
                <a:gd name="connsiteY2" fmla="*/ 589703 h 2066078"/>
                <a:gd name="connsiteX3" fmla="*/ 2257425 w 8343900"/>
                <a:gd name="connsiteY3" fmla="*/ 294428 h 2066078"/>
                <a:gd name="connsiteX4" fmla="*/ 3209925 w 8343900"/>
                <a:gd name="connsiteY4" fmla="*/ 84878 h 2066078"/>
                <a:gd name="connsiteX5" fmla="*/ 4114800 w 8343900"/>
                <a:gd name="connsiteY5" fmla="*/ 8678 h 2066078"/>
                <a:gd name="connsiteX6" fmla="*/ 5124450 w 8343900"/>
                <a:gd name="connsiteY6" fmla="*/ 46778 h 2066078"/>
                <a:gd name="connsiteX7" fmla="*/ 6343650 w 8343900"/>
                <a:gd name="connsiteY7" fmla="*/ 408728 h 2066078"/>
                <a:gd name="connsiteX8" fmla="*/ 7515225 w 8343900"/>
                <a:gd name="connsiteY8" fmla="*/ 1189778 h 2066078"/>
                <a:gd name="connsiteX9" fmla="*/ 8343900 w 8343900"/>
                <a:gd name="connsiteY9" fmla="*/ 2066078 h 2066078"/>
                <a:gd name="connsiteX0" fmla="*/ 0 w 8343900"/>
                <a:gd name="connsiteY0" fmla="*/ 1847003 h 2066078"/>
                <a:gd name="connsiteX1" fmla="*/ 438150 w 8343900"/>
                <a:gd name="connsiteY1" fmla="*/ 1256453 h 2066078"/>
                <a:gd name="connsiteX2" fmla="*/ 1533525 w 8343900"/>
                <a:gd name="connsiteY2" fmla="*/ 684953 h 2066078"/>
                <a:gd name="connsiteX3" fmla="*/ 2257425 w 8343900"/>
                <a:gd name="connsiteY3" fmla="*/ 294428 h 2066078"/>
                <a:gd name="connsiteX4" fmla="*/ 3209925 w 8343900"/>
                <a:gd name="connsiteY4" fmla="*/ 84878 h 2066078"/>
                <a:gd name="connsiteX5" fmla="*/ 4114800 w 8343900"/>
                <a:gd name="connsiteY5" fmla="*/ 8678 h 2066078"/>
                <a:gd name="connsiteX6" fmla="*/ 5124450 w 8343900"/>
                <a:gd name="connsiteY6" fmla="*/ 46778 h 2066078"/>
                <a:gd name="connsiteX7" fmla="*/ 6343650 w 8343900"/>
                <a:gd name="connsiteY7" fmla="*/ 408728 h 2066078"/>
                <a:gd name="connsiteX8" fmla="*/ 7515225 w 8343900"/>
                <a:gd name="connsiteY8" fmla="*/ 1189778 h 2066078"/>
                <a:gd name="connsiteX9" fmla="*/ 8343900 w 8343900"/>
                <a:gd name="connsiteY9" fmla="*/ 2066078 h 2066078"/>
                <a:gd name="connsiteX0" fmla="*/ 0 w 8343900"/>
                <a:gd name="connsiteY0" fmla="*/ 1847003 h 2066078"/>
                <a:gd name="connsiteX1" fmla="*/ 438150 w 8343900"/>
                <a:gd name="connsiteY1" fmla="*/ 1256453 h 2066078"/>
                <a:gd name="connsiteX2" fmla="*/ 1533525 w 8343900"/>
                <a:gd name="connsiteY2" fmla="*/ 684953 h 2066078"/>
                <a:gd name="connsiteX3" fmla="*/ 2371725 w 8343900"/>
                <a:gd name="connsiteY3" fmla="*/ 56303 h 2066078"/>
                <a:gd name="connsiteX4" fmla="*/ 3209925 w 8343900"/>
                <a:gd name="connsiteY4" fmla="*/ 84878 h 2066078"/>
                <a:gd name="connsiteX5" fmla="*/ 4114800 w 8343900"/>
                <a:gd name="connsiteY5" fmla="*/ 8678 h 2066078"/>
                <a:gd name="connsiteX6" fmla="*/ 5124450 w 8343900"/>
                <a:gd name="connsiteY6" fmla="*/ 46778 h 2066078"/>
                <a:gd name="connsiteX7" fmla="*/ 6343650 w 8343900"/>
                <a:gd name="connsiteY7" fmla="*/ 408728 h 2066078"/>
                <a:gd name="connsiteX8" fmla="*/ 7515225 w 8343900"/>
                <a:gd name="connsiteY8" fmla="*/ 1189778 h 2066078"/>
                <a:gd name="connsiteX9" fmla="*/ 8343900 w 8343900"/>
                <a:gd name="connsiteY9" fmla="*/ 2066078 h 2066078"/>
                <a:gd name="connsiteX0" fmla="*/ 0 w 8343900"/>
                <a:gd name="connsiteY0" fmla="*/ 1851679 h 2070754"/>
                <a:gd name="connsiteX1" fmla="*/ 438150 w 8343900"/>
                <a:gd name="connsiteY1" fmla="*/ 1261129 h 2070754"/>
                <a:gd name="connsiteX2" fmla="*/ 1533525 w 8343900"/>
                <a:gd name="connsiteY2" fmla="*/ 689629 h 2070754"/>
                <a:gd name="connsiteX3" fmla="*/ 2371725 w 8343900"/>
                <a:gd name="connsiteY3" fmla="*/ 60979 h 2070754"/>
                <a:gd name="connsiteX4" fmla="*/ 3352800 w 8343900"/>
                <a:gd name="connsiteY4" fmla="*/ 156229 h 2070754"/>
                <a:gd name="connsiteX5" fmla="*/ 4114800 w 8343900"/>
                <a:gd name="connsiteY5" fmla="*/ 13354 h 2070754"/>
                <a:gd name="connsiteX6" fmla="*/ 5124450 w 8343900"/>
                <a:gd name="connsiteY6" fmla="*/ 51454 h 2070754"/>
                <a:gd name="connsiteX7" fmla="*/ 6343650 w 8343900"/>
                <a:gd name="connsiteY7" fmla="*/ 413404 h 2070754"/>
                <a:gd name="connsiteX8" fmla="*/ 7515225 w 8343900"/>
                <a:gd name="connsiteY8" fmla="*/ 1194454 h 2070754"/>
                <a:gd name="connsiteX9" fmla="*/ 8343900 w 8343900"/>
                <a:gd name="connsiteY9" fmla="*/ 2070754 h 2070754"/>
                <a:gd name="connsiteX0" fmla="*/ 0 w 8343900"/>
                <a:gd name="connsiteY0" fmla="*/ 1895572 h 2114647"/>
                <a:gd name="connsiteX1" fmla="*/ 438150 w 8343900"/>
                <a:gd name="connsiteY1" fmla="*/ 1305022 h 2114647"/>
                <a:gd name="connsiteX2" fmla="*/ 1533525 w 8343900"/>
                <a:gd name="connsiteY2" fmla="*/ 733522 h 2114647"/>
                <a:gd name="connsiteX3" fmla="*/ 2371725 w 8343900"/>
                <a:gd name="connsiteY3" fmla="*/ 104872 h 2114647"/>
                <a:gd name="connsiteX4" fmla="*/ 3352800 w 8343900"/>
                <a:gd name="connsiteY4" fmla="*/ 200122 h 2114647"/>
                <a:gd name="connsiteX5" fmla="*/ 4114800 w 8343900"/>
                <a:gd name="connsiteY5" fmla="*/ 57247 h 2114647"/>
                <a:gd name="connsiteX6" fmla="*/ 5181600 w 8343900"/>
                <a:gd name="connsiteY6" fmla="*/ 28672 h 2114647"/>
                <a:gd name="connsiteX7" fmla="*/ 6343650 w 8343900"/>
                <a:gd name="connsiteY7" fmla="*/ 457297 h 2114647"/>
                <a:gd name="connsiteX8" fmla="*/ 7515225 w 8343900"/>
                <a:gd name="connsiteY8" fmla="*/ 1238347 h 2114647"/>
                <a:gd name="connsiteX9" fmla="*/ 8343900 w 8343900"/>
                <a:gd name="connsiteY9" fmla="*/ 2114647 h 2114647"/>
                <a:gd name="connsiteX0" fmla="*/ 0 w 8343900"/>
                <a:gd name="connsiteY0" fmla="*/ 1905428 h 2124503"/>
                <a:gd name="connsiteX1" fmla="*/ 438150 w 8343900"/>
                <a:gd name="connsiteY1" fmla="*/ 1314878 h 2124503"/>
                <a:gd name="connsiteX2" fmla="*/ 1533525 w 8343900"/>
                <a:gd name="connsiteY2" fmla="*/ 743378 h 2124503"/>
                <a:gd name="connsiteX3" fmla="*/ 2371725 w 8343900"/>
                <a:gd name="connsiteY3" fmla="*/ 114728 h 2124503"/>
                <a:gd name="connsiteX4" fmla="*/ 3352800 w 8343900"/>
                <a:gd name="connsiteY4" fmla="*/ 209978 h 2124503"/>
                <a:gd name="connsiteX5" fmla="*/ 4114800 w 8343900"/>
                <a:gd name="connsiteY5" fmla="*/ 67103 h 2124503"/>
                <a:gd name="connsiteX6" fmla="*/ 5181600 w 8343900"/>
                <a:gd name="connsiteY6" fmla="*/ 38528 h 2124503"/>
                <a:gd name="connsiteX7" fmla="*/ 6305550 w 8343900"/>
                <a:gd name="connsiteY7" fmla="*/ 600503 h 2124503"/>
                <a:gd name="connsiteX8" fmla="*/ 7515225 w 8343900"/>
                <a:gd name="connsiteY8" fmla="*/ 1248203 h 2124503"/>
                <a:gd name="connsiteX9" fmla="*/ 8343900 w 8343900"/>
                <a:gd name="connsiteY9" fmla="*/ 2124503 h 2124503"/>
                <a:gd name="connsiteX0" fmla="*/ 0 w 8343900"/>
                <a:gd name="connsiteY0" fmla="*/ 1905428 h 2124503"/>
                <a:gd name="connsiteX1" fmla="*/ 438150 w 8343900"/>
                <a:gd name="connsiteY1" fmla="*/ 1314878 h 2124503"/>
                <a:gd name="connsiteX2" fmla="*/ 1533525 w 8343900"/>
                <a:gd name="connsiteY2" fmla="*/ 743378 h 2124503"/>
                <a:gd name="connsiteX3" fmla="*/ 2371725 w 8343900"/>
                <a:gd name="connsiteY3" fmla="*/ 114728 h 2124503"/>
                <a:gd name="connsiteX4" fmla="*/ 3352800 w 8343900"/>
                <a:gd name="connsiteY4" fmla="*/ 209978 h 2124503"/>
                <a:gd name="connsiteX5" fmla="*/ 4114800 w 8343900"/>
                <a:gd name="connsiteY5" fmla="*/ 67103 h 2124503"/>
                <a:gd name="connsiteX6" fmla="*/ 5181600 w 8343900"/>
                <a:gd name="connsiteY6" fmla="*/ 38528 h 2124503"/>
                <a:gd name="connsiteX7" fmla="*/ 6305550 w 8343900"/>
                <a:gd name="connsiteY7" fmla="*/ 600503 h 2124503"/>
                <a:gd name="connsiteX8" fmla="*/ 7477125 w 8343900"/>
                <a:gd name="connsiteY8" fmla="*/ 1381553 h 2124503"/>
                <a:gd name="connsiteX9" fmla="*/ 8343900 w 8343900"/>
                <a:gd name="connsiteY9" fmla="*/ 2124503 h 2124503"/>
                <a:gd name="connsiteX0" fmla="*/ 0 w 8382000"/>
                <a:gd name="connsiteY0" fmla="*/ 1905428 h 2076878"/>
                <a:gd name="connsiteX1" fmla="*/ 438150 w 8382000"/>
                <a:gd name="connsiteY1" fmla="*/ 1314878 h 2076878"/>
                <a:gd name="connsiteX2" fmla="*/ 1533525 w 8382000"/>
                <a:gd name="connsiteY2" fmla="*/ 743378 h 2076878"/>
                <a:gd name="connsiteX3" fmla="*/ 2371725 w 8382000"/>
                <a:gd name="connsiteY3" fmla="*/ 114728 h 2076878"/>
                <a:gd name="connsiteX4" fmla="*/ 3352800 w 8382000"/>
                <a:gd name="connsiteY4" fmla="*/ 209978 h 2076878"/>
                <a:gd name="connsiteX5" fmla="*/ 4114800 w 8382000"/>
                <a:gd name="connsiteY5" fmla="*/ 67103 h 2076878"/>
                <a:gd name="connsiteX6" fmla="*/ 5181600 w 8382000"/>
                <a:gd name="connsiteY6" fmla="*/ 38528 h 2076878"/>
                <a:gd name="connsiteX7" fmla="*/ 6305550 w 8382000"/>
                <a:gd name="connsiteY7" fmla="*/ 600503 h 2076878"/>
                <a:gd name="connsiteX8" fmla="*/ 7477125 w 8382000"/>
                <a:gd name="connsiteY8" fmla="*/ 1381553 h 2076878"/>
                <a:gd name="connsiteX9" fmla="*/ 8382000 w 8382000"/>
                <a:gd name="connsiteY9" fmla="*/ 2076878 h 2076878"/>
                <a:gd name="connsiteX0" fmla="*/ 0 w 8382000"/>
                <a:gd name="connsiteY0" fmla="*/ 1876969 h 2048419"/>
                <a:gd name="connsiteX1" fmla="*/ 438150 w 8382000"/>
                <a:gd name="connsiteY1" fmla="*/ 1286419 h 2048419"/>
                <a:gd name="connsiteX2" fmla="*/ 1533525 w 8382000"/>
                <a:gd name="connsiteY2" fmla="*/ 714919 h 2048419"/>
                <a:gd name="connsiteX3" fmla="*/ 2371725 w 8382000"/>
                <a:gd name="connsiteY3" fmla="*/ 86269 h 2048419"/>
                <a:gd name="connsiteX4" fmla="*/ 3352800 w 8382000"/>
                <a:gd name="connsiteY4" fmla="*/ 181519 h 2048419"/>
                <a:gd name="connsiteX5" fmla="*/ 4114800 w 8382000"/>
                <a:gd name="connsiteY5" fmla="*/ 38644 h 2048419"/>
                <a:gd name="connsiteX6" fmla="*/ 5238750 w 8382000"/>
                <a:gd name="connsiteY6" fmla="*/ 48169 h 2048419"/>
                <a:gd name="connsiteX7" fmla="*/ 6305550 w 8382000"/>
                <a:gd name="connsiteY7" fmla="*/ 572044 h 2048419"/>
                <a:gd name="connsiteX8" fmla="*/ 7477125 w 8382000"/>
                <a:gd name="connsiteY8" fmla="*/ 1353094 h 2048419"/>
                <a:gd name="connsiteX9" fmla="*/ 8382000 w 8382000"/>
                <a:gd name="connsiteY9" fmla="*/ 2048419 h 2048419"/>
                <a:gd name="connsiteX0" fmla="*/ 0 w 8382000"/>
                <a:gd name="connsiteY0" fmla="*/ 1876969 h 2048419"/>
                <a:gd name="connsiteX1" fmla="*/ 438150 w 8382000"/>
                <a:gd name="connsiteY1" fmla="*/ 1286419 h 2048419"/>
                <a:gd name="connsiteX2" fmla="*/ 1533525 w 8382000"/>
                <a:gd name="connsiteY2" fmla="*/ 714919 h 2048419"/>
                <a:gd name="connsiteX3" fmla="*/ 2371725 w 8382000"/>
                <a:gd name="connsiteY3" fmla="*/ 124369 h 2048419"/>
                <a:gd name="connsiteX4" fmla="*/ 3352800 w 8382000"/>
                <a:gd name="connsiteY4" fmla="*/ 181519 h 2048419"/>
                <a:gd name="connsiteX5" fmla="*/ 4114800 w 8382000"/>
                <a:gd name="connsiteY5" fmla="*/ 38644 h 2048419"/>
                <a:gd name="connsiteX6" fmla="*/ 5238750 w 8382000"/>
                <a:gd name="connsiteY6" fmla="*/ 48169 h 2048419"/>
                <a:gd name="connsiteX7" fmla="*/ 6305550 w 8382000"/>
                <a:gd name="connsiteY7" fmla="*/ 572044 h 2048419"/>
                <a:gd name="connsiteX8" fmla="*/ 7477125 w 8382000"/>
                <a:gd name="connsiteY8" fmla="*/ 1353094 h 2048419"/>
                <a:gd name="connsiteX9" fmla="*/ 8382000 w 8382000"/>
                <a:gd name="connsiteY9" fmla="*/ 2048419 h 2048419"/>
                <a:gd name="connsiteX0" fmla="*/ 0 w 8382000"/>
                <a:gd name="connsiteY0" fmla="*/ 1876969 h 2048419"/>
                <a:gd name="connsiteX1" fmla="*/ 504825 w 8382000"/>
                <a:gd name="connsiteY1" fmla="*/ 1324519 h 2048419"/>
                <a:gd name="connsiteX2" fmla="*/ 1533525 w 8382000"/>
                <a:gd name="connsiteY2" fmla="*/ 714919 h 2048419"/>
                <a:gd name="connsiteX3" fmla="*/ 2371725 w 8382000"/>
                <a:gd name="connsiteY3" fmla="*/ 124369 h 2048419"/>
                <a:gd name="connsiteX4" fmla="*/ 3352800 w 8382000"/>
                <a:gd name="connsiteY4" fmla="*/ 181519 h 2048419"/>
                <a:gd name="connsiteX5" fmla="*/ 4114800 w 8382000"/>
                <a:gd name="connsiteY5" fmla="*/ 38644 h 2048419"/>
                <a:gd name="connsiteX6" fmla="*/ 5238750 w 8382000"/>
                <a:gd name="connsiteY6" fmla="*/ 48169 h 2048419"/>
                <a:gd name="connsiteX7" fmla="*/ 6305550 w 8382000"/>
                <a:gd name="connsiteY7" fmla="*/ 572044 h 2048419"/>
                <a:gd name="connsiteX8" fmla="*/ 7477125 w 8382000"/>
                <a:gd name="connsiteY8" fmla="*/ 1353094 h 2048419"/>
                <a:gd name="connsiteX9" fmla="*/ 8382000 w 8382000"/>
                <a:gd name="connsiteY9" fmla="*/ 2048419 h 2048419"/>
                <a:gd name="connsiteX0" fmla="*/ 0 w 8382000"/>
                <a:gd name="connsiteY0" fmla="*/ 1873032 h 2044482"/>
                <a:gd name="connsiteX1" fmla="*/ 504825 w 8382000"/>
                <a:gd name="connsiteY1" fmla="*/ 1320582 h 2044482"/>
                <a:gd name="connsiteX2" fmla="*/ 1533525 w 8382000"/>
                <a:gd name="connsiteY2" fmla="*/ 710982 h 2044482"/>
                <a:gd name="connsiteX3" fmla="*/ 2371725 w 8382000"/>
                <a:gd name="connsiteY3" fmla="*/ 120432 h 2044482"/>
                <a:gd name="connsiteX4" fmla="*/ 3352800 w 8382000"/>
                <a:gd name="connsiteY4" fmla="*/ 177582 h 2044482"/>
                <a:gd name="connsiteX5" fmla="*/ 4171950 w 8382000"/>
                <a:gd name="connsiteY5" fmla="*/ 44232 h 2044482"/>
                <a:gd name="connsiteX6" fmla="*/ 5238750 w 8382000"/>
                <a:gd name="connsiteY6" fmla="*/ 44232 h 2044482"/>
                <a:gd name="connsiteX7" fmla="*/ 6305550 w 8382000"/>
                <a:gd name="connsiteY7" fmla="*/ 568107 h 2044482"/>
                <a:gd name="connsiteX8" fmla="*/ 7477125 w 8382000"/>
                <a:gd name="connsiteY8" fmla="*/ 1349157 h 2044482"/>
                <a:gd name="connsiteX9" fmla="*/ 8382000 w 8382000"/>
                <a:gd name="connsiteY9" fmla="*/ 2044482 h 2044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82000" h="2044482">
                  <a:moveTo>
                    <a:pt x="0" y="1873032"/>
                  </a:moveTo>
                  <a:cubicBezTo>
                    <a:pt x="85328" y="1845251"/>
                    <a:pt x="249238" y="1514257"/>
                    <a:pt x="504825" y="1320582"/>
                  </a:cubicBezTo>
                  <a:cubicBezTo>
                    <a:pt x="760412" y="1126907"/>
                    <a:pt x="1222375" y="911007"/>
                    <a:pt x="1533525" y="710982"/>
                  </a:cubicBezTo>
                  <a:cubicBezTo>
                    <a:pt x="1844675" y="510957"/>
                    <a:pt x="2068513" y="209332"/>
                    <a:pt x="2371725" y="120432"/>
                  </a:cubicBezTo>
                  <a:cubicBezTo>
                    <a:pt x="2674937" y="31532"/>
                    <a:pt x="3052763" y="190282"/>
                    <a:pt x="3352800" y="177582"/>
                  </a:cubicBezTo>
                  <a:cubicBezTo>
                    <a:pt x="3652837" y="164882"/>
                    <a:pt x="3857625" y="66457"/>
                    <a:pt x="4171950" y="44232"/>
                  </a:cubicBezTo>
                  <a:cubicBezTo>
                    <a:pt x="4486275" y="22007"/>
                    <a:pt x="4883150" y="-43080"/>
                    <a:pt x="5238750" y="44232"/>
                  </a:cubicBezTo>
                  <a:cubicBezTo>
                    <a:pt x="5594350" y="131544"/>
                    <a:pt x="5932488" y="350620"/>
                    <a:pt x="6305550" y="568107"/>
                  </a:cubicBezTo>
                  <a:cubicBezTo>
                    <a:pt x="6678613" y="785595"/>
                    <a:pt x="7131050" y="1103095"/>
                    <a:pt x="7477125" y="1349157"/>
                  </a:cubicBezTo>
                  <a:cubicBezTo>
                    <a:pt x="7823200" y="1595219"/>
                    <a:pt x="8201025" y="1639669"/>
                    <a:pt x="8382000" y="2044482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81" name="Freeform 80"/>
            <p:cNvSpPr/>
            <p:nvPr/>
          </p:nvSpPr>
          <p:spPr bwMode="auto">
            <a:xfrm>
              <a:off x="9575799" y="3020891"/>
              <a:ext cx="8439150" cy="2066078"/>
            </a:xfrm>
            <a:custGeom>
              <a:avLst/>
              <a:gdLst>
                <a:gd name="connsiteX0" fmla="*/ 0 w 8401050"/>
                <a:gd name="connsiteY0" fmla="*/ 1736390 h 2165015"/>
                <a:gd name="connsiteX1" fmla="*/ 409575 w 8401050"/>
                <a:gd name="connsiteY1" fmla="*/ 1603040 h 2165015"/>
                <a:gd name="connsiteX2" fmla="*/ 1381125 w 8401050"/>
                <a:gd name="connsiteY2" fmla="*/ 602915 h 2165015"/>
                <a:gd name="connsiteX3" fmla="*/ 2219325 w 8401050"/>
                <a:gd name="connsiteY3" fmla="*/ 460040 h 2165015"/>
                <a:gd name="connsiteX4" fmla="*/ 3305175 w 8401050"/>
                <a:gd name="connsiteY4" fmla="*/ 240965 h 2165015"/>
                <a:gd name="connsiteX5" fmla="*/ 4248150 w 8401050"/>
                <a:gd name="connsiteY5" fmla="*/ 69515 h 2165015"/>
                <a:gd name="connsiteX6" fmla="*/ 5229225 w 8401050"/>
                <a:gd name="connsiteY6" fmla="*/ 40940 h 2165015"/>
                <a:gd name="connsiteX7" fmla="*/ 6457950 w 8401050"/>
                <a:gd name="connsiteY7" fmla="*/ 621965 h 2165015"/>
                <a:gd name="connsiteX8" fmla="*/ 7715250 w 8401050"/>
                <a:gd name="connsiteY8" fmla="*/ 1098215 h 2165015"/>
                <a:gd name="connsiteX9" fmla="*/ 8401050 w 8401050"/>
                <a:gd name="connsiteY9" fmla="*/ 2165015 h 2165015"/>
                <a:gd name="connsiteX0" fmla="*/ 0 w 8401050"/>
                <a:gd name="connsiteY0" fmla="*/ 1736390 h 2165015"/>
                <a:gd name="connsiteX1" fmla="*/ 180975 w 8401050"/>
                <a:gd name="connsiteY1" fmla="*/ 1736390 h 2165015"/>
                <a:gd name="connsiteX2" fmla="*/ 409575 w 8401050"/>
                <a:gd name="connsiteY2" fmla="*/ 1603040 h 2165015"/>
                <a:gd name="connsiteX3" fmla="*/ 1381125 w 8401050"/>
                <a:gd name="connsiteY3" fmla="*/ 602915 h 2165015"/>
                <a:gd name="connsiteX4" fmla="*/ 2219325 w 8401050"/>
                <a:gd name="connsiteY4" fmla="*/ 460040 h 2165015"/>
                <a:gd name="connsiteX5" fmla="*/ 3305175 w 8401050"/>
                <a:gd name="connsiteY5" fmla="*/ 240965 h 2165015"/>
                <a:gd name="connsiteX6" fmla="*/ 4248150 w 8401050"/>
                <a:gd name="connsiteY6" fmla="*/ 69515 h 2165015"/>
                <a:gd name="connsiteX7" fmla="*/ 5229225 w 8401050"/>
                <a:gd name="connsiteY7" fmla="*/ 40940 h 2165015"/>
                <a:gd name="connsiteX8" fmla="*/ 6457950 w 8401050"/>
                <a:gd name="connsiteY8" fmla="*/ 621965 h 2165015"/>
                <a:gd name="connsiteX9" fmla="*/ 7715250 w 8401050"/>
                <a:gd name="connsiteY9" fmla="*/ 1098215 h 2165015"/>
                <a:gd name="connsiteX10" fmla="*/ 8401050 w 8401050"/>
                <a:gd name="connsiteY10" fmla="*/ 2165015 h 2165015"/>
                <a:gd name="connsiteX0" fmla="*/ 0 w 8401050"/>
                <a:gd name="connsiteY0" fmla="*/ 1736390 h 2165015"/>
                <a:gd name="connsiteX1" fmla="*/ 180975 w 8401050"/>
                <a:gd name="connsiteY1" fmla="*/ 1698290 h 2165015"/>
                <a:gd name="connsiteX2" fmla="*/ 409575 w 8401050"/>
                <a:gd name="connsiteY2" fmla="*/ 1603040 h 2165015"/>
                <a:gd name="connsiteX3" fmla="*/ 1381125 w 8401050"/>
                <a:gd name="connsiteY3" fmla="*/ 602915 h 2165015"/>
                <a:gd name="connsiteX4" fmla="*/ 2219325 w 8401050"/>
                <a:gd name="connsiteY4" fmla="*/ 460040 h 2165015"/>
                <a:gd name="connsiteX5" fmla="*/ 3305175 w 8401050"/>
                <a:gd name="connsiteY5" fmla="*/ 240965 h 2165015"/>
                <a:gd name="connsiteX6" fmla="*/ 4248150 w 8401050"/>
                <a:gd name="connsiteY6" fmla="*/ 69515 h 2165015"/>
                <a:gd name="connsiteX7" fmla="*/ 5229225 w 8401050"/>
                <a:gd name="connsiteY7" fmla="*/ 40940 h 2165015"/>
                <a:gd name="connsiteX8" fmla="*/ 6457950 w 8401050"/>
                <a:gd name="connsiteY8" fmla="*/ 621965 h 2165015"/>
                <a:gd name="connsiteX9" fmla="*/ 7715250 w 8401050"/>
                <a:gd name="connsiteY9" fmla="*/ 1098215 h 2165015"/>
                <a:gd name="connsiteX10" fmla="*/ 8401050 w 8401050"/>
                <a:gd name="connsiteY10" fmla="*/ 2165015 h 2165015"/>
                <a:gd name="connsiteX0" fmla="*/ 0 w 8401050"/>
                <a:gd name="connsiteY0" fmla="*/ 1736390 h 2165015"/>
                <a:gd name="connsiteX1" fmla="*/ 409575 w 8401050"/>
                <a:gd name="connsiteY1" fmla="*/ 1603040 h 2165015"/>
                <a:gd name="connsiteX2" fmla="*/ 1381125 w 8401050"/>
                <a:gd name="connsiteY2" fmla="*/ 602915 h 2165015"/>
                <a:gd name="connsiteX3" fmla="*/ 2219325 w 8401050"/>
                <a:gd name="connsiteY3" fmla="*/ 460040 h 2165015"/>
                <a:gd name="connsiteX4" fmla="*/ 3305175 w 8401050"/>
                <a:gd name="connsiteY4" fmla="*/ 240965 h 2165015"/>
                <a:gd name="connsiteX5" fmla="*/ 4248150 w 8401050"/>
                <a:gd name="connsiteY5" fmla="*/ 69515 h 2165015"/>
                <a:gd name="connsiteX6" fmla="*/ 5229225 w 8401050"/>
                <a:gd name="connsiteY6" fmla="*/ 40940 h 2165015"/>
                <a:gd name="connsiteX7" fmla="*/ 6457950 w 8401050"/>
                <a:gd name="connsiteY7" fmla="*/ 621965 h 2165015"/>
                <a:gd name="connsiteX8" fmla="*/ 7715250 w 8401050"/>
                <a:gd name="connsiteY8" fmla="*/ 1098215 h 2165015"/>
                <a:gd name="connsiteX9" fmla="*/ 8401050 w 8401050"/>
                <a:gd name="connsiteY9" fmla="*/ 2165015 h 2165015"/>
                <a:gd name="connsiteX0" fmla="*/ 0 w 8401050"/>
                <a:gd name="connsiteY0" fmla="*/ 1736390 h 2165015"/>
                <a:gd name="connsiteX1" fmla="*/ 581025 w 8401050"/>
                <a:gd name="connsiteY1" fmla="*/ 1460165 h 2165015"/>
                <a:gd name="connsiteX2" fmla="*/ 1381125 w 8401050"/>
                <a:gd name="connsiteY2" fmla="*/ 602915 h 2165015"/>
                <a:gd name="connsiteX3" fmla="*/ 2219325 w 8401050"/>
                <a:gd name="connsiteY3" fmla="*/ 460040 h 2165015"/>
                <a:gd name="connsiteX4" fmla="*/ 3305175 w 8401050"/>
                <a:gd name="connsiteY4" fmla="*/ 240965 h 2165015"/>
                <a:gd name="connsiteX5" fmla="*/ 4248150 w 8401050"/>
                <a:gd name="connsiteY5" fmla="*/ 69515 h 2165015"/>
                <a:gd name="connsiteX6" fmla="*/ 5229225 w 8401050"/>
                <a:gd name="connsiteY6" fmla="*/ 40940 h 2165015"/>
                <a:gd name="connsiteX7" fmla="*/ 6457950 w 8401050"/>
                <a:gd name="connsiteY7" fmla="*/ 621965 h 2165015"/>
                <a:gd name="connsiteX8" fmla="*/ 7715250 w 8401050"/>
                <a:gd name="connsiteY8" fmla="*/ 1098215 h 2165015"/>
                <a:gd name="connsiteX9" fmla="*/ 8401050 w 8401050"/>
                <a:gd name="connsiteY9" fmla="*/ 2165015 h 2165015"/>
                <a:gd name="connsiteX0" fmla="*/ 0 w 8362950"/>
                <a:gd name="connsiteY0" fmla="*/ 1822115 h 2165015"/>
                <a:gd name="connsiteX1" fmla="*/ 542925 w 8362950"/>
                <a:gd name="connsiteY1" fmla="*/ 1460165 h 2165015"/>
                <a:gd name="connsiteX2" fmla="*/ 1343025 w 8362950"/>
                <a:gd name="connsiteY2" fmla="*/ 602915 h 2165015"/>
                <a:gd name="connsiteX3" fmla="*/ 2181225 w 8362950"/>
                <a:gd name="connsiteY3" fmla="*/ 460040 h 2165015"/>
                <a:gd name="connsiteX4" fmla="*/ 3267075 w 8362950"/>
                <a:gd name="connsiteY4" fmla="*/ 240965 h 2165015"/>
                <a:gd name="connsiteX5" fmla="*/ 4210050 w 8362950"/>
                <a:gd name="connsiteY5" fmla="*/ 69515 h 2165015"/>
                <a:gd name="connsiteX6" fmla="*/ 5191125 w 8362950"/>
                <a:gd name="connsiteY6" fmla="*/ 40940 h 2165015"/>
                <a:gd name="connsiteX7" fmla="*/ 6419850 w 8362950"/>
                <a:gd name="connsiteY7" fmla="*/ 621965 h 2165015"/>
                <a:gd name="connsiteX8" fmla="*/ 7677150 w 8362950"/>
                <a:gd name="connsiteY8" fmla="*/ 1098215 h 2165015"/>
                <a:gd name="connsiteX9" fmla="*/ 8362950 w 8362950"/>
                <a:gd name="connsiteY9" fmla="*/ 2165015 h 2165015"/>
                <a:gd name="connsiteX0" fmla="*/ 0 w 8362950"/>
                <a:gd name="connsiteY0" fmla="*/ 1822115 h 2165015"/>
                <a:gd name="connsiteX1" fmla="*/ 523875 w 8362950"/>
                <a:gd name="connsiteY1" fmla="*/ 1403015 h 2165015"/>
                <a:gd name="connsiteX2" fmla="*/ 1343025 w 8362950"/>
                <a:gd name="connsiteY2" fmla="*/ 602915 h 2165015"/>
                <a:gd name="connsiteX3" fmla="*/ 2181225 w 8362950"/>
                <a:gd name="connsiteY3" fmla="*/ 460040 h 2165015"/>
                <a:gd name="connsiteX4" fmla="*/ 3267075 w 8362950"/>
                <a:gd name="connsiteY4" fmla="*/ 240965 h 2165015"/>
                <a:gd name="connsiteX5" fmla="*/ 4210050 w 8362950"/>
                <a:gd name="connsiteY5" fmla="*/ 69515 h 2165015"/>
                <a:gd name="connsiteX6" fmla="*/ 5191125 w 8362950"/>
                <a:gd name="connsiteY6" fmla="*/ 40940 h 2165015"/>
                <a:gd name="connsiteX7" fmla="*/ 6419850 w 8362950"/>
                <a:gd name="connsiteY7" fmla="*/ 621965 h 2165015"/>
                <a:gd name="connsiteX8" fmla="*/ 7677150 w 8362950"/>
                <a:gd name="connsiteY8" fmla="*/ 1098215 h 2165015"/>
                <a:gd name="connsiteX9" fmla="*/ 8362950 w 8362950"/>
                <a:gd name="connsiteY9" fmla="*/ 2165015 h 2165015"/>
                <a:gd name="connsiteX0" fmla="*/ 0 w 8362950"/>
                <a:gd name="connsiteY0" fmla="*/ 1822115 h 2165015"/>
                <a:gd name="connsiteX1" fmla="*/ 523875 w 8362950"/>
                <a:gd name="connsiteY1" fmla="*/ 1403015 h 2165015"/>
                <a:gd name="connsiteX2" fmla="*/ 1438275 w 8362950"/>
                <a:gd name="connsiteY2" fmla="*/ 650540 h 2165015"/>
                <a:gd name="connsiteX3" fmla="*/ 2181225 w 8362950"/>
                <a:gd name="connsiteY3" fmla="*/ 460040 h 2165015"/>
                <a:gd name="connsiteX4" fmla="*/ 3267075 w 8362950"/>
                <a:gd name="connsiteY4" fmla="*/ 240965 h 2165015"/>
                <a:gd name="connsiteX5" fmla="*/ 4210050 w 8362950"/>
                <a:gd name="connsiteY5" fmla="*/ 69515 h 2165015"/>
                <a:gd name="connsiteX6" fmla="*/ 5191125 w 8362950"/>
                <a:gd name="connsiteY6" fmla="*/ 40940 h 2165015"/>
                <a:gd name="connsiteX7" fmla="*/ 6419850 w 8362950"/>
                <a:gd name="connsiteY7" fmla="*/ 621965 h 2165015"/>
                <a:gd name="connsiteX8" fmla="*/ 7677150 w 8362950"/>
                <a:gd name="connsiteY8" fmla="*/ 1098215 h 2165015"/>
                <a:gd name="connsiteX9" fmla="*/ 8362950 w 8362950"/>
                <a:gd name="connsiteY9" fmla="*/ 2165015 h 2165015"/>
                <a:gd name="connsiteX0" fmla="*/ 0 w 8362950"/>
                <a:gd name="connsiteY0" fmla="*/ 1822115 h 2165015"/>
                <a:gd name="connsiteX1" fmla="*/ 523875 w 8362950"/>
                <a:gd name="connsiteY1" fmla="*/ 1403015 h 2165015"/>
                <a:gd name="connsiteX2" fmla="*/ 1438275 w 8362950"/>
                <a:gd name="connsiteY2" fmla="*/ 650540 h 2165015"/>
                <a:gd name="connsiteX3" fmla="*/ 2352675 w 8362950"/>
                <a:gd name="connsiteY3" fmla="*/ 355265 h 2165015"/>
                <a:gd name="connsiteX4" fmla="*/ 3267075 w 8362950"/>
                <a:gd name="connsiteY4" fmla="*/ 240965 h 2165015"/>
                <a:gd name="connsiteX5" fmla="*/ 4210050 w 8362950"/>
                <a:gd name="connsiteY5" fmla="*/ 69515 h 2165015"/>
                <a:gd name="connsiteX6" fmla="*/ 5191125 w 8362950"/>
                <a:gd name="connsiteY6" fmla="*/ 40940 h 2165015"/>
                <a:gd name="connsiteX7" fmla="*/ 6419850 w 8362950"/>
                <a:gd name="connsiteY7" fmla="*/ 621965 h 2165015"/>
                <a:gd name="connsiteX8" fmla="*/ 7677150 w 8362950"/>
                <a:gd name="connsiteY8" fmla="*/ 1098215 h 2165015"/>
                <a:gd name="connsiteX9" fmla="*/ 8362950 w 8362950"/>
                <a:gd name="connsiteY9" fmla="*/ 2165015 h 2165015"/>
                <a:gd name="connsiteX0" fmla="*/ 0 w 8362950"/>
                <a:gd name="connsiteY0" fmla="*/ 1818909 h 2161809"/>
                <a:gd name="connsiteX1" fmla="*/ 523875 w 8362950"/>
                <a:gd name="connsiteY1" fmla="*/ 1399809 h 2161809"/>
                <a:gd name="connsiteX2" fmla="*/ 1438275 w 8362950"/>
                <a:gd name="connsiteY2" fmla="*/ 647334 h 2161809"/>
                <a:gd name="connsiteX3" fmla="*/ 2352675 w 8362950"/>
                <a:gd name="connsiteY3" fmla="*/ 352059 h 2161809"/>
                <a:gd name="connsiteX4" fmla="*/ 3305175 w 8362950"/>
                <a:gd name="connsiteY4" fmla="*/ 142509 h 2161809"/>
                <a:gd name="connsiteX5" fmla="*/ 4210050 w 8362950"/>
                <a:gd name="connsiteY5" fmla="*/ 66309 h 2161809"/>
                <a:gd name="connsiteX6" fmla="*/ 5191125 w 8362950"/>
                <a:gd name="connsiteY6" fmla="*/ 37734 h 2161809"/>
                <a:gd name="connsiteX7" fmla="*/ 6419850 w 8362950"/>
                <a:gd name="connsiteY7" fmla="*/ 618759 h 2161809"/>
                <a:gd name="connsiteX8" fmla="*/ 7677150 w 8362950"/>
                <a:gd name="connsiteY8" fmla="*/ 1095009 h 2161809"/>
                <a:gd name="connsiteX9" fmla="*/ 8362950 w 8362950"/>
                <a:gd name="connsiteY9" fmla="*/ 2161809 h 2161809"/>
                <a:gd name="connsiteX0" fmla="*/ 0 w 8362950"/>
                <a:gd name="connsiteY0" fmla="*/ 1770544 h 2113444"/>
                <a:gd name="connsiteX1" fmla="*/ 523875 w 8362950"/>
                <a:gd name="connsiteY1" fmla="*/ 1351444 h 2113444"/>
                <a:gd name="connsiteX2" fmla="*/ 1438275 w 8362950"/>
                <a:gd name="connsiteY2" fmla="*/ 598969 h 2113444"/>
                <a:gd name="connsiteX3" fmla="*/ 2352675 w 8362950"/>
                <a:gd name="connsiteY3" fmla="*/ 303694 h 2113444"/>
                <a:gd name="connsiteX4" fmla="*/ 3305175 w 8362950"/>
                <a:gd name="connsiteY4" fmla="*/ 94144 h 2113444"/>
                <a:gd name="connsiteX5" fmla="*/ 4210050 w 8362950"/>
                <a:gd name="connsiteY5" fmla="*/ 17944 h 2113444"/>
                <a:gd name="connsiteX6" fmla="*/ 5219700 w 8362950"/>
                <a:gd name="connsiteY6" fmla="*/ 56044 h 2113444"/>
                <a:gd name="connsiteX7" fmla="*/ 6419850 w 8362950"/>
                <a:gd name="connsiteY7" fmla="*/ 570394 h 2113444"/>
                <a:gd name="connsiteX8" fmla="*/ 7677150 w 8362950"/>
                <a:gd name="connsiteY8" fmla="*/ 1046644 h 2113444"/>
                <a:gd name="connsiteX9" fmla="*/ 8362950 w 8362950"/>
                <a:gd name="connsiteY9" fmla="*/ 2113444 h 2113444"/>
                <a:gd name="connsiteX0" fmla="*/ 0 w 8362950"/>
                <a:gd name="connsiteY0" fmla="*/ 1761278 h 2104178"/>
                <a:gd name="connsiteX1" fmla="*/ 523875 w 8362950"/>
                <a:gd name="connsiteY1" fmla="*/ 1342178 h 2104178"/>
                <a:gd name="connsiteX2" fmla="*/ 1438275 w 8362950"/>
                <a:gd name="connsiteY2" fmla="*/ 589703 h 2104178"/>
                <a:gd name="connsiteX3" fmla="*/ 2352675 w 8362950"/>
                <a:gd name="connsiteY3" fmla="*/ 294428 h 2104178"/>
                <a:gd name="connsiteX4" fmla="*/ 3305175 w 8362950"/>
                <a:gd name="connsiteY4" fmla="*/ 84878 h 2104178"/>
                <a:gd name="connsiteX5" fmla="*/ 4210050 w 8362950"/>
                <a:gd name="connsiteY5" fmla="*/ 8678 h 2104178"/>
                <a:gd name="connsiteX6" fmla="*/ 5219700 w 8362950"/>
                <a:gd name="connsiteY6" fmla="*/ 46778 h 2104178"/>
                <a:gd name="connsiteX7" fmla="*/ 6438900 w 8362950"/>
                <a:gd name="connsiteY7" fmla="*/ 408728 h 2104178"/>
                <a:gd name="connsiteX8" fmla="*/ 7677150 w 8362950"/>
                <a:gd name="connsiteY8" fmla="*/ 1037378 h 2104178"/>
                <a:gd name="connsiteX9" fmla="*/ 8362950 w 8362950"/>
                <a:gd name="connsiteY9" fmla="*/ 2104178 h 2104178"/>
                <a:gd name="connsiteX0" fmla="*/ 0 w 8362950"/>
                <a:gd name="connsiteY0" fmla="*/ 1761278 h 2104178"/>
                <a:gd name="connsiteX1" fmla="*/ 523875 w 8362950"/>
                <a:gd name="connsiteY1" fmla="*/ 1342178 h 2104178"/>
                <a:gd name="connsiteX2" fmla="*/ 1438275 w 8362950"/>
                <a:gd name="connsiteY2" fmla="*/ 589703 h 2104178"/>
                <a:gd name="connsiteX3" fmla="*/ 2352675 w 8362950"/>
                <a:gd name="connsiteY3" fmla="*/ 294428 h 2104178"/>
                <a:gd name="connsiteX4" fmla="*/ 3305175 w 8362950"/>
                <a:gd name="connsiteY4" fmla="*/ 84878 h 2104178"/>
                <a:gd name="connsiteX5" fmla="*/ 4210050 w 8362950"/>
                <a:gd name="connsiteY5" fmla="*/ 8678 h 2104178"/>
                <a:gd name="connsiteX6" fmla="*/ 5219700 w 8362950"/>
                <a:gd name="connsiteY6" fmla="*/ 46778 h 2104178"/>
                <a:gd name="connsiteX7" fmla="*/ 6438900 w 8362950"/>
                <a:gd name="connsiteY7" fmla="*/ 408728 h 2104178"/>
                <a:gd name="connsiteX8" fmla="*/ 7610475 w 8362950"/>
                <a:gd name="connsiteY8" fmla="*/ 1189778 h 2104178"/>
                <a:gd name="connsiteX9" fmla="*/ 8362950 w 8362950"/>
                <a:gd name="connsiteY9" fmla="*/ 2104178 h 2104178"/>
                <a:gd name="connsiteX0" fmla="*/ 0 w 8439150"/>
                <a:gd name="connsiteY0" fmla="*/ 1761278 h 2066078"/>
                <a:gd name="connsiteX1" fmla="*/ 523875 w 8439150"/>
                <a:gd name="connsiteY1" fmla="*/ 1342178 h 2066078"/>
                <a:gd name="connsiteX2" fmla="*/ 1438275 w 8439150"/>
                <a:gd name="connsiteY2" fmla="*/ 589703 h 2066078"/>
                <a:gd name="connsiteX3" fmla="*/ 2352675 w 8439150"/>
                <a:gd name="connsiteY3" fmla="*/ 294428 h 2066078"/>
                <a:gd name="connsiteX4" fmla="*/ 3305175 w 8439150"/>
                <a:gd name="connsiteY4" fmla="*/ 84878 h 2066078"/>
                <a:gd name="connsiteX5" fmla="*/ 4210050 w 8439150"/>
                <a:gd name="connsiteY5" fmla="*/ 8678 h 2066078"/>
                <a:gd name="connsiteX6" fmla="*/ 5219700 w 8439150"/>
                <a:gd name="connsiteY6" fmla="*/ 46778 h 2066078"/>
                <a:gd name="connsiteX7" fmla="*/ 6438900 w 8439150"/>
                <a:gd name="connsiteY7" fmla="*/ 408728 h 2066078"/>
                <a:gd name="connsiteX8" fmla="*/ 7610475 w 8439150"/>
                <a:gd name="connsiteY8" fmla="*/ 1189778 h 2066078"/>
                <a:gd name="connsiteX9" fmla="*/ 8439150 w 8439150"/>
                <a:gd name="connsiteY9" fmla="*/ 2066078 h 206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39150" h="2066078">
                  <a:moveTo>
                    <a:pt x="0" y="1761278"/>
                  </a:moveTo>
                  <a:cubicBezTo>
                    <a:pt x="85328" y="1733497"/>
                    <a:pt x="284162" y="1537441"/>
                    <a:pt x="523875" y="1342178"/>
                  </a:cubicBezTo>
                  <a:cubicBezTo>
                    <a:pt x="763588" y="1146915"/>
                    <a:pt x="1133475" y="764328"/>
                    <a:pt x="1438275" y="589703"/>
                  </a:cubicBezTo>
                  <a:cubicBezTo>
                    <a:pt x="1743075" y="415078"/>
                    <a:pt x="2041525" y="378565"/>
                    <a:pt x="2352675" y="294428"/>
                  </a:cubicBezTo>
                  <a:cubicBezTo>
                    <a:pt x="2663825" y="210291"/>
                    <a:pt x="2995613" y="132503"/>
                    <a:pt x="3305175" y="84878"/>
                  </a:cubicBezTo>
                  <a:cubicBezTo>
                    <a:pt x="3614737" y="37253"/>
                    <a:pt x="3890963" y="15028"/>
                    <a:pt x="4210050" y="8678"/>
                  </a:cubicBezTo>
                  <a:cubicBezTo>
                    <a:pt x="4529137" y="2328"/>
                    <a:pt x="4848225" y="-19897"/>
                    <a:pt x="5219700" y="46778"/>
                  </a:cubicBezTo>
                  <a:cubicBezTo>
                    <a:pt x="5591175" y="113453"/>
                    <a:pt x="6040438" y="218228"/>
                    <a:pt x="6438900" y="408728"/>
                  </a:cubicBezTo>
                  <a:cubicBezTo>
                    <a:pt x="6837362" y="599228"/>
                    <a:pt x="7277100" y="913553"/>
                    <a:pt x="7610475" y="1189778"/>
                  </a:cubicBezTo>
                  <a:cubicBezTo>
                    <a:pt x="7943850" y="1466003"/>
                    <a:pt x="8258175" y="1661265"/>
                    <a:pt x="8439150" y="2066078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-39451" y="2369835"/>
            <a:ext cx="8833960" cy="3425692"/>
            <a:chOff x="151922" y="2729494"/>
            <a:chExt cx="8833960" cy="3425692"/>
          </a:xfrm>
        </p:grpSpPr>
        <p:grpSp>
          <p:nvGrpSpPr>
            <p:cNvPr id="26" name="Group 25"/>
            <p:cNvGrpSpPr/>
            <p:nvPr/>
          </p:nvGrpSpPr>
          <p:grpSpPr>
            <a:xfrm>
              <a:off x="4563399" y="2864785"/>
              <a:ext cx="457176" cy="732929"/>
              <a:chOff x="273483" y="3703761"/>
              <a:chExt cx="457176" cy="732929"/>
            </a:xfrm>
          </p:grpSpPr>
          <p:sp>
            <p:nvSpPr>
              <p:cNvPr id="46" name="TextBox 45"/>
              <p:cNvSpPr txBox="1"/>
              <p:nvPr/>
            </p:nvSpPr>
            <p:spPr>
              <a:xfrm>
                <a:off x="273483" y="4036580"/>
                <a:ext cx="45717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 smtClean="0"/>
                  <a:t>IP</a:t>
                </a:r>
              </a:p>
            </p:txBody>
          </p:sp>
          <p:sp>
            <p:nvSpPr>
              <p:cNvPr id="51" name="Freeform 50"/>
              <p:cNvSpPr/>
              <p:nvPr/>
            </p:nvSpPr>
            <p:spPr bwMode="auto">
              <a:xfrm rot="11001925" flipH="1">
                <a:off x="340080" y="3703761"/>
                <a:ext cx="45719" cy="464735"/>
              </a:xfrm>
              <a:custGeom>
                <a:avLst/>
                <a:gdLst>
                  <a:gd name="connsiteX0" fmla="*/ 879230 w 879230"/>
                  <a:gd name="connsiteY0" fmla="*/ 2342 h 482989"/>
                  <a:gd name="connsiteX1" fmla="*/ 269630 w 879230"/>
                  <a:gd name="connsiteY1" fmla="*/ 72681 h 482989"/>
                  <a:gd name="connsiteX2" fmla="*/ 0 w 879230"/>
                  <a:gd name="connsiteY2" fmla="*/ 482989 h 482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9230" h="482989">
                    <a:moveTo>
                      <a:pt x="879230" y="2342"/>
                    </a:moveTo>
                    <a:cubicBezTo>
                      <a:pt x="647699" y="-2543"/>
                      <a:pt x="416168" y="-7427"/>
                      <a:pt x="269630" y="72681"/>
                    </a:cubicBezTo>
                    <a:cubicBezTo>
                      <a:pt x="123092" y="152789"/>
                      <a:pt x="61546" y="317889"/>
                      <a:pt x="0" y="482989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151922" y="2729494"/>
              <a:ext cx="8833960" cy="3425692"/>
              <a:chOff x="103032" y="2218415"/>
              <a:chExt cx="8833960" cy="3425692"/>
            </a:xfrm>
          </p:grpSpPr>
          <p:sp>
            <p:nvSpPr>
              <p:cNvPr id="9" name="Freeform 8"/>
              <p:cNvSpPr/>
              <p:nvPr/>
            </p:nvSpPr>
            <p:spPr bwMode="auto">
              <a:xfrm>
                <a:off x="731520" y="3064400"/>
                <a:ext cx="723569" cy="659958"/>
              </a:xfrm>
              <a:custGeom>
                <a:avLst/>
                <a:gdLst>
                  <a:gd name="connsiteX0" fmla="*/ 0 w 723569"/>
                  <a:gd name="connsiteY0" fmla="*/ 659958 h 659958"/>
                  <a:gd name="connsiteX1" fmla="*/ 357809 w 723569"/>
                  <a:gd name="connsiteY1" fmla="*/ 278295 h 659958"/>
                  <a:gd name="connsiteX2" fmla="*/ 723569 w 723569"/>
                  <a:gd name="connsiteY2" fmla="*/ 0 h 659958"/>
                  <a:gd name="connsiteX3" fmla="*/ 723569 w 723569"/>
                  <a:gd name="connsiteY3" fmla="*/ 0 h 65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3569" h="659958">
                    <a:moveTo>
                      <a:pt x="0" y="659958"/>
                    </a:moveTo>
                    <a:cubicBezTo>
                      <a:pt x="118607" y="524123"/>
                      <a:pt x="237214" y="388288"/>
                      <a:pt x="357809" y="278295"/>
                    </a:cubicBezTo>
                    <a:cubicBezTo>
                      <a:pt x="478404" y="168302"/>
                      <a:pt x="723569" y="0"/>
                      <a:pt x="723569" y="0"/>
                    </a:cubicBezTo>
                    <a:lnTo>
                      <a:pt x="723569" y="0"/>
                    </a:lnTo>
                  </a:path>
                </a:pathLst>
              </a:cu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grpSp>
            <p:nvGrpSpPr>
              <p:cNvPr id="61" name="Group 60"/>
              <p:cNvGrpSpPr/>
              <p:nvPr/>
            </p:nvGrpSpPr>
            <p:grpSpPr>
              <a:xfrm>
                <a:off x="103032" y="2218415"/>
                <a:ext cx="8833960" cy="3425692"/>
                <a:chOff x="103032" y="2218415"/>
                <a:chExt cx="8833960" cy="3425692"/>
              </a:xfrm>
            </p:grpSpPr>
            <p:sp>
              <p:nvSpPr>
                <p:cNvPr id="11" name="Freeform 10"/>
                <p:cNvSpPr/>
                <p:nvPr/>
              </p:nvSpPr>
              <p:spPr bwMode="auto">
                <a:xfrm>
                  <a:off x="6814268" y="2687541"/>
                  <a:ext cx="1311965" cy="612250"/>
                </a:xfrm>
                <a:custGeom>
                  <a:avLst/>
                  <a:gdLst>
                    <a:gd name="connsiteX0" fmla="*/ 0 w 1311965"/>
                    <a:gd name="connsiteY0" fmla="*/ 0 h 612250"/>
                    <a:gd name="connsiteX1" fmla="*/ 564542 w 1311965"/>
                    <a:gd name="connsiteY1" fmla="*/ 206734 h 612250"/>
                    <a:gd name="connsiteX2" fmla="*/ 1311965 w 1311965"/>
                    <a:gd name="connsiteY2" fmla="*/ 612250 h 612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11965" h="612250">
                      <a:moveTo>
                        <a:pt x="0" y="0"/>
                      </a:moveTo>
                      <a:cubicBezTo>
                        <a:pt x="172940" y="52346"/>
                        <a:pt x="345881" y="104692"/>
                        <a:pt x="564542" y="206734"/>
                      </a:cubicBezTo>
                      <a:cubicBezTo>
                        <a:pt x="783203" y="308776"/>
                        <a:pt x="1047584" y="460513"/>
                        <a:pt x="1311965" y="612250"/>
                      </a:cubicBezTo>
                    </a:path>
                  </a:pathLst>
                </a:custGeom>
                <a:solidFill>
                  <a:srgbClr val="FF00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grpSp>
              <p:nvGrpSpPr>
                <p:cNvPr id="60" name="Group 59"/>
                <p:cNvGrpSpPr/>
                <p:nvPr/>
              </p:nvGrpSpPr>
              <p:grpSpPr>
                <a:xfrm>
                  <a:off x="103032" y="2218415"/>
                  <a:ext cx="8833960" cy="3425692"/>
                  <a:chOff x="103032" y="2218415"/>
                  <a:chExt cx="8833960" cy="3425692"/>
                </a:xfrm>
              </p:grpSpPr>
              <p:sp>
                <p:nvSpPr>
                  <p:cNvPr id="7" name="Freeform 6"/>
                  <p:cNvSpPr/>
                  <p:nvPr/>
                </p:nvSpPr>
                <p:spPr bwMode="auto">
                  <a:xfrm>
                    <a:off x="2500089" y="2240082"/>
                    <a:ext cx="1033669" cy="246490"/>
                  </a:xfrm>
                  <a:custGeom>
                    <a:avLst/>
                    <a:gdLst>
                      <a:gd name="connsiteX0" fmla="*/ 0 w 1033669"/>
                      <a:gd name="connsiteY0" fmla="*/ 246490 h 246490"/>
                      <a:gd name="connsiteX1" fmla="*/ 532737 w 1033669"/>
                      <a:gd name="connsiteY1" fmla="*/ 55659 h 246490"/>
                      <a:gd name="connsiteX2" fmla="*/ 1033669 w 1033669"/>
                      <a:gd name="connsiteY2" fmla="*/ 0 h 2464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33669" h="246490">
                        <a:moveTo>
                          <a:pt x="0" y="246490"/>
                        </a:moveTo>
                        <a:cubicBezTo>
                          <a:pt x="180229" y="171615"/>
                          <a:pt x="360459" y="96741"/>
                          <a:pt x="532737" y="55659"/>
                        </a:cubicBezTo>
                        <a:cubicBezTo>
                          <a:pt x="705015" y="14577"/>
                          <a:pt x="869342" y="7288"/>
                          <a:pt x="1033669" y="0"/>
                        </a:cubicBezTo>
                      </a:path>
                    </a:pathLst>
                  </a:custGeom>
                  <a:solidFill>
                    <a:srgbClr val="FF0000"/>
                  </a:solidFill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57263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  <p:sp>
                <p:nvSpPr>
                  <p:cNvPr id="8" name="Freeform 7"/>
                  <p:cNvSpPr/>
                  <p:nvPr/>
                </p:nvSpPr>
                <p:spPr bwMode="auto">
                  <a:xfrm>
                    <a:off x="1606163" y="2535616"/>
                    <a:ext cx="803082" cy="389614"/>
                  </a:xfrm>
                  <a:custGeom>
                    <a:avLst/>
                    <a:gdLst>
                      <a:gd name="connsiteX0" fmla="*/ 0 w 803082"/>
                      <a:gd name="connsiteY0" fmla="*/ 389614 h 389614"/>
                      <a:gd name="connsiteX1" fmla="*/ 365760 w 803082"/>
                      <a:gd name="connsiteY1" fmla="*/ 159026 h 389614"/>
                      <a:gd name="connsiteX2" fmla="*/ 803082 w 803082"/>
                      <a:gd name="connsiteY2" fmla="*/ 0 h 389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03082" h="389614">
                        <a:moveTo>
                          <a:pt x="0" y="389614"/>
                        </a:moveTo>
                        <a:cubicBezTo>
                          <a:pt x="115956" y="306788"/>
                          <a:pt x="231913" y="223962"/>
                          <a:pt x="365760" y="159026"/>
                        </a:cubicBezTo>
                        <a:cubicBezTo>
                          <a:pt x="499607" y="94090"/>
                          <a:pt x="651344" y="47045"/>
                          <a:pt x="803082" y="0"/>
                        </a:cubicBezTo>
                      </a:path>
                    </a:pathLst>
                  </a:custGeom>
                  <a:solidFill>
                    <a:srgbClr val="FF0000"/>
                  </a:solidFill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57263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  <p:grpSp>
                <p:nvGrpSpPr>
                  <p:cNvPr id="59" name="Group 58"/>
                  <p:cNvGrpSpPr/>
                  <p:nvPr/>
                </p:nvGrpSpPr>
                <p:grpSpPr>
                  <a:xfrm>
                    <a:off x="103032" y="2218415"/>
                    <a:ext cx="8833960" cy="3425692"/>
                    <a:chOff x="103032" y="2218415"/>
                    <a:chExt cx="8833960" cy="3425692"/>
                  </a:xfrm>
                </p:grpSpPr>
                <p:sp>
                  <p:nvSpPr>
                    <p:cNvPr id="6" name="Freeform 5"/>
                    <p:cNvSpPr/>
                    <p:nvPr/>
                  </p:nvSpPr>
                  <p:spPr bwMode="auto">
                    <a:xfrm>
                      <a:off x="349583" y="2218415"/>
                      <a:ext cx="8587409" cy="2194560"/>
                    </a:xfrm>
                    <a:custGeom>
                      <a:avLst/>
                      <a:gdLst>
                        <a:gd name="connsiteX0" fmla="*/ 0 w 8587409"/>
                        <a:gd name="connsiteY0" fmla="*/ 1781092 h 2274073"/>
                        <a:gd name="connsiteX1" fmla="*/ 0 w 8587409"/>
                        <a:gd name="connsiteY1" fmla="*/ 1781092 h 2274073"/>
                        <a:gd name="connsiteX2" fmla="*/ 389614 w 8587409"/>
                        <a:gd name="connsiteY2" fmla="*/ 1582309 h 2274073"/>
                        <a:gd name="connsiteX3" fmla="*/ 938254 w 8587409"/>
                        <a:gd name="connsiteY3" fmla="*/ 1073426 h 2274073"/>
                        <a:gd name="connsiteX4" fmla="*/ 1272209 w 8587409"/>
                        <a:gd name="connsiteY4" fmla="*/ 763325 h 2274073"/>
                        <a:gd name="connsiteX5" fmla="*/ 2083242 w 8587409"/>
                        <a:gd name="connsiteY5" fmla="*/ 365760 h 2274073"/>
                        <a:gd name="connsiteX6" fmla="*/ 3204376 w 8587409"/>
                        <a:gd name="connsiteY6" fmla="*/ 79513 h 2274073"/>
                        <a:gd name="connsiteX7" fmla="*/ 4309607 w 8587409"/>
                        <a:gd name="connsiteY7" fmla="*/ 143123 h 2274073"/>
                        <a:gd name="connsiteX8" fmla="*/ 4444779 w 8587409"/>
                        <a:gd name="connsiteY8" fmla="*/ 119269 h 2274073"/>
                        <a:gd name="connsiteX9" fmla="*/ 4500438 w 8587409"/>
                        <a:gd name="connsiteY9" fmla="*/ 111318 h 2274073"/>
                        <a:gd name="connsiteX10" fmla="*/ 5287618 w 8587409"/>
                        <a:gd name="connsiteY10" fmla="*/ 0 h 2274073"/>
                        <a:gd name="connsiteX11" fmla="*/ 5748793 w 8587409"/>
                        <a:gd name="connsiteY11" fmla="*/ 238539 h 2274073"/>
                        <a:gd name="connsiteX12" fmla="*/ 6082748 w 8587409"/>
                        <a:gd name="connsiteY12" fmla="*/ 389614 h 2274073"/>
                        <a:gd name="connsiteX13" fmla="*/ 6504167 w 8587409"/>
                        <a:gd name="connsiteY13" fmla="*/ 540689 h 2274073"/>
                        <a:gd name="connsiteX14" fmla="*/ 6869927 w 8587409"/>
                        <a:gd name="connsiteY14" fmla="*/ 691763 h 2274073"/>
                        <a:gd name="connsiteX15" fmla="*/ 7219785 w 8587409"/>
                        <a:gd name="connsiteY15" fmla="*/ 858741 h 2274073"/>
                        <a:gd name="connsiteX16" fmla="*/ 7792278 w 8587409"/>
                        <a:gd name="connsiteY16" fmla="*/ 1160890 h 2274073"/>
                        <a:gd name="connsiteX17" fmla="*/ 8317065 w 8587409"/>
                        <a:gd name="connsiteY17" fmla="*/ 1884459 h 2274073"/>
                        <a:gd name="connsiteX18" fmla="*/ 8587409 w 8587409"/>
                        <a:gd name="connsiteY18" fmla="*/ 2083242 h 2274073"/>
                        <a:gd name="connsiteX19" fmla="*/ 8420431 w 8587409"/>
                        <a:gd name="connsiteY19" fmla="*/ 2274073 h 2274073"/>
                        <a:gd name="connsiteX20" fmla="*/ 8213698 w 8587409"/>
                        <a:gd name="connsiteY20" fmla="*/ 1979875 h 2274073"/>
                        <a:gd name="connsiteX21" fmla="*/ 7498080 w 8587409"/>
                        <a:gd name="connsiteY21" fmla="*/ 1463040 h 2274073"/>
                        <a:gd name="connsiteX22" fmla="*/ 6432605 w 8587409"/>
                        <a:gd name="connsiteY22" fmla="*/ 715617 h 2274073"/>
                        <a:gd name="connsiteX23" fmla="*/ 5247861 w 8587409"/>
                        <a:gd name="connsiteY23" fmla="*/ 453224 h 2274073"/>
                        <a:gd name="connsiteX24" fmla="*/ 4293705 w 8587409"/>
                        <a:gd name="connsiteY24" fmla="*/ 166977 h 2274073"/>
                        <a:gd name="connsiteX25" fmla="*/ 3244132 w 8587409"/>
                        <a:gd name="connsiteY25" fmla="*/ 357809 h 2274073"/>
                        <a:gd name="connsiteX26" fmla="*/ 2186609 w 8587409"/>
                        <a:gd name="connsiteY26" fmla="*/ 731520 h 2274073"/>
                        <a:gd name="connsiteX27" fmla="*/ 1367625 w 8587409"/>
                        <a:gd name="connsiteY27" fmla="*/ 978010 h 2274073"/>
                        <a:gd name="connsiteX28" fmla="*/ 453225 w 8587409"/>
                        <a:gd name="connsiteY28" fmla="*/ 1685676 h 2274073"/>
                        <a:gd name="connsiteX29" fmla="*/ 151075 w 8587409"/>
                        <a:gd name="connsiteY29" fmla="*/ 2011680 h 2274073"/>
                        <a:gd name="connsiteX30" fmla="*/ 0 w 8587409"/>
                        <a:gd name="connsiteY30" fmla="*/ 1781092 h 2274073"/>
                        <a:gd name="connsiteX0" fmla="*/ 0 w 8587409"/>
                        <a:gd name="connsiteY0" fmla="*/ 1701579 h 2194560"/>
                        <a:gd name="connsiteX1" fmla="*/ 0 w 8587409"/>
                        <a:gd name="connsiteY1" fmla="*/ 1701579 h 2194560"/>
                        <a:gd name="connsiteX2" fmla="*/ 389614 w 8587409"/>
                        <a:gd name="connsiteY2" fmla="*/ 1502796 h 2194560"/>
                        <a:gd name="connsiteX3" fmla="*/ 938254 w 8587409"/>
                        <a:gd name="connsiteY3" fmla="*/ 993913 h 2194560"/>
                        <a:gd name="connsiteX4" fmla="*/ 1272209 w 8587409"/>
                        <a:gd name="connsiteY4" fmla="*/ 683812 h 2194560"/>
                        <a:gd name="connsiteX5" fmla="*/ 2083242 w 8587409"/>
                        <a:gd name="connsiteY5" fmla="*/ 286247 h 2194560"/>
                        <a:gd name="connsiteX6" fmla="*/ 3204376 w 8587409"/>
                        <a:gd name="connsiteY6" fmla="*/ 0 h 2194560"/>
                        <a:gd name="connsiteX7" fmla="*/ 4309607 w 8587409"/>
                        <a:gd name="connsiteY7" fmla="*/ 63610 h 2194560"/>
                        <a:gd name="connsiteX8" fmla="*/ 4444779 w 8587409"/>
                        <a:gd name="connsiteY8" fmla="*/ 39756 h 2194560"/>
                        <a:gd name="connsiteX9" fmla="*/ 4500438 w 8587409"/>
                        <a:gd name="connsiteY9" fmla="*/ 31805 h 2194560"/>
                        <a:gd name="connsiteX10" fmla="*/ 5279666 w 8587409"/>
                        <a:gd name="connsiteY10" fmla="*/ 7952 h 2194560"/>
                        <a:gd name="connsiteX11" fmla="*/ 5748793 w 8587409"/>
                        <a:gd name="connsiteY11" fmla="*/ 159026 h 2194560"/>
                        <a:gd name="connsiteX12" fmla="*/ 6082748 w 8587409"/>
                        <a:gd name="connsiteY12" fmla="*/ 310101 h 2194560"/>
                        <a:gd name="connsiteX13" fmla="*/ 6504167 w 8587409"/>
                        <a:gd name="connsiteY13" fmla="*/ 461176 h 2194560"/>
                        <a:gd name="connsiteX14" fmla="*/ 6869927 w 8587409"/>
                        <a:gd name="connsiteY14" fmla="*/ 612250 h 2194560"/>
                        <a:gd name="connsiteX15" fmla="*/ 7219785 w 8587409"/>
                        <a:gd name="connsiteY15" fmla="*/ 779228 h 2194560"/>
                        <a:gd name="connsiteX16" fmla="*/ 7792278 w 8587409"/>
                        <a:gd name="connsiteY16" fmla="*/ 1081377 h 2194560"/>
                        <a:gd name="connsiteX17" fmla="*/ 8317065 w 8587409"/>
                        <a:gd name="connsiteY17" fmla="*/ 1804946 h 2194560"/>
                        <a:gd name="connsiteX18" fmla="*/ 8587409 w 8587409"/>
                        <a:gd name="connsiteY18" fmla="*/ 2003729 h 2194560"/>
                        <a:gd name="connsiteX19" fmla="*/ 8420431 w 8587409"/>
                        <a:gd name="connsiteY19" fmla="*/ 2194560 h 2194560"/>
                        <a:gd name="connsiteX20" fmla="*/ 8213698 w 8587409"/>
                        <a:gd name="connsiteY20" fmla="*/ 1900362 h 2194560"/>
                        <a:gd name="connsiteX21" fmla="*/ 7498080 w 8587409"/>
                        <a:gd name="connsiteY21" fmla="*/ 1383527 h 2194560"/>
                        <a:gd name="connsiteX22" fmla="*/ 6432605 w 8587409"/>
                        <a:gd name="connsiteY22" fmla="*/ 636104 h 2194560"/>
                        <a:gd name="connsiteX23" fmla="*/ 5247861 w 8587409"/>
                        <a:gd name="connsiteY23" fmla="*/ 373711 h 2194560"/>
                        <a:gd name="connsiteX24" fmla="*/ 4293705 w 8587409"/>
                        <a:gd name="connsiteY24" fmla="*/ 87464 h 2194560"/>
                        <a:gd name="connsiteX25" fmla="*/ 3244132 w 8587409"/>
                        <a:gd name="connsiteY25" fmla="*/ 278296 h 2194560"/>
                        <a:gd name="connsiteX26" fmla="*/ 2186609 w 8587409"/>
                        <a:gd name="connsiteY26" fmla="*/ 652007 h 2194560"/>
                        <a:gd name="connsiteX27" fmla="*/ 1367625 w 8587409"/>
                        <a:gd name="connsiteY27" fmla="*/ 898497 h 2194560"/>
                        <a:gd name="connsiteX28" fmla="*/ 453225 w 8587409"/>
                        <a:gd name="connsiteY28" fmla="*/ 1606163 h 2194560"/>
                        <a:gd name="connsiteX29" fmla="*/ 151075 w 8587409"/>
                        <a:gd name="connsiteY29" fmla="*/ 1932167 h 2194560"/>
                        <a:gd name="connsiteX30" fmla="*/ 0 w 8587409"/>
                        <a:gd name="connsiteY30" fmla="*/ 1701579 h 21945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8587409" h="2194560">
                          <a:moveTo>
                            <a:pt x="0" y="1701579"/>
                          </a:moveTo>
                          <a:lnTo>
                            <a:pt x="0" y="1701579"/>
                          </a:lnTo>
                          <a:lnTo>
                            <a:pt x="389614" y="1502796"/>
                          </a:lnTo>
                          <a:lnTo>
                            <a:pt x="938254" y="993913"/>
                          </a:lnTo>
                          <a:lnTo>
                            <a:pt x="1272209" y="683812"/>
                          </a:lnTo>
                          <a:lnTo>
                            <a:pt x="2083242" y="286247"/>
                          </a:lnTo>
                          <a:lnTo>
                            <a:pt x="3204376" y="0"/>
                          </a:lnTo>
                          <a:lnTo>
                            <a:pt x="4309607" y="63610"/>
                          </a:lnTo>
                          <a:lnTo>
                            <a:pt x="4444779" y="39756"/>
                          </a:lnTo>
                          <a:cubicBezTo>
                            <a:pt x="4463265" y="36675"/>
                            <a:pt x="4361290" y="37106"/>
                            <a:pt x="4500438" y="31805"/>
                          </a:cubicBezTo>
                          <a:lnTo>
                            <a:pt x="5279666" y="7952"/>
                          </a:lnTo>
                          <a:lnTo>
                            <a:pt x="5748793" y="159026"/>
                          </a:lnTo>
                          <a:lnTo>
                            <a:pt x="6082748" y="310101"/>
                          </a:lnTo>
                          <a:lnTo>
                            <a:pt x="6504167" y="461176"/>
                          </a:lnTo>
                          <a:lnTo>
                            <a:pt x="6869927" y="612250"/>
                          </a:lnTo>
                          <a:lnTo>
                            <a:pt x="7219785" y="779228"/>
                          </a:lnTo>
                          <a:lnTo>
                            <a:pt x="7792278" y="1081377"/>
                          </a:lnTo>
                          <a:lnTo>
                            <a:pt x="8317065" y="1804946"/>
                          </a:lnTo>
                          <a:lnTo>
                            <a:pt x="8587409" y="2003729"/>
                          </a:lnTo>
                          <a:lnTo>
                            <a:pt x="8420431" y="2194560"/>
                          </a:lnTo>
                          <a:lnTo>
                            <a:pt x="8213698" y="1900362"/>
                          </a:lnTo>
                          <a:lnTo>
                            <a:pt x="7498080" y="1383527"/>
                          </a:lnTo>
                          <a:lnTo>
                            <a:pt x="6432605" y="636104"/>
                          </a:lnTo>
                          <a:lnTo>
                            <a:pt x="5247861" y="373711"/>
                          </a:lnTo>
                          <a:lnTo>
                            <a:pt x="4293705" y="87464"/>
                          </a:lnTo>
                          <a:lnTo>
                            <a:pt x="3244132" y="278296"/>
                          </a:lnTo>
                          <a:lnTo>
                            <a:pt x="2186609" y="652007"/>
                          </a:lnTo>
                          <a:lnTo>
                            <a:pt x="1367625" y="898497"/>
                          </a:lnTo>
                          <a:lnTo>
                            <a:pt x="453225" y="1606163"/>
                          </a:lnTo>
                          <a:lnTo>
                            <a:pt x="151075" y="1932167"/>
                          </a:lnTo>
                          <a:lnTo>
                            <a:pt x="0" y="1701579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sp>
                  <p:nvSpPr>
                    <p:cNvPr id="57" name="TextBox 56"/>
                    <p:cNvSpPr txBox="1"/>
                    <p:nvPr/>
                  </p:nvSpPr>
                  <p:spPr>
                    <a:xfrm>
                      <a:off x="103032" y="4566889"/>
                      <a:ext cx="1016625" cy="107721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dirty="0" smtClean="0"/>
                        <a:t>Beam </a:t>
                      </a:r>
                    </a:p>
                    <a:p>
                      <a:pPr algn="ctr"/>
                      <a:r>
                        <a:rPr lang="en-US" dirty="0" smtClean="0"/>
                        <a:t>Envelope</a:t>
                      </a:r>
                    </a:p>
                    <a:p>
                      <a:pPr algn="ctr"/>
                      <a:r>
                        <a:rPr lang="en-US" dirty="0" smtClean="0"/>
                        <a:t>Function</a:t>
                      </a:r>
                    </a:p>
                    <a:p>
                      <a:pPr algn="ctr"/>
                      <a:r>
                        <a:rPr lang="en-US" dirty="0" smtClean="0">
                          <a:latin typeface="+mn-lt"/>
                          <a:sym typeface="Symbol"/>
                        </a:rPr>
                        <a:t>=</a:t>
                      </a:r>
                      <a:r>
                        <a:rPr lang="en-US" dirty="0" smtClean="0">
                          <a:latin typeface="Harlow Solid Italic" panose="04030604020F02020D02" pitchFamily="82" charset="0"/>
                          <a:sym typeface="Symbol"/>
                        </a:rPr>
                        <a:t></a:t>
                      </a:r>
                      <a:r>
                        <a:rPr lang="en-US" dirty="0" smtClean="0">
                          <a:latin typeface="Brush Script MT" panose="03060802040406070304" pitchFamily="66" charset="0"/>
                          <a:sym typeface="Symbol"/>
                        </a:rPr>
                        <a:t>E</a:t>
                      </a:r>
                      <a:r>
                        <a:rPr lang="en-US" dirty="0" smtClean="0">
                          <a:latin typeface="Harlow Solid Italic" panose="04030604020F02020D02" pitchFamily="82" charset="0"/>
                          <a:sym typeface="Symbol"/>
                        </a:rPr>
                        <a:t></a:t>
                      </a: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(s)</a:t>
                      </a:r>
                      <a:endParaRPr lang="en-US" dirty="0" smtClean="0">
                        <a:latin typeface="Harlow Solid Italic" panose="04030604020F02020D02" pitchFamily="82" charset="0"/>
                      </a:endParaRPr>
                    </a:p>
                  </p:txBody>
                </p:sp>
                <p:sp>
                  <p:nvSpPr>
                    <p:cNvPr id="58" name="Freeform 57"/>
                    <p:cNvSpPr/>
                    <p:nvPr/>
                  </p:nvSpPr>
                  <p:spPr bwMode="auto">
                    <a:xfrm flipV="1">
                      <a:off x="553721" y="3915057"/>
                      <a:ext cx="45719" cy="745749"/>
                    </a:xfrm>
                    <a:custGeom>
                      <a:avLst/>
                      <a:gdLst>
                        <a:gd name="connsiteX0" fmla="*/ 879230 w 879230"/>
                        <a:gd name="connsiteY0" fmla="*/ 2342 h 482989"/>
                        <a:gd name="connsiteX1" fmla="*/ 269630 w 879230"/>
                        <a:gd name="connsiteY1" fmla="*/ 72681 h 482989"/>
                        <a:gd name="connsiteX2" fmla="*/ 0 w 879230"/>
                        <a:gd name="connsiteY2" fmla="*/ 482989 h 4829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79230" h="482989">
                          <a:moveTo>
                            <a:pt x="879230" y="2342"/>
                          </a:moveTo>
                          <a:cubicBezTo>
                            <a:pt x="647699" y="-2543"/>
                            <a:pt x="416168" y="-7427"/>
                            <a:pt x="269630" y="72681"/>
                          </a:cubicBezTo>
                          <a:cubicBezTo>
                            <a:pt x="123092" y="152789"/>
                            <a:pt x="61546" y="317889"/>
                            <a:pt x="0" y="482989"/>
                          </a:cubicBezTo>
                        </a:path>
                      </a:pathLst>
                    </a:custGeom>
                    <a:noFill/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triangle" w="lg" len="lg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66" name="Group 65"/>
          <p:cNvGrpSpPr/>
          <p:nvPr/>
        </p:nvGrpSpPr>
        <p:grpSpPr>
          <a:xfrm>
            <a:off x="336783" y="2458043"/>
            <a:ext cx="8622911" cy="3286009"/>
            <a:chOff x="400050" y="2304539"/>
            <a:chExt cx="8622911" cy="3286009"/>
          </a:xfrm>
        </p:grpSpPr>
        <p:sp>
          <p:nvSpPr>
            <p:cNvPr id="63" name="Freeform 62"/>
            <p:cNvSpPr/>
            <p:nvPr/>
          </p:nvSpPr>
          <p:spPr bwMode="auto">
            <a:xfrm>
              <a:off x="400050" y="2304539"/>
              <a:ext cx="8439150" cy="2010286"/>
            </a:xfrm>
            <a:custGeom>
              <a:avLst/>
              <a:gdLst>
                <a:gd name="connsiteX0" fmla="*/ 0 w 8439150"/>
                <a:gd name="connsiteY0" fmla="*/ 1734061 h 2010286"/>
                <a:gd name="connsiteX1" fmla="*/ 342900 w 8439150"/>
                <a:gd name="connsiteY1" fmla="*/ 1457836 h 2010286"/>
                <a:gd name="connsiteX2" fmla="*/ 733425 w 8439150"/>
                <a:gd name="connsiteY2" fmla="*/ 1095886 h 2010286"/>
                <a:gd name="connsiteX3" fmla="*/ 1238250 w 8439150"/>
                <a:gd name="connsiteY3" fmla="*/ 705361 h 2010286"/>
                <a:gd name="connsiteX4" fmla="*/ 1666875 w 8439150"/>
                <a:gd name="connsiteY4" fmla="*/ 505336 h 2010286"/>
                <a:gd name="connsiteX5" fmla="*/ 2076450 w 8439150"/>
                <a:gd name="connsiteY5" fmla="*/ 343411 h 2010286"/>
                <a:gd name="connsiteX6" fmla="*/ 2724150 w 8439150"/>
                <a:gd name="connsiteY6" fmla="*/ 133861 h 2010286"/>
                <a:gd name="connsiteX7" fmla="*/ 4219575 w 8439150"/>
                <a:gd name="connsiteY7" fmla="*/ 511 h 2010286"/>
                <a:gd name="connsiteX8" fmla="*/ 5191125 w 8439150"/>
                <a:gd name="connsiteY8" fmla="*/ 95761 h 2010286"/>
                <a:gd name="connsiteX9" fmla="*/ 5810250 w 8439150"/>
                <a:gd name="connsiteY9" fmla="*/ 286261 h 2010286"/>
                <a:gd name="connsiteX10" fmla="*/ 6381750 w 8439150"/>
                <a:gd name="connsiteY10" fmla="*/ 457711 h 2010286"/>
                <a:gd name="connsiteX11" fmla="*/ 6934200 w 8439150"/>
                <a:gd name="connsiteY11" fmla="*/ 762511 h 2010286"/>
                <a:gd name="connsiteX12" fmla="*/ 7562850 w 8439150"/>
                <a:gd name="connsiteY12" fmla="*/ 1153036 h 2010286"/>
                <a:gd name="connsiteX13" fmla="*/ 8191500 w 8439150"/>
                <a:gd name="connsiteY13" fmla="*/ 1762636 h 2010286"/>
                <a:gd name="connsiteX14" fmla="*/ 8439150 w 8439150"/>
                <a:gd name="connsiteY14" fmla="*/ 2010286 h 201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439150" h="2010286">
                  <a:moveTo>
                    <a:pt x="0" y="1734061"/>
                  </a:moveTo>
                  <a:cubicBezTo>
                    <a:pt x="110331" y="1649129"/>
                    <a:pt x="220663" y="1564198"/>
                    <a:pt x="342900" y="1457836"/>
                  </a:cubicBezTo>
                  <a:cubicBezTo>
                    <a:pt x="465138" y="1351473"/>
                    <a:pt x="584200" y="1221298"/>
                    <a:pt x="733425" y="1095886"/>
                  </a:cubicBezTo>
                  <a:cubicBezTo>
                    <a:pt x="882650" y="970474"/>
                    <a:pt x="1082675" y="803786"/>
                    <a:pt x="1238250" y="705361"/>
                  </a:cubicBezTo>
                  <a:cubicBezTo>
                    <a:pt x="1393825" y="606936"/>
                    <a:pt x="1527175" y="565661"/>
                    <a:pt x="1666875" y="505336"/>
                  </a:cubicBezTo>
                  <a:cubicBezTo>
                    <a:pt x="1806575" y="445011"/>
                    <a:pt x="1900238" y="405323"/>
                    <a:pt x="2076450" y="343411"/>
                  </a:cubicBezTo>
                  <a:cubicBezTo>
                    <a:pt x="2252662" y="281499"/>
                    <a:pt x="2366963" y="191011"/>
                    <a:pt x="2724150" y="133861"/>
                  </a:cubicBezTo>
                  <a:cubicBezTo>
                    <a:pt x="3081338" y="76711"/>
                    <a:pt x="3808413" y="6861"/>
                    <a:pt x="4219575" y="511"/>
                  </a:cubicBezTo>
                  <a:cubicBezTo>
                    <a:pt x="4630737" y="-5839"/>
                    <a:pt x="4926013" y="48136"/>
                    <a:pt x="5191125" y="95761"/>
                  </a:cubicBezTo>
                  <a:cubicBezTo>
                    <a:pt x="5456238" y="143386"/>
                    <a:pt x="5810250" y="286261"/>
                    <a:pt x="5810250" y="286261"/>
                  </a:cubicBezTo>
                  <a:cubicBezTo>
                    <a:pt x="6008688" y="346586"/>
                    <a:pt x="6194425" y="378336"/>
                    <a:pt x="6381750" y="457711"/>
                  </a:cubicBezTo>
                  <a:cubicBezTo>
                    <a:pt x="6569075" y="537086"/>
                    <a:pt x="6737350" y="646624"/>
                    <a:pt x="6934200" y="762511"/>
                  </a:cubicBezTo>
                  <a:cubicBezTo>
                    <a:pt x="7131050" y="878398"/>
                    <a:pt x="7353300" y="986348"/>
                    <a:pt x="7562850" y="1153036"/>
                  </a:cubicBezTo>
                  <a:cubicBezTo>
                    <a:pt x="7772400" y="1319723"/>
                    <a:pt x="8045450" y="1619761"/>
                    <a:pt x="8191500" y="1762636"/>
                  </a:cubicBezTo>
                  <a:cubicBezTo>
                    <a:pt x="8337550" y="1905511"/>
                    <a:pt x="8388350" y="1957898"/>
                    <a:pt x="8439150" y="2010286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740238" y="5251994"/>
              <a:ext cx="12827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Close Orbit</a:t>
              </a:r>
              <a:endParaRPr lang="en-US" dirty="0"/>
            </a:p>
          </p:txBody>
        </p:sp>
        <p:sp>
          <p:nvSpPr>
            <p:cNvPr id="65" name="Freeform 64"/>
            <p:cNvSpPr/>
            <p:nvPr/>
          </p:nvSpPr>
          <p:spPr bwMode="auto">
            <a:xfrm rot="11001925">
              <a:off x="8433309" y="4141304"/>
              <a:ext cx="202912" cy="1134242"/>
            </a:xfrm>
            <a:custGeom>
              <a:avLst/>
              <a:gdLst>
                <a:gd name="connsiteX0" fmla="*/ 879230 w 879230"/>
                <a:gd name="connsiteY0" fmla="*/ 2342 h 482989"/>
                <a:gd name="connsiteX1" fmla="*/ 269630 w 879230"/>
                <a:gd name="connsiteY1" fmla="*/ 72681 h 482989"/>
                <a:gd name="connsiteX2" fmla="*/ 0 w 879230"/>
                <a:gd name="connsiteY2" fmla="*/ 482989 h 482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9230" h="482989">
                  <a:moveTo>
                    <a:pt x="879230" y="2342"/>
                  </a:moveTo>
                  <a:cubicBezTo>
                    <a:pt x="647699" y="-2543"/>
                    <a:pt x="416168" y="-7427"/>
                    <a:pt x="269630" y="72681"/>
                  </a:cubicBezTo>
                  <a:cubicBezTo>
                    <a:pt x="123092" y="152789"/>
                    <a:pt x="61546" y="317889"/>
                    <a:pt x="0" y="482989"/>
                  </a:cubicBez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208857" y="1176912"/>
            <a:ext cx="1314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LHC SC Quad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73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9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9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1" y="0"/>
            <a:ext cx="7769225" cy="765175"/>
          </a:xfrm>
        </p:spPr>
        <p:txBody>
          <a:bodyPr/>
          <a:lstStyle/>
          <a:p>
            <a:r>
              <a:rPr lang="en-US" dirty="0" smtClean="0"/>
              <a:t>LHC </a:t>
            </a:r>
            <a:r>
              <a:rPr lang="en-US" dirty="0" smtClean="0">
                <a:sym typeface="Symbol"/>
              </a:rPr>
              <a:t></a:t>
            </a:r>
            <a:r>
              <a:rPr lang="en-US" baseline="-25000" dirty="0" err="1" smtClean="0">
                <a:sym typeface="Symbol"/>
              </a:rPr>
              <a:t>x</a:t>
            </a:r>
            <a:r>
              <a:rPr lang="en-US" dirty="0" err="1" smtClean="0">
                <a:sym typeface="Symbol"/>
              </a:rPr>
              <a:t>@Inj</a:t>
            </a:r>
            <a:r>
              <a:rPr lang="en-US" dirty="0" smtClean="0">
                <a:sym typeface="Symbol"/>
              </a:rPr>
              <a:t>. &amp; @Collision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A5C3B2-2713-40BA-92CF-ECD67616E0C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65" y="1021976"/>
            <a:ext cx="8228272" cy="5634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26373" y="2850153"/>
            <a:ext cx="1236236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&lt;</a:t>
            </a:r>
            <a:r>
              <a:rPr lang="en-US" dirty="0" smtClean="0">
                <a:sym typeface="Symbol"/>
              </a:rPr>
              <a:t></a:t>
            </a:r>
            <a:r>
              <a:rPr lang="en-US" baseline="-25000" dirty="0" err="1" smtClean="0">
                <a:sym typeface="Symbol"/>
              </a:rPr>
              <a:t>x,y</a:t>
            </a:r>
            <a:r>
              <a:rPr lang="en-US" dirty="0" smtClean="0">
                <a:sym typeface="Symbol"/>
              </a:rPr>
              <a:t>&gt; ~86m</a:t>
            </a:r>
            <a:endParaRPr lang="en-US" dirty="0"/>
          </a:p>
        </p:txBody>
      </p:sp>
      <p:pic>
        <p:nvPicPr>
          <p:cNvPr id="7" name="Picture 1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34" y="1272636"/>
            <a:ext cx="3123128" cy="1535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454" y="1272636"/>
            <a:ext cx="3179330" cy="2371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 flipV="1">
            <a:off x="4475181" y="2366682"/>
            <a:ext cx="833273" cy="88212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7417710" y="1840804"/>
            <a:ext cx="1322798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/>
              </a:rPr>
              <a:t></a:t>
            </a:r>
            <a:r>
              <a:rPr lang="en-US" baseline="-25000" dirty="0" smtClean="0">
                <a:sym typeface="Symbol"/>
              </a:rPr>
              <a:t>Max</a:t>
            </a:r>
            <a:r>
              <a:rPr lang="en-US" dirty="0" smtClean="0">
                <a:sym typeface="Symbol"/>
              </a:rPr>
              <a:t> ~4.5km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6940342" y="2048553"/>
            <a:ext cx="445094" cy="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7385436" y="2810784"/>
            <a:ext cx="1175322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/>
              </a:rPr>
              <a:t>* ~0.55m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6820348" y="2975696"/>
            <a:ext cx="565088" cy="35170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48155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394111" y="939375"/>
            <a:ext cx="1295379" cy="309562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6" y="91572"/>
            <a:ext cx="7769225" cy="765175"/>
          </a:xfrm>
        </p:spPr>
        <p:txBody>
          <a:bodyPr/>
          <a:lstStyle/>
          <a:p>
            <a:r>
              <a:rPr lang="en-US" sz="2800" dirty="0" smtClean="0"/>
              <a:t>Components of Accelerators - RF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416413" y="877976"/>
            <a:ext cx="491874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en-US" sz="1800" b="1" dirty="0" smtClean="0"/>
              <a:t>RF Cavity</a:t>
            </a:r>
            <a:r>
              <a:rPr lang="en-US" altLang="en-US" sz="1800" dirty="0" smtClean="0"/>
              <a:t>: A device </a:t>
            </a:r>
            <a:r>
              <a:rPr lang="en-US" altLang="en-US" sz="1800" dirty="0"/>
              <a:t>used </a:t>
            </a:r>
            <a:r>
              <a:rPr lang="en-US" altLang="en-US" sz="1800" dirty="0" smtClean="0"/>
              <a:t>for 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en-US" sz="1800" dirty="0" smtClean="0">
                <a:solidFill>
                  <a:srgbClr val="FF0000"/>
                </a:solidFill>
              </a:rPr>
              <a:t>bunching, beam capture</a:t>
            </a:r>
            <a:r>
              <a:rPr lang="en-US" altLang="en-US" sz="1800" dirty="0" smtClean="0"/>
              <a:t>, 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en-US" sz="1800" dirty="0" smtClean="0">
                <a:solidFill>
                  <a:srgbClr val="FF0000"/>
                </a:solidFill>
              </a:rPr>
              <a:t>acceleration</a:t>
            </a:r>
            <a:r>
              <a:rPr lang="en-US" altLang="en-US" sz="1800" dirty="0" smtClean="0"/>
              <a:t>, 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en-US" sz="1800" dirty="0" smtClean="0"/>
              <a:t> rf </a:t>
            </a:r>
            <a:r>
              <a:rPr lang="en-US" altLang="en-US" sz="1800" dirty="0"/>
              <a:t>manipulation like bunch 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en-US" sz="1800" dirty="0">
                <a:solidFill>
                  <a:srgbClr val="FF0000"/>
                </a:solidFill>
              </a:rPr>
              <a:t>compression</a:t>
            </a:r>
            <a:r>
              <a:rPr lang="en-US" altLang="en-US" sz="1800" dirty="0"/>
              <a:t>, </a:t>
            </a:r>
            <a:r>
              <a:rPr lang="en-US" altLang="en-US" sz="1800" dirty="0">
                <a:solidFill>
                  <a:srgbClr val="FF0000"/>
                </a:solidFill>
              </a:rPr>
              <a:t>rotation, </a:t>
            </a:r>
          </a:p>
          <a:p>
            <a:pPr lvl="1">
              <a:lnSpc>
                <a:spcPct val="120000"/>
              </a:lnSpc>
            </a:pPr>
            <a:r>
              <a:rPr lang="en-US" altLang="en-US" sz="1800" dirty="0" smtClean="0">
                <a:solidFill>
                  <a:srgbClr val="FF0000"/>
                </a:solidFill>
              </a:rPr>
              <a:t>    shaping </a:t>
            </a:r>
            <a:r>
              <a:rPr lang="en-US" altLang="en-US" sz="1800" dirty="0">
                <a:solidFill>
                  <a:srgbClr val="FF0000"/>
                </a:solidFill>
              </a:rPr>
              <a:t>beam bunches, </a:t>
            </a:r>
          </a:p>
          <a:p>
            <a:pPr lvl="1">
              <a:lnSpc>
                <a:spcPct val="120000"/>
              </a:lnSpc>
            </a:pPr>
            <a:r>
              <a:rPr lang="en-US" altLang="en-US" sz="1800" dirty="0" smtClean="0">
                <a:solidFill>
                  <a:srgbClr val="FF0000"/>
                </a:solidFill>
              </a:rPr>
              <a:t>    bunch </a:t>
            </a:r>
            <a:r>
              <a:rPr lang="en-US" altLang="en-US" sz="1800" dirty="0">
                <a:solidFill>
                  <a:srgbClr val="FF0000"/>
                </a:solidFill>
              </a:rPr>
              <a:t>splitting, coalescing  </a:t>
            </a:r>
          </a:p>
          <a:p>
            <a:pPr lvl="1">
              <a:lnSpc>
                <a:spcPct val="120000"/>
              </a:lnSpc>
            </a:pPr>
            <a:r>
              <a:rPr lang="en-US" altLang="en-US" sz="1800" dirty="0" smtClean="0">
                <a:solidFill>
                  <a:srgbClr val="FF0000"/>
                </a:solidFill>
              </a:rPr>
              <a:t>    multiple </a:t>
            </a:r>
            <a:r>
              <a:rPr lang="en-US" altLang="en-US" sz="1800" dirty="0">
                <a:solidFill>
                  <a:srgbClr val="FF0000"/>
                </a:solidFill>
              </a:rPr>
              <a:t>bunches,</a:t>
            </a:r>
          </a:p>
          <a:p>
            <a:pPr lvl="1">
              <a:lnSpc>
                <a:spcPct val="120000"/>
              </a:lnSpc>
            </a:pPr>
            <a:r>
              <a:rPr lang="en-US" altLang="en-US" sz="1800" dirty="0"/>
              <a:t>and many rf gymnastics.</a:t>
            </a:r>
            <a:endParaRPr lang="en-US" altLang="en-US" sz="1800" dirty="0" smtClean="0"/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en-US" sz="1800" dirty="0" smtClean="0"/>
              <a:t>Synchronous beam </a:t>
            </a:r>
            <a:r>
              <a:rPr lang="en-US" altLang="en-US" sz="1800" dirty="0"/>
              <a:t>from </a:t>
            </a:r>
            <a:endParaRPr lang="en-US" altLang="en-US" sz="1800" dirty="0" smtClean="0"/>
          </a:p>
          <a:p>
            <a:pPr>
              <a:lnSpc>
                <a:spcPct val="120000"/>
              </a:lnSpc>
            </a:pPr>
            <a:r>
              <a:rPr lang="en-US" altLang="en-US" sz="1800" dirty="0" smtClean="0"/>
              <a:t>    one accelerator to another</a:t>
            </a:r>
            <a:endParaRPr lang="en-US" altLang="en-US" sz="1800" dirty="0"/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FF0000"/>
                </a:solidFill>
                <a:sym typeface="Wingdings" panose="05000000000000000000" pitchFamily="2" charset="2"/>
              </a:rPr>
              <a:t>T</a:t>
            </a:r>
            <a:r>
              <a:rPr lang="en-US" sz="1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o keep up </a:t>
            </a:r>
            <a:r>
              <a:rPr lang="en-US" sz="1800" dirty="0">
                <a:solidFill>
                  <a:srgbClr val="FF0000"/>
                </a:solidFill>
                <a:sym typeface="Wingdings" panose="05000000000000000000" pitchFamily="2" charset="2"/>
              </a:rPr>
              <a:t>with the energy losses </a:t>
            </a:r>
            <a:endParaRPr lang="en-US" sz="1800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>
              <a:lnSpc>
                <a:spcPct val="120000"/>
              </a:lnSpc>
            </a:pPr>
            <a:r>
              <a:rPr lang="en-US" sz="1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    during storing (loss ~7keV/turn) </a:t>
            </a:r>
          </a:p>
          <a:p>
            <a:pPr>
              <a:lnSpc>
                <a:spcPct val="120000"/>
              </a:lnSpc>
            </a:pPr>
            <a:r>
              <a:rPr lang="en-US" sz="1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   in a collider like LHC</a:t>
            </a:r>
            <a:r>
              <a:rPr lang="en-US" altLang="en-US" sz="1800" dirty="0" smtClean="0"/>
              <a:t>, </a:t>
            </a:r>
          </a:p>
          <a:p>
            <a:pPr>
              <a:lnSpc>
                <a:spcPct val="120000"/>
              </a:lnSpc>
            </a:pPr>
            <a:r>
              <a:rPr lang="en-US" altLang="en-US" sz="1800" dirty="0"/>
              <a:t> </a:t>
            </a:r>
            <a:r>
              <a:rPr lang="en-US" altLang="en-US" sz="1800" dirty="0" smtClean="0"/>
              <a:t>    and many more.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68AC2B-3AAF-4728-BB74-F644946B77C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4417208" y="931064"/>
            <a:ext cx="4631789" cy="5647866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476" y="990015"/>
            <a:ext cx="1899929" cy="14799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928" y="4315940"/>
            <a:ext cx="2713938" cy="217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 descr="http://www.physics.buffalo.edu/phy514/w07/img/lhc-rf-cavitie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578" y="3503221"/>
            <a:ext cx="2820442" cy="173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Arrow Connector 25"/>
          <p:cNvCxnSpPr/>
          <p:nvPr/>
        </p:nvCxnSpPr>
        <p:spPr bwMode="auto">
          <a:xfrm>
            <a:off x="5777539" y="1706219"/>
            <a:ext cx="203449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4685573" y="1325881"/>
            <a:ext cx="9509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Single-Cell  </a:t>
            </a:r>
          </a:p>
          <a:p>
            <a:pPr algn="ctr"/>
            <a:r>
              <a:rPr lang="en-US" sz="1000" dirty="0" smtClean="0"/>
              <a:t>SC cavity </a:t>
            </a:r>
          </a:p>
          <a:p>
            <a:pPr algn="ctr"/>
            <a:r>
              <a:rPr lang="en-US" sz="1000" dirty="0" smtClean="0">
                <a:solidFill>
                  <a:srgbClr val="0000CC"/>
                </a:solidFill>
              </a:rPr>
              <a:t>TM010 </a:t>
            </a:r>
            <a:r>
              <a:rPr lang="en-US" sz="1000" dirty="0" smtClean="0"/>
              <a:t>mode</a:t>
            </a:r>
            <a:endParaRPr lang="en-US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4685573" y="2835299"/>
            <a:ext cx="10919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Multi-Cell SRF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27379" y="3599546"/>
            <a:ext cx="1521780" cy="600164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LHC 400MHz 4-SRF cavity/</a:t>
            </a:r>
            <a:r>
              <a:rPr lang="en-US" sz="1100" dirty="0" err="1" smtClean="0"/>
              <a:t>cyro</a:t>
            </a:r>
            <a:r>
              <a:rPr lang="en-US" sz="1100" dirty="0" smtClean="0"/>
              <a:t>-module with</a:t>
            </a:r>
            <a:r>
              <a:rPr lang="en-US" sz="1100" dirty="0" smtClean="0">
                <a:solidFill>
                  <a:srgbClr val="0000CC"/>
                </a:solidFill>
              </a:rPr>
              <a:t> 2MV/cavity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85573" y="5568999"/>
            <a:ext cx="1436630" cy="600164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LHC 400MHz SRF in the LHC tunnel</a:t>
            </a:r>
          </a:p>
          <a:p>
            <a:pPr algn="ctr"/>
            <a:r>
              <a:rPr lang="en-US" sz="1100" dirty="0"/>
              <a:t>a</a:t>
            </a:r>
            <a:r>
              <a:rPr lang="en-US" sz="1100" dirty="0" smtClean="0"/>
              <a:t>t 4.5</a:t>
            </a:r>
            <a:r>
              <a:rPr lang="en-US" sz="1100" baseline="30000" dirty="0" smtClean="0"/>
              <a:t>0</a:t>
            </a:r>
            <a:r>
              <a:rPr lang="en-US" sz="1100" dirty="0" smtClean="0"/>
              <a:t>K</a:t>
            </a:r>
          </a:p>
        </p:txBody>
      </p:sp>
      <p:cxnSp>
        <p:nvCxnSpPr>
          <p:cNvPr id="20" name="Straight Arrow Connector 19"/>
          <p:cNvCxnSpPr/>
          <p:nvPr/>
        </p:nvCxnSpPr>
        <p:spPr bwMode="auto">
          <a:xfrm flipH="1">
            <a:off x="6593678" y="4022893"/>
            <a:ext cx="899652" cy="35363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476" y="2608560"/>
            <a:ext cx="1886910" cy="7991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36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5" name="Group 2"/>
          <p:cNvGrpSpPr>
            <a:grpSpLocks/>
          </p:cNvGrpSpPr>
          <p:nvPr/>
        </p:nvGrpSpPr>
        <p:grpSpPr bwMode="auto">
          <a:xfrm>
            <a:off x="4650950" y="1698590"/>
            <a:ext cx="2881312" cy="541338"/>
            <a:chOff x="2903" y="1412"/>
            <a:chExt cx="1814" cy="341"/>
          </a:xfrm>
        </p:grpSpPr>
        <p:grpSp>
          <p:nvGrpSpPr>
            <p:cNvPr id="3283" name="Group 3"/>
            <p:cNvGrpSpPr>
              <a:grpSpLocks/>
            </p:cNvGrpSpPr>
            <p:nvPr/>
          </p:nvGrpSpPr>
          <p:grpSpPr bwMode="auto">
            <a:xfrm>
              <a:off x="4604" y="1412"/>
              <a:ext cx="113" cy="341"/>
              <a:chOff x="5193" y="1434"/>
              <a:chExt cx="113" cy="341"/>
            </a:xfrm>
          </p:grpSpPr>
          <p:sp>
            <p:nvSpPr>
              <p:cNvPr id="3289" name="Oval 4"/>
              <p:cNvSpPr>
                <a:spLocks noChangeArrowheads="1"/>
              </p:cNvSpPr>
              <p:nvPr/>
            </p:nvSpPr>
            <p:spPr bwMode="auto">
              <a:xfrm>
                <a:off x="5215" y="1457"/>
                <a:ext cx="91" cy="31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lnSpc>
                    <a:spcPct val="115000"/>
                  </a:lnSpc>
                  <a:spcBef>
                    <a:spcPct val="20000"/>
                  </a:spcBef>
                  <a:buChar char="–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lnSpc>
                    <a:spcPct val="115000"/>
                  </a:lnSpc>
                  <a:spcBef>
                    <a:spcPct val="20000"/>
                  </a:spcBef>
                  <a:buFont typeface="Times New Roman" pitchFamily="18" charset="0"/>
                  <a:buChar char="►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lnSpc>
                    <a:spcPct val="115000"/>
                  </a:lnSpc>
                  <a:spcBef>
                    <a:spcPct val="20000"/>
                  </a:spcBef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600"/>
              </a:p>
            </p:txBody>
          </p:sp>
          <p:sp>
            <p:nvSpPr>
              <p:cNvPr id="3290" name="Rectangle 5"/>
              <p:cNvSpPr>
                <a:spLocks noChangeArrowheads="1"/>
              </p:cNvSpPr>
              <p:nvPr/>
            </p:nvSpPr>
            <p:spPr bwMode="auto">
              <a:xfrm>
                <a:off x="5193" y="1434"/>
                <a:ext cx="68" cy="31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lnSpc>
                    <a:spcPct val="115000"/>
                  </a:lnSpc>
                  <a:spcBef>
                    <a:spcPct val="20000"/>
                  </a:spcBef>
                  <a:buChar char="–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lnSpc>
                    <a:spcPct val="115000"/>
                  </a:lnSpc>
                  <a:spcBef>
                    <a:spcPct val="20000"/>
                  </a:spcBef>
                  <a:buFont typeface="Times New Roman" pitchFamily="18" charset="0"/>
                  <a:buChar char="►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lnSpc>
                    <a:spcPct val="115000"/>
                  </a:lnSpc>
                  <a:spcBef>
                    <a:spcPct val="20000"/>
                  </a:spcBef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600"/>
              </a:p>
            </p:txBody>
          </p:sp>
        </p:grpSp>
        <p:grpSp>
          <p:nvGrpSpPr>
            <p:cNvPr id="3284" name="Group 6"/>
            <p:cNvGrpSpPr>
              <a:grpSpLocks/>
            </p:cNvGrpSpPr>
            <p:nvPr/>
          </p:nvGrpSpPr>
          <p:grpSpPr bwMode="auto">
            <a:xfrm>
              <a:off x="2903" y="1434"/>
              <a:ext cx="1769" cy="318"/>
              <a:chOff x="2857" y="1003"/>
              <a:chExt cx="1769" cy="318"/>
            </a:xfrm>
          </p:grpSpPr>
          <p:sp>
            <p:nvSpPr>
              <p:cNvPr id="3285" name="Line 7"/>
              <p:cNvSpPr>
                <a:spLocks noChangeShapeType="1"/>
              </p:cNvSpPr>
              <p:nvPr/>
            </p:nvSpPr>
            <p:spPr bwMode="auto">
              <a:xfrm>
                <a:off x="2903" y="1162"/>
                <a:ext cx="1723" cy="0"/>
              </a:xfrm>
              <a:prstGeom prst="line">
                <a:avLst/>
              </a:prstGeom>
              <a:noFill/>
              <a:ln w="7620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6" name="Line 8"/>
              <p:cNvSpPr>
                <a:spLocks noChangeShapeType="1"/>
              </p:cNvSpPr>
              <p:nvPr/>
            </p:nvSpPr>
            <p:spPr bwMode="auto">
              <a:xfrm>
                <a:off x="2903" y="1321"/>
                <a:ext cx="172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7" name="Line 9"/>
              <p:cNvSpPr>
                <a:spLocks noChangeShapeType="1"/>
              </p:cNvSpPr>
              <p:nvPr/>
            </p:nvSpPr>
            <p:spPr bwMode="auto">
              <a:xfrm>
                <a:off x="2903" y="1003"/>
                <a:ext cx="172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8" name="Oval 10"/>
              <p:cNvSpPr>
                <a:spLocks noChangeArrowheads="1"/>
              </p:cNvSpPr>
              <p:nvPr/>
            </p:nvSpPr>
            <p:spPr bwMode="auto">
              <a:xfrm>
                <a:off x="2857" y="1003"/>
                <a:ext cx="91" cy="31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lnSpc>
                    <a:spcPct val="115000"/>
                  </a:lnSpc>
                  <a:spcBef>
                    <a:spcPct val="20000"/>
                  </a:spcBef>
                  <a:buChar char="–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lnSpc>
                    <a:spcPct val="115000"/>
                  </a:lnSpc>
                  <a:spcBef>
                    <a:spcPct val="20000"/>
                  </a:spcBef>
                  <a:buFont typeface="Times New Roman" pitchFamily="18" charset="0"/>
                  <a:buChar char="►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lnSpc>
                    <a:spcPct val="115000"/>
                  </a:lnSpc>
                  <a:spcBef>
                    <a:spcPct val="20000"/>
                  </a:spcBef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600"/>
              </a:p>
            </p:txBody>
          </p:sp>
        </p:grpSp>
      </p:grpSp>
      <p:sp>
        <p:nvSpPr>
          <p:cNvPr id="3076" name="Rectangle 11"/>
          <p:cNvSpPr>
            <a:spLocks noGrp="1" noChangeArrowheads="1"/>
          </p:cNvSpPr>
          <p:nvPr>
            <p:ph type="title"/>
          </p:nvPr>
        </p:nvSpPr>
        <p:spPr>
          <a:xfrm>
            <a:off x="756637" y="-55082"/>
            <a:ext cx="7866063" cy="870332"/>
          </a:xfrm>
        </p:spPr>
        <p:txBody>
          <a:bodyPr/>
          <a:lstStyle/>
          <a:p>
            <a:r>
              <a:rPr lang="en-US" altLang="en-US" sz="2400" dirty="0"/>
              <a:t>What an RF system can do? </a:t>
            </a:r>
            <a:r>
              <a:rPr lang="en-US" altLang="en-US" sz="2400" dirty="0" smtClean="0"/>
              <a:t/>
            </a:r>
            <a:br>
              <a:rPr lang="en-US" altLang="en-US" sz="2400" dirty="0" smtClean="0"/>
            </a:br>
            <a:r>
              <a:rPr lang="en-US" altLang="en-US" sz="2400" dirty="0" smtClean="0"/>
              <a:t>Aspects of Longitudinal Beam Dynamics  </a:t>
            </a:r>
            <a:endParaRPr lang="en-US" altLang="en-US" sz="2600" dirty="0" smtClean="0"/>
          </a:p>
        </p:txBody>
      </p:sp>
      <p:sp>
        <p:nvSpPr>
          <p:cNvPr id="3077" name="Oval 12"/>
          <p:cNvSpPr>
            <a:spLocks noChangeArrowheads="1"/>
          </p:cNvSpPr>
          <p:nvPr/>
        </p:nvSpPr>
        <p:spPr bwMode="auto">
          <a:xfrm>
            <a:off x="830263" y="1590675"/>
            <a:ext cx="2338387" cy="863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lnSpc>
                <a:spcPct val="115000"/>
              </a:lnSpc>
              <a:spcBef>
                <a:spcPct val="20000"/>
              </a:spcBef>
              <a:buFont typeface="Wingdings" pitchFamily="2" charset="2"/>
              <a:buChar char="Ø"/>
              <a:defRPr sz="15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lnSpc>
                <a:spcPct val="115000"/>
              </a:lnSpc>
              <a:spcBef>
                <a:spcPct val="20000"/>
              </a:spcBef>
              <a:buChar char="–"/>
              <a:defRPr sz="1500">
                <a:solidFill>
                  <a:schemeClr val="accent2"/>
                </a:solidFill>
                <a:latin typeface="Comic Sans MS" pitchFamily="66" charset="0"/>
              </a:defRPr>
            </a:lvl2pPr>
            <a:lvl3pPr marL="1143000" indent="-228600" eaLnBrk="0" hangingPunct="0">
              <a:lnSpc>
                <a:spcPct val="115000"/>
              </a:lnSpc>
              <a:spcBef>
                <a:spcPct val="20000"/>
              </a:spcBef>
              <a:buFont typeface="Wingdings" pitchFamily="2" charset="2"/>
              <a:buChar char="Ø"/>
              <a:defRPr sz="15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lnSpc>
                <a:spcPct val="115000"/>
              </a:lnSpc>
              <a:spcBef>
                <a:spcPct val="20000"/>
              </a:spcBef>
              <a:buFont typeface="Times New Roman" pitchFamily="18" charset="0"/>
              <a:buChar char="►"/>
              <a:defRPr sz="1500">
                <a:solidFill>
                  <a:schemeClr val="accent2"/>
                </a:solidFill>
                <a:latin typeface="Comic Sans MS" pitchFamily="66" charset="0"/>
              </a:defRPr>
            </a:lvl4pPr>
            <a:lvl5pPr marL="2057400" indent="-228600" eaLnBrk="0" hangingPunct="0">
              <a:lnSpc>
                <a:spcPct val="115000"/>
              </a:lnSpc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600"/>
          </a:p>
        </p:txBody>
      </p:sp>
      <p:sp>
        <p:nvSpPr>
          <p:cNvPr id="3078" name="Oval 13"/>
          <p:cNvSpPr>
            <a:spLocks noChangeArrowheads="1"/>
          </p:cNvSpPr>
          <p:nvPr/>
        </p:nvSpPr>
        <p:spPr bwMode="auto">
          <a:xfrm>
            <a:off x="573088" y="1377950"/>
            <a:ext cx="2805112" cy="12938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lnSpc>
                <a:spcPct val="115000"/>
              </a:lnSpc>
              <a:spcBef>
                <a:spcPct val="20000"/>
              </a:spcBef>
              <a:buFont typeface="Wingdings" pitchFamily="2" charset="2"/>
              <a:buChar char="Ø"/>
              <a:defRPr sz="15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lnSpc>
                <a:spcPct val="115000"/>
              </a:lnSpc>
              <a:spcBef>
                <a:spcPct val="20000"/>
              </a:spcBef>
              <a:buChar char="–"/>
              <a:defRPr sz="1500">
                <a:solidFill>
                  <a:schemeClr val="accent2"/>
                </a:solidFill>
                <a:latin typeface="Comic Sans MS" pitchFamily="66" charset="0"/>
              </a:defRPr>
            </a:lvl2pPr>
            <a:lvl3pPr marL="1143000" indent="-228600" eaLnBrk="0" hangingPunct="0">
              <a:lnSpc>
                <a:spcPct val="115000"/>
              </a:lnSpc>
              <a:spcBef>
                <a:spcPct val="20000"/>
              </a:spcBef>
              <a:buFont typeface="Wingdings" pitchFamily="2" charset="2"/>
              <a:buChar char="Ø"/>
              <a:defRPr sz="15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lnSpc>
                <a:spcPct val="115000"/>
              </a:lnSpc>
              <a:spcBef>
                <a:spcPct val="20000"/>
              </a:spcBef>
              <a:buFont typeface="Times New Roman" pitchFamily="18" charset="0"/>
              <a:buChar char="►"/>
              <a:defRPr sz="1500">
                <a:solidFill>
                  <a:schemeClr val="accent2"/>
                </a:solidFill>
                <a:latin typeface="Comic Sans MS" pitchFamily="66" charset="0"/>
              </a:defRPr>
            </a:lvl4pPr>
            <a:lvl5pPr marL="2057400" indent="-228600" eaLnBrk="0" hangingPunct="0">
              <a:lnSpc>
                <a:spcPct val="115000"/>
              </a:lnSpc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600"/>
          </a:p>
        </p:txBody>
      </p:sp>
      <p:sp>
        <p:nvSpPr>
          <p:cNvPr id="3079" name="Oval 14"/>
          <p:cNvSpPr>
            <a:spLocks noChangeArrowheads="1"/>
          </p:cNvSpPr>
          <p:nvPr/>
        </p:nvSpPr>
        <p:spPr bwMode="auto">
          <a:xfrm>
            <a:off x="717550" y="1485900"/>
            <a:ext cx="2560638" cy="1076325"/>
          </a:xfrm>
          <a:prstGeom prst="ellips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5755" tIns="47880" rIns="95755" bIns="47880" anchor="ctr"/>
          <a:lstStyle>
            <a:lvl1pPr defTabSz="957263" eaLnBrk="0" hangingPunct="0">
              <a:lnSpc>
                <a:spcPct val="115000"/>
              </a:lnSpc>
              <a:spcBef>
                <a:spcPct val="20000"/>
              </a:spcBef>
              <a:buFont typeface="Wingdings" pitchFamily="2" charset="2"/>
              <a:buChar char="Ø"/>
              <a:defRPr sz="15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957263" eaLnBrk="0" hangingPunct="0">
              <a:lnSpc>
                <a:spcPct val="115000"/>
              </a:lnSpc>
              <a:spcBef>
                <a:spcPct val="20000"/>
              </a:spcBef>
              <a:buChar char="–"/>
              <a:defRPr sz="1500">
                <a:solidFill>
                  <a:schemeClr val="accent2"/>
                </a:solidFill>
                <a:latin typeface="Comic Sans MS" pitchFamily="66" charset="0"/>
              </a:defRPr>
            </a:lvl2pPr>
            <a:lvl3pPr marL="1143000" indent="-228600" defTabSz="957263" eaLnBrk="0" hangingPunct="0">
              <a:lnSpc>
                <a:spcPct val="115000"/>
              </a:lnSpc>
              <a:spcBef>
                <a:spcPct val="20000"/>
              </a:spcBef>
              <a:buFont typeface="Wingdings" pitchFamily="2" charset="2"/>
              <a:buChar char="Ø"/>
              <a:defRPr sz="15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957263" eaLnBrk="0" hangingPunct="0">
              <a:lnSpc>
                <a:spcPct val="115000"/>
              </a:lnSpc>
              <a:spcBef>
                <a:spcPct val="20000"/>
              </a:spcBef>
              <a:buFont typeface="Times New Roman" pitchFamily="18" charset="0"/>
              <a:buChar char="►"/>
              <a:defRPr sz="1500">
                <a:solidFill>
                  <a:schemeClr val="accent2"/>
                </a:solidFill>
                <a:latin typeface="Comic Sans MS" pitchFamily="66" charset="0"/>
              </a:defRPr>
            </a:lvl4pPr>
            <a:lvl5pPr marL="2057400" indent="-228600" defTabSz="957263" eaLnBrk="0" hangingPunct="0">
              <a:lnSpc>
                <a:spcPct val="115000"/>
              </a:lnSpc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957263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957263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957263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957263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900">
              <a:solidFill>
                <a:srgbClr val="CC0000"/>
              </a:solidFill>
            </a:endParaRPr>
          </a:p>
        </p:txBody>
      </p:sp>
      <p:sp>
        <p:nvSpPr>
          <p:cNvPr id="3084" name="Text Box 21"/>
          <p:cNvSpPr txBox="1">
            <a:spLocks noChangeArrowheads="1"/>
          </p:cNvSpPr>
          <p:nvPr/>
        </p:nvSpPr>
        <p:spPr bwMode="auto">
          <a:xfrm>
            <a:off x="647700" y="873125"/>
            <a:ext cx="33607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55" tIns="47880" rIns="95755" bIns="47880">
            <a:spAutoFit/>
          </a:bodyPr>
          <a:lstStyle>
            <a:lvl1pPr defTabSz="957263" eaLnBrk="0" hangingPunct="0">
              <a:lnSpc>
                <a:spcPct val="115000"/>
              </a:lnSpc>
              <a:spcBef>
                <a:spcPct val="20000"/>
              </a:spcBef>
              <a:buFont typeface="Wingdings" pitchFamily="2" charset="2"/>
              <a:buChar char="Ø"/>
              <a:defRPr sz="15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957263" eaLnBrk="0" hangingPunct="0">
              <a:lnSpc>
                <a:spcPct val="115000"/>
              </a:lnSpc>
              <a:spcBef>
                <a:spcPct val="20000"/>
              </a:spcBef>
              <a:buChar char="–"/>
              <a:defRPr sz="1500">
                <a:solidFill>
                  <a:schemeClr val="accent2"/>
                </a:solidFill>
                <a:latin typeface="Comic Sans MS" pitchFamily="66" charset="0"/>
              </a:defRPr>
            </a:lvl2pPr>
            <a:lvl3pPr marL="1143000" indent="-228600" defTabSz="957263" eaLnBrk="0" hangingPunct="0">
              <a:lnSpc>
                <a:spcPct val="115000"/>
              </a:lnSpc>
              <a:spcBef>
                <a:spcPct val="20000"/>
              </a:spcBef>
              <a:buFont typeface="Wingdings" pitchFamily="2" charset="2"/>
              <a:buChar char="Ø"/>
              <a:defRPr sz="15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957263" eaLnBrk="0" hangingPunct="0">
              <a:lnSpc>
                <a:spcPct val="115000"/>
              </a:lnSpc>
              <a:spcBef>
                <a:spcPct val="20000"/>
              </a:spcBef>
              <a:buFont typeface="Times New Roman" pitchFamily="18" charset="0"/>
              <a:buChar char="►"/>
              <a:defRPr sz="1500">
                <a:solidFill>
                  <a:schemeClr val="accent2"/>
                </a:solidFill>
                <a:latin typeface="Comic Sans MS" pitchFamily="66" charset="0"/>
              </a:defRPr>
            </a:lvl4pPr>
            <a:lvl5pPr marL="2057400" indent="-228600" defTabSz="957263" eaLnBrk="0" hangingPunct="0">
              <a:lnSpc>
                <a:spcPct val="115000"/>
              </a:lnSpc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957263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957263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957263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957263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dirty="0"/>
              <a:t>Coasting Beam with Energy E</a:t>
            </a:r>
            <a:r>
              <a:rPr lang="en-US" altLang="en-US" sz="1600" baseline="-25000" dirty="0"/>
              <a:t>0</a:t>
            </a:r>
            <a:r>
              <a:rPr lang="en-US" altLang="en-US" sz="1600" dirty="0"/>
              <a:t>±</a:t>
            </a:r>
            <a:r>
              <a:rPr lang="en-US" altLang="en-US" sz="1600" dirty="0">
                <a:sym typeface="Symbol" pitchFamily="18" charset="2"/>
              </a:rPr>
              <a:t>E</a:t>
            </a:r>
          </a:p>
        </p:txBody>
      </p:sp>
      <p:sp>
        <p:nvSpPr>
          <p:cNvPr id="3086" name="Text Box 23"/>
          <p:cNvSpPr txBox="1">
            <a:spLocks noChangeArrowheads="1"/>
          </p:cNvSpPr>
          <p:nvPr/>
        </p:nvSpPr>
        <p:spPr bwMode="auto">
          <a:xfrm>
            <a:off x="7734300" y="1628775"/>
            <a:ext cx="1389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55" tIns="47880" rIns="95755" bIns="47880">
            <a:spAutoFit/>
          </a:bodyPr>
          <a:lstStyle>
            <a:lvl1pPr defTabSz="957263" eaLnBrk="0" hangingPunct="0">
              <a:lnSpc>
                <a:spcPct val="115000"/>
              </a:lnSpc>
              <a:spcBef>
                <a:spcPct val="20000"/>
              </a:spcBef>
              <a:buFont typeface="Wingdings" pitchFamily="2" charset="2"/>
              <a:buChar char="Ø"/>
              <a:defRPr sz="15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957263" eaLnBrk="0" hangingPunct="0">
              <a:lnSpc>
                <a:spcPct val="115000"/>
              </a:lnSpc>
              <a:spcBef>
                <a:spcPct val="20000"/>
              </a:spcBef>
              <a:buChar char="–"/>
              <a:defRPr sz="1500">
                <a:solidFill>
                  <a:schemeClr val="accent2"/>
                </a:solidFill>
                <a:latin typeface="Comic Sans MS" pitchFamily="66" charset="0"/>
              </a:defRPr>
            </a:lvl2pPr>
            <a:lvl3pPr marL="1143000" indent="-228600" defTabSz="957263" eaLnBrk="0" hangingPunct="0">
              <a:lnSpc>
                <a:spcPct val="115000"/>
              </a:lnSpc>
              <a:spcBef>
                <a:spcPct val="20000"/>
              </a:spcBef>
              <a:buFont typeface="Wingdings" pitchFamily="2" charset="2"/>
              <a:buChar char="Ø"/>
              <a:defRPr sz="15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957263" eaLnBrk="0" hangingPunct="0">
              <a:lnSpc>
                <a:spcPct val="115000"/>
              </a:lnSpc>
              <a:spcBef>
                <a:spcPct val="20000"/>
              </a:spcBef>
              <a:buFont typeface="Times New Roman" pitchFamily="18" charset="0"/>
              <a:buChar char="►"/>
              <a:defRPr sz="1500">
                <a:solidFill>
                  <a:schemeClr val="accent2"/>
                </a:solidFill>
                <a:latin typeface="Comic Sans MS" pitchFamily="66" charset="0"/>
              </a:defRPr>
            </a:lvl4pPr>
            <a:lvl5pPr marL="2057400" indent="-228600" defTabSz="957263" eaLnBrk="0" hangingPunct="0">
              <a:lnSpc>
                <a:spcPct val="115000"/>
              </a:lnSpc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957263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957263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957263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957263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Beam Pipe &amp;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the Beam</a:t>
            </a:r>
          </a:p>
        </p:txBody>
      </p:sp>
      <p:sp>
        <p:nvSpPr>
          <p:cNvPr id="3095" name="Freeform 231"/>
          <p:cNvSpPr>
            <a:spLocks/>
          </p:cNvSpPr>
          <p:nvPr/>
        </p:nvSpPr>
        <p:spPr bwMode="auto">
          <a:xfrm rot="11063285" flipH="1">
            <a:off x="3313113" y="1735138"/>
            <a:ext cx="357187" cy="646112"/>
          </a:xfrm>
          <a:custGeom>
            <a:avLst/>
            <a:gdLst>
              <a:gd name="T0" fmla="*/ 2147483647 w 355"/>
              <a:gd name="T1" fmla="*/ 2147483647 h 725"/>
              <a:gd name="T2" fmla="*/ 2147483647 w 355"/>
              <a:gd name="T3" fmla="*/ 2147483647 h 725"/>
              <a:gd name="T4" fmla="*/ 0 w 355"/>
              <a:gd name="T5" fmla="*/ 0 h 725"/>
              <a:gd name="T6" fmla="*/ 0 60000 65536"/>
              <a:gd name="T7" fmla="*/ 0 60000 65536"/>
              <a:gd name="T8" fmla="*/ 0 60000 65536"/>
              <a:gd name="T9" fmla="*/ 0 w 355"/>
              <a:gd name="T10" fmla="*/ 0 h 725"/>
              <a:gd name="T11" fmla="*/ 355 w 355"/>
              <a:gd name="T12" fmla="*/ 725 h 7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55" h="725">
                <a:moveTo>
                  <a:pt x="91" y="725"/>
                </a:moveTo>
                <a:cubicBezTo>
                  <a:pt x="223" y="615"/>
                  <a:pt x="355" y="506"/>
                  <a:pt x="340" y="385"/>
                </a:cubicBezTo>
                <a:cubicBezTo>
                  <a:pt x="325" y="264"/>
                  <a:pt x="162" y="132"/>
                  <a:pt x="0" y="0"/>
                </a:cubicBezTo>
              </a:path>
            </a:pathLst>
          </a:custGeom>
          <a:noFill/>
          <a:ln w="76200">
            <a:solidFill>
              <a:srgbClr val="00FF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6" name="Freeform 232"/>
          <p:cNvSpPr>
            <a:spLocks/>
          </p:cNvSpPr>
          <p:nvPr/>
        </p:nvSpPr>
        <p:spPr bwMode="auto">
          <a:xfrm rot="21231451" flipH="1">
            <a:off x="290513" y="1663700"/>
            <a:ext cx="354012" cy="650875"/>
          </a:xfrm>
          <a:custGeom>
            <a:avLst/>
            <a:gdLst>
              <a:gd name="T0" fmla="*/ 2147483647 w 355"/>
              <a:gd name="T1" fmla="*/ 2147483647 h 725"/>
              <a:gd name="T2" fmla="*/ 2147483647 w 355"/>
              <a:gd name="T3" fmla="*/ 2147483647 h 725"/>
              <a:gd name="T4" fmla="*/ 0 w 355"/>
              <a:gd name="T5" fmla="*/ 0 h 725"/>
              <a:gd name="T6" fmla="*/ 0 60000 65536"/>
              <a:gd name="T7" fmla="*/ 0 60000 65536"/>
              <a:gd name="T8" fmla="*/ 0 60000 65536"/>
              <a:gd name="T9" fmla="*/ 0 w 355"/>
              <a:gd name="T10" fmla="*/ 0 h 725"/>
              <a:gd name="T11" fmla="*/ 355 w 355"/>
              <a:gd name="T12" fmla="*/ 725 h 7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55" h="725">
                <a:moveTo>
                  <a:pt x="91" y="725"/>
                </a:moveTo>
                <a:cubicBezTo>
                  <a:pt x="223" y="615"/>
                  <a:pt x="355" y="506"/>
                  <a:pt x="340" y="385"/>
                </a:cubicBezTo>
                <a:cubicBezTo>
                  <a:pt x="325" y="264"/>
                  <a:pt x="162" y="132"/>
                  <a:pt x="0" y="0"/>
                </a:cubicBezTo>
              </a:path>
            </a:pathLst>
          </a:custGeom>
          <a:noFill/>
          <a:ln w="76200">
            <a:solidFill>
              <a:srgbClr val="00FF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27" name="Group 1026"/>
          <p:cNvGrpSpPr/>
          <p:nvPr/>
        </p:nvGrpSpPr>
        <p:grpSpPr>
          <a:xfrm>
            <a:off x="4670681" y="2584250"/>
            <a:ext cx="4559397" cy="3768074"/>
            <a:chOff x="4733997" y="1898476"/>
            <a:chExt cx="4559397" cy="3768074"/>
          </a:xfrm>
        </p:grpSpPr>
        <p:grpSp>
          <p:nvGrpSpPr>
            <p:cNvPr id="22" name="Group 241"/>
            <p:cNvGrpSpPr>
              <a:grpSpLocks/>
            </p:cNvGrpSpPr>
            <p:nvPr/>
          </p:nvGrpSpPr>
          <p:grpSpPr bwMode="auto">
            <a:xfrm>
              <a:off x="5905773" y="3286936"/>
              <a:ext cx="3387621" cy="1755594"/>
              <a:chOff x="3428" y="1927"/>
              <a:chExt cx="2135" cy="1105"/>
            </a:xfrm>
          </p:grpSpPr>
          <p:sp>
            <p:nvSpPr>
              <p:cNvPr id="3211" name="Oval 74"/>
              <p:cNvSpPr>
                <a:spLocks noChangeArrowheads="1"/>
              </p:cNvSpPr>
              <p:nvPr/>
            </p:nvSpPr>
            <p:spPr bwMode="auto">
              <a:xfrm>
                <a:off x="3626" y="2273"/>
                <a:ext cx="1612" cy="49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lnSpc>
                    <a:spcPct val="115000"/>
                  </a:lnSpc>
                  <a:spcBef>
                    <a:spcPct val="20000"/>
                  </a:spcBef>
                  <a:buChar char="–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lnSpc>
                    <a:spcPct val="115000"/>
                  </a:lnSpc>
                  <a:spcBef>
                    <a:spcPct val="20000"/>
                  </a:spcBef>
                  <a:buFont typeface="Times New Roman" pitchFamily="18" charset="0"/>
                  <a:buChar char="►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lnSpc>
                    <a:spcPct val="115000"/>
                  </a:lnSpc>
                  <a:spcBef>
                    <a:spcPct val="20000"/>
                  </a:spcBef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600"/>
              </a:p>
            </p:txBody>
          </p:sp>
          <p:sp>
            <p:nvSpPr>
              <p:cNvPr id="3212" name="Oval 75"/>
              <p:cNvSpPr>
                <a:spLocks noChangeArrowheads="1"/>
              </p:cNvSpPr>
              <p:nvPr/>
            </p:nvSpPr>
            <p:spPr bwMode="auto">
              <a:xfrm>
                <a:off x="3857" y="2386"/>
                <a:ext cx="1151" cy="295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lnSpc>
                    <a:spcPct val="115000"/>
                  </a:lnSpc>
                  <a:spcBef>
                    <a:spcPct val="20000"/>
                  </a:spcBef>
                  <a:buChar char="–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lnSpc>
                    <a:spcPct val="115000"/>
                  </a:lnSpc>
                  <a:spcBef>
                    <a:spcPct val="20000"/>
                  </a:spcBef>
                  <a:buFont typeface="Times New Roman" pitchFamily="18" charset="0"/>
                  <a:buChar char="►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lnSpc>
                    <a:spcPct val="115000"/>
                  </a:lnSpc>
                  <a:spcBef>
                    <a:spcPct val="20000"/>
                  </a:spcBef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600"/>
              </a:p>
            </p:txBody>
          </p:sp>
          <p:sp>
            <p:nvSpPr>
              <p:cNvPr id="3213" name="Freeform 76"/>
              <p:cNvSpPr>
                <a:spLocks/>
              </p:cNvSpPr>
              <p:nvPr/>
            </p:nvSpPr>
            <p:spPr bwMode="auto">
              <a:xfrm flipV="1">
                <a:off x="3624" y="2085"/>
                <a:ext cx="1612" cy="947"/>
              </a:xfrm>
              <a:custGeom>
                <a:avLst/>
                <a:gdLst>
                  <a:gd name="T0" fmla="*/ 0 w 1724"/>
                  <a:gd name="T1" fmla="*/ 2413 h 634"/>
                  <a:gd name="T2" fmla="*/ 371 w 1724"/>
                  <a:gd name="T3" fmla="*/ 4481 h 634"/>
                  <a:gd name="T4" fmla="*/ 983 w 1724"/>
                  <a:gd name="T5" fmla="*/ 344 h 634"/>
                  <a:gd name="T6" fmla="*/ 1409 w 1724"/>
                  <a:gd name="T7" fmla="*/ 2413 h 6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24"/>
                  <a:gd name="T13" fmla="*/ 0 h 634"/>
                  <a:gd name="T14" fmla="*/ 1724 w 1724"/>
                  <a:gd name="T15" fmla="*/ 634 h 6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24" h="634">
                    <a:moveTo>
                      <a:pt x="0" y="317"/>
                    </a:moveTo>
                    <a:cubicBezTo>
                      <a:pt x="127" y="475"/>
                      <a:pt x="254" y="634"/>
                      <a:pt x="454" y="589"/>
                    </a:cubicBezTo>
                    <a:cubicBezTo>
                      <a:pt x="654" y="544"/>
                      <a:pt x="990" y="90"/>
                      <a:pt x="1202" y="45"/>
                    </a:cubicBezTo>
                    <a:cubicBezTo>
                      <a:pt x="1414" y="0"/>
                      <a:pt x="1569" y="158"/>
                      <a:pt x="1724" y="31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4" name="Text Box 77"/>
              <p:cNvSpPr txBox="1">
                <a:spLocks noChangeArrowheads="1"/>
              </p:cNvSpPr>
              <p:nvPr/>
            </p:nvSpPr>
            <p:spPr bwMode="auto">
              <a:xfrm>
                <a:off x="4787" y="1927"/>
                <a:ext cx="776" cy="3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5755" tIns="47880" rIns="95755" bIns="47880">
                <a:spAutoFit/>
              </a:bodyPr>
              <a:lstStyle>
                <a:lvl1pPr defTabSz="957263"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defTabSz="957263" eaLnBrk="0" hangingPunct="0">
                  <a:lnSpc>
                    <a:spcPct val="115000"/>
                  </a:lnSpc>
                  <a:spcBef>
                    <a:spcPct val="20000"/>
                  </a:spcBef>
                  <a:buChar char="–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2pPr>
                <a:lvl3pPr marL="1143000" indent="-228600" defTabSz="957263"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defTabSz="957263" eaLnBrk="0" hangingPunct="0">
                  <a:lnSpc>
                    <a:spcPct val="115000"/>
                  </a:lnSpc>
                  <a:spcBef>
                    <a:spcPct val="20000"/>
                  </a:spcBef>
                  <a:buFont typeface="Times New Roman" pitchFamily="18" charset="0"/>
                  <a:buChar char="►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4pPr>
                <a:lvl5pPr marL="2057400" indent="-228600" defTabSz="957263" eaLnBrk="0" hangingPunct="0">
                  <a:lnSpc>
                    <a:spcPct val="115000"/>
                  </a:lnSpc>
                  <a:spcBef>
                    <a:spcPct val="20000"/>
                  </a:spcBef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>
                    <a:solidFill>
                      <a:schemeClr val="accent2"/>
                    </a:solidFill>
                  </a:rPr>
                  <a:t>RF Bucket </a:t>
                </a:r>
                <a:endParaRPr lang="en-US" altLang="en-US" sz="1600" dirty="0" smtClean="0">
                  <a:solidFill>
                    <a:schemeClr val="accent2"/>
                  </a:solidFill>
                </a:endParaRPr>
              </a:p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 smtClean="0">
                    <a:solidFill>
                      <a:schemeClr val="accent2"/>
                    </a:solidFill>
                  </a:rPr>
                  <a:t>Boundary</a:t>
                </a:r>
                <a:endParaRPr lang="en-US" altLang="en-US" sz="16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3215" name="Line 78"/>
              <p:cNvSpPr>
                <a:spLocks noChangeShapeType="1"/>
              </p:cNvSpPr>
              <p:nvPr/>
            </p:nvSpPr>
            <p:spPr bwMode="auto">
              <a:xfrm flipH="1">
                <a:off x="4686" y="2102"/>
                <a:ext cx="150" cy="17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6" name="Text Box 79"/>
              <p:cNvSpPr txBox="1">
                <a:spLocks noChangeArrowheads="1"/>
              </p:cNvSpPr>
              <p:nvPr/>
            </p:nvSpPr>
            <p:spPr bwMode="auto">
              <a:xfrm>
                <a:off x="4468" y="2471"/>
                <a:ext cx="436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5755" tIns="47880" rIns="95755" bIns="47880">
                <a:spAutoFit/>
              </a:bodyPr>
              <a:lstStyle>
                <a:lvl1pPr defTabSz="957263"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defTabSz="957263" eaLnBrk="0" hangingPunct="0">
                  <a:lnSpc>
                    <a:spcPct val="115000"/>
                  </a:lnSpc>
                  <a:spcBef>
                    <a:spcPct val="20000"/>
                  </a:spcBef>
                  <a:buChar char="–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2pPr>
                <a:lvl3pPr marL="1143000" indent="-228600" defTabSz="957263"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defTabSz="957263" eaLnBrk="0" hangingPunct="0">
                  <a:lnSpc>
                    <a:spcPct val="115000"/>
                  </a:lnSpc>
                  <a:spcBef>
                    <a:spcPct val="20000"/>
                  </a:spcBef>
                  <a:buFont typeface="Times New Roman" pitchFamily="18" charset="0"/>
                  <a:buChar char="►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4pPr>
                <a:lvl5pPr marL="2057400" indent="-228600" defTabSz="957263" eaLnBrk="0" hangingPunct="0">
                  <a:lnSpc>
                    <a:spcPct val="115000"/>
                  </a:lnSpc>
                  <a:spcBef>
                    <a:spcPct val="20000"/>
                  </a:spcBef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>
                    <a:solidFill>
                      <a:srgbClr val="FFFF99"/>
                    </a:solidFill>
                  </a:rPr>
                  <a:t>Beam</a:t>
                </a:r>
              </a:p>
            </p:txBody>
          </p:sp>
          <p:sp>
            <p:nvSpPr>
              <p:cNvPr id="3217" name="Text Box 80"/>
              <p:cNvSpPr txBox="1">
                <a:spLocks noChangeArrowheads="1"/>
              </p:cNvSpPr>
              <p:nvPr/>
            </p:nvSpPr>
            <p:spPr bwMode="auto">
              <a:xfrm>
                <a:off x="4067" y="1929"/>
                <a:ext cx="330" cy="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5755" tIns="47880" rIns="95755" bIns="47880">
                <a:spAutoFit/>
              </a:bodyPr>
              <a:lstStyle>
                <a:lvl1pPr defTabSz="957263"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defTabSz="957263" eaLnBrk="0" hangingPunct="0">
                  <a:lnSpc>
                    <a:spcPct val="115000"/>
                  </a:lnSpc>
                  <a:spcBef>
                    <a:spcPct val="20000"/>
                  </a:spcBef>
                  <a:buChar char="–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2pPr>
                <a:lvl3pPr marL="1143000" indent="-228600" defTabSz="957263"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defTabSz="957263" eaLnBrk="0" hangingPunct="0">
                  <a:lnSpc>
                    <a:spcPct val="115000"/>
                  </a:lnSpc>
                  <a:spcBef>
                    <a:spcPct val="20000"/>
                  </a:spcBef>
                  <a:buFont typeface="Times New Roman" pitchFamily="18" charset="0"/>
                  <a:buChar char="►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4pPr>
                <a:lvl5pPr marL="2057400" indent="-228600" defTabSz="957263" eaLnBrk="0" hangingPunct="0">
                  <a:lnSpc>
                    <a:spcPct val="115000"/>
                  </a:lnSpc>
                  <a:spcBef>
                    <a:spcPct val="20000"/>
                  </a:spcBef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 err="1"/>
                  <a:t>Vrf</a:t>
                </a:r>
                <a:endParaRPr lang="en-US" altLang="en-US" sz="1600" dirty="0"/>
              </a:p>
            </p:txBody>
          </p:sp>
          <p:sp>
            <p:nvSpPr>
              <p:cNvPr id="3218" name="Line 81"/>
              <p:cNvSpPr>
                <a:spLocks noChangeShapeType="1"/>
              </p:cNvSpPr>
              <p:nvPr/>
            </p:nvSpPr>
            <p:spPr bwMode="auto">
              <a:xfrm flipH="1">
                <a:off x="4144" y="2113"/>
                <a:ext cx="100" cy="1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9" name="Freeform 82"/>
              <p:cNvSpPr>
                <a:spLocks/>
              </p:cNvSpPr>
              <p:nvPr/>
            </p:nvSpPr>
            <p:spPr bwMode="auto">
              <a:xfrm>
                <a:off x="3855" y="2477"/>
                <a:ext cx="45" cy="113"/>
              </a:xfrm>
              <a:custGeom>
                <a:avLst/>
                <a:gdLst>
                  <a:gd name="T0" fmla="*/ 45 w 45"/>
                  <a:gd name="T1" fmla="*/ 0 h 113"/>
                  <a:gd name="T2" fmla="*/ 0 w 45"/>
                  <a:gd name="T3" fmla="*/ 45 h 113"/>
                  <a:gd name="T4" fmla="*/ 45 w 45"/>
                  <a:gd name="T5" fmla="*/ 113 h 113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113"/>
                  <a:gd name="T11" fmla="*/ 45 w 45"/>
                  <a:gd name="T12" fmla="*/ 113 h 1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113">
                    <a:moveTo>
                      <a:pt x="45" y="0"/>
                    </a:moveTo>
                    <a:cubicBezTo>
                      <a:pt x="22" y="13"/>
                      <a:pt x="0" y="26"/>
                      <a:pt x="0" y="45"/>
                    </a:cubicBezTo>
                    <a:cubicBezTo>
                      <a:pt x="0" y="64"/>
                      <a:pt x="22" y="88"/>
                      <a:pt x="45" y="1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0" name="Freeform 83"/>
              <p:cNvSpPr>
                <a:spLocks/>
              </p:cNvSpPr>
              <p:nvPr/>
            </p:nvSpPr>
            <p:spPr bwMode="auto">
              <a:xfrm flipH="1" flipV="1">
                <a:off x="4966" y="2477"/>
                <a:ext cx="45" cy="113"/>
              </a:xfrm>
              <a:custGeom>
                <a:avLst/>
                <a:gdLst>
                  <a:gd name="T0" fmla="*/ 45 w 45"/>
                  <a:gd name="T1" fmla="*/ 0 h 113"/>
                  <a:gd name="T2" fmla="*/ 0 w 45"/>
                  <a:gd name="T3" fmla="*/ 45 h 113"/>
                  <a:gd name="T4" fmla="*/ 45 w 45"/>
                  <a:gd name="T5" fmla="*/ 113 h 113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113"/>
                  <a:gd name="T11" fmla="*/ 45 w 45"/>
                  <a:gd name="T12" fmla="*/ 113 h 1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113">
                    <a:moveTo>
                      <a:pt x="45" y="0"/>
                    </a:moveTo>
                    <a:cubicBezTo>
                      <a:pt x="22" y="13"/>
                      <a:pt x="0" y="26"/>
                      <a:pt x="0" y="45"/>
                    </a:cubicBezTo>
                    <a:cubicBezTo>
                      <a:pt x="0" y="64"/>
                      <a:pt x="22" y="88"/>
                      <a:pt x="45" y="1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1" name="Line 84"/>
              <p:cNvSpPr>
                <a:spLocks noChangeShapeType="1"/>
              </p:cNvSpPr>
              <p:nvPr/>
            </p:nvSpPr>
            <p:spPr bwMode="auto">
              <a:xfrm flipV="1">
                <a:off x="3628" y="2182"/>
                <a:ext cx="0" cy="7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2" name="Line 85"/>
              <p:cNvSpPr>
                <a:spLocks noChangeShapeType="1"/>
              </p:cNvSpPr>
              <p:nvPr/>
            </p:nvSpPr>
            <p:spPr bwMode="auto">
              <a:xfrm>
                <a:off x="3628" y="2522"/>
                <a:ext cx="170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3" name="Text Box 86"/>
              <p:cNvSpPr txBox="1">
                <a:spLocks noChangeArrowheads="1"/>
              </p:cNvSpPr>
              <p:nvPr/>
            </p:nvSpPr>
            <p:spPr bwMode="auto">
              <a:xfrm rot="-5400000">
                <a:off x="3397" y="2407"/>
                <a:ext cx="275" cy="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5755" tIns="47880" rIns="95755" bIns="47880">
                <a:spAutoFit/>
              </a:bodyPr>
              <a:lstStyle>
                <a:lvl1pPr defTabSz="957263"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defTabSz="957263" eaLnBrk="0" hangingPunct="0">
                  <a:lnSpc>
                    <a:spcPct val="115000"/>
                  </a:lnSpc>
                  <a:spcBef>
                    <a:spcPct val="20000"/>
                  </a:spcBef>
                  <a:buChar char="–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2pPr>
                <a:lvl3pPr marL="1143000" indent="-228600" defTabSz="957263"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defTabSz="957263" eaLnBrk="0" hangingPunct="0">
                  <a:lnSpc>
                    <a:spcPct val="115000"/>
                  </a:lnSpc>
                  <a:spcBef>
                    <a:spcPct val="20000"/>
                  </a:spcBef>
                  <a:buFont typeface="Times New Roman" pitchFamily="18" charset="0"/>
                  <a:buChar char="►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4pPr>
                <a:lvl5pPr marL="2057400" indent="-228600" defTabSz="957263" eaLnBrk="0" hangingPunct="0">
                  <a:lnSpc>
                    <a:spcPct val="115000"/>
                  </a:lnSpc>
                  <a:spcBef>
                    <a:spcPct val="20000"/>
                  </a:spcBef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>
                    <a:sym typeface="Symbol" pitchFamily="18" charset="2"/>
                  </a:rPr>
                  <a:t></a:t>
                </a:r>
              </a:p>
            </p:txBody>
          </p:sp>
          <p:sp>
            <p:nvSpPr>
              <p:cNvPr id="3224" name="Text Box 87"/>
              <p:cNvSpPr txBox="1">
                <a:spLocks noChangeArrowheads="1"/>
              </p:cNvSpPr>
              <p:nvPr/>
            </p:nvSpPr>
            <p:spPr bwMode="auto">
              <a:xfrm>
                <a:off x="5266" y="2409"/>
                <a:ext cx="156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5755" tIns="47880" rIns="95755" bIns="47880">
                <a:spAutoFit/>
              </a:bodyPr>
              <a:lstStyle>
                <a:lvl1pPr defTabSz="957263"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defTabSz="957263" eaLnBrk="0" hangingPunct="0">
                  <a:lnSpc>
                    <a:spcPct val="115000"/>
                  </a:lnSpc>
                  <a:spcBef>
                    <a:spcPct val="20000"/>
                  </a:spcBef>
                  <a:buChar char="–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2pPr>
                <a:lvl3pPr marL="1143000" indent="-228600" defTabSz="957263"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defTabSz="957263" eaLnBrk="0" hangingPunct="0">
                  <a:lnSpc>
                    <a:spcPct val="115000"/>
                  </a:lnSpc>
                  <a:spcBef>
                    <a:spcPct val="20000"/>
                  </a:spcBef>
                  <a:buFont typeface="Times New Roman" pitchFamily="18" charset="0"/>
                  <a:buChar char="►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4pPr>
                <a:lvl5pPr marL="2057400" indent="-228600" defTabSz="957263" eaLnBrk="0" hangingPunct="0">
                  <a:lnSpc>
                    <a:spcPct val="115000"/>
                  </a:lnSpc>
                  <a:spcBef>
                    <a:spcPct val="20000"/>
                  </a:spcBef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>
                    <a:latin typeface="Arial" charset="0"/>
                  </a:rPr>
                  <a:t>t</a:t>
                </a:r>
              </a:p>
            </p:txBody>
          </p:sp>
        </p:grpSp>
        <p:sp>
          <p:nvSpPr>
            <p:cNvPr id="467177" name="Oval 233"/>
            <p:cNvSpPr>
              <a:spLocks noChangeArrowheads="1"/>
            </p:cNvSpPr>
            <p:nvPr/>
          </p:nvSpPr>
          <p:spPr bwMode="auto">
            <a:xfrm>
              <a:off x="6360061" y="3915492"/>
              <a:ext cx="2228850" cy="6477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lgDashDot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lnSpc>
                  <a:spcPct val="115000"/>
                </a:lnSpc>
                <a:spcBef>
                  <a:spcPct val="20000"/>
                </a:spcBef>
                <a:buFont typeface="Wingdings" pitchFamily="2" charset="2"/>
                <a:buChar char="Ø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lnSpc>
                  <a:spcPct val="115000"/>
                </a:lnSpc>
                <a:spcBef>
                  <a:spcPct val="20000"/>
                </a:spcBef>
                <a:buChar char="–"/>
                <a:defRPr sz="1500">
                  <a:solidFill>
                    <a:schemeClr val="accent2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lnSpc>
                  <a:spcPct val="115000"/>
                </a:lnSpc>
                <a:spcBef>
                  <a:spcPct val="20000"/>
                </a:spcBef>
                <a:buFont typeface="Wingdings" pitchFamily="2" charset="2"/>
                <a:buChar char="Ø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lnSpc>
                  <a:spcPct val="115000"/>
                </a:lnSpc>
                <a:spcBef>
                  <a:spcPct val="20000"/>
                </a:spcBef>
                <a:buFont typeface="Times New Roman" pitchFamily="18" charset="0"/>
                <a:buChar char="►"/>
                <a:defRPr sz="1500">
                  <a:solidFill>
                    <a:schemeClr val="accent2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lnSpc>
                  <a:spcPct val="115000"/>
                </a:lnSpc>
                <a:spcBef>
                  <a:spcPct val="20000"/>
                </a:spcBef>
                <a:buChar char="»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lnSpc>
                  <a:spcPct val="11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lnSpc>
                  <a:spcPct val="11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lnSpc>
                  <a:spcPct val="11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lnSpc>
                  <a:spcPct val="11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600"/>
            </a:p>
          </p:txBody>
        </p:sp>
        <p:grpSp>
          <p:nvGrpSpPr>
            <p:cNvPr id="23" name="Group 238"/>
            <p:cNvGrpSpPr>
              <a:grpSpLocks/>
            </p:cNvGrpSpPr>
            <p:nvPr/>
          </p:nvGrpSpPr>
          <p:grpSpPr bwMode="auto">
            <a:xfrm>
              <a:off x="7170377" y="4498824"/>
              <a:ext cx="1990725" cy="681038"/>
              <a:chOff x="4215" y="2666"/>
              <a:chExt cx="1256" cy="429"/>
            </a:xfrm>
          </p:grpSpPr>
          <p:sp>
            <p:nvSpPr>
              <p:cNvPr id="3209" name="Text Box 234"/>
              <p:cNvSpPr txBox="1">
                <a:spLocks noChangeArrowheads="1"/>
              </p:cNvSpPr>
              <p:nvPr/>
            </p:nvSpPr>
            <p:spPr bwMode="auto">
              <a:xfrm>
                <a:off x="4215" y="2727"/>
                <a:ext cx="125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5755" tIns="47880" rIns="95755" bIns="47880">
                <a:spAutoFit/>
              </a:bodyPr>
              <a:lstStyle>
                <a:lvl1pPr defTabSz="957263"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defTabSz="957263" eaLnBrk="0" hangingPunct="0">
                  <a:lnSpc>
                    <a:spcPct val="115000"/>
                  </a:lnSpc>
                  <a:spcBef>
                    <a:spcPct val="20000"/>
                  </a:spcBef>
                  <a:buChar char="–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2pPr>
                <a:lvl3pPr marL="1143000" indent="-228600" defTabSz="957263"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defTabSz="957263" eaLnBrk="0" hangingPunct="0">
                  <a:lnSpc>
                    <a:spcPct val="115000"/>
                  </a:lnSpc>
                  <a:spcBef>
                    <a:spcPct val="20000"/>
                  </a:spcBef>
                  <a:buFont typeface="Times New Roman" pitchFamily="18" charset="0"/>
                  <a:buChar char="►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4pPr>
                <a:lvl5pPr marL="2057400" indent="-228600" defTabSz="957263" eaLnBrk="0" hangingPunct="0">
                  <a:lnSpc>
                    <a:spcPct val="115000"/>
                  </a:lnSpc>
                  <a:spcBef>
                    <a:spcPct val="20000"/>
                  </a:spcBef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>
                    <a:latin typeface="Times New Roman" pitchFamily="18" charset="0"/>
                  </a:rPr>
                  <a:t>A contour of </a:t>
                </a:r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>
                    <a:latin typeface="Times New Roman" pitchFamily="18" charset="0"/>
                  </a:rPr>
                  <a:t>constant Hamiltonian </a:t>
                </a:r>
              </a:p>
            </p:txBody>
          </p:sp>
          <p:sp>
            <p:nvSpPr>
              <p:cNvPr id="3210" name="Line 235"/>
              <p:cNvSpPr>
                <a:spLocks noChangeShapeType="1"/>
              </p:cNvSpPr>
              <p:nvPr/>
            </p:nvSpPr>
            <p:spPr bwMode="auto">
              <a:xfrm flipH="1" flipV="1">
                <a:off x="4830" y="2666"/>
                <a:ext cx="52" cy="1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" name="Group 243"/>
            <p:cNvGrpSpPr>
              <a:grpSpLocks/>
            </p:cNvGrpSpPr>
            <p:nvPr/>
          </p:nvGrpSpPr>
          <p:grpSpPr bwMode="auto">
            <a:xfrm>
              <a:off x="6323678" y="4215575"/>
              <a:ext cx="1296988" cy="1450975"/>
              <a:chOff x="3674" y="2523"/>
              <a:chExt cx="815" cy="914"/>
            </a:xfrm>
          </p:grpSpPr>
          <p:sp>
            <p:nvSpPr>
              <p:cNvPr id="3207" name="Text Box 236"/>
              <p:cNvSpPr txBox="1">
                <a:spLocks noChangeArrowheads="1"/>
              </p:cNvSpPr>
              <p:nvPr/>
            </p:nvSpPr>
            <p:spPr bwMode="auto">
              <a:xfrm>
                <a:off x="3674" y="3069"/>
                <a:ext cx="815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5755" tIns="47880" rIns="95755" bIns="47880">
                <a:spAutoFit/>
              </a:bodyPr>
              <a:lstStyle>
                <a:lvl1pPr defTabSz="957263"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defTabSz="957263" eaLnBrk="0" hangingPunct="0">
                  <a:lnSpc>
                    <a:spcPct val="115000"/>
                  </a:lnSpc>
                  <a:spcBef>
                    <a:spcPct val="20000"/>
                  </a:spcBef>
                  <a:buChar char="–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2pPr>
                <a:lvl3pPr marL="1143000" indent="-228600" defTabSz="957263"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defTabSz="957263" eaLnBrk="0" hangingPunct="0">
                  <a:lnSpc>
                    <a:spcPct val="115000"/>
                  </a:lnSpc>
                  <a:spcBef>
                    <a:spcPct val="20000"/>
                  </a:spcBef>
                  <a:buFont typeface="Times New Roman" pitchFamily="18" charset="0"/>
                  <a:buChar char="►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4pPr>
                <a:lvl5pPr marL="2057400" indent="-228600" defTabSz="957263" eaLnBrk="0" hangingPunct="0">
                  <a:lnSpc>
                    <a:spcPct val="115000"/>
                  </a:lnSpc>
                  <a:spcBef>
                    <a:spcPct val="20000"/>
                  </a:spcBef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>
                    <a:latin typeface="Times New Roman" pitchFamily="18" charset="0"/>
                  </a:rPr>
                  <a:t>Synchronous Particle</a:t>
                </a:r>
              </a:p>
            </p:txBody>
          </p:sp>
          <p:sp>
            <p:nvSpPr>
              <p:cNvPr id="3208" name="Line 237"/>
              <p:cNvSpPr>
                <a:spLocks noChangeShapeType="1"/>
              </p:cNvSpPr>
              <p:nvPr/>
            </p:nvSpPr>
            <p:spPr bwMode="auto">
              <a:xfrm flipV="1">
                <a:off x="4127" y="2523"/>
                <a:ext cx="251" cy="5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67188" name="Text Box 244"/>
            <p:cNvSpPr txBox="1">
              <a:spLocks noChangeArrowheads="1"/>
            </p:cNvSpPr>
            <p:nvPr/>
          </p:nvSpPr>
          <p:spPr bwMode="auto">
            <a:xfrm>
              <a:off x="4733997" y="1898476"/>
              <a:ext cx="2762039" cy="70788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defTabSz="957263" eaLnBrk="0" hangingPunct="0">
                <a:lnSpc>
                  <a:spcPct val="115000"/>
                </a:lnSpc>
                <a:spcBef>
                  <a:spcPct val="20000"/>
                </a:spcBef>
                <a:buFont typeface="Wingdings" pitchFamily="2" charset="2"/>
                <a:buChar char="Ø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957263" eaLnBrk="0" hangingPunct="0">
                <a:lnSpc>
                  <a:spcPct val="115000"/>
                </a:lnSpc>
                <a:spcBef>
                  <a:spcPct val="20000"/>
                </a:spcBef>
                <a:buChar char="–"/>
                <a:defRPr sz="1500">
                  <a:solidFill>
                    <a:schemeClr val="accent2"/>
                  </a:solidFill>
                  <a:latin typeface="Comic Sans MS" pitchFamily="66" charset="0"/>
                </a:defRPr>
              </a:lvl2pPr>
              <a:lvl3pPr marL="1143000" indent="-228600" defTabSz="957263" eaLnBrk="0" hangingPunct="0">
                <a:lnSpc>
                  <a:spcPct val="115000"/>
                </a:lnSpc>
                <a:spcBef>
                  <a:spcPct val="20000"/>
                </a:spcBef>
                <a:buFont typeface="Wingdings" pitchFamily="2" charset="2"/>
                <a:buChar char="Ø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957263" eaLnBrk="0" hangingPunct="0">
                <a:lnSpc>
                  <a:spcPct val="115000"/>
                </a:lnSpc>
                <a:spcBef>
                  <a:spcPct val="20000"/>
                </a:spcBef>
                <a:buFont typeface="Times New Roman" pitchFamily="18" charset="0"/>
                <a:buChar char="►"/>
                <a:defRPr sz="1500">
                  <a:solidFill>
                    <a:schemeClr val="accent2"/>
                  </a:solidFill>
                  <a:latin typeface="Comic Sans MS" pitchFamily="66" charset="0"/>
                </a:defRPr>
              </a:lvl4pPr>
              <a:lvl5pPr marL="2057400" indent="-228600" defTabSz="957263" eaLnBrk="0" hangingPunct="0">
                <a:lnSpc>
                  <a:spcPct val="115000"/>
                </a:lnSpc>
                <a:spcBef>
                  <a:spcPct val="20000"/>
                </a:spcBef>
                <a:buChar char="»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957263" eaLnBrk="0" fontAlgn="base" hangingPunct="0">
                <a:lnSpc>
                  <a:spcPct val="11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957263" eaLnBrk="0" fontAlgn="base" hangingPunct="0">
                <a:lnSpc>
                  <a:spcPct val="11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957263" eaLnBrk="0" fontAlgn="base" hangingPunct="0">
                <a:lnSpc>
                  <a:spcPct val="11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957263" eaLnBrk="0" fontAlgn="base" hangingPunct="0">
                <a:lnSpc>
                  <a:spcPct val="11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latin typeface="Arial" charset="0"/>
                </a:rPr>
                <a:t>Phase-space </a:t>
              </a:r>
              <a:r>
                <a:rPr lang="en-US" altLang="en-US" sz="1400" dirty="0" smtClean="0">
                  <a:latin typeface="Arial" charset="0"/>
                </a:rPr>
                <a:t>Area of a Bunch </a:t>
              </a:r>
              <a:r>
                <a:rPr lang="en-US" altLang="en-US" sz="1400" dirty="0">
                  <a:latin typeface="Arial" charset="0"/>
                </a:rPr>
                <a:t>is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accent2"/>
                  </a:solidFill>
                  <a:latin typeface="Arial" charset="0"/>
                </a:rPr>
                <a:t>Longitudinal Emittance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latin typeface="Arial" charset="0"/>
                </a:rPr>
                <a:t>Measured in </a:t>
              </a:r>
              <a:r>
                <a:rPr lang="en-US" altLang="en-US" sz="1400" b="1" dirty="0" err="1">
                  <a:latin typeface="Arial" charset="0"/>
                </a:rPr>
                <a:t>eVs</a:t>
              </a:r>
              <a:r>
                <a:rPr lang="en-US" altLang="en-US" sz="1400" dirty="0">
                  <a:latin typeface="Arial" charset="0"/>
                </a:rPr>
                <a:t> </a:t>
              </a:r>
            </a:p>
          </p:txBody>
        </p:sp>
      </p:grpSp>
      <p:sp>
        <p:nvSpPr>
          <p:cNvPr id="3107" name="Oval 13"/>
          <p:cNvSpPr>
            <a:spLocks noChangeArrowheads="1"/>
          </p:cNvSpPr>
          <p:nvPr/>
        </p:nvSpPr>
        <p:spPr bwMode="auto">
          <a:xfrm>
            <a:off x="725488" y="1482725"/>
            <a:ext cx="2544762" cy="1066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lnSpc>
                <a:spcPct val="115000"/>
              </a:lnSpc>
              <a:spcBef>
                <a:spcPct val="20000"/>
              </a:spcBef>
              <a:buFont typeface="Wingdings" pitchFamily="2" charset="2"/>
              <a:buChar char="Ø"/>
              <a:defRPr sz="15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lnSpc>
                <a:spcPct val="115000"/>
              </a:lnSpc>
              <a:spcBef>
                <a:spcPct val="20000"/>
              </a:spcBef>
              <a:buChar char="–"/>
              <a:defRPr sz="1500">
                <a:solidFill>
                  <a:schemeClr val="accent2"/>
                </a:solidFill>
                <a:latin typeface="Comic Sans MS" pitchFamily="66" charset="0"/>
              </a:defRPr>
            </a:lvl2pPr>
            <a:lvl3pPr marL="1143000" indent="-228600" eaLnBrk="0" hangingPunct="0">
              <a:lnSpc>
                <a:spcPct val="115000"/>
              </a:lnSpc>
              <a:spcBef>
                <a:spcPct val="20000"/>
              </a:spcBef>
              <a:buFont typeface="Wingdings" pitchFamily="2" charset="2"/>
              <a:buChar char="Ø"/>
              <a:defRPr sz="15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lnSpc>
                <a:spcPct val="115000"/>
              </a:lnSpc>
              <a:spcBef>
                <a:spcPct val="20000"/>
              </a:spcBef>
              <a:buFont typeface="Times New Roman" pitchFamily="18" charset="0"/>
              <a:buChar char="►"/>
              <a:defRPr sz="1500">
                <a:solidFill>
                  <a:schemeClr val="accent2"/>
                </a:solidFill>
                <a:latin typeface="Comic Sans MS" pitchFamily="66" charset="0"/>
              </a:defRPr>
            </a:lvl4pPr>
            <a:lvl5pPr marL="2057400" indent="-228600" eaLnBrk="0" hangingPunct="0">
              <a:lnSpc>
                <a:spcPct val="115000"/>
              </a:lnSpc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600"/>
          </a:p>
        </p:txBody>
      </p:sp>
      <p:sp>
        <p:nvSpPr>
          <p:cNvPr id="3108" name="Text Box 21"/>
          <p:cNvSpPr txBox="1">
            <a:spLocks noChangeArrowheads="1"/>
          </p:cNvSpPr>
          <p:nvPr/>
        </p:nvSpPr>
        <p:spPr bwMode="auto">
          <a:xfrm>
            <a:off x="3182938" y="1262063"/>
            <a:ext cx="1290637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55" tIns="47880" rIns="95755" bIns="47880">
            <a:spAutoFit/>
          </a:bodyPr>
          <a:lstStyle>
            <a:lvl1pPr defTabSz="957263" eaLnBrk="0" hangingPunct="0">
              <a:lnSpc>
                <a:spcPct val="115000"/>
              </a:lnSpc>
              <a:spcBef>
                <a:spcPct val="20000"/>
              </a:spcBef>
              <a:buFont typeface="Wingdings" pitchFamily="2" charset="2"/>
              <a:buChar char="Ø"/>
              <a:defRPr sz="15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957263" eaLnBrk="0" hangingPunct="0">
              <a:lnSpc>
                <a:spcPct val="115000"/>
              </a:lnSpc>
              <a:spcBef>
                <a:spcPct val="20000"/>
              </a:spcBef>
              <a:buChar char="–"/>
              <a:defRPr sz="1500">
                <a:solidFill>
                  <a:schemeClr val="accent2"/>
                </a:solidFill>
                <a:latin typeface="Comic Sans MS" pitchFamily="66" charset="0"/>
              </a:defRPr>
            </a:lvl2pPr>
            <a:lvl3pPr marL="1143000" indent="-228600" defTabSz="957263" eaLnBrk="0" hangingPunct="0">
              <a:lnSpc>
                <a:spcPct val="115000"/>
              </a:lnSpc>
              <a:spcBef>
                <a:spcPct val="20000"/>
              </a:spcBef>
              <a:buFont typeface="Wingdings" pitchFamily="2" charset="2"/>
              <a:buChar char="Ø"/>
              <a:defRPr sz="15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957263" eaLnBrk="0" hangingPunct="0">
              <a:lnSpc>
                <a:spcPct val="115000"/>
              </a:lnSpc>
              <a:spcBef>
                <a:spcPct val="20000"/>
              </a:spcBef>
              <a:buFont typeface="Times New Roman" pitchFamily="18" charset="0"/>
              <a:buChar char="►"/>
              <a:defRPr sz="1500">
                <a:solidFill>
                  <a:schemeClr val="accent2"/>
                </a:solidFill>
                <a:latin typeface="Comic Sans MS" pitchFamily="66" charset="0"/>
              </a:defRPr>
            </a:lvl4pPr>
            <a:lvl5pPr marL="2057400" indent="-228600" defTabSz="957263" eaLnBrk="0" hangingPunct="0">
              <a:lnSpc>
                <a:spcPct val="115000"/>
              </a:lnSpc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957263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957263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957263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957263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b="1">
                <a:sym typeface="Symbol" pitchFamily="18" charset="2"/>
              </a:rPr>
              <a:t>Closed Orbit</a:t>
            </a:r>
          </a:p>
        </p:txBody>
      </p:sp>
      <p:sp>
        <p:nvSpPr>
          <p:cNvPr id="3109" name="Freeform 216"/>
          <p:cNvSpPr>
            <a:spLocks noChangeArrowheads="1"/>
          </p:cNvSpPr>
          <p:nvPr/>
        </p:nvSpPr>
        <p:spPr bwMode="auto">
          <a:xfrm flipV="1">
            <a:off x="2719388" y="1390650"/>
            <a:ext cx="519112" cy="200025"/>
          </a:xfrm>
          <a:custGeom>
            <a:avLst/>
            <a:gdLst>
              <a:gd name="T0" fmla="*/ 86771 w 942109"/>
              <a:gd name="T1" fmla="*/ 188033 h 193963"/>
              <a:gd name="T2" fmla="*/ 30625 w 942109"/>
              <a:gd name="T3" fmla="*/ 188033 h 193963"/>
              <a:gd name="T4" fmla="*/ 0 w 942109"/>
              <a:gd name="T5" fmla="*/ 0 h 193963"/>
              <a:gd name="T6" fmla="*/ 0 60000 65536"/>
              <a:gd name="T7" fmla="*/ 0 60000 65536"/>
              <a:gd name="T8" fmla="*/ 0 60000 65536"/>
              <a:gd name="T9" fmla="*/ 0 w 942109"/>
              <a:gd name="T10" fmla="*/ 0 h 193963"/>
              <a:gd name="T11" fmla="*/ 942109 w 942109"/>
              <a:gd name="T12" fmla="*/ 193963 h 1939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42109" h="193963">
                <a:moveTo>
                  <a:pt x="942109" y="166254"/>
                </a:moveTo>
                <a:cubicBezTo>
                  <a:pt x="715818" y="180108"/>
                  <a:pt x="489527" y="193963"/>
                  <a:pt x="332509" y="166254"/>
                </a:cubicBezTo>
                <a:cubicBezTo>
                  <a:pt x="175491" y="138545"/>
                  <a:pt x="87745" y="69272"/>
                  <a:pt x="0" y="0"/>
                </a:cubicBezTo>
              </a:path>
            </a:pathLst>
          </a:custGeom>
          <a:noFill/>
          <a:ln w="2857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0" name="Text Box 21"/>
          <p:cNvSpPr txBox="1">
            <a:spLocks noChangeArrowheads="1"/>
          </p:cNvSpPr>
          <p:nvPr/>
        </p:nvSpPr>
        <p:spPr bwMode="auto">
          <a:xfrm>
            <a:off x="1244600" y="1643063"/>
            <a:ext cx="1473200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55" tIns="47880" rIns="95755" bIns="47880">
            <a:spAutoFit/>
          </a:bodyPr>
          <a:lstStyle>
            <a:lvl1pPr defTabSz="957263" eaLnBrk="0" hangingPunct="0">
              <a:lnSpc>
                <a:spcPct val="115000"/>
              </a:lnSpc>
              <a:spcBef>
                <a:spcPct val="20000"/>
              </a:spcBef>
              <a:buFont typeface="Wingdings" pitchFamily="2" charset="2"/>
              <a:buChar char="Ø"/>
              <a:defRPr sz="15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957263" eaLnBrk="0" hangingPunct="0">
              <a:lnSpc>
                <a:spcPct val="115000"/>
              </a:lnSpc>
              <a:spcBef>
                <a:spcPct val="20000"/>
              </a:spcBef>
              <a:buChar char="–"/>
              <a:defRPr sz="1500">
                <a:solidFill>
                  <a:schemeClr val="accent2"/>
                </a:solidFill>
                <a:latin typeface="Comic Sans MS" pitchFamily="66" charset="0"/>
              </a:defRPr>
            </a:lvl2pPr>
            <a:lvl3pPr marL="1143000" indent="-228600" defTabSz="957263" eaLnBrk="0" hangingPunct="0">
              <a:lnSpc>
                <a:spcPct val="115000"/>
              </a:lnSpc>
              <a:spcBef>
                <a:spcPct val="20000"/>
              </a:spcBef>
              <a:buFont typeface="Wingdings" pitchFamily="2" charset="2"/>
              <a:buChar char="Ø"/>
              <a:defRPr sz="15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957263" eaLnBrk="0" hangingPunct="0">
              <a:lnSpc>
                <a:spcPct val="115000"/>
              </a:lnSpc>
              <a:spcBef>
                <a:spcPct val="20000"/>
              </a:spcBef>
              <a:buFont typeface="Times New Roman" pitchFamily="18" charset="0"/>
              <a:buChar char="►"/>
              <a:defRPr sz="1500">
                <a:solidFill>
                  <a:schemeClr val="accent2"/>
                </a:solidFill>
                <a:latin typeface="Comic Sans MS" pitchFamily="66" charset="0"/>
              </a:defRPr>
            </a:lvl4pPr>
            <a:lvl5pPr marL="2057400" indent="-228600" defTabSz="957263" eaLnBrk="0" hangingPunct="0">
              <a:lnSpc>
                <a:spcPct val="115000"/>
              </a:lnSpc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957263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957263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957263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957263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6600CC"/>
                </a:solidFill>
                <a:sym typeface="Symbol" pitchFamily="18" charset="2"/>
              </a:rPr>
              <a:t>Beam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6600CC"/>
                </a:solidFill>
                <a:sym typeface="Symbol" pitchFamily="18" charset="2"/>
              </a:rPr>
              <a:t>Storage Ring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344865" y="2020620"/>
            <a:ext cx="2119315" cy="1776529"/>
            <a:chOff x="296654" y="2749211"/>
            <a:chExt cx="2119315" cy="1776529"/>
          </a:xfrm>
        </p:grpSpPr>
        <p:sp>
          <p:nvSpPr>
            <p:cNvPr id="3237" name="Rectangle 45"/>
            <p:cNvSpPr>
              <a:spLocks noChangeArrowheads="1"/>
            </p:cNvSpPr>
            <p:nvPr/>
          </p:nvSpPr>
          <p:spPr bwMode="auto">
            <a:xfrm>
              <a:off x="1878609" y="3583241"/>
              <a:ext cx="215577" cy="1668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115000"/>
                </a:lnSpc>
                <a:spcBef>
                  <a:spcPct val="20000"/>
                </a:spcBef>
                <a:buFont typeface="Wingdings" pitchFamily="2" charset="2"/>
                <a:buChar char="Ø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lnSpc>
                  <a:spcPct val="115000"/>
                </a:lnSpc>
                <a:spcBef>
                  <a:spcPct val="20000"/>
                </a:spcBef>
                <a:buChar char="–"/>
                <a:defRPr sz="1500">
                  <a:solidFill>
                    <a:schemeClr val="accent2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lnSpc>
                  <a:spcPct val="115000"/>
                </a:lnSpc>
                <a:spcBef>
                  <a:spcPct val="20000"/>
                </a:spcBef>
                <a:buFont typeface="Wingdings" pitchFamily="2" charset="2"/>
                <a:buChar char="Ø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lnSpc>
                  <a:spcPct val="115000"/>
                </a:lnSpc>
                <a:spcBef>
                  <a:spcPct val="20000"/>
                </a:spcBef>
                <a:buFont typeface="Times New Roman" pitchFamily="18" charset="0"/>
                <a:buChar char="►"/>
                <a:defRPr sz="1500">
                  <a:solidFill>
                    <a:schemeClr val="accent2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lnSpc>
                  <a:spcPct val="115000"/>
                </a:lnSpc>
                <a:spcBef>
                  <a:spcPct val="20000"/>
                </a:spcBef>
                <a:buChar char="»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lnSpc>
                  <a:spcPct val="11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lnSpc>
                  <a:spcPct val="11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lnSpc>
                  <a:spcPct val="11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lnSpc>
                  <a:spcPct val="11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600"/>
            </a:p>
          </p:txBody>
        </p:sp>
        <p:sp>
          <p:nvSpPr>
            <p:cNvPr id="3239" name="Text Box 47"/>
            <p:cNvSpPr txBox="1">
              <a:spLocks noChangeArrowheads="1"/>
            </p:cNvSpPr>
            <p:nvPr/>
          </p:nvSpPr>
          <p:spPr bwMode="auto">
            <a:xfrm>
              <a:off x="296654" y="3615029"/>
              <a:ext cx="1134949" cy="338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755" tIns="47880" rIns="95755" bIns="47880">
              <a:spAutoFit/>
            </a:bodyPr>
            <a:lstStyle>
              <a:lvl1pPr defTabSz="957263" eaLnBrk="0" hangingPunct="0">
                <a:lnSpc>
                  <a:spcPct val="115000"/>
                </a:lnSpc>
                <a:spcBef>
                  <a:spcPct val="20000"/>
                </a:spcBef>
                <a:buFont typeface="Wingdings" pitchFamily="2" charset="2"/>
                <a:buChar char="Ø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957263" eaLnBrk="0" hangingPunct="0">
                <a:lnSpc>
                  <a:spcPct val="115000"/>
                </a:lnSpc>
                <a:spcBef>
                  <a:spcPct val="20000"/>
                </a:spcBef>
                <a:buChar char="–"/>
                <a:defRPr sz="1500">
                  <a:solidFill>
                    <a:schemeClr val="accent2"/>
                  </a:solidFill>
                  <a:latin typeface="Comic Sans MS" pitchFamily="66" charset="0"/>
                </a:defRPr>
              </a:lvl2pPr>
              <a:lvl3pPr marL="1143000" indent="-228600" defTabSz="957263" eaLnBrk="0" hangingPunct="0">
                <a:lnSpc>
                  <a:spcPct val="115000"/>
                </a:lnSpc>
                <a:spcBef>
                  <a:spcPct val="20000"/>
                </a:spcBef>
                <a:buFont typeface="Wingdings" pitchFamily="2" charset="2"/>
                <a:buChar char="Ø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957263" eaLnBrk="0" hangingPunct="0">
                <a:lnSpc>
                  <a:spcPct val="115000"/>
                </a:lnSpc>
                <a:spcBef>
                  <a:spcPct val="20000"/>
                </a:spcBef>
                <a:buFont typeface="Times New Roman" pitchFamily="18" charset="0"/>
                <a:buChar char="►"/>
                <a:defRPr sz="1500">
                  <a:solidFill>
                    <a:schemeClr val="accent2"/>
                  </a:solidFill>
                  <a:latin typeface="Comic Sans MS" pitchFamily="66" charset="0"/>
                </a:defRPr>
              </a:lvl4pPr>
              <a:lvl5pPr marL="2057400" indent="-228600" defTabSz="957263" eaLnBrk="0" hangingPunct="0">
                <a:lnSpc>
                  <a:spcPct val="115000"/>
                </a:lnSpc>
                <a:spcBef>
                  <a:spcPct val="20000"/>
                </a:spcBef>
                <a:buChar char="»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957263" eaLnBrk="0" fontAlgn="base" hangingPunct="0">
                <a:lnSpc>
                  <a:spcPct val="11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957263" eaLnBrk="0" fontAlgn="base" hangingPunct="0">
                <a:lnSpc>
                  <a:spcPct val="11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957263" eaLnBrk="0" fontAlgn="base" hangingPunct="0">
                <a:lnSpc>
                  <a:spcPct val="11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957263" eaLnBrk="0" fontAlgn="base" hangingPunct="0">
                <a:lnSpc>
                  <a:spcPct val="11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RF Cavity</a:t>
              </a:r>
            </a:p>
          </p:txBody>
        </p:sp>
        <p:grpSp>
          <p:nvGrpSpPr>
            <p:cNvPr id="3241" name="Group 63"/>
            <p:cNvGrpSpPr>
              <a:grpSpLocks/>
            </p:cNvGrpSpPr>
            <p:nvPr/>
          </p:nvGrpSpPr>
          <p:grpSpPr bwMode="auto">
            <a:xfrm>
              <a:off x="1555240" y="3818468"/>
              <a:ext cx="179119" cy="470455"/>
              <a:chOff x="998" y="1820"/>
              <a:chExt cx="113" cy="317"/>
            </a:xfrm>
          </p:grpSpPr>
          <p:sp>
            <p:nvSpPr>
              <p:cNvPr id="3248" name="Line 65"/>
              <p:cNvSpPr>
                <a:spLocks noChangeShapeType="1"/>
              </p:cNvSpPr>
              <p:nvPr/>
            </p:nvSpPr>
            <p:spPr bwMode="auto">
              <a:xfrm flipH="1">
                <a:off x="998" y="2137"/>
                <a:ext cx="11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9" name="Line 66"/>
              <p:cNvSpPr>
                <a:spLocks noChangeShapeType="1"/>
              </p:cNvSpPr>
              <p:nvPr/>
            </p:nvSpPr>
            <p:spPr bwMode="auto">
              <a:xfrm>
                <a:off x="998" y="1820"/>
                <a:ext cx="0" cy="3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42" name="Group 67"/>
            <p:cNvGrpSpPr>
              <a:grpSpLocks/>
            </p:cNvGrpSpPr>
            <p:nvPr/>
          </p:nvGrpSpPr>
          <p:grpSpPr bwMode="auto">
            <a:xfrm flipH="1">
              <a:off x="2211488" y="3818468"/>
              <a:ext cx="204481" cy="470455"/>
              <a:chOff x="998" y="1820"/>
              <a:chExt cx="129" cy="317"/>
            </a:xfrm>
          </p:grpSpPr>
          <p:sp>
            <p:nvSpPr>
              <p:cNvPr id="3244" name="Line 68"/>
              <p:cNvSpPr>
                <a:spLocks noChangeShapeType="1"/>
              </p:cNvSpPr>
              <p:nvPr/>
            </p:nvSpPr>
            <p:spPr bwMode="auto">
              <a:xfrm flipH="1">
                <a:off x="998" y="1820"/>
                <a:ext cx="12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5" name="Line 69"/>
              <p:cNvSpPr>
                <a:spLocks noChangeShapeType="1"/>
              </p:cNvSpPr>
              <p:nvPr/>
            </p:nvSpPr>
            <p:spPr bwMode="auto">
              <a:xfrm flipH="1">
                <a:off x="998" y="2137"/>
                <a:ext cx="11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6" name="Line 70"/>
              <p:cNvSpPr>
                <a:spLocks noChangeShapeType="1"/>
              </p:cNvSpPr>
              <p:nvPr/>
            </p:nvSpPr>
            <p:spPr bwMode="auto">
              <a:xfrm flipH="1">
                <a:off x="998" y="1820"/>
                <a:ext cx="0" cy="3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43" name="Oval 71"/>
            <p:cNvSpPr>
              <a:spLocks noChangeArrowheads="1"/>
            </p:cNvSpPr>
            <p:nvPr/>
          </p:nvSpPr>
          <p:spPr bwMode="auto">
            <a:xfrm>
              <a:off x="1734362" y="4053696"/>
              <a:ext cx="504070" cy="472044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115000"/>
                </a:lnSpc>
                <a:spcBef>
                  <a:spcPct val="20000"/>
                </a:spcBef>
                <a:buFont typeface="Wingdings" pitchFamily="2" charset="2"/>
                <a:buChar char="Ø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lnSpc>
                  <a:spcPct val="115000"/>
                </a:lnSpc>
                <a:spcBef>
                  <a:spcPct val="20000"/>
                </a:spcBef>
                <a:buChar char="–"/>
                <a:defRPr sz="1500">
                  <a:solidFill>
                    <a:schemeClr val="accent2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lnSpc>
                  <a:spcPct val="115000"/>
                </a:lnSpc>
                <a:spcBef>
                  <a:spcPct val="20000"/>
                </a:spcBef>
                <a:buFont typeface="Wingdings" pitchFamily="2" charset="2"/>
                <a:buChar char="Ø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lnSpc>
                  <a:spcPct val="115000"/>
                </a:lnSpc>
                <a:spcBef>
                  <a:spcPct val="20000"/>
                </a:spcBef>
                <a:buFont typeface="Times New Roman" pitchFamily="18" charset="0"/>
                <a:buChar char="►"/>
                <a:defRPr sz="1500">
                  <a:solidFill>
                    <a:schemeClr val="accent2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lnSpc>
                  <a:spcPct val="115000"/>
                </a:lnSpc>
                <a:spcBef>
                  <a:spcPct val="20000"/>
                </a:spcBef>
                <a:buChar char="»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lnSpc>
                  <a:spcPct val="11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lnSpc>
                  <a:spcPct val="11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lnSpc>
                  <a:spcPct val="11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lnSpc>
                  <a:spcPct val="11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600"/>
            </a:p>
          </p:txBody>
        </p:sp>
        <p:sp>
          <p:nvSpPr>
            <p:cNvPr id="3236" name="Line 72"/>
            <p:cNvSpPr>
              <a:spLocks noChangeShapeType="1"/>
            </p:cNvSpPr>
            <p:nvPr/>
          </p:nvSpPr>
          <p:spPr bwMode="auto">
            <a:xfrm flipV="1">
              <a:off x="1412582" y="3683372"/>
              <a:ext cx="431154" cy="715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01968" y="2749211"/>
              <a:ext cx="4500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ym typeface="Symbol"/>
                </a:rPr>
                <a:t></a:t>
              </a:r>
              <a:endParaRPr lang="en-US" sz="3200" dirty="0"/>
            </a:p>
          </p:txBody>
        </p:sp>
        <p:sp>
          <p:nvSpPr>
            <p:cNvPr id="227" name="TextBox 226"/>
            <p:cNvSpPr txBox="1"/>
            <p:nvPr/>
          </p:nvSpPr>
          <p:spPr>
            <a:xfrm rot="10800000">
              <a:off x="1760079" y="3251463"/>
              <a:ext cx="4500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ym typeface="Symbol"/>
                </a:rPr>
                <a:t></a:t>
              </a:r>
              <a:endParaRPr lang="en-US" sz="3200" dirty="0"/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2096879" y="3548366"/>
              <a:ext cx="120832" cy="266700"/>
            </a:xfrm>
            <a:custGeom>
              <a:avLst/>
              <a:gdLst>
                <a:gd name="connsiteX0" fmla="*/ 0 w 114300"/>
                <a:gd name="connsiteY0" fmla="*/ 0 h 266700"/>
                <a:gd name="connsiteX1" fmla="*/ 114300 w 114300"/>
                <a:gd name="connsiteY1" fmla="*/ 9525 h 266700"/>
                <a:gd name="connsiteX2" fmla="*/ 114300 w 114300"/>
                <a:gd name="connsiteY2" fmla="*/ 266700 h 266700"/>
                <a:gd name="connsiteX0" fmla="*/ 0 w 117566"/>
                <a:gd name="connsiteY0" fmla="*/ 10069 h 276769"/>
                <a:gd name="connsiteX1" fmla="*/ 117566 w 117566"/>
                <a:gd name="connsiteY1" fmla="*/ 0 h 276769"/>
                <a:gd name="connsiteX2" fmla="*/ 114300 w 117566"/>
                <a:gd name="connsiteY2" fmla="*/ 276769 h 276769"/>
                <a:gd name="connsiteX0" fmla="*/ 0 w 114444"/>
                <a:gd name="connsiteY0" fmla="*/ 3538 h 270238"/>
                <a:gd name="connsiteX1" fmla="*/ 111035 w 114444"/>
                <a:gd name="connsiteY1" fmla="*/ 0 h 270238"/>
                <a:gd name="connsiteX2" fmla="*/ 114300 w 114444"/>
                <a:gd name="connsiteY2" fmla="*/ 270238 h 270238"/>
                <a:gd name="connsiteX0" fmla="*/ 0 w 120832"/>
                <a:gd name="connsiteY0" fmla="*/ 3538 h 270238"/>
                <a:gd name="connsiteX1" fmla="*/ 120832 w 120832"/>
                <a:gd name="connsiteY1" fmla="*/ 0 h 270238"/>
                <a:gd name="connsiteX2" fmla="*/ 114300 w 120832"/>
                <a:gd name="connsiteY2" fmla="*/ 270238 h 270238"/>
                <a:gd name="connsiteX0" fmla="*/ 0 w 120832"/>
                <a:gd name="connsiteY0" fmla="*/ 0 h 266700"/>
                <a:gd name="connsiteX1" fmla="*/ 120832 w 120832"/>
                <a:gd name="connsiteY1" fmla="*/ 2993 h 266700"/>
                <a:gd name="connsiteX2" fmla="*/ 114300 w 120832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832" h="266700">
                  <a:moveTo>
                    <a:pt x="0" y="0"/>
                  </a:moveTo>
                  <a:lnTo>
                    <a:pt x="120832" y="2993"/>
                  </a:lnTo>
                  <a:cubicBezTo>
                    <a:pt x="119743" y="95249"/>
                    <a:pt x="115389" y="174444"/>
                    <a:pt x="114300" y="266700"/>
                  </a:cubicBez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1556386" y="3583021"/>
              <a:ext cx="442608" cy="238327"/>
            </a:xfrm>
            <a:custGeom>
              <a:avLst/>
              <a:gdLst>
                <a:gd name="connsiteX0" fmla="*/ 0 w 442608"/>
                <a:gd name="connsiteY0" fmla="*/ 238327 h 243191"/>
                <a:gd name="connsiteX1" fmla="*/ 359923 w 442608"/>
                <a:gd name="connsiteY1" fmla="*/ 243191 h 243191"/>
                <a:gd name="connsiteX2" fmla="*/ 369651 w 442608"/>
                <a:gd name="connsiteY2" fmla="*/ 0 h 243191"/>
                <a:gd name="connsiteX3" fmla="*/ 442608 w 442608"/>
                <a:gd name="connsiteY3" fmla="*/ 0 h 243191"/>
                <a:gd name="connsiteX4" fmla="*/ 442608 w 442608"/>
                <a:gd name="connsiteY4" fmla="*/ 77821 h 243191"/>
                <a:gd name="connsiteX0" fmla="*/ 0 w 442608"/>
                <a:gd name="connsiteY0" fmla="*/ 238327 h 243191"/>
                <a:gd name="connsiteX1" fmla="*/ 374515 w 442608"/>
                <a:gd name="connsiteY1" fmla="*/ 243191 h 243191"/>
                <a:gd name="connsiteX2" fmla="*/ 369651 w 442608"/>
                <a:gd name="connsiteY2" fmla="*/ 0 h 243191"/>
                <a:gd name="connsiteX3" fmla="*/ 442608 w 442608"/>
                <a:gd name="connsiteY3" fmla="*/ 0 h 243191"/>
                <a:gd name="connsiteX4" fmla="*/ 442608 w 442608"/>
                <a:gd name="connsiteY4" fmla="*/ 77821 h 243191"/>
                <a:gd name="connsiteX0" fmla="*/ 0 w 442608"/>
                <a:gd name="connsiteY0" fmla="*/ 238327 h 238327"/>
                <a:gd name="connsiteX1" fmla="*/ 364787 w 442608"/>
                <a:gd name="connsiteY1" fmla="*/ 238327 h 238327"/>
                <a:gd name="connsiteX2" fmla="*/ 369651 w 442608"/>
                <a:gd name="connsiteY2" fmla="*/ 0 h 238327"/>
                <a:gd name="connsiteX3" fmla="*/ 442608 w 442608"/>
                <a:gd name="connsiteY3" fmla="*/ 0 h 238327"/>
                <a:gd name="connsiteX4" fmla="*/ 442608 w 442608"/>
                <a:gd name="connsiteY4" fmla="*/ 77821 h 238327"/>
                <a:gd name="connsiteX0" fmla="*/ 0 w 442608"/>
                <a:gd name="connsiteY0" fmla="*/ 238327 h 238327"/>
                <a:gd name="connsiteX1" fmla="*/ 379379 w 442608"/>
                <a:gd name="connsiteY1" fmla="*/ 238327 h 238327"/>
                <a:gd name="connsiteX2" fmla="*/ 369651 w 442608"/>
                <a:gd name="connsiteY2" fmla="*/ 0 h 238327"/>
                <a:gd name="connsiteX3" fmla="*/ 442608 w 442608"/>
                <a:gd name="connsiteY3" fmla="*/ 0 h 238327"/>
                <a:gd name="connsiteX4" fmla="*/ 442608 w 442608"/>
                <a:gd name="connsiteY4" fmla="*/ 77821 h 238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608" h="238327">
                  <a:moveTo>
                    <a:pt x="0" y="238327"/>
                  </a:moveTo>
                  <a:lnTo>
                    <a:pt x="379379" y="238327"/>
                  </a:lnTo>
                  <a:cubicBezTo>
                    <a:pt x="377758" y="157263"/>
                    <a:pt x="371272" y="81064"/>
                    <a:pt x="369651" y="0"/>
                  </a:cubicBezTo>
                  <a:lnTo>
                    <a:pt x="442608" y="0"/>
                  </a:lnTo>
                  <a:lnTo>
                    <a:pt x="442608" y="77821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1026" name="Group 1025"/>
          <p:cNvGrpSpPr/>
          <p:nvPr/>
        </p:nvGrpSpPr>
        <p:grpSpPr>
          <a:xfrm>
            <a:off x="549271" y="1759104"/>
            <a:ext cx="6939295" cy="3954848"/>
            <a:chOff x="550872" y="1749658"/>
            <a:chExt cx="6939295" cy="3954848"/>
          </a:xfrm>
        </p:grpSpPr>
        <p:grpSp>
          <p:nvGrpSpPr>
            <p:cNvPr id="29" name="Group 28"/>
            <p:cNvGrpSpPr/>
            <p:nvPr/>
          </p:nvGrpSpPr>
          <p:grpSpPr>
            <a:xfrm>
              <a:off x="4649477" y="1749658"/>
              <a:ext cx="2840690" cy="504825"/>
              <a:chOff x="4784387" y="-987909"/>
              <a:chExt cx="2840690" cy="504825"/>
            </a:xfrm>
          </p:grpSpPr>
          <p:sp>
            <p:nvSpPr>
              <p:cNvPr id="28" name="Rectangle 27"/>
              <p:cNvSpPr/>
              <p:nvPr/>
            </p:nvSpPr>
            <p:spPr bwMode="auto">
              <a:xfrm>
                <a:off x="4856658" y="-877869"/>
                <a:ext cx="2768419" cy="25778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 bwMode="auto">
              <a:xfrm>
                <a:off x="4962286" y="-880098"/>
                <a:ext cx="2536088" cy="268940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solidFill>
                  <a:srgbClr val="9900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37" name="Oval 10"/>
              <p:cNvSpPr>
                <a:spLocks noChangeArrowheads="1"/>
              </p:cNvSpPr>
              <p:nvPr/>
            </p:nvSpPr>
            <p:spPr bwMode="auto">
              <a:xfrm>
                <a:off x="4784387" y="-987909"/>
                <a:ext cx="144542" cy="50482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lnSpc>
                    <a:spcPct val="115000"/>
                  </a:lnSpc>
                  <a:spcBef>
                    <a:spcPct val="20000"/>
                  </a:spcBef>
                  <a:buChar char="–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lnSpc>
                    <a:spcPct val="115000"/>
                  </a:lnSpc>
                  <a:spcBef>
                    <a:spcPct val="20000"/>
                  </a:spcBef>
                  <a:buFont typeface="Times New Roman" pitchFamily="18" charset="0"/>
                  <a:buChar char="►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lnSpc>
                    <a:spcPct val="115000"/>
                  </a:lnSpc>
                  <a:spcBef>
                    <a:spcPct val="20000"/>
                  </a:spcBef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600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550872" y="2483635"/>
              <a:ext cx="3669994" cy="3220871"/>
              <a:chOff x="-1393985" y="-6267283"/>
              <a:chExt cx="3669994" cy="3220871"/>
            </a:xfrm>
          </p:grpSpPr>
          <p:sp>
            <p:nvSpPr>
              <p:cNvPr id="466966" name="Text Box 22"/>
              <p:cNvSpPr txBox="1">
                <a:spLocks noChangeArrowheads="1"/>
              </p:cNvSpPr>
              <p:nvPr/>
            </p:nvSpPr>
            <p:spPr bwMode="auto">
              <a:xfrm>
                <a:off x="729784" y="-6247656"/>
                <a:ext cx="1546225" cy="33972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5755" tIns="47880" rIns="95755" bIns="47880">
                <a:spAutoFit/>
              </a:bodyPr>
              <a:lstStyle>
                <a:lvl1pPr defTabSz="957263"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defTabSz="957263" eaLnBrk="0" hangingPunct="0">
                  <a:lnSpc>
                    <a:spcPct val="115000"/>
                  </a:lnSpc>
                  <a:spcBef>
                    <a:spcPct val="20000"/>
                  </a:spcBef>
                  <a:buChar char="–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2pPr>
                <a:lvl3pPr marL="1143000" indent="-228600" defTabSz="957263"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defTabSz="957263" eaLnBrk="0" hangingPunct="0">
                  <a:lnSpc>
                    <a:spcPct val="115000"/>
                  </a:lnSpc>
                  <a:spcBef>
                    <a:spcPct val="20000"/>
                  </a:spcBef>
                  <a:buFont typeface="Times New Roman" pitchFamily="18" charset="0"/>
                  <a:buChar char="►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4pPr>
                <a:lvl5pPr marL="2057400" indent="-228600" defTabSz="957263" eaLnBrk="0" hangingPunct="0">
                  <a:lnSpc>
                    <a:spcPct val="115000"/>
                  </a:lnSpc>
                  <a:spcBef>
                    <a:spcPct val="20000"/>
                  </a:spcBef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/>
                  <a:t>Bunched Beam</a:t>
                </a:r>
              </a:p>
            </p:txBody>
          </p:sp>
          <p:grpSp>
            <p:nvGrpSpPr>
              <p:cNvPr id="5" name="Group 24"/>
              <p:cNvGrpSpPr>
                <a:grpSpLocks/>
              </p:cNvGrpSpPr>
              <p:nvPr/>
            </p:nvGrpSpPr>
            <p:grpSpPr bwMode="auto">
              <a:xfrm>
                <a:off x="-1393985" y="-4984750"/>
                <a:ext cx="2840038" cy="1938338"/>
                <a:chOff x="346" y="2227"/>
                <a:chExt cx="1790" cy="1221"/>
              </a:xfrm>
            </p:grpSpPr>
            <p:sp>
              <p:nvSpPr>
                <p:cNvPr id="3274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143" y="2227"/>
                  <a:ext cx="292" cy="2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5755" tIns="47880" rIns="95755" bIns="47880">
                  <a:spAutoFit/>
                </a:bodyPr>
                <a:lstStyle>
                  <a:lvl1pPr defTabSz="957263" eaLnBrk="0" hangingPunct="0">
                    <a:lnSpc>
                      <a:spcPct val="115000"/>
                    </a:lnSpc>
                    <a:spcBef>
                      <a:spcPct val="20000"/>
                    </a:spcBef>
                    <a:buFont typeface="Wingdings" pitchFamily="2" charset="2"/>
                    <a:buChar char="Ø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 defTabSz="957263" eaLnBrk="0" hangingPunct="0">
                    <a:lnSpc>
                      <a:spcPct val="115000"/>
                    </a:lnSpc>
                    <a:spcBef>
                      <a:spcPct val="20000"/>
                    </a:spcBef>
                    <a:buChar char="–"/>
                    <a:defRPr sz="1500">
                      <a:solidFill>
                        <a:schemeClr val="accent2"/>
                      </a:solidFill>
                      <a:latin typeface="Comic Sans MS" pitchFamily="66" charset="0"/>
                    </a:defRPr>
                  </a:lvl2pPr>
                  <a:lvl3pPr marL="1143000" indent="-228600" defTabSz="957263" eaLnBrk="0" hangingPunct="0">
                    <a:lnSpc>
                      <a:spcPct val="115000"/>
                    </a:lnSpc>
                    <a:spcBef>
                      <a:spcPct val="20000"/>
                    </a:spcBef>
                    <a:buFont typeface="Wingdings" pitchFamily="2" charset="2"/>
                    <a:buChar char="Ø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 defTabSz="957263" eaLnBrk="0" hangingPunct="0">
                    <a:lnSpc>
                      <a:spcPct val="115000"/>
                    </a:lnSpc>
                    <a:spcBef>
                      <a:spcPct val="20000"/>
                    </a:spcBef>
                    <a:buFont typeface="Times New Roman" pitchFamily="18" charset="0"/>
                    <a:buChar char="►"/>
                    <a:defRPr sz="1500">
                      <a:solidFill>
                        <a:schemeClr val="accent2"/>
                      </a:solidFill>
                      <a:latin typeface="Comic Sans MS" pitchFamily="66" charset="0"/>
                    </a:defRPr>
                  </a:lvl4pPr>
                  <a:lvl5pPr marL="2057400" indent="-228600" defTabSz="957263" eaLnBrk="0" hangingPunct="0">
                    <a:lnSpc>
                      <a:spcPct val="115000"/>
                    </a:lnSpc>
                    <a:spcBef>
                      <a:spcPct val="20000"/>
                    </a:spcBef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defTabSz="957263" eaLnBrk="0" fontAlgn="base" hangingPunct="0">
                    <a:lnSpc>
                      <a:spcPct val="115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defTabSz="957263" eaLnBrk="0" fontAlgn="base" hangingPunct="0">
                    <a:lnSpc>
                      <a:spcPct val="115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defTabSz="957263" eaLnBrk="0" fontAlgn="base" hangingPunct="0">
                    <a:lnSpc>
                      <a:spcPct val="115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defTabSz="957263" eaLnBrk="0" fontAlgn="base" hangingPunct="0">
                    <a:lnSpc>
                      <a:spcPct val="115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 dirty="0"/>
                    <a:t>AC</a:t>
                  </a:r>
                </a:p>
              </p:txBody>
            </p:sp>
            <p:sp>
              <p:nvSpPr>
                <p:cNvPr id="3275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961" y="3043"/>
                  <a:ext cx="1175" cy="4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5755" tIns="47880" rIns="95755" bIns="47880">
                  <a:spAutoFit/>
                </a:bodyPr>
                <a:lstStyle>
                  <a:lvl1pPr defTabSz="957263" eaLnBrk="0" hangingPunct="0">
                    <a:lnSpc>
                      <a:spcPct val="115000"/>
                    </a:lnSpc>
                    <a:spcBef>
                      <a:spcPct val="20000"/>
                    </a:spcBef>
                    <a:buFont typeface="Wingdings" pitchFamily="2" charset="2"/>
                    <a:buChar char="Ø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 defTabSz="957263" eaLnBrk="0" hangingPunct="0">
                    <a:lnSpc>
                      <a:spcPct val="115000"/>
                    </a:lnSpc>
                    <a:spcBef>
                      <a:spcPct val="20000"/>
                    </a:spcBef>
                    <a:buChar char="–"/>
                    <a:defRPr sz="1500">
                      <a:solidFill>
                        <a:schemeClr val="accent2"/>
                      </a:solidFill>
                      <a:latin typeface="Comic Sans MS" pitchFamily="66" charset="0"/>
                    </a:defRPr>
                  </a:lvl2pPr>
                  <a:lvl3pPr marL="1143000" indent="-228600" defTabSz="957263" eaLnBrk="0" hangingPunct="0">
                    <a:lnSpc>
                      <a:spcPct val="115000"/>
                    </a:lnSpc>
                    <a:spcBef>
                      <a:spcPct val="20000"/>
                    </a:spcBef>
                    <a:buFont typeface="Wingdings" pitchFamily="2" charset="2"/>
                    <a:buChar char="Ø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 defTabSz="957263" eaLnBrk="0" hangingPunct="0">
                    <a:lnSpc>
                      <a:spcPct val="115000"/>
                    </a:lnSpc>
                    <a:spcBef>
                      <a:spcPct val="20000"/>
                    </a:spcBef>
                    <a:buFont typeface="Times New Roman" pitchFamily="18" charset="0"/>
                    <a:buChar char="►"/>
                    <a:defRPr sz="1500">
                      <a:solidFill>
                        <a:schemeClr val="accent2"/>
                      </a:solidFill>
                      <a:latin typeface="Comic Sans MS" pitchFamily="66" charset="0"/>
                    </a:defRPr>
                  </a:lvl4pPr>
                  <a:lvl5pPr marL="2057400" indent="-228600" defTabSz="957263" eaLnBrk="0" hangingPunct="0">
                    <a:lnSpc>
                      <a:spcPct val="115000"/>
                    </a:lnSpc>
                    <a:spcBef>
                      <a:spcPct val="20000"/>
                    </a:spcBef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defTabSz="957263" eaLnBrk="0" fontAlgn="base" hangingPunct="0">
                    <a:lnSpc>
                      <a:spcPct val="115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defTabSz="957263" eaLnBrk="0" fontAlgn="base" hangingPunct="0">
                    <a:lnSpc>
                      <a:spcPct val="115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defTabSz="957263" eaLnBrk="0" fontAlgn="base" hangingPunct="0">
                    <a:lnSpc>
                      <a:spcPct val="115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defTabSz="957263" eaLnBrk="0" fontAlgn="base" hangingPunct="0">
                    <a:lnSpc>
                      <a:spcPct val="115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400" dirty="0">
                      <a:sym typeface="Symbol" pitchFamily="18" charset="2"/>
                    </a:rPr>
                    <a:t></a:t>
                  </a:r>
                  <a:r>
                    <a:rPr lang="en-US" altLang="en-US" sz="2200" baseline="-25000" dirty="0">
                      <a:sym typeface="Symbol" pitchFamily="18" charset="2"/>
                    </a:rPr>
                    <a:t>rf</a:t>
                  </a:r>
                  <a:r>
                    <a:rPr lang="en-US" altLang="en-US" sz="1200" dirty="0">
                      <a:sym typeface="Symbol" pitchFamily="18" charset="2"/>
                    </a:rPr>
                    <a:t>= </a:t>
                  </a:r>
                  <a:r>
                    <a:rPr lang="en-US" altLang="en-US" sz="1200" dirty="0" err="1">
                      <a:sym typeface="Symbol" pitchFamily="18" charset="2"/>
                    </a:rPr>
                    <a:t>h</a:t>
                  </a:r>
                  <a:r>
                    <a:rPr lang="en-US" altLang="en-US" sz="2400" dirty="0" err="1">
                      <a:sym typeface="Symbol" pitchFamily="18" charset="2"/>
                    </a:rPr>
                    <a:t></a:t>
                  </a:r>
                  <a:r>
                    <a:rPr lang="en-US" altLang="en-US" sz="2200" baseline="-25000" dirty="0" err="1">
                      <a:sym typeface="Symbol" pitchFamily="18" charset="2"/>
                    </a:rPr>
                    <a:t>rev</a:t>
                  </a:r>
                  <a:r>
                    <a:rPr lang="en-US" altLang="en-US" sz="1200" dirty="0">
                      <a:sym typeface="Symbol" pitchFamily="18" charset="2"/>
                    </a:rPr>
                    <a:t> </a:t>
                  </a:r>
                </a:p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dirty="0">
                      <a:latin typeface="Arial" charset="0"/>
                      <a:sym typeface="Symbol" pitchFamily="18" charset="2"/>
                    </a:rPr>
                    <a:t> </a:t>
                  </a:r>
                  <a:r>
                    <a:rPr lang="en-US" altLang="en-US" sz="1200" b="1" i="1" dirty="0">
                      <a:latin typeface="Arial" charset="0"/>
                      <a:sym typeface="Symbol" pitchFamily="18" charset="2"/>
                    </a:rPr>
                    <a:t>harmonic number</a:t>
                  </a:r>
                  <a:r>
                    <a:rPr lang="en-US" altLang="en-US" sz="1200" dirty="0">
                      <a:latin typeface="Arial" charset="0"/>
                      <a:sym typeface="Symbol" pitchFamily="18" charset="2"/>
                    </a:rPr>
                    <a:t>  h=1</a:t>
                  </a:r>
                </a:p>
              </p:txBody>
            </p:sp>
            <p:grpSp>
              <p:nvGrpSpPr>
                <p:cNvPr id="3276" name="Group 27"/>
                <p:cNvGrpSpPr>
                  <a:grpSpLocks/>
                </p:cNvGrpSpPr>
                <p:nvPr/>
              </p:nvGrpSpPr>
              <p:grpSpPr bwMode="auto">
                <a:xfrm>
                  <a:off x="429" y="2636"/>
                  <a:ext cx="1233" cy="699"/>
                  <a:chOff x="590" y="2341"/>
                  <a:chExt cx="1233" cy="1021"/>
                </a:xfrm>
              </p:grpSpPr>
              <p:sp>
                <p:nvSpPr>
                  <p:cNvPr id="3278" name="Freeform 28"/>
                  <p:cNvSpPr>
                    <a:spLocks/>
                  </p:cNvSpPr>
                  <p:nvPr/>
                </p:nvSpPr>
                <p:spPr bwMode="auto">
                  <a:xfrm flipH="1" flipV="1">
                    <a:off x="867" y="2495"/>
                    <a:ext cx="793" cy="694"/>
                  </a:xfrm>
                  <a:custGeom>
                    <a:avLst/>
                    <a:gdLst>
                      <a:gd name="T0" fmla="*/ 0 w 499"/>
                      <a:gd name="T1" fmla="*/ 1823 h 371"/>
                      <a:gd name="T2" fmla="*/ 535 w 499"/>
                      <a:gd name="T3" fmla="*/ 265 h 371"/>
                      <a:gd name="T4" fmla="*/ 1222 w 499"/>
                      <a:gd name="T5" fmla="*/ 3379 h 371"/>
                      <a:gd name="T6" fmla="*/ 1680 w 499"/>
                      <a:gd name="T7" fmla="*/ 1823 h 37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99"/>
                      <a:gd name="T13" fmla="*/ 0 h 371"/>
                      <a:gd name="T14" fmla="*/ 499 w 499"/>
                      <a:gd name="T15" fmla="*/ 371 h 37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99" h="371">
                        <a:moveTo>
                          <a:pt x="0" y="186"/>
                        </a:moveTo>
                        <a:cubicBezTo>
                          <a:pt x="49" y="93"/>
                          <a:pt x="98" y="0"/>
                          <a:pt x="159" y="27"/>
                        </a:cubicBezTo>
                        <a:cubicBezTo>
                          <a:pt x="220" y="54"/>
                          <a:pt x="306" y="319"/>
                          <a:pt x="363" y="345"/>
                        </a:cubicBezTo>
                        <a:cubicBezTo>
                          <a:pt x="420" y="371"/>
                          <a:pt x="476" y="212"/>
                          <a:pt x="499" y="186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79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861" y="2341"/>
                    <a:ext cx="0" cy="1021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 type="arrow" w="med" len="med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80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861" y="2840"/>
                    <a:ext cx="86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81" name="Text Box 3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90" y="2500"/>
                    <a:ext cx="298" cy="31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90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5755" tIns="47880" rIns="95755" bIns="47880">
                    <a:spAutoFit/>
                  </a:bodyPr>
                  <a:lstStyle>
                    <a:lvl1pPr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Wingdings" pitchFamily="2" charset="2"/>
                      <a:buChar char="Ø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Char char="–"/>
                      <a:defRPr sz="1500">
                        <a:solidFill>
                          <a:schemeClr val="accent2"/>
                        </a:solidFill>
                        <a:latin typeface="Comic Sans MS" pitchFamily="66" charset="0"/>
                      </a:defRPr>
                    </a:lvl2pPr>
                    <a:lvl3pPr marL="1143000" indent="-22860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Wingdings" pitchFamily="2" charset="2"/>
                      <a:buChar char="Ø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Times New Roman" pitchFamily="18" charset="0"/>
                      <a:buChar char="►"/>
                      <a:defRPr sz="1500">
                        <a:solidFill>
                          <a:schemeClr val="accent2"/>
                        </a:solidFill>
                        <a:latin typeface="Comic Sans MS" pitchFamily="66" charset="0"/>
                      </a:defRPr>
                    </a:lvl4pPr>
                    <a:lvl5pPr marL="2057400" indent="-22860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600" b="1">
                        <a:latin typeface="Arial" charset="0"/>
                      </a:rPr>
                      <a:t>Vrf</a:t>
                    </a:r>
                  </a:p>
                </p:txBody>
              </p:sp>
              <p:sp>
                <p:nvSpPr>
                  <p:cNvPr id="3282" name="Text 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60" y="2730"/>
                    <a:ext cx="163" cy="31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90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5755" tIns="47880" rIns="95755" bIns="47880">
                    <a:spAutoFit/>
                  </a:bodyPr>
                  <a:lstStyle>
                    <a:lvl1pPr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Wingdings" pitchFamily="2" charset="2"/>
                      <a:buChar char="Ø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Char char="–"/>
                      <a:defRPr sz="1500">
                        <a:solidFill>
                          <a:schemeClr val="accent2"/>
                        </a:solidFill>
                        <a:latin typeface="Comic Sans MS" pitchFamily="66" charset="0"/>
                      </a:defRPr>
                    </a:lvl2pPr>
                    <a:lvl3pPr marL="1143000" indent="-22860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Wingdings" pitchFamily="2" charset="2"/>
                      <a:buChar char="Ø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Times New Roman" pitchFamily="18" charset="0"/>
                      <a:buChar char="►"/>
                      <a:defRPr sz="1500">
                        <a:solidFill>
                          <a:schemeClr val="accent2"/>
                        </a:solidFill>
                        <a:latin typeface="Comic Sans MS" pitchFamily="66" charset="0"/>
                      </a:defRPr>
                    </a:lvl4pPr>
                    <a:lvl5pPr marL="2057400" indent="-22860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600" b="1">
                        <a:latin typeface="Arial" charset="0"/>
                      </a:rPr>
                      <a:t>t</a:t>
                    </a:r>
                  </a:p>
                </p:txBody>
              </p:sp>
            </p:grpSp>
            <p:sp>
              <p:nvSpPr>
                <p:cNvPr id="3277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346" y="2383"/>
                  <a:ext cx="720" cy="2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5755" tIns="47880" rIns="95755" bIns="47880">
                  <a:spAutoFit/>
                </a:bodyPr>
                <a:lstStyle>
                  <a:lvl1pPr defTabSz="957263" eaLnBrk="0" hangingPunct="0">
                    <a:lnSpc>
                      <a:spcPct val="115000"/>
                    </a:lnSpc>
                    <a:spcBef>
                      <a:spcPct val="20000"/>
                    </a:spcBef>
                    <a:buFont typeface="Wingdings" pitchFamily="2" charset="2"/>
                    <a:buChar char="Ø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 defTabSz="957263" eaLnBrk="0" hangingPunct="0">
                    <a:lnSpc>
                      <a:spcPct val="115000"/>
                    </a:lnSpc>
                    <a:spcBef>
                      <a:spcPct val="20000"/>
                    </a:spcBef>
                    <a:buChar char="–"/>
                    <a:defRPr sz="1500">
                      <a:solidFill>
                        <a:schemeClr val="accent2"/>
                      </a:solidFill>
                      <a:latin typeface="Comic Sans MS" pitchFamily="66" charset="0"/>
                    </a:defRPr>
                  </a:lvl2pPr>
                  <a:lvl3pPr marL="1143000" indent="-228600" defTabSz="957263" eaLnBrk="0" hangingPunct="0">
                    <a:lnSpc>
                      <a:spcPct val="115000"/>
                    </a:lnSpc>
                    <a:spcBef>
                      <a:spcPct val="20000"/>
                    </a:spcBef>
                    <a:buFont typeface="Wingdings" pitchFamily="2" charset="2"/>
                    <a:buChar char="Ø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 defTabSz="957263" eaLnBrk="0" hangingPunct="0">
                    <a:lnSpc>
                      <a:spcPct val="115000"/>
                    </a:lnSpc>
                    <a:spcBef>
                      <a:spcPct val="20000"/>
                    </a:spcBef>
                    <a:buFont typeface="Times New Roman" pitchFamily="18" charset="0"/>
                    <a:buChar char="►"/>
                    <a:defRPr sz="1500">
                      <a:solidFill>
                        <a:schemeClr val="accent2"/>
                      </a:solidFill>
                      <a:latin typeface="Comic Sans MS" pitchFamily="66" charset="0"/>
                    </a:defRPr>
                  </a:lvl4pPr>
                  <a:lvl5pPr marL="2057400" indent="-228600" defTabSz="957263" eaLnBrk="0" hangingPunct="0">
                    <a:lnSpc>
                      <a:spcPct val="115000"/>
                    </a:lnSpc>
                    <a:spcBef>
                      <a:spcPct val="20000"/>
                    </a:spcBef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defTabSz="957263" eaLnBrk="0" fontAlgn="base" hangingPunct="0">
                    <a:lnSpc>
                      <a:spcPct val="115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defTabSz="957263" eaLnBrk="0" fontAlgn="base" hangingPunct="0">
                    <a:lnSpc>
                      <a:spcPct val="115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defTabSz="957263" eaLnBrk="0" fontAlgn="base" hangingPunct="0">
                    <a:lnSpc>
                      <a:spcPct val="115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defTabSz="957263" eaLnBrk="0" fontAlgn="base" hangingPunct="0">
                    <a:lnSpc>
                      <a:spcPct val="115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 dirty="0">
                      <a:solidFill>
                        <a:srgbClr val="3333FF"/>
                      </a:solidFill>
                    </a:rPr>
                    <a:t>Sinusoidal</a:t>
                  </a:r>
                </a:p>
              </p:txBody>
            </p:sp>
          </p:grpSp>
          <p:sp>
            <p:nvSpPr>
              <p:cNvPr id="467032" name="Freeform 88"/>
              <p:cNvSpPr>
                <a:spLocks/>
              </p:cNvSpPr>
              <p:nvPr/>
            </p:nvSpPr>
            <p:spPr bwMode="auto">
              <a:xfrm>
                <a:off x="-56550" y="-5350562"/>
                <a:ext cx="285750" cy="336550"/>
              </a:xfrm>
              <a:custGeom>
                <a:avLst/>
                <a:gdLst>
                  <a:gd name="T0" fmla="*/ 0 w 340"/>
                  <a:gd name="T1" fmla="*/ 2147483647 h 371"/>
                  <a:gd name="T2" fmla="*/ 2147483647 w 340"/>
                  <a:gd name="T3" fmla="*/ 2147483647 h 371"/>
                  <a:gd name="T4" fmla="*/ 2147483647 w 340"/>
                  <a:gd name="T5" fmla="*/ 2147483647 h 371"/>
                  <a:gd name="T6" fmla="*/ 2147483647 w 340"/>
                  <a:gd name="T7" fmla="*/ 2147483647 h 37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0"/>
                  <a:gd name="T13" fmla="*/ 0 h 371"/>
                  <a:gd name="T14" fmla="*/ 340 w 340"/>
                  <a:gd name="T15" fmla="*/ 371 h 37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0" h="371">
                    <a:moveTo>
                      <a:pt x="0" y="185"/>
                    </a:moveTo>
                    <a:cubicBezTo>
                      <a:pt x="35" y="278"/>
                      <a:pt x="71" y="371"/>
                      <a:pt x="113" y="344"/>
                    </a:cubicBezTo>
                    <a:cubicBezTo>
                      <a:pt x="155" y="317"/>
                      <a:pt x="212" y="52"/>
                      <a:pt x="250" y="26"/>
                    </a:cubicBezTo>
                    <a:cubicBezTo>
                      <a:pt x="288" y="0"/>
                      <a:pt x="314" y="92"/>
                      <a:pt x="340" y="185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8" name="Rectangle 46"/>
              <p:cNvSpPr>
                <a:spLocks noChangeArrowheads="1"/>
              </p:cNvSpPr>
              <p:nvPr/>
            </p:nvSpPr>
            <p:spPr bwMode="auto">
              <a:xfrm>
                <a:off x="-49471" y="-6267283"/>
                <a:ext cx="215577" cy="16847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lnSpc>
                    <a:spcPct val="115000"/>
                  </a:lnSpc>
                  <a:spcBef>
                    <a:spcPct val="20000"/>
                  </a:spcBef>
                  <a:buChar char="–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lnSpc>
                    <a:spcPct val="115000"/>
                  </a:lnSpc>
                  <a:spcBef>
                    <a:spcPct val="20000"/>
                  </a:spcBef>
                  <a:buFont typeface="Times New Roman" pitchFamily="18" charset="0"/>
                  <a:buChar char="►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lnSpc>
                    <a:spcPct val="115000"/>
                  </a:lnSpc>
                  <a:spcBef>
                    <a:spcPct val="20000"/>
                  </a:spcBef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600"/>
              </a:p>
            </p:txBody>
          </p:sp>
        </p:grpSp>
      </p:grpSp>
      <p:grpSp>
        <p:nvGrpSpPr>
          <p:cNvPr id="1045" name="Group 1044"/>
          <p:cNvGrpSpPr/>
          <p:nvPr/>
        </p:nvGrpSpPr>
        <p:grpSpPr>
          <a:xfrm>
            <a:off x="191451" y="1389668"/>
            <a:ext cx="8952549" cy="5166084"/>
            <a:chOff x="-14307445" y="-3125888"/>
            <a:chExt cx="8952549" cy="5166084"/>
          </a:xfrm>
        </p:grpSpPr>
        <p:grpSp>
          <p:nvGrpSpPr>
            <p:cNvPr id="1029" name="Group 1028"/>
            <p:cNvGrpSpPr/>
            <p:nvPr/>
          </p:nvGrpSpPr>
          <p:grpSpPr>
            <a:xfrm>
              <a:off x="-14307445" y="-676704"/>
              <a:ext cx="3092185" cy="1885495"/>
              <a:chOff x="-6286741" y="4327526"/>
              <a:chExt cx="3092185" cy="1885495"/>
            </a:xfrm>
          </p:grpSpPr>
          <p:sp>
            <p:nvSpPr>
              <p:cNvPr id="467190" name="Rectangle 246"/>
              <p:cNvSpPr>
                <a:spLocks noChangeArrowheads="1"/>
              </p:cNvSpPr>
              <p:nvPr/>
            </p:nvSpPr>
            <p:spPr bwMode="auto">
              <a:xfrm>
                <a:off x="-6286741" y="4327526"/>
                <a:ext cx="3060700" cy="188549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lnSpc>
                    <a:spcPct val="115000"/>
                  </a:lnSpc>
                  <a:spcBef>
                    <a:spcPct val="20000"/>
                  </a:spcBef>
                  <a:buChar char="–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lnSpc>
                    <a:spcPct val="115000"/>
                  </a:lnSpc>
                  <a:spcBef>
                    <a:spcPct val="20000"/>
                  </a:spcBef>
                  <a:buFont typeface="Times New Roman" pitchFamily="18" charset="0"/>
                  <a:buChar char="►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lnSpc>
                    <a:spcPct val="115000"/>
                  </a:lnSpc>
                  <a:spcBef>
                    <a:spcPct val="20000"/>
                  </a:spcBef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600"/>
              </a:p>
            </p:txBody>
          </p:sp>
          <p:grpSp>
            <p:nvGrpSpPr>
              <p:cNvPr id="20" name="Group 89"/>
              <p:cNvGrpSpPr>
                <a:grpSpLocks/>
              </p:cNvGrpSpPr>
              <p:nvPr/>
            </p:nvGrpSpPr>
            <p:grpSpPr bwMode="auto">
              <a:xfrm>
                <a:off x="-6080999" y="4348974"/>
                <a:ext cx="2232025" cy="1601778"/>
                <a:chOff x="-1609" y="2215"/>
                <a:chExt cx="1406" cy="1010"/>
              </a:xfrm>
            </p:grpSpPr>
            <p:sp>
              <p:nvSpPr>
                <p:cNvPr id="3225" name="Rectangle 90"/>
                <p:cNvSpPr>
                  <a:spLocks noChangeArrowheads="1"/>
                </p:cNvSpPr>
                <p:nvPr/>
              </p:nvSpPr>
              <p:spPr bwMode="auto">
                <a:xfrm>
                  <a:off x="-1609" y="2228"/>
                  <a:ext cx="1406" cy="99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lnSpc>
                      <a:spcPct val="115000"/>
                    </a:lnSpc>
                    <a:spcBef>
                      <a:spcPct val="20000"/>
                    </a:spcBef>
                    <a:buFont typeface="Wingdings" pitchFamily="2" charset="2"/>
                    <a:buChar char="Ø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lnSpc>
                      <a:spcPct val="115000"/>
                    </a:lnSpc>
                    <a:spcBef>
                      <a:spcPct val="20000"/>
                    </a:spcBef>
                    <a:buChar char="–"/>
                    <a:defRPr sz="1500">
                      <a:solidFill>
                        <a:schemeClr val="accent2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lnSpc>
                      <a:spcPct val="115000"/>
                    </a:lnSpc>
                    <a:spcBef>
                      <a:spcPct val="20000"/>
                    </a:spcBef>
                    <a:buFont typeface="Wingdings" pitchFamily="2" charset="2"/>
                    <a:buChar char="Ø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lnSpc>
                      <a:spcPct val="115000"/>
                    </a:lnSpc>
                    <a:spcBef>
                      <a:spcPct val="20000"/>
                    </a:spcBef>
                    <a:buFont typeface="Times New Roman" pitchFamily="18" charset="0"/>
                    <a:buChar char="►"/>
                    <a:defRPr sz="1500">
                      <a:solidFill>
                        <a:schemeClr val="accent2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lnSpc>
                      <a:spcPct val="115000"/>
                    </a:lnSpc>
                    <a:spcBef>
                      <a:spcPct val="20000"/>
                    </a:spcBef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lnSpc>
                      <a:spcPct val="115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lnSpc>
                      <a:spcPct val="115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lnSpc>
                      <a:spcPct val="115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lnSpc>
                      <a:spcPct val="115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600"/>
                </a:p>
              </p:txBody>
            </p:sp>
            <p:grpSp>
              <p:nvGrpSpPr>
                <p:cNvPr id="3226" name="Group 91"/>
                <p:cNvGrpSpPr>
                  <a:grpSpLocks/>
                </p:cNvGrpSpPr>
                <p:nvPr/>
              </p:nvGrpSpPr>
              <p:grpSpPr bwMode="auto">
                <a:xfrm>
                  <a:off x="-1543" y="2215"/>
                  <a:ext cx="1339" cy="937"/>
                  <a:chOff x="-1543" y="2215"/>
                  <a:chExt cx="1339" cy="937"/>
                </a:xfrm>
              </p:grpSpPr>
              <p:sp>
                <p:nvSpPr>
                  <p:cNvPr id="3227" name="Freeform 92"/>
                  <p:cNvSpPr>
                    <a:spLocks/>
                  </p:cNvSpPr>
                  <p:nvPr/>
                </p:nvSpPr>
                <p:spPr bwMode="auto">
                  <a:xfrm flipH="1" flipV="1">
                    <a:off x="-1161" y="2582"/>
                    <a:ext cx="349" cy="440"/>
                  </a:xfrm>
                  <a:custGeom>
                    <a:avLst/>
                    <a:gdLst>
                      <a:gd name="T0" fmla="*/ 0 w 499"/>
                      <a:gd name="T1" fmla="*/ 570 h 371"/>
                      <a:gd name="T2" fmla="*/ 55 w 499"/>
                      <a:gd name="T3" fmla="*/ 83 h 371"/>
                      <a:gd name="T4" fmla="*/ 124 w 499"/>
                      <a:gd name="T5" fmla="*/ 1058 h 371"/>
                      <a:gd name="T6" fmla="*/ 171 w 499"/>
                      <a:gd name="T7" fmla="*/ 570 h 37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99"/>
                      <a:gd name="T13" fmla="*/ 0 h 371"/>
                      <a:gd name="T14" fmla="*/ 499 w 499"/>
                      <a:gd name="T15" fmla="*/ 371 h 37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99" h="371">
                        <a:moveTo>
                          <a:pt x="0" y="186"/>
                        </a:moveTo>
                        <a:cubicBezTo>
                          <a:pt x="49" y="93"/>
                          <a:pt x="98" y="0"/>
                          <a:pt x="159" y="27"/>
                        </a:cubicBezTo>
                        <a:cubicBezTo>
                          <a:pt x="220" y="54"/>
                          <a:pt x="306" y="319"/>
                          <a:pt x="363" y="345"/>
                        </a:cubicBezTo>
                        <a:cubicBezTo>
                          <a:pt x="420" y="371"/>
                          <a:pt x="476" y="212"/>
                          <a:pt x="499" y="186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28" name="Line 93"/>
                  <p:cNvSpPr>
                    <a:spLocks noChangeShapeType="1"/>
                  </p:cNvSpPr>
                  <p:nvPr/>
                </p:nvSpPr>
                <p:spPr bwMode="auto">
                  <a:xfrm>
                    <a:off x="-1166" y="2460"/>
                    <a:ext cx="0" cy="69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 type="arrow" w="med" len="med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29" name="Line 94"/>
                  <p:cNvSpPr>
                    <a:spLocks noChangeShapeType="1"/>
                  </p:cNvSpPr>
                  <p:nvPr/>
                </p:nvSpPr>
                <p:spPr bwMode="auto">
                  <a:xfrm>
                    <a:off x="-1166" y="2798"/>
                    <a:ext cx="86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30" name="Text Box 9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439" y="2569"/>
                    <a:ext cx="296" cy="19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90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5755" tIns="47880" rIns="95755" bIns="47880">
                    <a:spAutoFit/>
                  </a:bodyPr>
                  <a:lstStyle>
                    <a:lvl1pPr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Wingdings" pitchFamily="2" charset="2"/>
                      <a:buChar char="Ø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Char char="–"/>
                      <a:defRPr sz="1500">
                        <a:solidFill>
                          <a:schemeClr val="accent2"/>
                        </a:solidFill>
                        <a:latin typeface="Comic Sans MS" pitchFamily="66" charset="0"/>
                      </a:defRPr>
                    </a:lvl2pPr>
                    <a:lvl3pPr marL="1143000" indent="-22860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Wingdings" pitchFamily="2" charset="2"/>
                      <a:buChar char="Ø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Times New Roman" pitchFamily="18" charset="0"/>
                      <a:buChar char="►"/>
                      <a:defRPr sz="1500">
                        <a:solidFill>
                          <a:schemeClr val="accent2"/>
                        </a:solidFill>
                        <a:latin typeface="Comic Sans MS" pitchFamily="66" charset="0"/>
                      </a:defRPr>
                    </a:lvl4pPr>
                    <a:lvl5pPr marL="2057400" indent="-22860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400" b="1" dirty="0" err="1">
                        <a:latin typeface="Arial" charset="0"/>
                      </a:rPr>
                      <a:t>Vrf</a:t>
                    </a:r>
                    <a:endParaRPr lang="en-US" altLang="en-US" sz="1400" b="1" dirty="0">
                      <a:latin typeface="Arial" charset="0"/>
                    </a:endParaRPr>
                  </a:p>
                </p:txBody>
              </p:sp>
              <p:sp>
                <p:nvSpPr>
                  <p:cNvPr id="3231" name="Text Box 9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367" y="2726"/>
                    <a:ext cx="163" cy="2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90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5755" tIns="47880" rIns="95755" bIns="47880">
                    <a:spAutoFit/>
                  </a:bodyPr>
                  <a:lstStyle>
                    <a:lvl1pPr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Wingdings" pitchFamily="2" charset="2"/>
                      <a:buChar char="Ø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Char char="–"/>
                      <a:defRPr sz="1500">
                        <a:solidFill>
                          <a:schemeClr val="accent2"/>
                        </a:solidFill>
                        <a:latin typeface="Comic Sans MS" pitchFamily="66" charset="0"/>
                      </a:defRPr>
                    </a:lvl2pPr>
                    <a:lvl3pPr marL="1143000" indent="-22860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Wingdings" pitchFamily="2" charset="2"/>
                      <a:buChar char="Ø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Times New Roman" pitchFamily="18" charset="0"/>
                      <a:buChar char="►"/>
                      <a:defRPr sz="1500">
                        <a:solidFill>
                          <a:schemeClr val="accent2"/>
                        </a:solidFill>
                        <a:latin typeface="Comic Sans MS" pitchFamily="66" charset="0"/>
                      </a:defRPr>
                    </a:lvl4pPr>
                    <a:lvl5pPr marL="2057400" indent="-22860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600" b="1">
                        <a:latin typeface="Arial" charset="0"/>
                      </a:rPr>
                      <a:t>t</a:t>
                    </a:r>
                  </a:p>
                </p:txBody>
              </p:sp>
              <p:sp>
                <p:nvSpPr>
                  <p:cNvPr id="3232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543" y="2296"/>
                    <a:ext cx="720" cy="2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5755" tIns="47880" rIns="95755" bIns="47880">
                    <a:spAutoFit/>
                  </a:bodyPr>
                  <a:lstStyle>
                    <a:lvl1pPr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Wingdings" pitchFamily="2" charset="2"/>
                      <a:buChar char="Ø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Char char="–"/>
                      <a:defRPr sz="1500">
                        <a:solidFill>
                          <a:schemeClr val="accent2"/>
                        </a:solidFill>
                        <a:latin typeface="Comic Sans MS" pitchFamily="66" charset="0"/>
                      </a:defRPr>
                    </a:lvl2pPr>
                    <a:lvl3pPr marL="1143000" indent="-22860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Wingdings" pitchFamily="2" charset="2"/>
                      <a:buChar char="Ø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Times New Roman" pitchFamily="18" charset="0"/>
                      <a:buChar char="►"/>
                      <a:defRPr sz="1500">
                        <a:solidFill>
                          <a:schemeClr val="accent2"/>
                        </a:solidFill>
                        <a:latin typeface="Comic Sans MS" pitchFamily="66" charset="0"/>
                      </a:defRPr>
                    </a:lvl4pPr>
                    <a:lvl5pPr marL="2057400" indent="-22860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600" dirty="0">
                        <a:solidFill>
                          <a:srgbClr val="3333FF"/>
                        </a:solidFill>
                      </a:rPr>
                      <a:t>Sinusoidal</a:t>
                    </a:r>
                  </a:p>
                </p:txBody>
              </p:sp>
              <p:sp>
                <p:nvSpPr>
                  <p:cNvPr id="3233" name="Freeform 98"/>
                  <p:cNvSpPr>
                    <a:spLocks/>
                  </p:cNvSpPr>
                  <p:nvPr/>
                </p:nvSpPr>
                <p:spPr bwMode="auto">
                  <a:xfrm flipH="1" flipV="1">
                    <a:off x="-812" y="2581"/>
                    <a:ext cx="349" cy="439"/>
                  </a:xfrm>
                  <a:custGeom>
                    <a:avLst/>
                    <a:gdLst>
                      <a:gd name="T0" fmla="*/ 0 w 499"/>
                      <a:gd name="T1" fmla="*/ 568 h 371"/>
                      <a:gd name="T2" fmla="*/ 55 w 499"/>
                      <a:gd name="T3" fmla="*/ 83 h 371"/>
                      <a:gd name="T4" fmla="*/ 124 w 499"/>
                      <a:gd name="T5" fmla="*/ 1051 h 371"/>
                      <a:gd name="T6" fmla="*/ 171 w 499"/>
                      <a:gd name="T7" fmla="*/ 568 h 37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99"/>
                      <a:gd name="T13" fmla="*/ 0 h 371"/>
                      <a:gd name="T14" fmla="*/ 499 w 499"/>
                      <a:gd name="T15" fmla="*/ 371 h 37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99" h="371">
                        <a:moveTo>
                          <a:pt x="0" y="186"/>
                        </a:moveTo>
                        <a:cubicBezTo>
                          <a:pt x="49" y="93"/>
                          <a:pt x="98" y="0"/>
                          <a:pt x="159" y="27"/>
                        </a:cubicBezTo>
                        <a:cubicBezTo>
                          <a:pt x="220" y="54"/>
                          <a:pt x="306" y="319"/>
                          <a:pt x="363" y="345"/>
                        </a:cubicBezTo>
                        <a:cubicBezTo>
                          <a:pt x="420" y="371"/>
                          <a:pt x="476" y="212"/>
                          <a:pt x="499" y="186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34" name="Text Box 9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770" y="2215"/>
                    <a:ext cx="419" cy="2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5755" tIns="47880" rIns="95755" bIns="47880">
                    <a:spAutoFit/>
                  </a:bodyPr>
                  <a:lstStyle>
                    <a:lvl1pPr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Wingdings" pitchFamily="2" charset="2"/>
                      <a:buChar char="Ø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Char char="–"/>
                      <a:defRPr sz="1500">
                        <a:solidFill>
                          <a:schemeClr val="accent2"/>
                        </a:solidFill>
                        <a:latin typeface="Comic Sans MS" pitchFamily="66" charset="0"/>
                      </a:defRPr>
                    </a:lvl2pPr>
                    <a:lvl3pPr marL="1143000" indent="-22860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Wingdings" pitchFamily="2" charset="2"/>
                      <a:buChar char="Ø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Times New Roman" pitchFamily="18" charset="0"/>
                      <a:buChar char="►"/>
                      <a:defRPr sz="1500">
                        <a:solidFill>
                          <a:schemeClr val="accent2"/>
                        </a:solidFill>
                        <a:latin typeface="Comic Sans MS" pitchFamily="66" charset="0"/>
                      </a:defRPr>
                    </a:lvl4pPr>
                    <a:lvl5pPr marL="2057400" indent="-22860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600" dirty="0"/>
                      <a:t>AC</a:t>
                    </a:r>
                  </a:p>
                </p:txBody>
              </p:sp>
            </p:grpSp>
          </p:grpSp>
          <p:sp>
            <p:nvSpPr>
              <p:cNvPr id="467044" name="Text Box 100"/>
              <p:cNvSpPr txBox="1">
                <a:spLocks noChangeArrowheads="1"/>
              </p:cNvSpPr>
              <p:nvPr/>
            </p:nvSpPr>
            <p:spPr bwMode="auto">
              <a:xfrm>
                <a:off x="-5015418" y="5508790"/>
                <a:ext cx="1820862" cy="642937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 lIns="95755" tIns="47880" rIns="95755" bIns="47880">
                <a:spAutoFit/>
              </a:bodyPr>
              <a:lstStyle>
                <a:lvl1pPr defTabSz="957263"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defTabSz="957263" eaLnBrk="0" hangingPunct="0">
                  <a:lnSpc>
                    <a:spcPct val="115000"/>
                  </a:lnSpc>
                  <a:spcBef>
                    <a:spcPct val="20000"/>
                  </a:spcBef>
                  <a:buChar char="–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2pPr>
                <a:lvl3pPr marL="1143000" indent="-228600" defTabSz="957263"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defTabSz="957263" eaLnBrk="0" hangingPunct="0">
                  <a:lnSpc>
                    <a:spcPct val="115000"/>
                  </a:lnSpc>
                  <a:spcBef>
                    <a:spcPct val="20000"/>
                  </a:spcBef>
                  <a:buFont typeface="Times New Roman" pitchFamily="18" charset="0"/>
                  <a:buChar char="►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4pPr>
                <a:lvl5pPr marL="2057400" indent="-228600" defTabSz="957263" eaLnBrk="0" hangingPunct="0">
                  <a:lnSpc>
                    <a:spcPct val="115000"/>
                  </a:lnSpc>
                  <a:spcBef>
                    <a:spcPct val="20000"/>
                  </a:spcBef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2400" dirty="0">
                    <a:sym typeface="Symbol" pitchFamily="18" charset="2"/>
                  </a:rPr>
                  <a:t></a:t>
                </a:r>
                <a:r>
                  <a:rPr lang="en-US" altLang="en-US" sz="2200" baseline="-25000" dirty="0">
                    <a:sym typeface="Symbol" pitchFamily="18" charset="2"/>
                  </a:rPr>
                  <a:t>rf</a:t>
                </a:r>
                <a:r>
                  <a:rPr lang="en-US" altLang="en-US" sz="1200" dirty="0">
                    <a:sym typeface="Symbol" pitchFamily="18" charset="2"/>
                  </a:rPr>
                  <a:t>= </a:t>
                </a:r>
                <a:r>
                  <a:rPr lang="en-US" altLang="en-US" sz="1200" dirty="0" err="1">
                    <a:sym typeface="Symbol" pitchFamily="18" charset="2"/>
                  </a:rPr>
                  <a:t>h</a:t>
                </a:r>
                <a:r>
                  <a:rPr lang="en-US" altLang="en-US" sz="2400" dirty="0" err="1">
                    <a:sym typeface="Symbol" pitchFamily="18" charset="2"/>
                  </a:rPr>
                  <a:t></a:t>
                </a:r>
                <a:r>
                  <a:rPr lang="en-US" altLang="en-US" sz="2200" baseline="-25000" dirty="0" err="1">
                    <a:sym typeface="Symbol" pitchFamily="18" charset="2"/>
                  </a:rPr>
                  <a:t>rev</a:t>
                </a:r>
                <a:r>
                  <a:rPr lang="en-US" altLang="en-US" sz="1200" dirty="0">
                    <a:sym typeface="Symbol" pitchFamily="18" charset="2"/>
                  </a:rPr>
                  <a:t> </a:t>
                </a:r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200" b="1" i="1" dirty="0">
                    <a:latin typeface="Arial" charset="0"/>
                    <a:sym typeface="Symbol" pitchFamily="18" charset="2"/>
                  </a:rPr>
                  <a:t>harmonic number</a:t>
                </a:r>
                <a:r>
                  <a:rPr lang="en-US" altLang="en-US" sz="1200" dirty="0">
                    <a:latin typeface="Arial" charset="0"/>
                    <a:sym typeface="Symbol" pitchFamily="18" charset="2"/>
                  </a:rPr>
                  <a:t>  h=2</a:t>
                </a:r>
              </a:p>
            </p:txBody>
          </p:sp>
        </p:grpSp>
        <p:grpSp>
          <p:nvGrpSpPr>
            <p:cNvPr id="1031" name="Group 1030"/>
            <p:cNvGrpSpPr/>
            <p:nvPr/>
          </p:nvGrpSpPr>
          <p:grpSpPr>
            <a:xfrm>
              <a:off x="-9857385" y="-2775061"/>
              <a:ext cx="2803114" cy="504825"/>
              <a:chOff x="-5774289" y="1998290"/>
              <a:chExt cx="2803114" cy="504825"/>
            </a:xfrm>
          </p:grpSpPr>
          <p:sp>
            <p:nvSpPr>
              <p:cNvPr id="1030" name="Rectangle 1029"/>
              <p:cNvSpPr/>
              <p:nvPr/>
            </p:nvSpPr>
            <p:spPr bwMode="auto">
              <a:xfrm>
                <a:off x="-5618285" y="2026446"/>
                <a:ext cx="2647110" cy="44561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-5441371" y="2157051"/>
                <a:ext cx="2247098" cy="181235"/>
                <a:chOff x="5187255" y="1088242"/>
                <a:chExt cx="2247098" cy="181235"/>
              </a:xfrm>
            </p:grpSpPr>
            <p:sp>
              <p:nvSpPr>
                <p:cNvPr id="3" name="Oval 2"/>
                <p:cNvSpPr/>
                <p:nvPr/>
              </p:nvSpPr>
              <p:spPr bwMode="auto">
                <a:xfrm>
                  <a:off x="5187255" y="1093313"/>
                  <a:ext cx="938673" cy="176164"/>
                </a:xfrm>
                <a:prstGeom prst="ellipse">
                  <a:avLst/>
                </a:prstGeom>
                <a:solidFill>
                  <a:srgbClr val="C00000"/>
                </a:solidFill>
                <a:ln w="9525" cap="flat" cmpd="sng" algn="ctr">
                  <a:solidFill>
                    <a:srgbClr val="9900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220" name="Oval 219"/>
                <p:cNvSpPr/>
                <p:nvPr/>
              </p:nvSpPr>
              <p:spPr bwMode="auto">
                <a:xfrm>
                  <a:off x="6495680" y="1088242"/>
                  <a:ext cx="938673" cy="176164"/>
                </a:xfrm>
                <a:prstGeom prst="ellipse">
                  <a:avLst/>
                </a:prstGeom>
                <a:solidFill>
                  <a:srgbClr val="C00000"/>
                </a:solidFill>
                <a:ln w="9525" cap="flat" cmpd="sng" algn="ctr">
                  <a:solidFill>
                    <a:srgbClr val="9900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</p:grpSp>
          <p:sp>
            <p:nvSpPr>
              <p:cNvPr id="258" name="Oval 10"/>
              <p:cNvSpPr>
                <a:spLocks noChangeArrowheads="1"/>
              </p:cNvSpPr>
              <p:nvPr/>
            </p:nvSpPr>
            <p:spPr bwMode="auto">
              <a:xfrm>
                <a:off x="-5774289" y="1998290"/>
                <a:ext cx="144542" cy="50482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lnSpc>
                    <a:spcPct val="115000"/>
                  </a:lnSpc>
                  <a:spcBef>
                    <a:spcPct val="20000"/>
                  </a:spcBef>
                  <a:buChar char="–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lnSpc>
                    <a:spcPct val="115000"/>
                  </a:lnSpc>
                  <a:spcBef>
                    <a:spcPct val="20000"/>
                  </a:spcBef>
                  <a:buFont typeface="Times New Roman" pitchFamily="18" charset="0"/>
                  <a:buChar char="►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lnSpc>
                    <a:spcPct val="115000"/>
                  </a:lnSpc>
                  <a:spcBef>
                    <a:spcPct val="20000"/>
                  </a:spcBef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600"/>
              </a:p>
            </p:txBody>
          </p:sp>
        </p:grpSp>
        <p:sp>
          <p:nvSpPr>
            <p:cNvPr id="261" name="Rectangle 46"/>
            <p:cNvSpPr>
              <a:spLocks noChangeArrowheads="1"/>
            </p:cNvSpPr>
            <p:nvPr/>
          </p:nvSpPr>
          <p:spPr bwMode="auto">
            <a:xfrm>
              <a:off x="-12634909" y="-3125888"/>
              <a:ext cx="215577" cy="16847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115000"/>
                </a:lnSpc>
                <a:spcBef>
                  <a:spcPct val="20000"/>
                </a:spcBef>
                <a:buFont typeface="Wingdings" pitchFamily="2" charset="2"/>
                <a:buChar char="Ø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lnSpc>
                  <a:spcPct val="115000"/>
                </a:lnSpc>
                <a:spcBef>
                  <a:spcPct val="20000"/>
                </a:spcBef>
                <a:buChar char="–"/>
                <a:defRPr sz="1500">
                  <a:solidFill>
                    <a:schemeClr val="accent2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lnSpc>
                  <a:spcPct val="115000"/>
                </a:lnSpc>
                <a:spcBef>
                  <a:spcPct val="20000"/>
                </a:spcBef>
                <a:buFont typeface="Wingdings" pitchFamily="2" charset="2"/>
                <a:buChar char="Ø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lnSpc>
                  <a:spcPct val="115000"/>
                </a:lnSpc>
                <a:spcBef>
                  <a:spcPct val="20000"/>
                </a:spcBef>
                <a:buFont typeface="Times New Roman" pitchFamily="18" charset="0"/>
                <a:buChar char="►"/>
                <a:defRPr sz="1500">
                  <a:solidFill>
                    <a:schemeClr val="accent2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lnSpc>
                  <a:spcPct val="115000"/>
                </a:lnSpc>
                <a:spcBef>
                  <a:spcPct val="20000"/>
                </a:spcBef>
                <a:buChar char="»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lnSpc>
                  <a:spcPct val="11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lnSpc>
                  <a:spcPct val="11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lnSpc>
                  <a:spcPct val="11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lnSpc>
                  <a:spcPct val="11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600"/>
            </a:p>
          </p:txBody>
        </p:sp>
        <p:grpSp>
          <p:nvGrpSpPr>
            <p:cNvPr id="1033" name="Group 1032"/>
            <p:cNvGrpSpPr/>
            <p:nvPr/>
          </p:nvGrpSpPr>
          <p:grpSpPr>
            <a:xfrm>
              <a:off x="-11568013" y="-858003"/>
              <a:ext cx="6213117" cy="2584451"/>
              <a:chOff x="9066229" y="2027220"/>
              <a:chExt cx="6213117" cy="2584451"/>
            </a:xfrm>
          </p:grpSpPr>
          <p:grpSp>
            <p:nvGrpSpPr>
              <p:cNvPr id="25" name="Group 249"/>
              <p:cNvGrpSpPr>
                <a:grpSpLocks/>
              </p:cNvGrpSpPr>
              <p:nvPr/>
            </p:nvGrpSpPr>
            <p:grpSpPr bwMode="auto">
              <a:xfrm>
                <a:off x="9066229" y="2027220"/>
                <a:ext cx="6167438" cy="2584451"/>
                <a:chOff x="-2511" y="4815"/>
                <a:chExt cx="3885" cy="1628"/>
              </a:xfrm>
            </p:grpSpPr>
            <p:grpSp>
              <p:nvGrpSpPr>
                <p:cNvPr id="3176" name="Group 187"/>
                <p:cNvGrpSpPr>
                  <a:grpSpLocks/>
                </p:cNvGrpSpPr>
                <p:nvPr/>
              </p:nvGrpSpPr>
              <p:grpSpPr bwMode="auto">
                <a:xfrm>
                  <a:off x="-2511" y="4815"/>
                  <a:ext cx="3885" cy="1628"/>
                  <a:chOff x="1753" y="4884"/>
                  <a:chExt cx="3883" cy="1627"/>
                </a:xfrm>
              </p:grpSpPr>
              <p:grpSp>
                <p:nvGrpSpPr>
                  <p:cNvPr id="3178" name="Group 180"/>
                  <p:cNvGrpSpPr>
                    <a:grpSpLocks/>
                  </p:cNvGrpSpPr>
                  <p:nvPr/>
                </p:nvGrpSpPr>
                <p:grpSpPr bwMode="auto">
                  <a:xfrm>
                    <a:off x="1753" y="4884"/>
                    <a:ext cx="3883" cy="1627"/>
                    <a:chOff x="2157" y="5245"/>
                    <a:chExt cx="3723" cy="1487"/>
                  </a:xfrm>
                </p:grpSpPr>
                <p:sp>
                  <p:nvSpPr>
                    <p:cNvPr id="3194" name="Rectangle 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57" y="5358"/>
                      <a:ext cx="1788" cy="88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buFont typeface="Wingdings" pitchFamily="2" charset="2"/>
                        <a:buChar char="Ø"/>
                        <a:defRPr sz="15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buChar char="–"/>
                        <a:defRPr sz="1500">
                          <a:solidFill>
                            <a:schemeClr val="accent2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buFont typeface="Wingdings" pitchFamily="2" charset="2"/>
                        <a:buChar char="Ø"/>
                        <a:defRPr sz="15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buFont typeface="Times New Roman" pitchFamily="18" charset="0"/>
                        <a:buChar char="►"/>
                        <a:defRPr sz="1500">
                          <a:solidFill>
                            <a:schemeClr val="accent2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buChar char="»"/>
                        <a:defRPr sz="15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5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5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5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5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ea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1600"/>
                    </a:p>
                  </p:txBody>
                </p:sp>
                <p:grpSp>
                  <p:nvGrpSpPr>
                    <p:cNvPr id="3182" name="Group 11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026" y="5245"/>
                      <a:ext cx="1854" cy="1487"/>
                      <a:chOff x="-2548" y="0"/>
                      <a:chExt cx="2067" cy="1487"/>
                    </a:xfrm>
                  </p:grpSpPr>
                  <p:grpSp>
                    <p:nvGrpSpPr>
                      <p:cNvPr id="3183" name="Group 11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-2548" y="0"/>
                        <a:ext cx="2067" cy="1487"/>
                        <a:chOff x="-2548" y="0"/>
                        <a:chExt cx="2067" cy="1487"/>
                      </a:xfrm>
                    </p:grpSpPr>
                    <p:sp>
                      <p:nvSpPr>
                        <p:cNvPr id="3186" name="Rectangle 1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-2548" y="0"/>
                          <a:ext cx="2067" cy="148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>
                          <a:lvl1pPr eaLnBrk="0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buFont typeface="Wingdings" pitchFamily="2" charset="2"/>
                            <a:buChar char="Ø"/>
                            <a:defRPr sz="1500">
                              <a:solidFill>
                                <a:schemeClr val="tx1"/>
                              </a:solidFill>
                              <a:latin typeface="Comic Sans MS" pitchFamily="66" charset="0"/>
                            </a:defRPr>
                          </a:lvl1pPr>
                          <a:lvl2pPr marL="742950" indent="-285750" eaLnBrk="0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buChar char="–"/>
                            <a:defRPr sz="1500">
                              <a:solidFill>
                                <a:schemeClr val="accent2"/>
                              </a:solidFill>
                              <a:latin typeface="Comic Sans MS" pitchFamily="66" charset="0"/>
                            </a:defRPr>
                          </a:lvl2pPr>
                          <a:lvl3pPr marL="1143000" indent="-228600" eaLnBrk="0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buFont typeface="Wingdings" pitchFamily="2" charset="2"/>
                            <a:buChar char="Ø"/>
                            <a:defRPr sz="1500">
                              <a:solidFill>
                                <a:schemeClr val="tx1"/>
                              </a:solidFill>
                              <a:latin typeface="Comic Sans MS" pitchFamily="66" charset="0"/>
                            </a:defRPr>
                          </a:lvl3pPr>
                          <a:lvl4pPr marL="1600200" indent="-228600" eaLnBrk="0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buFont typeface="Times New Roman" pitchFamily="18" charset="0"/>
                            <a:buChar char="►"/>
                            <a:defRPr sz="1500">
                              <a:solidFill>
                                <a:schemeClr val="accent2"/>
                              </a:solidFill>
                              <a:latin typeface="Comic Sans MS" pitchFamily="66" charset="0"/>
                            </a:defRPr>
                          </a:lvl4pPr>
                          <a:lvl5pPr marL="2057400" indent="-228600" eaLnBrk="0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buChar char="»"/>
                            <a:defRPr sz="1500">
                              <a:solidFill>
                                <a:schemeClr val="tx1"/>
                              </a:solidFill>
                              <a:latin typeface="Comic Sans MS" pitchFamily="66" charset="0"/>
                            </a:defRPr>
                          </a:lvl5pPr>
                          <a:lvl6pPr marL="2514600" indent="-228600" eaLnBrk="0" fontAlgn="base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1500">
                              <a:solidFill>
                                <a:schemeClr val="tx1"/>
                              </a:solidFill>
                              <a:latin typeface="Comic Sans MS" pitchFamily="66" charset="0"/>
                            </a:defRPr>
                          </a:lvl6pPr>
                          <a:lvl7pPr marL="2971800" indent="-228600" eaLnBrk="0" fontAlgn="base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1500">
                              <a:solidFill>
                                <a:schemeClr val="tx1"/>
                              </a:solidFill>
                              <a:latin typeface="Comic Sans MS" pitchFamily="66" charset="0"/>
                            </a:defRPr>
                          </a:lvl7pPr>
                          <a:lvl8pPr marL="3429000" indent="-228600" eaLnBrk="0" fontAlgn="base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1500">
                              <a:solidFill>
                                <a:schemeClr val="tx1"/>
                              </a:solidFill>
                              <a:latin typeface="Comic Sans MS" pitchFamily="66" charset="0"/>
                            </a:defRPr>
                          </a:lvl8pPr>
                          <a:lvl9pPr marL="3886200" indent="-228600" eaLnBrk="0" fontAlgn="base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1500">
                              <a:solidFill>
                                <a:schemeClr val="tx1"/>
                              </a:solidFill>
                              <a:latin typeface="Comic Sans MS" pitchFamily="66" charset="0"/>
                            </a:defRPr>
                          </a:lvl9pPr>
                        </a:lstStyle>
                        <a:p>
                          <a:pPr ea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en-US" altLang="en-US" sz="1600"/>
                        </a:p>
                      </p:txBody>
                    </p:sp>
                    <p:sp>
                      <p:nvSpPr>
                        <p:cNvPr id="3187" name="Oval 1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-2406" y="421"/>
                          <a:ext cx="852" cy="399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>
                          <a:lvl1pPr eaLnBrk="0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buFont typeface="Wingdings" pitchFamily="2" charset="2"/>
                            <a:buChar char="Ø"/>
                            <a:defRPr sz="1500">
                              <a:solidFill>
                                <a:schemeClr val="tx1"/>
                              </a:solidFill>
                              <a:latin typeface="Comic Sans MS" pitchFamily="66" charset="0"/>
                            </a:defRPr>
                          </a:lvl1pPr>
                          <a:lvl2pPr marL="742950" indent="-285750" eaLnBrk="0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buChar char="–"/>
                            <a:defRPr sz="1500">
                              <a:solidFill>
                                <a:schemeClr val="accent2"/>
                              </a:solidFill>
                              <a:latin typeface="Comic Sans MS" pitchFamily="66" charset="0"/>
                            </a:defRPr>
                          </a:lvl2pPr>
                          <a:lvl3pPr marL="1143000" indent="-228600" eaLnBrk="0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buFont typeface="Wingdings" pitchFamily="2" charset="2"/>
                            <a:buChar char="Ø"/>
                            <a:defRPr sz="1500">
                              <a:solidFill>
                                <a:schemeClr val="tx1"/>
                              </a:solidFill>
                              <a:latin typeface="Comic Sans MS" pitchFamily="66" charset="0"/>
                            </a:defRPr>
                          </a:lvl3pPr>
                          <a:lvl4pPr marL="1600200" indent="-228600" eaLnBrk="0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buFont typeface="Times New Roman" pitchFamily="18" charset="0"/>
                            <a:buChar char="►"/>
                            <a:defRPr sz="1500">
                              <a:solidFill>
                                <a:schemeClr val="accent2"/>
                              </a:solidFill>
                              <a:latin typeface="Comic Sans MS" pitchFamily="66" charset="0"/>
                            </a:defRPr>
                          </a:lvl4pPr>
                          <a:lvl5pPr marL="2057400" indent="-228600" eaLnBrk="0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buChar char="»"/>
                            <a:defRPr sz="1500">
                              <a:solidFill>
                                <a:schemeClr val="tx1"/>
                              </a:solidFill>
                              <a:latin typeface="Comic Sans MS" pitchFamily="66" charset="0"/>
                            </a:defRPr>
                          </a:lvl5pPr>
                          <a:lvl6pPr marL="2514600" indent="-228600" eaLnBrk="0" fontAlgn="base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1500">
                              <a:solidFill>
                                <a:schemeClr val="tx1"/>
                              </a:solidFill>
                              <a:latin typeface="Comic Sans MS" pitchFamily="66" charset="0"/>
                            </a:defRPr>
                          </a:lvl6pPr>
                          <a:lvl7pPr marL="2971800" indent="-228600" eaLnBrk="0" fontAlgn="base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1500">
                              <a:solidFill>
                                <a:schemeClr val="tx1"/>
                              </a:solidFill>
                              <a:latin typeface="Comic Sans MS" pitchFamily="66" charset="0"/>
                            </a:defRPr>
                          </a:lvl7pPr>
                          <a:lvl8pPr marL="3429000" indent="-228600" eaLnBrk="0" fontAlgn="base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1500">
                              <a:solidFill>
                                <a:schemeClr val="tx1"/>
                              </a:solidFill>
                              <a:latin typeface="Comic Sans MS" pitchFamily="66" charset="0"/>
                            </a:defRPr>
                          </a:lvl8pPr>
                          <a:lvl9pPr marL="3886200" indent="-228600" eaLnBrk="0" fontAlgn="base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1500">
                              <a:solidFill>
                                <a:schemeClr val="tx1"/>
                              </a:solidFill>
                              <a:latin typeface="Comic Sans MS" pitchFamily="66" charset="0"/>
                            </a:defRPr>
                          </a:lvl9pPr>
                        </a:lstStyle>
                        <a:p>
                          <a:pPr ea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en-US" altLang="en-US" sz="1600"/>
                        </a:p>
                      </p:txBody>
                    </p:sp>
                    <p:sp>
                      <p:nvSpPr>
                        <p:cNvPr id="3188" name="Oval 1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-2284" y="512"/>
                          <a:ext cx="608" cy="236"/>
                        </a:xfrm>
                        <a:prstGeom prst="ellipse">
                          <a:avLst/>
                        </a:prstGeom>
                        <a:solidFill>
                          <a:srgbClr val="CC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>
                          <a:lvl1pPr eaLnBrk="0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buFont typeface="Wingdings" pitchFamily="2" charset="2"/>
                            <a:buChar char="Ø"/>
                            <a:defRPr sz="1500">
                              <a:solidFill>
                                <a:schemeClr val="tx1"/>
                              </a:solidFill>
                              <a:latin typeface="Comic Sans MS" pitchFamily="66" charset="0"/>
                            </a:defRPr>
                          </a:lvl1pPr>
                          <a:lvl2pPr marL="742950" indent="-285750" eaLnBrk="0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buChar char="–"/>
                            <a:defRPr sz="1500">
                              <a:solidFill>
                                <a:schemeClr val="accent2"/>
                              </a:solidFill>
                              <a:latin typeface="Comic Sans MS" pitchFamily="66" charset="0"/>
                            </a:defRPr>
                          </a:lvl2pPr>
                          <a:lvl3pPr marL="1143000" indent="-228600" eaLnBrk="0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buFont typeface="Wingdings" pitchFamily="2" charset="2"/>
                            <a:buChar char="Ø"/>
                            <a:defRPr sz="1500">
                              <a:solidFill>
                                <a:schemeClr val="tx1"/>
                              </a:solidFill>
                              <a:latin typeface="Comic Sans MS" pitchFamily="66" charset="0"/>
                            </a:defRPr>
                          </a:lvl3pPr>
                          <a:lvl4pPr marL="1600200" indent="-228600" eaLnBrk="0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buFont typeface="Times New Roman" pitchFamily="18" charset="0"/>
                            <a:buChar char="►"/>
                            <a:defRPr sz="1500">
                              <a:solidFill>
                                <a:schemeClr val="accent2"/>
                              </a:solidFill>
                              <a:latin typeface="Comic Sans MS" pitchFamily="66" charset="0"/>
                            </a:defRPr>
                          </a:lvl4pPr>
                          <a:lvl5pPr marL="2057400" indent="-228600" eaLnBrk="0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buChar char="»"/>
                            <a:defRPr sz="1500">
                              <a:solidFill>
                                <a:schemeClr val="tx1"/>
                              </a:solidFill>
                              <a:latin typeface="Comic Sans MS" pitchFamily="66" charset="0"/>
                            </a:defRPr>
                          </a:lvl5pPr>
                          <a:lvl6pPr marL="2514600" indent="-228600" eaLnBrk="0" fontAlgn="base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1500">
                              <a:solidFill>
                                <a:schemeClr val="tx1"/>
                              </a:solidFill>
                              <a:latin typeface="Comic Sans MS" pitchFamily="66" charset="0"/>
                            </a:defRPr>
                          </a:lvl6pPr>
                          <a:lvl7pPr marL="2971800" indent="-228600" eaLnBrk="0" fontAlgn="base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1500">
                              <a:solidFill>
                                <a:schemeClr val="tx1"/>
                              </a:solidFill>
                              <a:latin typeface="Comic Sans MS" pitchFamily="66" charset="0"/>
                            </a:defRPr>
                          </a:lvl7pPr>
                          <a:lvl8pPr marL="3429000" indent="-228600" eaLnBrk="0" fontAlgn="base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1500">
                              <a:solidFill>
                                <a:schemeClr val="tx1"/>
                              </a:solidFill>
                              <a:latin typeface="Comic Sans MS" pitchFamily="66" charset="0"/>
                            </a:defRPr>
                          </a:lvl8pPr>
                          <a:lvl9pPr marL="3886200" indent="-228600" eaLnBrk="0" fontAlgn="base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1500">
                              <a:solidFill>
                                <a:schemeClr val="tx1"/>
                              </a:solidFill>
                              <a:latin typeface="Comic Sans MS" pitchFamily="66" charset="0"/>
                            </a:defRPr>
                          </a:lvl9pPr>
                        </a:lstStyle>
                        <a:p>
                          <a:pPr ea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en-US" altLang="en-US" sz="1600"/>
                        </a:p>
                      </p:txBody>
                    </p:sp>
                    <p:sp>
                      <p:nvSpPr>
                        <p:cNvPr id="3189" name="Freeform 120"/>
                        <p:cNvSpPr>
                          <a:spLocks/>
                        </p:cNvSpPr>
                        <p:nvPr/>
                      </p:nvSpPr>
                      <p:spPr bwMode="auto">
                        <a:xfrm flipV="1">
                          <a:off x="-2401" y="217"/>
                          <a:ext cx="852" cy="825"/>
                        </a:xfrm>
                        <a:custGeom>
                          <a:avLst/>
                          <a:gdLst>
                            <a:gd name="T0" fmla="*/ 0 w 1724"/>
                            <a:gd name="T1" fmla="*/ 1236 h 634"/>
                            <a:gd name="T2" fmla="*/ 55 w 1724"/>
                            <a:gd name="T3" fmla="*/ 2297 h 634"/>
                            <a:gd name="T4" fmla="*/ 145 w 1724"/>
                            <a:gd name="T5" fmla="*/ 176 h 634"/>
                            <a:gd name="T6" fmla="*/ 208 w 1724"/>
                            <a:gd name="T7" fmla="*/ 1236 h 634"/>
                            <a:gd name="T8" fmla="*/ 0 60000 65536"/>
                            <a:gd name="T9" fmla="*/ 0 60000 65536"/>
                            <a:gd name="T10" fmla="*/ 0 60000 65536"/>
                            <a:gd name="T11" fmla="*/ 0 60000 65536"/>
                            <a:gd name="T12" fmla="*/ 0 w 1724"/>
                            <a:gd name="T13" fmla="*/ 0 h 634"/>
                            <a:gd name="T14" fmla="*/ 1724 w 1724"/>
                            <a:gd name="T15" fmla="*/ 634 h 634"/>
                          </a:gdLst>
                          <a:ahLst/>
                          <a:cxnLst>
                            <a:cxn ang="T8">
                              <a:pos x="T0" y="T1"/>
                            </a:cxn>
                            <a:cxn ang="T9">
                              <a:pos x="T2" y="T3"/>
                            </a:cxn>
                            <a:cxn ang="T10">
                              <a:pos x="T4" y="T5"/>
                            </a:cxn>
                            <a:cxn ang="T11">
                              <a:pos x="T6" y="T7"/>
                            </a:cxn>
                          </a:cxnLst>
                          <a:rect l="T12" t="T13" r="T14" b="T15"/>
                          <a:pathLst>
                            <a:path w="1724" h="634">
                              <a:moveTo>
                                <a:pt x="0" y="317"/>
                              </a:moveTo>
                              <a:cubicBezTo>
                                <a:pt x="127" y="475"/>
                                <a:pt x="254" y="634"/>
                                <a:pt x="454" y="589"/>
                              </a:cubicBezTo>
                              <a:cubicBezTo>
                                <a:pt x="654" y="544"/>
                                <a:pt x="990" y="90"/>
                                <a:pt x="1202" y="45"/>
                              </a:cubicBezTo>
                              <a:cubicBezTo>
                                <a:pt x="1414" y="0"/>
                                <a:pt x="1569" y="158"/>
                                <a:pt x="1724" y="317"/>
                              </a:cubicBezTo>
                            </a:path>
                          </a:pathLst>
                        </a:custGeom>
                        <a:noFill/>
                        <a:ln w="9525">
                          <a:solidFill>
                            <a:schemeClr val="tx1"/>
                          </a:solidFill>
                          <a:prstDash val="dash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90" name="Oval 1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-1554" y="427"/>
                          <a:ext cx="852" cy="399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>
                          <a:lvl1pPr eaLnBrk="0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buFont typeface="Wingdings" pitchFamily="2" charset="2"/>
                            <a:buChar char="Ø"/>
                            <a:defRPr sz="1500">
                              <a:solidFill>
                                <a:schemeClr val="tx1"/>
                              </a:solidFill>
                              <a:latin typeface="Comic Sans MS" pitchFamily="66" charset="0"/>
                            </a:defRPr>
                          </a:lvl1pPr>
                          <a:lvl2pPr marL="742950" indent="-285750" eaLnBrk="0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buChar char="–"/>
                            <a:defRPr sz="1500">
                              <a:solidFill>
                                <a:schemeClr val="accent2"/>
                              </a:solidFill>
                              <a:latin typeface="Comic Sans MS" pitchFamily="66" charset="0"/>
                            </a:defRPr>
                          </a:lvl2pPr>
                          <a:lvl3pPr marL="1143000" indent="-228600" eaLnBrk="0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buFont typeface="Wingdings" pitchFamily="2" charset="2"/>
                            <a:buChar char="Ø"/>
                            <a:defRPr sz="1500">
                              <a:solidFill>
                                <a:schemeClr val="tx1"/>
                              </a:solidFill>
                              <a:latin typeface="Comic Sans MS" pitchFamily="66" charset="0"/>
                            </a:defRPr>
                          </a:lvl3pPr>
                          <a:lvl4pPr marL="1600200" indent="-228600" eaLnBrk="0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buFont typeface="Times New Roman" pitchFamily="18" charset="0"/>
                            <a:buChar char="►"/>
                            <a:defRPr sz="1500">
                              <a:solidFill>
                                <a:schemeClr val="accent2"/>
                              </a:solidFill>
                              <a:latin typeface="Comic Sans MS" pitchFamily="66" charset="0"/>
                            </a:defRPr>
                          </a:lvl4pPr>
                          <a:lvl5pPr marL="2057400" indent="-228600" eaLnBrk="0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buChar char="»"/>
                            <a:defRPr sz="1500">
                              <a:solidFill>
                                <a:schemeClr val="tx1"/>
                              </a:solidFill>
                              <a:latin typeface="Comic Sans MS" pitchFamily="66" charset="0"/>
                            </a:defRPr>
                          </a:lvl5pPr>
                          <a:lvl6pPr marL="2514600" indent="-228600" eaLnBrk="0" fontAlgn="base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1500">
                              <a:solidFill>
                                <a:schemeClr val="tx1"/>
                              </a:solidFill>
                              <a:latin typeface="Comic Sans MS" pitchFamily="66" charset="0"/>
                            </a:defRPr>
                          </a:lvl6pPr>
                          <a:lvl7pPr marL="2971800" indent="-228600" eaLnBrk="0" fontAlgn="base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1500">
                              <a:solidFill>
                                <a:schemeClr val="tx1"/>
                              </a:solidFill>
                              <a:latin typeface="Comic Sans MS" pitchFamily="66" charset="0"/>
                            </a:defRPr>
                          </a:lvl7pPr>
                          <a:lvl8pPr marL="3429000" indent="-228600" eaLnBrk="0" fontAlgn="base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1500">
                              <a:solidFill>
                                <a:schemeClr val="tx1"/>
                              </a:solidFill>
                              <a:latin typeface="Comic Sans MS" pitchFamily="66" charset="0"/>
                            </a:defRPr>
                          </a:lvl8pPr>
                          <a:lvl9pPr marL="3886200" indent="-228600" eaLnBrk="0" fontAlgn="base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1500">
                              <a:solidFill>
                                <a:schemeClr val="tx1"/>
                              </a:solidFill>
                              <a:latin typeface="Comic Sans MS" pitchFamily="66" charset="0"/>
                            </a:defRPr>
                          </a:lvl9pPr>
                        </a:lstStyle>
                        <a:p>
                          <a:pPr ea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en-US" altLang="en-US" sz="1600"/>
                        </a:p>
                      </p:txBody>
                    </p:sp>
                    <p:sp>
                      <p:nvSpPr>
                        <p:cNvPr id="3191" name="Oval 1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-1432" y="518"/>
                          <a:ext cx="608" cy="236"/>
                        </a:xfrm>
                        <a:prstGeom prst="ellipse">
                          <a:avLst/>
                        </a:prstGeom>
                        <a:solidFill>
                          <a:srgbClr val="CC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>
                          <a:lvl1pPr eaLnBrk="0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buFont typeface="Wingdings" pitchFamily="2" charset="2"/>
                            <a:buChar char="Ø"/>
                            <a:defRPr sz="1500">
                              <a:solidFill>
                                <a:schemeClr val="tx1"/>
                              </a:solidFill>
                              <a:latin typeface="Comic Sans MS" pitchFamily="66" charset="0"/>
                            </a:defRPr>
                          </a:lvl1pPr>
                          <a:lvl2pPr marL="742950" indent="-285750" eaLnBrk="0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buChar char="–"/>
                            <a:defRPr sz="1500">
                              <a:solidFill>
                                <a:schemeClr val="accent2"/>
                              </a:solidFill>
                              <a:latin typeface="Comic Sans MS" pitchFamily="66" charset="0"/>
                            </a:defRPr>
                          </a:lvl2pPr>
                          <a:lvl3pPr marL="1143000" indent="-228600" eaLnBrk="0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buFont typeface="Wingdings" pitchFamily="2" charset="2"/>
                            <a:buChar char="Ø"/>
                            <a:defRPr sz="1500">
                              <a:solidFill>
                                <a:schemeClr val="tx1"/>
                              </a:solidFill>
                              <a:latin typeface="Comic Sans MS" pitchFamily="66" charset="0"/>
                            </a:defRPr>
                          </a:lvl3pPr>
                          <a:lvl4pPr marL="1600200" indent="-228600" eaLnBrk="0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buFont typeface="Times New Roman" pitchFamily="18" charset="0"/>
                            <a:buChar char="►"/>
                            <a:defRPr sz="1500">
                              <a:solidFill>
                                <a:schemeClr val="accent2"/>
                              </a:solidFill>
                              <a:latin typeface="Comic Sans MS" pitchFamily="66" charset="0"/>
                            </a:defRPr>
                          </a:lvl4pPr>
                          <a:lvl5pPr marL="2057400" indent="-228600" eaLnBrk="0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buChar char="»"/>
                            <a:defRPr sz="1500">
                              <a:solidFill>
                                <a:schemeClr val="tx1"/>
                              </a:solidFill>
                              <a:latin typeface="Comic Sans MS" pitchFamily="66" charset="0"/>
                            </a:defRPr>
                          </a:lvl5pPr>
                          <a:lvl6pPr marL="2514600" indent="-228600" eaLnBrk="0" fontAlgn="base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1500">
                              <a:solidFill>
                                <a:schemeClr val="tx1"/>
                              </a:solidFill>
                              <a:latin typeface="Comic Sans MS" pitchFamily="66" charset="0"/>
                            </a:defRPr>
                          </a:lvl6pPr>
                          <a:lvl7pPr marL="2971800" indent="-228600" eaLnBrk="0" fontAlgn="base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1500">
                              <a:solidFill>
                                <a:schemeClr val="tx1"/>
                              </a:solidFill>
                              <a:latin typeface="Comic Sans MS" pitchFamily="66" charset="0"/>
                            </a:defRPr>
                          </a:lvl7pPr>
                          <a:lvl8pPr marL="3429000" indent="-228600" eaLnBrk="0" fontAlgn="base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1500">
                              <a:solidFill>
                                <a:schemeClr val="tx1"/>
                              </a:solidFill>
                              <a:latin typeface="Comic Sans MS" pitchFamily="66" charset="0"/>
                            </a:defRPr>
                          </a:lvl8pPr>
                          <a:lvl9pPr marL="3886200" indent="-228600" eaLnBrk="0" fontAlgn="base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1500">
                              <a:solidFill>
                                <a:schemeClr val="tx1"/>
                              </a:solidFill>
                              <a:latin typeface="Comic Sans MS" pitchFamily="66" charset="0"/>
                            </a:defRPr>
                          </a:lvl9pPr>
                        </a:lstStyle>
                        <a:p>
                          <a:pPr ea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en-US" altLang="en-US" sz="1600"/>
                        </a:p>
                      </p:txBody>
                    </p:sp>
                    <p:sp>
                      <p:nvSpPr>
                        <p:cNvPr id="3192" name="Freeform 123"/>
                        <p:cNvSpPr>
                          <a:spLocks/>
                        </p:cNvSpPr>
                        <p:nvPr/>
                      </p:nvSpPr>
                      <p:spPr bwMode="auto">
                        <a:xfrm flipV="1">
                          <a:off x="-1549" y="219"/>
                          <a:ext cx="852" cy="825"/>
                        </a:xfrm>
                        <a:custGeom>
                          <a:avLst/>
                          <a:gdLst>
                            <a:gd name="T0" fmla="*/ 0 w 1724"/>
                            <a:gd name="T1" fmla="*/ 1236 h 634"/>
                            <a:gd name="T2" fmla="*/ 55 w 1724"/>
                            <a:gd name="T3" fmla="*/ 2297 h 634"/>
                            <a:gd name="T4" fmla="*/ 145 w 1724"/>
                            <a:gd name="T5" fmla="*/ 176 h 634"/>
                            <a:gd name="T6" fmla="*/ 208 w 1724"/>
                            <a:gd name="T7" fmla="*/ 1236 h 634"/>
                            <a:gd name="T8" fmla="*/ 0 60000 65536"/>
                            <a:gd name="T9" fmla="*/ 0 60000 65536"/>
                            <a:gd name="T10" fmla="*/ 0 60000 65536"/>
                            <a:gd name="T11" fmla="*/ 0 60000 65536"/>
                            <a:gd name="T12" fmla="*/ 0 w 1724"/>
                            <a:gd name="T13" fmla="*/ 0 h 634"/>
                            <a:gd name="T14" fmla="*/ 1724 w 1724"/>
                            <a:gd name="T15" fmla="*/ 634 h 634"/>
                          </a:gdLst>
                          <a:ahLst/>
                          <a:cxnLst>
                            <a:cxn ang="T8">
                              <a:pos x="T0" y="T1"/>
                            </a:cxn>
                            <a:cxn ang="T9">
                              <a:pos x="T2" y="T3"/>
                            </a:cxn>
                            <a:cxn ang="T10">
                              <a:pos x="T4" y="T5"/>
                            </a:cxn>
                            <a:cxn ang="T11">
                              <a:pos x="T6" y="T7"/>
                            </a:cxn>
                          </a:cxnLst>
                          <a:rect l="T12" t="T13" r="T14" b="T15"/>
                          <a:pathLst>
                            <a:path w="1724" h="634">
                              <a:moveTo>
                                <a:pt x="0" y="317"/>
                              </a:moveTo>
                              <a:cubicBezTo>
                                <a:pt x="127" y="475"/>
                                <a:pt x="254" y="634"/>
                                <a:pt x="454" y="589"/>
                              </a:cubicBezTo>
                              <a:cubicBezTo>
                                <a:pt x="654" y="544"/>
                                <a:pt x="990" y="90"/>
                                <a:pt x="1202" y="45"/>
                              </a:cubicBezTo>
                              <a:cubicBezTo>
                                <a:pt x="1414" y="0"/>
                                <a:pt x="1569" y="158"/>
                                <a:pt x="1724" y="317"/>
                              </a:cubicBezTo>
                            </a:path>
                          </a:pathLst>
                        </a:custGeom>
                        <a:noFill/>
                        <a:ln w="9525">
                          <a:solidFill>
                            <a:schemeClr val="tx1"/>
                          </a:solidFill>
                          <a:prstDash val="dash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93" name="Text Box 12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-2248" y="0"/>
                          <a:ext cx="844" cy="19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lIns="95755" tIns="47880" rIns="95755" bIns="47880">
                          <a:spAutoFit/>
                        </a:bodyPr>
                        <a:lstStyle>
                          <a:lvl1pPr defTabSz="957263" eaLnBrk="0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buFont typeface="Wingdings" pitchFamily="2" charset="2"/>
                            <a:buChar char="Ø"/>
                            <a:defRPr sz="1500">
                              <a:solidFill>
                                <a:schemeClr val="tx1"/>
                              </a:solidFill>
                              <a:latin typeface="Comic Sans MS" pitchFamily="66" charset="0"/>
                            </a:defRPr>
                          </a:lvl1pPr>
                          <a:lvl2pPr marL="742950" indent="-285750" defTabSz="957263" eaLnBrk="0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buChar char="–"/>
                            <a:defRPr sz="1500">
                              <a:solidFill>
                                <a:schemeClr val="accent2"/>
                              </a:solidFill>
                              <a:latin typeface="Comic Sans MS" pitchFamily="66" charset="0"/>
                            </a:defRPr>
                          </a:lvl2pPr>
                          <a:lvl3pPr marL="1143000" indent="-228600" defTabSz="957263" eaLnBrk="0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buFont typeface="Wingdings" pitchFamily="2" charset="2"/>
                            <a:buChar char="Ø"/>
                            <a:defRPr sz="1500">
                              <a:solidFill>
                                <a:schemeClr val="tx1"/>
                              </a:solidFill>
                              <a:latin typeface="Comic Sans MS" pitchFamily="66" charset="0"/>
                            </a:defRPr>
                          </a:lvl3pPr>
                          <a:lvl4pPr marL="1600200" indent="-228600" defTabSz="957263" eaLnBrk="0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buFont typeface="Times New Roman" pitchFamily="18" charset="0"/>
                            <a:buChar char="►"/>
                            <a:defRPr sz="1500">
                              <a:solidFill>
                                <a:schemeClr val="accent2"/>
                              </a:solidFill>
                              <a:latin typeface="Comic Sans MS" pitchFamily="66" charset="0"/>
                            </a:defRPr>
                          </a:lvl4pPr>
                          <a:lvl5pPr marL="2057400" indent="-228600" defTabSz="957263" eaLnBrk="0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buChar char="»"/>
                            <a:defRPr sz="1500">
                              <a:solidFill>
                                <a:schemeClr val="tx1"/>
                              </a:solidFill>
                              <a:latin typeface="Comic Sans MS" pitchFamily="66" charset="0"/>
                            </a:defRPr>
                          </a:lvl5pPr>
                          <a:lvl6pPr marL="2514600" indent="-228600" defTabSz="957263" eaLnBrk="0" fontAlgn="base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1500">
                              <a:solidFill>
                                <a:schemeClr val="tx1"/>
                              </a:solidFill>
                              <a:latin typeface="Comic Sans MS" pitchFamily="66" charset="0"/>
                            </a:defRPr>
                          </a:lvl6pPr>
                          <a:lvl7pPr marL="2971800" indent="-228600" defTabSz="957263" eaLnBrk="0" fontAlgn="base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1500">
                              <a:solidFill>
                                <a:schemeClr val="tx1"/>
                              </a:solidFill>
                              <a:latin typeface="Comic Sans MS" pitchFamily="66" charset="0"/>
                            </a:defRPr>
                          </a:lvl7pPr>
                          <a:lvl8pPr marL="3429000" indent="-228600" defTabSz="957263" eaLnBrk="0" fontAlgn="base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1500">
                              <a:solidFill>
                                <a:schemeClr val="tx1"/>
                              </a:solidFill>
                              <a:latin typeface="Comic Sans MS" pitchFamily="66" charset="0"/>
                            </a:defRPr>
                          </a:lvl8pPr>
                          <a:lvl9pPr marL="3886200" indent="-228600" defTabSz="957263" eaLnBrk="0" fontAlgn="base" hangingPunct="0">
                            <a:lnSpc>
                              <a:spcPct val="115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1500">
                              <a:solidFill>
                                <a:schemeClr val="tx1"/>
                              </a:solidFill>
                              <a:latin typeface="Comic Sans MS" pitchFamily="66" charset="0"/>
                            </a:defRPr>
                          </a:lvl9pPr>
                        </a:lstStyle>
                        <a:p>
                          <a:pPr ea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buFontTx/>
                            <a:buNone/>
                          </a:pPr>
                          <a:r>
                            <a:rPr lang="en-US" altLang="en-US" sz="1600">
                              <a:solidFill>
                                <a:schemeClr val="accent2"/>
                              </a:solidFill>
                            </a:rPr>
                            <a:t>RF Buckets</a:t>
                          </a:r>
                        </a:p>
                      </p:txBody>
                    </p:sp>
                  </p:grpSp>
                  <p:sp>
                    <p:nvSpPr>
                      <p:cNvPr id="3184" name="Text Box 12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-2338" y="952"/>
                        <a:ext cx="352" cy="1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95755" tIns="47880" rIns="95755" bIns="47880">
                        <a:spAutoFit/>
                      </a:bodyPr>
                      <a:lstStyle>
                        <a:lvl1pPr defTabSz="957263" eaLnBrk="0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buFont typeface="Wingdings" pitchFamily="2" charset="2"/>
                          <a:buChar char="Ø"/>
                          <a:defRPr sz="15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 defTabSz="957263" eaLnBrk="0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buChar char="–"/>
                          <a:defRPr sz="1500">
                            <a:solidFill>
                              <a:schemeClr val="accent2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 defTabSz="957263" eaLnBrk="0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buFont typeface="Wingdings" pitchFamily="2" charset="2"/>
                          <a:buChar char="Ø"/>
                          <a:defRPr sz="15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 defTabSz="957263" eaLnBrk="0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buFont typeface="Times New Roman" pitchFamily="18" charset="0"/>
                          <a:buChar char="►"/>
                          <a:defRPr sz="1500">
                            <a:solidFill>
                              <a:schemeClr val="accent2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 defTabSz="957263" eaLnBrk="0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buChar char="»"/>
                          <a:defRPr sz="15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defTabSz="957263" eaLnBrk="0" fontAlgn="base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15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defTabSz="957263" eaLnBrk="0" fontAlgn="base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15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defTabSz="957263" eaLnBrk="0" fontAlgn="base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15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defTabSz="957263" eaLnBrk="0" fontAlgn="base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15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pPr eaLnBrk="1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buFontTx/>
                          <a:buNone/>
                        </a:pPr>
                        <a:r>
                          <a:rPr lang="en-US" altLang="en-US" sz="1600" dirty="0" err="1"/>
                          <a:t>Vrf</a:t>
                        </a:r>
                        <a:endParaRPr lang="en-US" altLang="en-US" sz="1600" dirty="0"/>
                      </a:p>
                    </p:txBody>
                  </p:sp>
                  <p:sp>
                    <p:nvSpPr>
                      <p:cNvPr id="3185" name="Line 126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-2132" y="832"/>
                        <a:ext cx="226" cy="15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3179" name="Line 182"/>
                  <p:cNvSpPr>
                    <a:spLocks noChangeShapeType="1"/>
                  </p:cNvSpPr>
                  <p:nvPr/>
                </p:nvSpPr>
                <p:spPr bwMode="auto">
                  <a:xfrm>
                    <a:off x="3826" y="5229"/>
                    <a:ext cx="0" cy="72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 type="arrow" w="med" len="med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80" name="Line 185"/>
                  <p:cNvSpPr>
                    <a:spLocks noChangeShapeType="1"/>
                  </p:cNvSpPr>
                  <p:nvPr/>
                </p:nvSpPr>
                <p:spPr bwMode="auto">
                  <a:xfrm>
                    <a:off x="3826" y="5577"/>
                    <a:ext cx="168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177" name="Text Box 247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-652" y="5432"/>
                  <a:ext cx="274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defTabSz="957263" eaLnBrk="0" hangingPunct="0">
                    <a:lnSpc>
                      <a:spcPct val="115000"/>
                    </a:lnSpc>
                    <a:spcBef>
                      <a:spcPct val="20000"/>
                    </a:spcBef>
                    <a:buFont typeface="Wingdings" pitchFamily="2" charset="2"/>
                    <a:buChar char="Ø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 defTabSz="957263" eaLnBrk="0" hangingPunct="0">
                    <a:lnSpc>
                      <a:spcPct val="115000"/>
                    </a:lnSpc>
                    <a:spcBef>
                      <a:spcPct val="20000"/>
                    </a:spcBef>
                    <a:buChar char="–"/>
                    <a:defRPr sz="1500">
                      <a:solidFill>
                        <a:schemeClr val="accent2"/>
                      </a:solidFill>
                      <a:latin typeface="Comic Sans MS" pitchFamily="66" charset="0"/>
                    </a:defRPr>
                  </a:lvl2pPr>
                  <a:lvl3pPr marL="1143000" indent="-228600" defTabSz="957263" eaLnBrk="0" hangingPunct="0">
                    <a:lnSpc>
                      <a:spcPct val="115000"/>
                    </a:lnSpc>
                    <a:spcBef>
                      <a:spcPct val="20000"/>
                    </a:spcBef>
                    <a:buFont typeface="Wingdings" pitchFamily="2" charset="2"/>
                    <a:buChar char="Ø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 defTabSz="957263" eaLnBrk="0" hangingPunct="0">
                    <a:lnSpc>
                      <a:spcPct val="115000"/>
                    </a:lnSpc>
                    <a:spcBef>
                      <a:spcPct val="20000"/>
                    </a:spcBef>
                    <a:buFont typeface="Times New Roman" pitchFamily="18" charset="0"/>
                    <a:buChar char="►"/>
                    <a:defRPr sz="1500">
                      <a:solidFill>
                        <a:schemeClr val="accent2"/>
                      </a:solidFill>
                      <a:latin typeface="Comic Sans MS" pitchFamily="66" charset="0"/>
                    </a:defRPr>
                  </a:lvl4pPr>
                  <a:lvl5pPr marL="2057400" indent="-228600" defTabSz="957263" eaLnBrk="0" hangingPunct="0">
                    <a:lnSpc>
                      <a:spcPct val="115000"/>
                    </a:lnSpc>
                    <a:spcBef>
                      <a:spcPct val="20000"/>
                    </a:spcBef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defTabSz="957263" eaLnBrk="0" fontAlgn="base" hangingPunct="0">
                    <a:lnSpc>
                      <a:spcPct val="115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defTabSz="957263" eaLnBrk="0" fontAlgn="base" hangingPunct="0">
                    <a:lnSpc>
                      <a:spcPct val="115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defTabSz="957263" eaLnBrk="0" fontAlgn="base" hangingPunct="0">
                    <a:lnSpc>
                      <a:spcPct val="115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defTabSz="957263" eaLnBrk="0" fontAlgn="base" hangingPunct="0">
                    <a:lnSpc>
                      <a:spcPct val="115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>
                      <a:sym typeface="Symbol" pitchFamily="18" charset="2"/>
                    </a:rPr>
                    <a:t>E</a:t>
                  </a:r>
                </a:p>
              </p:txBody>
            </p:sp>
          </p:grpSp>
          <p:sp>
            <p:nvSpPr>
              <p:cNvPr id="263" name="Rectangle 46"/>
              <p:cNvSpPr>
                <a:spLocks noChangeArrowheads="1"/>
              </p:cNvSpPr>
              <p:nvPr/>
            </p:nvSpPr>
            <p:spPr bwMode="auto">
              <a:xfrm>
                <a:off x="14845942" y="2051617"/>
                <a:ext cx="433404" cy="8208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lnSpc>
                    <a:spcPct val="115000"/>
                  </a:lnSpc>
                  <a:spcBef>
                    <a:spcPct val="20000"/>
                  </a:spcBef>
                  <a:buChar char="–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lnSpc>
                    <a:spcPct val="115000"/>
                  </a:lnSpc>
                  <a:spcBef>
                    <a:spcPct val="20000"/>
                  </a:spcBef>
                  <a:buFont typeface="Times New Roman" pitchFamily="18" charset="0"/>
                  <a:buChar char="►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lnSpc>
                    <a:spcPct val="115000"/>
                  </a:lnSpc>
                  <a:spcBef>
                    <a:spcPct val="20000"/>
                  </a:spcBef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600"/>
              </a:p>
            </p:txBody>
          </p:sp>
        </p:grpSp>
        <p:sp>
          <p:nvSpPr>
            <p:cNvPr id="1035" name="Freeform 1034"/>
            <p:cNvSpPr/>
            <p:nvPr/>
          </p:nvSpPr>
          <p:spPr bwMode="auto">
            <a:xfrm>
              <a:off x="-8014273" y="1405486"/>
              <a:ext cx="776258" cy="616960"/>
            </a:xfrm>
            <a:custGeom>
              <a:avLst/>
              <a:gdLst>
                <a:gd name="connsiteX0" fmla="*/ 0 w 896471"/>
                <a:gd name="connsiteY0" fmla="*/ 950271 h 968201"/>
                <a:gd name="connsiteX1" fmla="*/ 430306 w 896471"/>
                <a:gd name="connsiteY1" fmla="*/ 13 h 968201"/>
                <a:gd name="connsiteX2" fmla="*/ 896471 w 896471"/>
                <a:gd name="connsiteY2" fmla="*/ 968201 h 96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6471" h="968201">
                  <a:moveTo>
                    <a:pt x="0" y="950271"/>
                  </a:moveTo>
                  <a:cubicBezTo>
                    <a:pt x="140447" y="473648"/>
                    <a:pt x="280894" y="-2975"/>
                    <a:pt x="430306" y="13"/>
                  </a:cubicBezTo>
                  <a:cubicBezTo>
                    <a:pt x="579718" y="3001"/>
                    <a:pt x="738094" y="485601"/>
                    <a:pt x="896471" y="968201"/>
                  </a:cubicBezTo>
                </a:path>
              </a:pathLst>
            </a:custGeom>
            <a:pattFill prst="dkVert">
              <a:fgClr>
                <a:schemeClr val="tx1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67" name="Freeform 266"/>
            <p:cNvSpPr/>
            <p:nvPr/>
          </p:nvSpPr>
          <p:spPr bwMode="auto">
            <a:xfrm>
              <a:off x="-6711725" y="1423236"/>
              <a:ext cx="776258" cy="616960"/>
            </a:xfrm>
            <a:custGeom>
              <a:avLst/>
              <a:gdLst>
                <a:gd name="connsiteX0" fmla="*/ 0 w 896471"/>
                <a:gd name="connsiteY0" fmla="*/ 950271 h 968201"/>
                <a:gd name="connsiteX1" fmla="*/ 430306 w 896471"/>
                <a:gd name="connsiteY1" fmla="*/ 13 h 968201"/>
                <a:gd name="connsiteX2" fmla="*/ 896471 w 896471"/>
                <a:gd name="connsiteY2" fmla="*/ 968201 h 96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6471" h="968201">
                  <a:moveTo>
                    <a:pt x="0" y="950271"/>
                  </a:moveTo>
                  <a:cubicBezTo>
                    <a:pt x="140447" y="473648"/>
                    <a:pt x="280894" y="-2975"/>
                    <a:pt x="430306" y="13"/>
                  </a:cubicBezTo>
                  <a:cubicBezTo>
                    <a:pt x="579718" y="3001"/>
                    <a:pt x="738094" y="485601"/>
                    <a:pt x="896471" y="968201"/>
                  </a:cubicBezTo>
                </a:path>
              </a:pathLst>
            </a:custGeom>
            <a:pattFill prst="dkVert">
              <a:fgClr>
                <a:schemeClr val="tx1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cxnSp>
          <p:nvCxnSpPr>
            <p:cNvPr id="1037" name="Straight Connector 1036"/>
            <p:cNvCxnSpPr/>
            <p:nvPr/>
          </p:nvCxnSpPr>
          <p:spPr bwMode="auto">
            <a:xfrm>
              <a:off x="-8399363" y="2040196"/>
              <a:ext cx="280193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7" name="TextBox 276"/>
            <p:cNvSpPr txBox="1"/>
            <p:nvPr/>
          </p:nvSpPr>
          <p:spPr>
            <a:xfrm>
              <a:off x="-9379149" y="1515897"/>
              <a:ext cx="12186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WCM Data</a:t>
              </a:r>
              <a:endParaRPr lang="en-US" dirty="0"/>
            </a:p>
          </p:txBody>
        </p:sp>
      </p:grpSp>
      <p:sp>
        <p:nvSpPr>
          <p:cNvPr id="30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15000"/>
              </a:lnSpc>
              <a:spcBef>
                <a:spcPct val="20000"/>
              </a:spcBef>
              <a:buFont typeface="Wingdings" pitchFamily="2" charset="2"/>
              <a:buChar char="Ø"/>
              <a:defRPr sz="15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lnSpc>
                <a:spcPct val="115000"/>
              </a:lnSpc>
              <a:spcBef>
                <a:spcPct val="20000"/>
              </a:spcBef>
              <a:buChar char="–"/>
              <a:defRPr sz="1500">
                <a:solidFill>
                  <a:schemeClr val="accent2"/>
                </a:solidFill>
                <a:latin typeface="Comic Sans MS" pitchFamily="66" charset="0"/>
              </a:defRPr>
            </a:lvl2pPr>
            <a:lvl3pPr marL="1143000" indent="-228600" eaLnBrk="0" hangingPunct="0">
              <a:lnSpc>
                <a:spcPct val="115000"/>
              </a:lnSpc>
              <a:spcBef>
                <a:spcPct val="20000"/>
              </a:spcBef>
              <a:buFont typeface="Wingdings" pitchFamily="2" charset="2"/>
              <a:buChar char="Ø"/>
              <a:defRPr sz="15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lnSpc>
                <a:spcPct val="115000"/>
              </a:lnSpc>
              <a:spcBef>
                <a:spcPct val="20000"/>
              </a:spcBef>
              <a:buFont typeface="Times New Roman" pitchFamily="18" charset="0"/>
              <a:buChar char="►"/>
              <a:defRPr sz="1500">
                <a:solidFill>
                  <a:schemeClr val="accent2"/>
                </a:solidFill>
                <a:latin typeface="Comic Sans MS" pitchFamily="66" charset="0"/>
              </a:defRPr>
            </a:lvl4pPr>
            <a:lvl5pPr marL="2057400" indent="-228600" eaLnBrk="0" hangingPunct="0">
              <a:lnSpc>
                <a:spcPct val="115000"/>
              </a:lnSpc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002BF05E-5FD2-4B77-AF90-E7E3C5894E59}" type="slidenum">
              <a:rPr lang="en-US" altLang="en-US" sz="1600" smtClean="0"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600" smtClean="0">
              <a:latin typeface="Times New Roman" pitchFamily="18" charset="0"/>
            </a:endParaRPr>
          </a:p>
        </p:txBody>
      </p:sp>
      <p:grpSp>
        <p:nvGrpSpPr>
          <p:cNvPr id="1043" name="Group 1042"/>
          <p:cNvGrpSpPr/>
          <p:nvPr/>
        </p:nvGrpSpPr>
        <p:grpSpPr>
          <a:xfrm>
            <a:off x="216665" y="1117945"/>
            <a:ext cx="8966100" cy="5624679"/>
            <a:chOff x="230387" y="1153100"/>
            <a:chExt cx="8966100" cy="5624679"/>
          </a:xfrm>
        </p:grpSpPr>
        <p:grpSp>
          <p:nvGrpSpPr>
            <p:cNvPr id="1041" name="Group 1040"/>
            <p:cNvGrpSpPr/>
            <p:nvPr/>
          </p:nvGrpSpPr>
          <p:grpSpPr>
            <a:xfrm>
              <a:off x="230387" y="1731542"/>
              <a:ext cx="8966100" cy="5046237"/>
              <a:chOff x="230387" y="1731542"/>
              <a:chExt cx="8966100" cy="5046237"/>
            </a:xfrm>
          </p:grpSpPr>
          <p:grpSp>
            <p:nvGrpSpPr>
              <p:cNvPr id="1050" name="Group 1049"/>
              <p:cNvGrpSpPr/>
              <p:nvPr/>
            </p:nvGrpSpPr>
            <p:grpSpPr>
              <a:xfrm>
                <a:off x="230387" y="1731542"/>
                <a:ext cx="8966100" cy="5046237"/>
                <a:chOff x="227581" y="1724851"/>
                <a:chExt cx="8966100" cy="5046237"/>
              </a:xfrm>
            </p:grpSpPr>
            <p:grpSp>
              <p:nvGrpSpPr>
                <p:cNvPr id="3151" name="Group 222"/>
                <p:cNvGrpSpPr>
                  <a:grpSpLocks/>
                </p:cNvGrpSpPr>
                <p:nvPr/>
              </p:nvGrpSpPr>
              <p:grpSpPr bwMode="auto">
                <a:xfrm>
                  <a:off x="2950369" y="3687682"/>
                  <a:ext cx="2859088" cy="1755973"/>
                  <a:chOff x="-3947" y="-1537"/>
                  <a:chExt cx="1917" cy="998"/>
                </a:xfrm>
              </p:grpSpPr>
              <p:sp>
                <p:nvSpPr>
                  <p:cNvPr id="3164" name="Rectangle 195"/>
                  <p:cNvSpPr>
                    <a:spLocks noChangeArrowheads="1"/>
                  </p:cNvSpPr>
                  <p:nvPr/>
                </p:nvSpPr>
                <p:spPr bwMode="auto">
                  <a:xfrm>
                    <a:off x="-3947" y="-1537"/>
                    <a:ext cx="1917" cy="9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Wingdings" pitchFamily="2" charset="2"/>
                      <a:buChar char="Ø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Char char="–"/>
                      <a:defRPr sz="1500">
                        <a:solidFill>
                          <a:schemeClr val="accent2"/>
                        </a:solidFill>
                        <a:latin typeface="Comic Sans MS" pitchFamily="66" charset="0"/>
                      </a:defRPr>
                    </a:lvl2pPr>
                    <a:lvl3pPr marL="1143000" indent="-228600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Wingdings" pitchFamily="2" charset="2"/>
                      <a:buChar char="Ø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Times New Roman" pitchFamily="18" charset="0"/>
                      <a:buChar char="►"/>
                      <a:defRPr sz="1500">
                        <a:solidFill>
                          <a:schemeClr val="accent2"/>
                        </a:solidFill>
                        <a:latin typeface="Comic Sans MS" pitchFamily="66" charset="0"/>
                      </a:defRPr>
                    </a:lvl4pPr>
                    <a:lvl5pPr marL="2057400" indent="-228600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600"/>
                  </a:p>
                </p:txBody>
              </p:sp>
              <p:sp>
                <p:nvSpPr>
                  <p:cNvPr id="3170" name="Text Box 20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2215" y="-779"/>
                    <a:ext cx="166" cy="19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5755" tIns="47880" rIns="95755" bIns="47880">
                    <a:spAutoFit/>
                  </a:bodyPr>
                  <a:lstStyle>
                    <a:lvl1pPr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Wingdings" pitchFamily="2" charset="2"/>
                      <a:buChar char="Ø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Char char="–"/>
                      <a:defRPr sz="1500">
                        <a:solidFill>
                          <a:schemeClr val="accent2"/>
                        </a:solidFill>
                        <a:latin typeface="Comic Sans MS" pitchFamily="66" charset="0"/>
                      </a:defRPr>
                    </a:lvl2pPr>
                    <a:lvl3pPr marL="1143000" indent="-22860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Wingdings" pitchFamily="2" charset="2"/>
                      <a:buChar char="Ø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Times New Roman" pitchFamily="18" charset="0"/>
                      <a:buChar char="►"/>
                      <a:defRPr sz="1500">
                        <a:solidFill>
                          <a:schemeClr val="accent2"/>
                        </a:solidFill>
                        <a:latin typeface="Comic Sans MS" pitchFamily="66" charset="0"/>
                      </a:defRPr>
                    </a:lvl4pPr>
                    <a:lvl5pPr marL="2057400" indent="-22860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600">
                        <a:latin typeface="Arial" charset="0"/>
                      </a:rPr>
                      <a:t>t</a:t>
                    </a:r>
                  </a:p>
                </p:txBody>
              </p:sp>
            </p:grpSp>
            <p:grpSp>
              <p:nvGrpSpPr>
                <p:cNvPr id="1047" name="Group 1046"/>
                <p:cNvGrpSpPr/>
                <p:nvPr/>
              </p:nvGrpSpPr>
              <p:grpSpPr>
                <a:xfrm>
                  <a:off x="5553147" y="3425764"/>
                  <a:ext cx="3640534" cy="2619375"/>
                  <a:chOff x="13074723" y="1712244"/>
                  <a:chExt cx="3640534" cy="2619375"/>
                </a:xfrm>
              </p:grpSpPr>
              <p:sp>
                <p:nvSpPr>
                  <p:cNvPr id="3152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13074723" y="1712244"/>
                    <a:ext cx="3384550" cy="26193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Wingdings" pitchFamily="2" charset="2"/>
                      <a:buChar char="Ø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Char char="–"/>
                      <a:defRPr sz="1500">
                        <a:solidFill>
                          <a:schemeClr val="accent2"/>
                        </a:solidFill>
                        <a:latin typeface="Comic Sans MS" pitchFamily="66" charset="0"/>
                      </a:defRPr>
                    </a:lvl2pPr>
                    <a:lvl3pPr marL="1143000" indent="-228600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Wingdings" pitchFamily="2" charset="2"/>
                      <a:buChar char="Ø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Times New Roman" pitchFamily="18" charset="0"/>
                      <a:buChar char="►"/>
                      <a:defRPr sz="1500">
                        <a:solidFill>
                          <a:schemeClr val="accent2"/>
                        </a:solidFill>
                        <a:latin typeface="Comic Sans MS" pitchFamily="66" charset="0"/>
                      </a:defRPr>
                    </a:lvl4pPr>
                    <a:lvl5pPr marL="2057400" indent="-228600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600"/>
                  </a:p>
                </p:txBody>
              </p:sp>
              <p:sp>
                <p:nvSpPr>
                  <p:cNvPr id="3153" name="Oval 129"/>
                  <p:cNvSpPr>
                    <a:spLocks noChangeArrowheads="1"/>
                  </p:cNvSpPr>
                  <p:nvPr/>
                </p:nvSpPr>
                <p:spPr bwMode="auto">
                  <a:xfrm>
                    <a:off x="13811323" y="2136107"/>
                    <a:ext cx="1292225" cy="183515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Wingdings" pitchFamily="2" charset="2"/>
                      <a:buChar char="Ø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Char char="–"/>
                      <a:defRPr sz="1500">
                        <a:solidFill>
                          <a:schemeClr val="accent2"/>
                        </a:solidFill>
                        <a:latin typeface="Comic Sans MS" pitchFamily="66" charset="0"/>
                      </a:defRPr>
                    </a:lvl2pPr>
                    <a:lvl3pPr marL="1143000" indent="-228600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Wingdings" pitchFamily="2" charset="2"/>
                      <a:buChar char="Ø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Times New Roman" pitchFamily="18" charset="0"/>
                      <a:buChar char="►"/>
                      <a:defRPr sz="1500">
                        <a:solidFill>
                          <a:schemeClr val="accent2"/>
                        </a:solidFill>
                        <a:latin typeface="Comic Sans MS" pitchFamily="66" charset="0"/>
                      </a:defRPr>
                    </a:lvl4pPr>
                    <a:lvl5pPr marL="2057400" indent="-228600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600"/>
                  </a:p>
                </p:txBody>
              </p:sp>
              <p:sp>
                <p:nvSpPr>
                  <p:cNvPr id="3154" name="Oval 130"/>
                  <p:cNvSpPr>
                    <a:spLocks noChangeArrowheads="1"/>
                  </p:cNvSpPr>
                  <p:nvPr/>
                </p:nvSpPr>
                <p:spPr bwMode="auto">
                  <a:xfrm>
                    <a:off x="14251061" y="2432969"/>
                    <a:ext cx="374650" cy="1250950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Wingdings" pitchFamily="2" charset="2"/>
                      <a:buChar char="Ø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Char char="–"/>
                      <a:defRPr sz="1500">
                        <a:solidFill>
                          <a:schemeClr val="accent2"/>
                        </a:solidFill>
                        <a:latin typeface="Comic Sans MS" pitchFamily="66" charset="0"/>
                      </a:defRPr>
                    </a:lvl2pPr>
                    <a:lvl3pPr marL="1143000" indent="-228600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Wingdings" pitchFamily="2" charset="2"/>
                      <a:buChar char="Ø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Times New Roman" pitchFamily="18" charset="0"/>
                      <a:buChar char="►"/>
                      <a:defRPr sz="1500">
                        <a:solidFill>
                          <a:schemeClr val="accent2"/>
                        </a:solidFill>
                        <a:latin typeface="Comic Sans MS" pitchFamily="66" charset="0"/>
                      </a:defRPr>
                    </a:lvl4pPr>
                    <a:lvl5pPr marL="2057400" indent="-228600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600"/>
                  </a:p>
                </p:txBody>
              </p:sp>
              <p:sp>
                <p:nvSpPr>
                  <p:cNvPr id="3155" name="Freeform 131"/>
                  <p:cNvSpPr>
                    <a:spLocks/>
                  </p:cNvSpPr>
                  <p:nvPr/>
                </p:nvSpPr>
                <p:spPr bwMode="auto">
                  <a:xfrm flipV="1">
                    <a:off x="13811323" y="1967832"/>
                    <a:ext cx="1292225" cy="2191348"/>
                  </a:xfrm>
                  <a:custGeom>
                    <a:avLst/>
                    <a:gdLst>
                      <a:gd name="T0" fmla="*/ 0 w 1724"/>
                      <a:gd name="T1" fmla="*/ 5191 h 634"/>
                      <a:gd name="T2" fmla="*/ 48 w 1724"/>
                      <a:gd name="T3" fmla="*/ 9647 h 634"/>
                      <a:gd name="T4" fmla="*/ 127 w 1724"/>
                      <a:gd name="T5" fmla="*/ 734 h 634"/>
                      <a:gd name="T6" fmla="*/ 181 w 1724"/>
                      <a:gd name="T7" fmla="*/ 5191 h 63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724"/>
                      <a:gd name="T13" fmla="*/ 0 h 634"/>
                      <a:gd name="T14" fmla="*/ 1724 w 1724"/>
                      <a:gd name="T15" fmla="*/ 634 h 63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724" h="634">
                        <a:moveTo>
                          <a:pt x="0" y="317"/>
                        </a:moveTo>
                        <a:cubicBezTo>
                          <a:pt x="127" y="475"/>
                          <a:pt x="254" y="634"/>
                          <a:pt x="454" y="589"/>
                        </a:cubicBezTo>
                        <a:cubicBezTo>
                          <a:pt x="654" y="544"/>
                          <a:pt x="990" y="90"/>
                          <a:pt x="1202" y="45"/>
                        </a:cubicBezTo>
                        <a:cubicBezTo>
                          <a:pt x="1414" y="0"/>
                          <a:pt x="1569" y="158"/>
                          <a:pt x="1724" y="317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56" name="Text Box 132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13752586" y="3185444"/>
                    <a:ext cx="434975" cy="8731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lIns="95755" tIns="47880" rIns="95755" bIns="47880">
                    <a:spAutoFit/>
                  </a:bodyPr>
                  <a:lstStyle>
                    <a:lvl1pPr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Wingdings" pitchFamily="2" charset="2"/>
                      <a:buChar char="Ø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Char char="–"/>
                      <a:defRPr sz="1500">
                        <a:solidFill>
                          <a:schemeClr val="accent2"/>
                        </a:solidFill>
                        <a:latin typeface="Comic Sans MS" pitchFamily="66" charset="0"/>
                      </a:defRPr>
                    </a:lvl2pPr>
                    <a:lvl3pPr marL="1143000" indent="-22860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Wingdings" pitchFamily="2" charset="2"/>
                      <a:buChar char="Ø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Times New Roman" pitchFamily="18" charset="0"/>
                      <a:buChar char="►"/>
                      <a:defRPr sz="1500">
                        <a:solidFill>
                          <a:schemeClr val="accent2"/>
                        </a:solidFill>
                        <a:latin typeface="Comic Sans MS" pitchFamily="66" charset="0"/>
                      </a:defRPr>
                    </a:lvl4pPr>
                    <a:lvl5pPr marL="2057400" indent="-22860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600">
                      <a:sym typeface="Symbol" pitchFamily="18" charset="2"/>
                    </a:endParaRPr>
                  </a:p>
                </p:txBody>
              </p:sp>
              <p:sp>
                <p:nvSpPr>
                  <p:cNvPr id="3157" name="Text Box 1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760450" y="1717093"/>
                    <a:ext cx="954807" cy="5891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5755" tIns="47880" rIns="95755" bIns="47880">
                    <a:spAutoFit/>
                  </a:bodyPr>
                  <a:lstStyle>
                    <a:lvl1pPr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Wingdings" pitchFamily="2" charset="2"/>
                      <a:buChar char="Ø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Char char="–"/>
                      <a:defRPr sz="1500">
                        <a:solidFill>
                          <a:schemeClr val="accent2"/>
                        </a:solidFill>
                        <a:latin typeface="Comic Sans MS" pitchFamily="66" charset="0"/>
                      </a:defRPr>
                    </a:lvl2pPr>
                    <a:lvl3pPr marL="1143000" indent="-22860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Wingdings" pitchFamily="2" charset="2"/>
                      <a:buChar char="Ø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Times New Roman" pitchFamily="18" charset="0"/>
                      <a:buChar char="►"/>
                      <a:defRPr sz="1500">
                        <a:solidFill>
                          <a:schemeClr val="accent2"/>
                        </a:solidFill>
                        <a:latin typeface="Comic Sans MS" pitchFamily="66" charset="0"/>
                      </a:defRPr>
                    </a:lvl4pPr>
                    <a:lvl5pPr marL="2057400" indent="-22860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600" dirty="0">
                        <a:solidFill>
                          <a:schemeClr val="accent2"/>
                        </a:solidFill>
                      </a:rPr>
                      <a:t>RF </a:t>
                    </a:r>
                    <a:endParaRPr lang="en-US" altLang="en-US" sz="1600" dirty="0" smtClean="0">
                      <a:solidFill>
                        <a:schemeClr val="accent2"/>
                      </a:solidFill>
                    </a:endParaRPr>
                  </a:p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600" dirty="0" smtClean="0">
                        <a:solidFill>
                          <a:schemeClr val="accent2"/>
                        </a:solidFill>
                      </a:rPr>
                      <a:t>Buckets</a:t>
                    </a:r>
                    <a:endParaRPr lang="en-US" altLang="en-US" sz="1600" dirty="0">
                      <a:solidFill>
                        <a:schemeClr val="accent2"/>
                      </a:solidFill>
                    </a:endParaRPr>
                  </a:p>
                </p:txBody>
              </p:sp>
              <p:sp>
                <p:nvSpPr>
                  <p:cNvPr id="3158" name="Oval 134"/>
                  <p:cNvSpPr>
                    <a:spLocks noChangeArrowheads="1"/>
                  </p:cNvSpPr>
                  <p:nvPr/>
                </p:nvSpPr>
                <p:spPr bwMode="auto">
                  <a:xfrm>
                    <a:off x="15508361" y="2432969"/>
                    <a:ext cx="373063" cy="1249363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Wingdings" pitchFamily="2" charset="2"/>
                      <a:buChar char="Ø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Char char="–"/>
                      <a:defRPr sz="1500">
                        <a:solidFill>
                          <a:schemeClr val="accent2"/>
                        </a:solidFill>
                        <a:latin typeface="Comic Sans MS" pitchFamily="66" charset="0"/>
                      </a:defRPr>
                    </a:lvl2pPr>
                    <a:lvl3pPr marL="1143000" indent="-228600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Wingdings" pitchFamily="2" charset="2"/>
                      <a:buChar char="Ø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Times New Roman" pitchFamily="18" charset="0"/>
                      <a:buChar char="►"/>
                      <a:defRPr sz="1500">
                        <a:solidFill>
                          <a:schemeClr val="accent2"/>
                        </a:solidFill>
                        <a:latin typeface="Comic Sans MS" pitchFamily="66" charset="0"/>
                      </a:defRPr>
                    </a:lvl4pPr>
                    <a:lvl5pPr marL="2057400" indent="-228600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600"/>
                  </a:p>
                </p:txBody>
              </p:sp>
              <p:sp>
                <p:nvSpPr>
                  <p:cNvPr id="3159" name="Freeform 135"/>
                  <p:cNvSpPr>
                    <a:spLocks/>
                  </p:cNvSpPr>
                  <p:nvPr/>
                </p:nvSpPr>
                <p:spPr bwMode="auto">
                  <a:xfrm flipV="1">
                    <a:off x="15100373" y="1940844"/>
                    <a:ext cx="1292225" cy="2191348"/>
                  </a:xfrm>
                  <a:custGeom>
                    <a:avLst/>
                    <a:gdLst>
                      <a:gd name="T0" fmla="*/ 0 w 1724"/>
                      <a:gd name="T1" fmla="*/ 5191 h 634"/>
                      <a:gd name="T2" fmla="*/ 48 w 1724"/>
                      <a:gd name="T3" fmla="*/ 9647 h 634"/>
                      <a:gd name="T4" fmla="*/ 127 w 1724"/>
                      <a:gd name="T5" fmla="*/ 734 h 634"/>
                      <a:gd name="T6" fmla="*/ 181 w 1724"/>
                      <a:gd name="T7" fmla="*/ 5191 h 63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724"/>
                      <a:gd name="T13" fmla="*/ 0 h 634"/>
                      <a:gd name="T14" fmla="*/ 1724 w 1724"/>
                      <a:gd name="T15" fmla="*/ 634 h 63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724" h="634">
                        <a:moveTo>
                          <a:pt x="0" y="317"/>
                        </a:moveTo>
                        <a:cubicBezTo>
                          <a:pt x="127" y="475"/>
                          <a:pt x="254" y="634"/>
                          <a:pt x="454" y="589"/>
                        </a:cubicBezTo>
                        <a:cubicBezTo>
                          <a:pt x="654" y="544"/>
                          <a:pt x="990" y="90"/>
                          <a:pt x="1202" y="45"/>
                        </a:cubicBezTo>
                        <a:cubicBezTo>
                          <a:pt x="1414" y="0"/>
                          <a:pt x="1569" y="158"/>
                          <a:pt x="1724" y="317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60" name="Oval 136"/>
                  <p:cNvSpPr>
                    <a:spLocks noChangeArrowheads="1"/>
                  </p:cNvSpPr>
                  <p:nvPr/>
                </p:nvSpPr>
                <p:spPr bwMode="auto">
                  <a:xfrm>
                    <a:off x="15100373" y="2134519"/>
                    <a:ext cx="1292225" cy="183515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Wingdings" pitchFamily="2" charset="2"/>
                      <a:buChar char="Ø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Char char="–"/>
                      <a:defRPr sz="1500">
                        <a:solidFill>
                          <a:schemeClr val="accent2"/>
                        </a:solidFill>
                        <a:latin typeface="Comic Sans MS" pitchFamily="66" charset="0"/>
                      </a:defRPr>
                    </a:lvl2pPr>
                    <a:lvl3pPr marL="1143000" indent="-228600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Wingdings" pitchFamily="2" charset="2"/>
                      <a:buChar char="Ø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Times New Roman" pitchFamily="18" charset="0"/>
                      <a:buChar char="►"/>
                      <a:defRPr sz="1500">
                        <a:solidFill>
                          <a:schemeClr val="accent2"/>
                        </a:solidFill>
                        <a:latin typeface="Comic Sans MS" pitchFamily="66" charset="0"/>
                      </a:defRPr>
                    </a:lvl4pPr>
                    <a:lvl5pPr marL="2057400" indent="-228600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600"/>
                  </a:p>
                </p:txBody>
              </p:sp>
              <p:sp>
                <p:nvSpPr>
                  <p:cNvPr id="3161" name="Line 188"/>
                  <p:cNvSpPr>
                    <a:spLocks noChangeShapeType="1"/>
                  </p:cNvSpPr>
                  <p:nvPr/>
                </p:nvSpPr>
                <p:spPr bwMode="auto">
                  <a:xfrm>
                    <a:off x="13782748" y="2180557"/>
                    <a:ext cx="0" cy="1763713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 type="arrow" w="med" len="med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62" name="Line 189"/>
                  <p:cNvSpPr>
                    <a:spLocks noChangeShapeType="1"/>
                  </p:cNvSpPr>
                  <p:nvPr/>
                </p:nvSpPr>
                <p:spPr bwMode="auto">
                  <a:xfrm>
                    <a:off x="13781161" y="3045744"/>
                    <a:ext cx="2678113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63" name="Text Box 248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13423973" y="2909219"/>
                    <a:ext cx="434975" cy="3381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Wingdings" pitchFamily="2" charset="2"/>
                      <a:buChar char="Ø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Char char="–"/>
                      <a:defRPr sz="1500">
                        <a:solidFill>
                          <a:schemeClr val="accent2"/>
                        </a:solidFill>
                        <a:latin typeface="Comic Sans MS" pitchFamily="66" charset="0"/>
                      </a:defRPr>
                    </a:lvl2pPr>
                    <a:lvl3pPr marL="1143000" indent="-22860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Wingdings" pitchFamily="2" charset="2"/>
                      <a:buChar char="Ø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Times New Roman" pitchFamily="18" charset="0"/>
                      <a:buChar char="►"/>
                      <a:defRPr sz="1500">
                        <a:solidFill>
                          <a:schemeClr val="accent2"/>
                        </a:solidFill>
                        <a:latin typeface="Comic Sans MS" pitchFamily="66" charset="0"/>
                      </a:defRPr>
                    </a:lvl4pPr>
                    <a:lvl5pPr marL="2057400" indent="-22860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600" dirty="0">
                        <a:sym typeface="Symbol" pitchFamily="18" charset="2"/>
                      </a:rPr>
                      <a:t>E</a:t>
                    </a:r>
                  </a:p>
                </p:txBody>
              </p:sp>
            </p:grpSp>
            <p:grpSp>
              <p:nvGrpSpPr>
                <p:cNvPr id="1049" name="Group 1048"/>
                <p:cNvGrpSpPr/>
                <p:nvPr/>
              </p:nvGrpSpPr>
              <p:grpSpPr>
                <a:xfrm>
                  <a:off x="5087626" y="5455138"/>
                  <a:ext cx="4000721" cy="1315950"/>
                  <a:chOff x="14012431" y="5942100"/>
                  <a:chExt cx="4000721" cy="1315950"/>
                </a:xfrm>
              </p:grpSpPr>
              <p:sp>
                <p:nvSpPr>
                  <p:cNvPr id="1048" name="Rectangle 1047"/>
                  <p:cNvSpPr/>
                  <p:nvPr/>
                </p:nvSpPr>
                <p:spPr bwMode="auto">
                  <a:xfrm>
                    <a:off x="14012431" y="6471272"/>
                    <a:ext cx="4000721" cy="78677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57263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  <p:grpSp>
                <p:nvGrpSpPr>
                  <p:cNvPr id="1046" name="Group 1045"/>
                  <p:cNvGrpSpPr/>
                  <p:nvPr/>
                </p:nvGrpSpPr>
                <p:grpSpPr>
                  <a:xfrm>
                    <a:off x="14484105" y="5942100"/>
                    <a:ext cx="3372337" cy="1082139"/>
                    <a:chOff x="13082079" y="4003394"/>
                    <a:chExt cx="3372337" cy="1082139"/>
                  </a:xfrm>
                </p:grpSpPr>
                <p:sp>
                  <p:nvSpPr>
                    <p:cNvPr id="271" name="Freeform 270"/>
                    <p:cNvSpPr/>
                    <p:nvPr/>
                  </p:nvSpPr>
                  <p:spPr bwMode="auto">
                    <a:xfrm>
                      <a:off x="14235475" y="4007115"/>
                      <a:ext cx="400818" cy="1078418"/>
                    </a:xfrm>
                    <a:custGeom>
                      <a:avLst/>
                      <a:gdLst>
                        <a:gd name="connsiteX0" fmla="*/ 0 w 896471"/>
                        <a:gd name="connsiteY0" fmla="*/ 950271 h 968201"/>
                        <a:gd name="connsiteX1" fmla="*/ 430306 w 896471"/>
                        <a:gd name="connsiteY1" fmla="*/ 13 h 968201"/>
                        <a:gd name="connsiteX2" fmla="*/ 896471 w 896471"/>
                        <a:gd name="connsiteY2" fmla="*/ 968201 h 9682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96471" h="968201">
                          <a:moveTo>
                            <a:pt x="0" y="950271"/>
                          </a:moveTo>
                          <a:cubicBezTo>
                            <a:pt x="140447" y="473648"/>
                            <a:pt x="280894" y="-2975"/>
                            <a:pt x="430306" y="13"/>
                          </a:cubicBezTo>
                          <a:cubicBezTo>
                            <a:pt x="579718" y="3001"/>
                            <a:pt x="738094" y="485601"/>
                            <a:pt x="896471" y="968201"/>
                          </a:cubicBezTo>
                        </a:path>
                      </a:pathLst>
                    </a:custGeom>
                    <a:pattFill prst="dkVert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cxnSp>
                  <p:nvCxnSpPr>
                    <p:cNvPr id="273" name="Straight Connector 272"/>
                    <p:cNvCxnSpPr/>
                    <p:nvPr/>
                  </p:nvCxnSpPr>
                  <p:spPr bwMode="auto">
                    <a:xfrm>
                      <a:off x="13652478" y="5081062"/>
                      <a:ext cx="2801938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sp>
                  <p:nvSpPr>
                    <p:cNvPr id="274" name="Freeform 273"/>
                    <p:cNvSpPr/>
                    <p:nvPr/>
                  </p:nvSpPr>
                  <p:spPr bwMode="auto">
                    <a:xfrm>
                      <a:off x="15496568" y="4003394"/>
                      <a:ext cx="400818" cy="1078418"/>
                    </a:xfrm>
                    <a:custGeom>
                      <a:avLst/>
                      <a:gdLst>
                        <a:gd name="connsiteX0" fmla="*/ 0 w 896471"/>
                        <a:gd name="connsiteY0" fmla="*/ 950271 h 968201"/>
                        <a:gd name="connsiteX1" fmla="*/ 430306 w 896471"/>
                        <a:gd name="connsiteY1" fmla="*/ 13 h 968201"/>
                        <a:gd name="connsiteX2" fmla="*/ 896471 w 896471"/>
                        <a:gd name="connsiteY2" fmla="*/ 968201 h 9682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96471" h="968201">
                          <a:moveTo>
                            <a:pt x="0" y="950271"/>
                          </a:moveTo>
                          <a:cubicBezTo>
                            <a:pt x="140447" y="473648"/>
                            <a:pt x="280894" y="-2975"/>
                            <a:pt x="430306" y="13"/>
                          </a:cubicBezTo>
                          <a:cubicBezTo>
                            <a:pt x="579718" y="3001"/>
                            <a:pt x="738094" y="485601"/>
                            <a:pt x="896471" y="968201"/>
                          </a:cubicBezTo>
                        </a:path>
                      </a:pathLst>
                    </a:custGeom>
                    <a:pattFill prst="dkVert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sp>
                  <p:nvSpPr>
                    <p:cNvPr id="1040" name="TextBox 1039"/>
                    <p:cNvSpPr txBox="1"/>
                    <p:nvPr/>
                  </p:nvSpPr>
                  <p:spPr>
                    <a:xfrm>
                      <a:off x="13082079" y="4568689"/>
                      <a:ext cx="1218603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 smtClean="0"/>
                        <a:t>WCM Data</a:t>
                      </a:r>
                      <a:endParaRPr lang="en-US" dirty="0"/>
                    </a:p>
                  </p:txBody>
                </p:sp>
              </p:grpSp>
            </p:grpSp>
            <p:grpSp>
              <p:nvGrpSpPr>
                <p:cNvPr id="288" name="Group 287"/>
                <p:cNvGrpSpPr/>
                <p:nvPr/>
              </p:nvGrpSpPr>
              <p:grpSpPr>
                <a:xfrm>
                  <a:off x="4652871" y="1724851"/>
                  <a:ext cx="2803114" cy="504825"/>
                  <a:chOff x="-5774289" y="1978412"/>
                  <a:chExt cx="2803114" cy="504825"/>
                </a:xfrm>
              </p:grpSpPr>
              <p:sp>
                <p:nvSpPr>
                  <p:cNvPr id="289" name="Rectangle 288"/>
                  <p:cNvSpPr/>
                  <p:nvPr/>
                </p:nvSpPr>
                <p:spPr bwMode="auto">
                  <a:xfrm>
                    <a:off x="-5618285" y="2026446"/>
                    <a:ext cx="2647110" cy="44561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57263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  <p:grpSp>
                <p:nvGrpSpPr>
                  <p:cNvPr id="290" name="Group 289"/>
                  <p:cNvGrpSpPr/>
                  <p:nvPr/>
                </p:nvGrpSpPr>
                <p:grpSpPr>
                  <a:xfrm>
                    <a:off x="-5208321" y="2095659"/>
                    <a:ext cx="1838077" cy="314599"/>
                    <a:chOff x="5420305" y="1026850"/>
                    <a:chExt cx="1838077" cy="314599"/>
                  </a:xfrm>
                </p:grpSpPr>
                <p:sp>
                  <p:nvSpPr>
                    <p:cNvPr id="292" name="Oval 291"/>
                    <p:cNvSpPr/>
                    <p:nvPr/>
                  </p:nvSpPr>
                  <p:spPr bwMode="auto">
                    <a:xfrm>
                      <a:off x="5420305" y="1031921"/>
                      <a:ext cx="529652" cy="309528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sp>
                  <p:nvSpPr>
                    <p:cNvPr id="293" name="Oval 292"/>
                    <p:cNvSpPr/>
                    <p:nvPr/>
                  </p:nvSpPr>
                  <p:spPr bwMode="auto">
                    <a:xfrm>
                      <a:off x="6728730" y="1026850"/>
                      <a:ext cx="529652" cy="309528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</p:grpSp>
              <p:sp>
                <p:nvSpPr>
                  <p:cNvPr id="291" name="Oval 10"/>
                  <p:cNvSpPr>
                    <a:spLocks noChangeArrowheads="1"/>
                  </p:cNvSpPr>
                  <p:nvPr/>
                </p:nvSpPr>
                <p:spPr bwMode="auto">
                  <a:xfrm>
                    <a:off x="-5774289" y="1978412"/>
                    <a:ext cx="144542" cy="504825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Wingdings" pitchFamily="2" charset="2"/>
                      <a:buChar char="Ø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Char char="–"/>
                      <a:defRPr sz="1500">
                        <a:solidFill>
                          <a:schemeClr val="accent2"/>
                        </a:solidFill>
                        <a:latin typeface="Comic Sans MS" pitchFamily="66" charset="0"/>
                      </a:defRPr>
                    </a:lvl2pPr>
                    <a:lvl3pPr marL="1143000" indent="-228600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Wingdings" pitchFamily="2" charset="2"/>
                      <a:buChar char="Ø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Times New Roman" pitchFamily="18" charset="0"/>
                      <a:buChar char="►"/>
                      <a:defRPr sz="1500">
                        <a:solidFill>
                          <a:schemeClr val="accent2"/>
                        </a:solidFill>
                        <a:latin typeface="Comic Sans MS" pitchFamily="66" charset="0"/>
                      </a:defRPr>
                    </a:lvl4pPr>
                    <a:lvl5pPr marL="2057400" indent="-228600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600"/>
                  </a:p>
                </p:txBody>
              </p:sp>
            </p:grpSp>
            <p:grpSp>
              <p:nvGrpSpPr>
                <p:cNvPr id="311" name="Group 310"/>
                <p:cNvGrpSpPr/>
                <p:nvPr/>
              </p:nvGrpSpPr>
              <p:grpSpPr>
                <a:xfrm>
                  <a:off x="227581" y="3822631"/>
                  <a:ext cx="3391225" cy="1885495"/>
                  <a:chOff x="-6286741" y="4270376"/>
                  <a:chExt cx="3391225" cy="1885495"/>
                </a:xfrm>
              </p:grpSpPr>
              <p:sp>
                <p:nvSpPr>
                  <p:cNvPr id="312" name="Rectangle 246"/>
                  <p:cNvSpPr>
                    <a:spLocks noChangeArrowheads="1"/>
                  </p:cNvSpPr>
                  <p:nvPr/>
                </p:nvSpPr>
                <p:spPr bwMode="auto">
                  <a:xfrm>
                    <a:off x="-6286741" y="4270376"/>
                    <a:ext cx="3060700" cy="1885495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Wingdings" pitchFamily="2" charset="2"/>
                      <a:buChar char="Ø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Char char="–"/>
                      <a:defRPr sz="1500">
                        <a:solidFill>
                          <a:schemeClr val="accent2"/>
                        </a:solidFill>
                        <a:latin typeface="Comic Sans MS" pitchFamily="66" charset="0"/>
                      </a:defRPr>
                    </a:lvl2pPr>
                    <a:lvl3pPr marL="1143000" indent="-228600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Wingdings" pitchFamily="2" charset="2"/>
                      <a:buChar char="Ø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Times New Roman" pitchFamily="18" charset="0"/>
                      <a:buChar char="►"/>
                      <a:defRPr sz="1500">
                        <a:solidFill>
                          <a:schemeClr val="accent2"/>
                        </a:solidFill>
                        <a:latin typeface="Comic Sans MS" pitchFamily="66" charset="0"/>
                      </a:defRPr>
                    </a:lvl4pPr>
                    <a:lvl5pPr marL="2057400" indent="-228600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600"/>
                  </a:p>
                </p:txBody>
              </p:sp>
              <p:grpSp>
                <p:nvGrpSpPr>
                  <p:cNvPr id="313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-6084175" y="4320446"/>
                    <a:ext cx="2233613" cy="1679495"/>
                    <a:chOff x="-1611" y="2197"/>
                    <a:chExt cx="1407" cy="1059"/>
                  </a:xfrm>
                </p:grpSpPr>
                <p:sp>
                  <p:nvSpPr>
                    <p:cNvPr id="315" name="Rectangle 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-1611" y="2259"/>
                      <a:ext cx="1406" cy="99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buFont typeface="Wingdings" pitchFamily="2" charset="2"/>
                        <a:buChar char="Ø"/>
                        <a:defRPr sz="15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buChar char="–"/>
                        <a:defRPr sz="1500">
                          <a:solidFill>
                            <a:schemeClr val="accent2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buFont typeface="Wingdings" pitchFamily="2" charset="2"/>
                        <a:buChar char="Ø"/>
                        <a:defRPr sz="15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buFont typeface="Times New Roman" pitchFamily="18" charset="0"/>
                        <a:buChar char="►"/>
                        <a:defRPr sz="1500">
                          <a:solidFill>
                            <a:schemeClr val="accent2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buChar char="»"/>
                        <a:defRPr sz="15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5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5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5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5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ea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1600"/>
                    </a:p>
                  </p:txBody>
                </p:sp>
                <p:grpSp>
                  <p:nvGrpSpPr>
                    <p:cNvPr id="316" name="Group 9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1543" y="2197"/>
                      <a:ext cx="1339" cy="955"/>
                      <a:chOff x="-1543" y="2197"/>
                      <a:chExt cx="1339" cy="955"/>
                    </a:xfrm>
                  </p:grpSpPr>
                  <p:sp>
                    <p:nvSpPr>
                      <p:cNvPr id="317" name="Freeform 92"/>
                      <p:cNvSpPr>
                        <a:spLocks/>
                      </p:cNvSpPr>
                      <p:nvPr/>
                    </p:nvSpPr>
                    <p:spPr bwMode="auto">
                      <a:xfrm flipH="1" flipV="1">
                        <a:off x="-1165" y="2558"/>
                        <a:ext cx="356" cy="472"/>
                      </a:xfrm>
                      <a:custGeom>
                        <a:avLst/>
                        <a:gdLst>
                          <a:gd name="T0" fmla="*/ 0 w 499"/>
                          <a:gd name="T1" fmla="*/ 570 h 371"/>
                          <a:gd name="T2" fmla="*/ 55 w 499"/>
                          <a:gd name="T3" fmla="*/ 83 h 371"/>
                          <a:gd name="T4" fmla="*/ 124 w 499"/>
                          <a:gd name="T5" fmla="*/ 1058 h 371"/>
                          <a:gd name="T6" fmla="*/ 171 w 499"/>
                          <a:gd name="T7" fmla="*/ 570 h 371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499"/>
                          <a:gd name="T13" fmla="*/ 0 h 371"/>
                          <a:gd name="T14" fmla="*/ 499 w 499"/>
                          <a:gd name="T15" fmla="*/ 371 h 371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499" h="371">
                            <a:moveTo>
                              <a:pt x="0" y="186"/>
                            </a:moveTo>
                            <a:cubicBezTo>
                              <a:pt x="49" y="93"/>
                              <a:pt x="98" y="0"/>
                              <a:pt x="159" y="27"/>
                            </a:cubicBezTo>
                            <a:cubicBezTo>
                              <a:pt x="220" y="54"/>
                              <a:pt x="306" y="319"/>
                              <a:pt x="363" y="345"/>
                            </a:cubicBezTo>
                            <a:cubicBezTo>
                              <a:pt x="420" y="371"/>
                              <a:pt x="476" y="212"/>
                              <a:pt x="499" y="186"/>
                            </a:cubicBezTo>
                          </a:path>
                        </a:pathLst>
                      </a:cu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" name="Line 9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-1166" y="2460"/>
                        <a:ext cx="0" cy="692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 type="arrow" w="med" len="med"/>
                        <a:tailEnd type="arrow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9" name="Line 9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-1166" y="2798"/>
                        <a:ext cx="862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 type="arrow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20" name="Text Box 9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-1439" y="2569"/>
                        <a:ext cx="296" cy="1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5755" tIns="47880" rIns="95755" bIns="47880">
                        <a:spAutoFit/>
                      </a:bodyPr>
                      <a:lstStyle>
                        <a:lvl1pPr defTabSz="957263" eaLnBrk="0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buFont typeface="Wingdings" pitchFamily="2" charset="2"/>
                          <a:buChar char="Ø"/>
                          <a:defRPr sz="15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 defTabSz="957263" eaLnBrk="0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buChar char="–"/>
                          <a:defRPr sz="1500">
                            <a:solidFill>
                              <a:schemeClr val="accent2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 defTabSz="957263" eaLnBrk="0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buFont typeface="Wingdings" pitchFamily="2" charset="2"/>
                          <a:buChar char="Ø"/>
                          <a:defRPr sz="15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 defTabSz="957263" eaLnBrk="0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buFont typeface="Times New Roman" pitchFamily="18" charset="0"/>
                          <a:buChar char="►"/>
                          <a:defRPr sz="1500">
                            <a:solidFill>
                              <a:schemeClr val="accent2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 defTabSz="957263" eaLnBrk="0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buChar char="»"/>
                          <a:defRPr sz="15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defTabSz="957263" eaLnBrk="0" fontAlgn="base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15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defTabSz="957263" eaLnBrk="0" fontAlgn="base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15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defTabSz="957263" eaLnBrk="0" fontAlgn="base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15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defTabSz="957263" eaLnBrk="0" fontAlgn="base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15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pPr eaLnBrk="1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buFontTx/>
                          <a:buNone/>
                        </a:pPr>
                        <a:r>
                          <a:rPr lang="en-US" altLang="en-US" sz="1400" b="1" dirty="0" err="1">
                            <a:latin typeface="Arial" charset="0"/>
                          </a:rPr>
                          <a:t>Vrf</a:t>
                        </a:r>
                        <a:endParaRPr lang="en-US" altLang="en-US" sz="1400" b="1" dirty="0"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321" name="Text Box 96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-367" y="2726"/>
                        <a:ext cx="163" cy="2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95755" tIns="47880" rIns="95755" bIns="47880">
                        <a:spAutoFit/>
                      </a:bodyPr>
                      <a:lstStyle>
                        <a:lvl1pPr defTabSz="957263" eaLnBrk="0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buFont typeface="Wingdings" pitchFamily="2" charset="2"/>
                          <a:buChar char="Ø"/>
                          <a:defRPr sz="15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 defTabSz="957263" eaLnBrk="0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buChar char="–"/>
                          <a:defRPr sz="1500">
                            <a:solidFill>
                              <a:schemeClr val="accent2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 defTabSz="957263" eaLnBrk="0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buFont typeface="Wingdings" pitchFamily="2" charset="2"/>
                          <a:buChar char="Ø"/>
                          <a:defRPr sz="15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 defTabSz="957263" eaLnBrk="0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buFont typeface="Times New Roman" pitchFamily="18" charset="0"/>
                          <a:buChar char="►"/>
                          <a:defRPr sz="1500">
                            <a:solidFill>
                              <a:schemeClr val="accent2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 defTabSz="957263" eaLnBrk="0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buChar char="»"/>
                          <a:defRPr sz="15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defTabSz="957263" eaLnBrk="0" fontAlgn="base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15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defTabSz="957263" eaLnBrk="0" fontAlgn="base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15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defTabSz="957263" eaLnBrk="0" fontAlgn="base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15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defTabSz="957263" eaLnBrk="0" fontAlgn="base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15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pPr eaLnBrk="1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buFontTx/>
                          <a:buNone/>
                        </a:pPr>
                        <a:r>
                          <a:rPr lang="en-US" altLang="en-US" sz="1600" b="1">
                            <a:latin typeface="Arial" charset="0"/>
                          </a:rPr>
                          <a:t>t</a:t>
                        </a:r>
                      </a:p>
                    </p:txBody>
                  </p:sp>
                  <p:sp>
                    <p:nvSpPr>
                      <p:cNvPr id="322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-1543" y="2206"/>
                        <a:ext cx="720" cy="2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95755" tIns="47880" rIns="95755" bIns="47880">
                        <a:spAutoFit/>
                      </a:bodyPr>
                      <a:lstStyle>
                        <a:lvl1pPr defTabSz="957263" eaLnBrk="0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buFont typeface="Wingdings" pitchFamily="2" charset="2"/>
                          <a:buChar char="Ø"/>
                          <a:defRPr sz="15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 defTabSz="957263" eaLnBrk="0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buChar char="–"/>
                          <a:defRPr sz="1500">
                            <a:solidFill>
                              <a:schemeClr val="accent2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 defTabSz="957263" eaLnBrk="0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buFont typeface="Wingdings" pitchFamily="2" charset="2"/>
                          <a:buChar char="Ø"/>
                          <a:defRPr sz="15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 defTabSz="957263" eaLnBrk="0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buFont typeface="Times New Roman" pitchFamily="18" charset="0"/>
                          <a:buChar char="►"/>
                          <a:defRPr sz="1500">
                            <a:solidFill>
                              <a:schemeClr val="accent2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 defTabSz="957263" eaLnBrk="0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buChar char="»"/>
                          <a:defRPr sz="15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defTabSz="957263" eaLnBrk="0" fontAlgn="base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15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defTabSz="957263" eaLnBrk="0" fontAlgn="base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15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defTabSz="957263" eaLnBrk="0" fontAlgn="base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15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defTabSz="957263" eaLnBrk="0" fontAlgn="base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15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pPr eaLnBrk="1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buFontTx/>
                          <a:buNone/>
                        </a:pPr>
                        <a:r>
                          <a:rPr lang="en-US" altLang="en-US" sz="1600" dirty="0">
                            <a:solidFill>
                              <a:srgbClr val="3333FF"/>
                            </a:solidFill>
                          </a:rPr>
                          <a:t>Sinusoidal</a:t>
                        </a:r>
                      </a:p>
                    </p:txBody>
                  </p:sp>
                  <p:sp>
                    <p:nvSpPr>
                      <p:cNvPr id="323" name="Freeform 98"/>
                      <p:cNvSpPr>
                        <a:spLocks/>
                      </p:cNvSpPr>
                      <p:nvPr/>
                    </p:nvSpPr>
                    <p:spPr bwMode="auto">
                      <a:xfrm flipH="1" flipV="1">
                        <a:off x="-816" y="2555"/>
                        <a:ext cx="356" cy="470"/>
                      </a:xfrm>
                      <a:custGeom>
                        <a:avLst/>
                        <a:gdLst>
                          <a:gd name="T0" fmla="*/ 0 w 499"/>
                          <a:gd name="T1" fmla="*/ 568 h 371"/>
                          <a:gd name="T2" fmla="*/ 55 w 499"/>
                          <a:gd name="T3" fmla="*/ 83 h 371"/>
                          <a:gd name="T4" fmla="*/ 124 w 499"/>
                          <a:gd name="T5" fmla="*/ 1051 h 371"/>
                          <a:gd name="T6" fmla="*/ 171 w 499"/>
                          <a:gd name="T7" fmla="*/ 568 h 371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499"/>
                          <a:gd name="T13" fmla="*/ 0 h 371"/>
                          <a:gd name="T14" fmla="*/ 499 w 499"/>
                          <a:gd name="T15" fmla="*/ 371 h 371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499" h="371">
                            <a:moveTo>
                              <a:pt x="0" y="186"/>
                            </a:moveTo>
                            <a:cubicBezTo>
                              <a:pt x="49" y="93"/>
                              <a:pt x="98" y="0"/>
                              <a:pt x="159" y="27"/>
                            </a:cubicBezTo>
                            <a:cubicBezTo>
                              <a:pt x="220" y="54"/>
                              <a:pt x="306" y="319"/>
                              <a:pt x="363" y="345"/>
                            </a:cubicBezTo>
                            <a:cubicBezTo>
                              <a:pt x="420" y="371"/>
                              <a:pt x="476" y="212"/>
                              <a:pt x="499" y="186"/>
                            </a:cubicBezTo>
                          </a:path>
                        </a:pathLst>
                      </a:cu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24" name="Text Box 9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-770" y="2197"/>
                        <a:ext cx="419" cy="2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5755" tIns="47880" rIns="95755" bIns="47880">
                        <a:spAutoFit/>
                      </a:bodyPr>
                      <a:lstStyle>
                        <a:lvl1pPr defTabSz="957263" eaLnBrk="0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buFont typeface="Wingdings" pitchFamily="2" charset="2"/>
                          <a:buChar char="Ø"/>
                          <a:defRPr sz="15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 defTabSz="957263" eaLnBrk="0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buChar char="–"/>
                          <a:defRPr sz="1500">
                            <a:solidFill>
                              <a:schemeClr val="accent2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 defTabSz="957263" eaLnBrk="0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buFont typeface="Wingdings" pitchFamily="2" charset="2"/>
                          <a:buChar char="Ø"/>
                          <a:defRPr sz="15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 defTabSz="957263" eaLnBrk="0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buFont typeface="Times New Roman" pitchFamily="18" charset="0"/>
                          <a:buChar char="►"/>
                          <a:defRPr sz="1500">
                            <a:solidFill>
                              <a:schemeClr val="accent2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 defTabSz="957263" eaLnBrk="0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buChar char="»"/>
                          <a:defRPr sz="15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defTabSz="957263" eaLnBrk="0" fontAlgn="base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15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defTabSz="957263" eaLnBrk="0" fontAlgn="base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15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defTabSz="957263" eaLnBrk="0" fontAlgn="base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15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defTabSz="957263" eaLnBrk="0" fontAlgn="base" hangingPunct="0">
                          <a:lnSpc>
                            <a:spcPct val="115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15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pPr eaLnBrk="1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buFontTx/>
                          <a:buNone/>
                        </a:pPr>
                        <a:r>
                          <a:rPr lang="en-US" altLang="en-US" sz="1600"/>
                          <a:t>AC</a:t>
                        </a:r>
                      </a:p>
                    </p:txBody>
                  </p:sp>
                </p:grpSp>
              </p:grpSp>
              <p:sp>
                <p:nvSpPr>
                  <p:cNvPr id="314" name="Text Box 10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4716378" y="5359527"/>
                    <a:ext cx="1820862" cy="642937"/>
                  </a:xfrm>
                  <a:prstGeom prst="rect">
                    <a:avLst/>
                  </a:prstGeom>
                  <a:noFill/>
                  <a:ln>
                    <a:noFill/>
                  </a:ln>
                  <a:extLst/>
                </p:spPr>
                <p:txBody>
                  <a:bodyPr wrap="none" lIns="95755" tIns="47880" rIns="95755" bIns="47880">
                    <a:spAutoFit/>
                  </a:bodyPr>
                  <a:lstStyle>
                    <a:lvl1pPr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Wingdings" pitchFamily="2" charset="2"/>
                      <a:buChar char="Ø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Char char="–"/>
                      <a:defRPr sz="1500">
                        <a:solidFill>
                          <a:schemeClr val="accent2"/>
                        </a:solidFill>
                        <a:latin typeface="Comic Sans MS" pitchFamily="66" charset="0"/>
                      </a:defRPr>
                    </a:lvl2pPr>
                    <a:lvl3pPr marL="1143000" indent="-22860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Wingdings" pitchFamily="2" charset="2"/>
                      <a:buChar char="Ø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Times New Roman" pitchFamily="18" charset="0"/>
                      <a:buChar char="►"/>
                      <a:defRPr sz="1500">
                        <a:solidFill>
                          <a:schemeClr val="accent2"/>
                        </a:solidFill>
                        <a:latin typeface="Comic Sans MS" pitchFamily="66" charset="0"/>
                      </a:defRPr>
                    </a:lvl4pPr>
                    <a:lvl5pPr marL="2057400" indent="-228600" defTabSz="957263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defTabSz="957263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2400" dirty="0">
                        <a:sym typeface="Symbol" pitchFamily="18" charset="2"/>
                      </a:rPr>
                      <a:t></a:t>
                    </a:r>
                    <a:r>
                      <a:rPr lang="en-US" altLang="en-US" sz="2200" baseline="-25000" dirty="0">
                        <a:sym typeface="Symbol" pitchFamily="18" charset="2"/>
                      </a:rPr>
                      <a:t>rf</a:t>
                    </a:r>
                    <a:r>
                      <a:rPr lang="en-US" altLang="en-US" sz="1200" dirty="0">
                        <a:sym typeface="Symbol" pitchFamily="18" charset="2"/>
                      </a:rPr>
                      <a:t>= </a:t>
                    </a:r>
                    <a:r>
                      <a:rPr lang="en-US" altLang="en-US" sz="1200" dirty="0" err="1">
                        <a:sym typeface="Symbol" pitchFamily="18" charset="2"/>
                      </a:rPr>
                      <a:t>h</a:t>
                    </a:r>
                    <a:r>
                      <a:rPr lang="en-US" altLang="en-US" sz="2400" dirty="0" err="1">
                        <a:sym typeface="Symbol" pitchFamily="18" charset="2"/>
                      </a:rPr>
                      <a:t></a:t>
                    </a:r>
                    <a:r>
                      <a:rPr lang="en-US" altLang="en-US" sz="2200" baseline="-25000" dirty="0" err="1">
                        <a:sym typeface="Symbol" pitchFamily="18" charset="2"/>
                      </a:rPr>
                      <a:t>rev</a:t>
                    </a:r>
                    <a:r>
                      <a:rPr lang="en-US" altLang="en-US" sz="1200" dirty="0">
                        <a:sym typeface="Symbol" pitchFamily="18" charset="2"/>
                      </a:rPr>
                      <a:t> </a:t>
                    </a:r>
                  </a:p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 i="1" dirty="0">
                        <a:latin typeface="Arial" charset="0"/>
                        <a:sym typeface="Symbol" pitchFamily="18" charset="2"/>
                      </a:rPr>
                      <a:t>harmonic number</a:t>
                    </a:r>
                    <a:r>
                      <a:rPr lang="en-US" altLang="en-US" sz="1200" dirty="0">
                        <a:latin typeface="Arial" charset="0"/>
                        <a:sym typeface="Symbol" pitchFamily="18" charset="2"/>
                      </a:rPr>
                      <a:t>  h=2</a:t>
                    </a:r>
                  </a:p>
                </p:txBody>
              </p:sp>
            </p:grpSp>
          </p:grpSp>
          <p:sp>
            <p:nvSpPr>
              <p:cNvPr id="1039" name="Freeform 1038"/>
              <p:cNvSpPr/>
              <p:nvPr/>
            </p:nvSpPr>
            <p:spPr bwMode="auto">
              <a:xfrm>
                <a:off x="8061133" y="3739079"/>
                <a:ext cx="319945" cy="154153"/>
              </a:xfrm>
              <a:custGeom>
                <a:avLst/>
                <a:gdLst>
                  <a:gd name="connsiteX0" fmla="*/ 421545 w 421545"/>
                  <a:gd name="connsiteY0" fmla="*/ 0 h 112889"/>
                  <a:gd name="connsiteX1" fmla="*/ 49012 w 421545"/>
                  <a:gd name="connsiteY1" fmla="*/ 11289 h 112889"/>
                  <a:gd name="connsiteX2" fmla="*/ 15145 w 421545"/>
                  <a:gd name="connsiteY2" fmla="*/ 112889 h 112889"/>
                  <a:gd name="connsiteX0" fmla="*/ 452921 w 452921"/>
                  <a:gd name="connsiteY0" fmla="*/ 0 h 111211"/>
                  <a:gd name="connsiteX1" fmla="*/ 80388 w 452921"/>
                  <a:gd name="connsiteY1" fmla="*/ 11289 h 111211"/>
                  <a:gd name="connsiteX2" fmla="*/ 6039 w 452921"/>
                  <a:gd name="connsiteY2" fmla="*/ 111211 h 111211"/>
                  <a:gd name="connsiteX0" fmla="*/ 319945 w 319945"/>
                  <a:gd name="connsiteY0" fmla="*/ 4127 h 108626"/>
                  <a:gd name="connsiteX1" fmla="*/ 78381 w 319945"/>
                  <a:gd name="connsiteY1" fmla="*/ 8704 h 108626"/>
                  <a:gd name="connsiteX2" fmla="*/ 4032 w 319945"/>
                  <a:gd name="connsiteY2" fmla="*/ 108626 h 108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9945" h="108626">
                    <a:moveTo>
                      <a:pt x="319945" y="4127"/>
                    </a:moveTo>
                    <a:cubicBezTo>
                      <a:pt x="239424" y="5653"/>
                      <a:pt x="131033" y="-8712"/>
                      <a:pt x="78381" y="8704"/>
                    </a:cubicBezTo>
                    <a:cubicBezTo>
                      <a:pt x="25729" y="26120"/>
                      <a:pt x="-12901" y="67233"/>
                      <a:pt x="4032" y="108626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sp>
          <p:nvSpPr>
            <p:cNvPr id="1042" name="TextBox 1041"/>
            <p:cNvSpPr txBox="1"/>
            <p:nvPr/>
          </p:nvSpPr>
          <p:spPr>
            <a:xfrm>
              <a:off x="4856639" y="1153100"/>
              <a:ext cx="2451312" cy="400110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Bunch Compression</a:t>
              </a:r>
              <a:endParaRPr lang="en-US" sz="2000" dirty="0"/>
            </a:p>
          </p:txBody>
        </p:sp>
      </p:grpSp>
      <p:grpSp>
        <p:nvGrpSpPr>
          <p:cNvPr id="1055" name="Group 1054"/>
          <p:cNvGrpSpPr/>
          <p:nvPr/>
        </p:nvGrpSpPr>
        <p:grpSpPr>
          <a:xfrm>
            <a:off x="5257141" y="3355054"/>
            <a:ext cx="4798251" cy="3387570"/>
            <a:chOff x="6992440" y="9147882"/>
            <a:chExt cx="4798251" cy="3387570"/>
          </a:xfrm>
        </p:grpSpPr>
        <p:grpSp>
          <p:nvGrpSpPr>
            <p:cNvPr id="1052" name="Group 1051"/>
            <p:cNvGrpSpPr/>
            <p:nvPr/>
          </p:nvGrpSpPr>
          <p:grpSpPr>
            <a:xfrm>
              <a:off x="7132600" y="9222032"/>
              <a:ext cx="4658091" cy="3313420"/>
              <a:chOff x="-5429700" y="-1405350"/>
              <a:chExt cx="4658091" cy="3313420"/>
            </a:xfrm>
          </p:grpSpPr>
          <p:grpSp>
            <p:nvGrpSpPr>
              <p:cNvPr id="1034" name="Group 1033"/>
              <p:cNvGrpSpPr/>
              <p:nvPr/>
            </p:nvGrpSpPr>
            <p:grpSpPr>
              <a:xfrm>
                <a:off x="-5429700" y="-1405350"/>
                <a:ext cx="4658091" cy="2603661"/>
                <a:chOff x="-5345163" y="-1418728"/>
                <a:chExt cx="4658091" cy="2603661"/>
              </a:xfrm>
            </p:grpSpPr>
            <p:sp>
              <p:nvSpPr>
                <p:cNvPr id="1032" name="Rectangle 1031"/>
                <p:cNvSpPr/>
                <p:nvPr/>
              </p:nvSpPr>
              <p:spPr bwMode="auto">
                <a:xfrm>
                  <a:off x="-5345163" y="-1418728"/>
                  <a:ext cx="4658091" cy="2562208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245" name="Freeform 131"/>
                <p:cNvSpPr>
                  <a:spLocks/>
                </p:cNvSpPr>
                <p:nvPr/>
              </p:nvSpPr>
              <p:spPr bwMode="auto">
                <a:xfrm>
                  <a:off x="-5167605" y="-1388952"/>
                  <a:ext cx="691078" cy="2556348"/>
                </a:xfrm>
                <a:custGeom>
                  <a:avLst/>
                  <a:gdLst>
                    <a:gd name="T0" fmla="*/ 0 w 1724"/>
                    <a:gd name="T1" fmla="*/ 5191 h 634"/>
                    <a:gd name="T2" fmla="*/ 48 w 1724"/>
                    <a:gd name="T3" fmla="*/ 9647 h 634"/>
                    <a:gd name="T4" fmla="*/ 127 w 1724"/>
                    <a:gd name="T5" fmla="*/ 734 h 634"/>
                    <a:gd name="T6" fmla="*/ 181 w 1724"/>
                    <a:gd name="T7" fmla="*/ 5191 h 63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24"/>
                    <a:gd name="T13" fmla="*/ 0 h 634"/>
                    <a:gd name="T14" fmla="*/ 1724 w 1724"/>
                    <a:gd name="T15" fmla="*/ 634 h 63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24" h="634">
                      <a:moveTo>
                        <a:pt x="0" y="317"/>
                      </a:moveTo>
                      <a:cubicBezTo>
                        <a:pt x="127" y="475"/>
                        <a:pt x="254" y="634"/>
                        <a:pt x="454" y="589"/>
                      </a:cubicBezTo>
                      <a:cubicBezTo>
                        <a:pt x="654" y="544"/>
                        <a:pt x="990" y="90"/>
                        <a:pt x="1202" y="45"/>
                      </a:cubicBezTo>
                      <a:cubicBezTo>
                        <a:pt x="1414" y="0"/>
                        <a:pt x="1569" y="158"/>
                        <a:pt x="1724" y="31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4" name="Group 13"/>
                <p:cNvGrpSpPr/>
                <p:nvPr/>
              </p:nvGrpSpPr>
              <p:grpSpPr>
                <a:xfrm>
                  <a:off x="-4822066" y="-1175505"/>
                  <a:ext cx="3234788" cy="2090158"/>
                  <a:chOff x="-3700394" y="5101600"/>
                  <a:chExt cx="3535017" cy="1917247"/>
                </a:xfrm>
              </p:grpSpPr>
              <p:sp>
                <p:nvSpPr>
                  <p:cNvPr id="9" name="Oval 8"/>
                  <p:cNvSpPr/>
                  <p:nvPr/>
                </p:nvSpPr>
                <p:spPr bwMode="auto">
                  <a:xfrm>
                    <a:off x="-3700394" y="5140282"/>
                    <a:ext cx="708634" cy="1878565"/>
                  </a:xfrm>
                  <a:prstGeom prst="ellipse">
                    <a:avLst/>
                  </a:prstGeom>
                  <a:no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57263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  <p:sp>
                <p:nvSpPr>
                  <p:cNvPr id="254" name="Oval 253"/>
                  <p:cNvSpPr/>
                  <p:nvPr/>
                </p:nvSpPr>
                <p:spPr bwMode="auto">
                  <a:xfrm>
                    <a:off x="-2991760" y="5117033"/>
                    <a:ext cx="708634" cy="1878565"/>
                  </a:xfrm>
                  <a:prstGeom prst="ellipse">
                    <a:avLst/>
                  </a:prstGeom>
                  <a:no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57263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  <p:sp>
                <p:nvSpPr>
                  <p:cNvPr id="255" name="Oval 254"/>
                  <p:cNvSpPr/>
                  <p:nvPr/>
                </p:nvSpPr>
                <p:spPr bwMode="auto">
                  <a:xfrm>
                    <a:off x="-2271858" y="5128645"/>
                    <a:ext cx="708634" cy="1878565"/>
                  </a:xfrm>
                  <a:prstGeom prst="ellipse">
                    <a:avLst/>
                  </a:prstGeom>
                  <a:no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57263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  <p:sp>
                <p:nvSpPr>
                  <p:cNvPr id="256" name="Oval 255"/>
                  <p:cNvSpPr/>
                  <p:nvPr/>
                </p:nvSpPr>
                <p:spPr bwMode="auto">
                  <a:xfrm>
                    <a:off x="-1582324" y="5101600"/>
                    <a:ext cx="708634" cy="1878565"/>
                  </a:xfrm>
                  <a:prstGeom prst="ellipse">
                    <a:avLst/>
                  </a:prstGeom>
                  <a:no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57263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  <p:sp>
                <p:nvSpPr>
                  <p:cNvPr id="257" name="Oval 256"/>
                  <p:cNvSpPr/>
                  <p:nvPr/>
                </p:nvSpPr>
                <p:spPr bwMode="auto">
                  <a:xfrm>
                    <a:off x="-874011" y="5118263"/>
                    <a:ext cx="708634" cy="1878565"/>
                  </a:xfrm>
                  <a:prstGeom prst="ellipse">
                    <a:avLst/>
                  </a:prstGeom>
                  <a:no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57263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</p:grpSp>
            <p:sp>
              <p:nvSpPr>
                <p:cNvPr id="260" name="Freeform 131"/>
                <p:cNvSpPr>
                  <a:spLocks/>
                </p:cNvSpPr>
                <p:nvPr/>
              </p:nvSpPr>
              <p:spPr bwMode="auto">
                <a:xfrm>
                  <a:off x="-1894734" y="-1412868"/>
                  <a:ext cx="648156" cy="2556348"/>
                </a:xfrm>
                <a:custGeom>
                  <a:avLst/>
                  <a:gdLst>
                    <a:gd name="T0" fmla="*/ 0 w 1724"/>
                    <a:gd name="T1" fmla="*/ 5191 h 634"/>
                    <a:gd name="T2" fmla="*/ 48 w 1724"/>
                    <a:gd name="T3" fmla="*/ 9647 h 634"/>
                    <a:gd name="T4" fmla="*/ 127 w 1724"/>
                    <a:gd name="T5" fmla="*/ 734 h 634"/>
                    <a:gd name="T6" fmla="*/ 181 w 1724"/>
                    <a:gd name="T7" fmla="*/ 5191 h 63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24"/>
                    <a:gd name="T13" fmla="*/ 0 h 634"/>
                    <a:gd name="T14" fmla="*/ 1724 w 1724"/>
                    <a:gd name="T15" fmla="*/ 634 h 63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24" h="634">
                      <a:moveTo>
                        <a:pt x="0" y="317"/>
                      </a:moveTo>
                      <a:cubicBezTo>
                        <a:pt x="127" y="475"/>
                        <a:pt x="254" y="634"/>
                        <a:pt x="454" y="589"/>
                      </a:cubicBezTo>
                      <a:cubicBezTo>
                        <a:pt x="654" y="544"/>
                        <a:pt x="990" y="90"/>
                        <a:pt x="1202" y="45"/>
                      </a:cubicBezTo>
                      <a:cubicBezTo>
                        <a:pt x="1414" y="0"/>
                        <a:pt x="1569" y="158"/>
                        <a:pt x="1724" y="31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2" name="Line 188"/>
                <p:cNvSpPr>
                  <a:spLocks noChangeShapeType="1"/>
                </p:cNvSpPr>
                <p:nvPr/>
              </p:nvSpPr>
              <p:spPr bwMode="auto">
                <a:xfrm>
                  <a:off x="-4486364" y="-998533"/>
                  <a:ext cx="0" cy="1763713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arrow" w="med" len="med"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4" name="Line 189"/>
                <p:cNvSpPr>
                  <a:spLocks noChangeShapeType="1"/>
                </p:cNvSpPr>
                <p:nvPr/>
              </p:nvSpPr>
              <p:spPr bwMode="auto">
                <a:xfrm>
                  <a:off x="-4822066" y="-133346"/>
                  <a:ext cx="3766989" cy="1131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5" name="Text Box 248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-4845139" y="-269871"/>
                  <a:ext cx="434975" cy="338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defTabSz="957263" eaLnBrk="0" hangingPunct="0">
                    <a:lnSpc>
                      <a:spcPct val="115000"/>
                    </a:lnSpc>
                    <a:spcBef>
                      <a:spcPct val="20000"/>
                    </a:spcBef>
                    <a:buFont typeface="Wingdings" pitchFamily="2" charset="2"/>
                    <a:buChar char="Ø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 defTabSz="957263" eaLnBrk="0" hangingPunct="0">
                    <a:lnSpc>
                      <a:spcPct val="115000"/>
                    </a:lnSpc>
                    <a:spcBef>
                      <a:spcPct val="20000"/>
                    </a:spcBef>
                    <a:buChar char="–"/>
                    <a:defRPr sz="1500">
                      <a:solidFill>
                        <a:schemeClr val="accent2"/>
                      </a:solidFill>
                      <a:latin typeface="Comic Sans MS" pitchFamily="66" charset="0"/>
                    </a:defRPr>
                  </a:lvl2pPr>
                  <a:lvl3pPr marL="1143000" indent="-228600" defTabSz="957263" eaLnBrk="0" hangingPunct="0">
                    <a:lnSpc>
                      <a:spcPct val="115000"/>
                    </a:lnSpc>
                    <a:spcBef>
                      <a:spcPct val="20000"/>
                    </a:spcBef>
                    <a:buFont typeface="Wingdings" pitchFamily="2" charset="2"/>
                    <a:buChar char="Ø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 defTabSz="957263" eaLnBrk="0" hangingPunct="0">
                    <a:lnSpc>
                      <a:spcPct val="115000"/>
                    </a:lnSpc>
                    <a:spcBef>
                      <a:spcPct val="20000"/>
                    </a:spcBef>
                    <a:buFont typeface="Times New Roman" pitchFamily="18" charset="0"/>
                    <a:buChar char="►"/>
                    <a:defRPr sz="1500">
                      <a:solidFill>
                        <a:schemeClr val="accent2"/>
                      </a:solidFill>
                      <a:latin typeface="Comic Sans MS" pitchFamily="66" charset="0"/>
                    </a:defRPr>
                  </a:lvl4pPr>
                  <a:lvl5pPr marL="2057400" indent="-228600" defTabSz="957263" eaLnBrk="0" hangingPunct="0">
                    <a:lnSpc>
                      <a:spcPct val="115000"/>
                    </a:lnSpc>
                    <a:spcBef>
                      <a:spcPct val="20000"/>
                    </a:spcBef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defTabSz="957263" eaLnBrk="0" fontAlgn="base" hangingPunct="0">
                    <a:lnSpc>
                      <a:spcPct val="115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defTabSz="957263" eaLnBrk="0" fontAlgn="base" hangingPunct="0">
                    <a:lnSpc>
                      <a:spcPct val="115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defTabSz="957263" eaLnBrk="0" fontAlgn="base" hangingPunct="0">
                    <a:lnSpc>
                      <a:spcPct val="115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defTabSz="957263" eaLnBrk="0" fontAlgn="base" hangingPunct="0">
                    <a:lnSpc>
                      <a:spcPct val="115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 dirty="0">
                      <a:sym typeface="Symbol" pitchFamily="18" charset="2"/>
                    </a:rPr>
                    <a:t>E</a:t>
                  </a:r>
                </a:p>
              </p:txBody>
            </p:sp>
            <p:sp>
              <p:nvSpPr>
                <p:cNvPr id="268" name="Oval 130"/>
                <p:cNvSpPr>
                  <a:spLocks noChangeArrowheads="1"/>
                </p:cNvSpPr>
                <p:nvPr/>
              </p:nvSpPr>
              <p:spPr bwMode="auto">
                <a:xfrm>
                  <a:off x="-4038661" y="-717923"/>
                  <a:ext cx="374650" cy="1250950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lnSpc>
                      <a:spcPct val="115000"/>
                    </a:lnSpc>
                    <a:spcBef>
                      <a:spcPct val="20000"/>
                    </a:spcBef>
                    <a:buFont typeface="Wingdings" pitchFamily="2" charset="2"/>
                    <a:buChar char="Ø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lnSpc>
                      <a:spcPct val="115000"/>
                    </a:lnSpc>
                    <a:spcBef>
                      <a:spcPct val="20000"/>
                    </a:spcBef>
                    <a:buChar char="–"/>
                    <a:defRPr sz="1500">
                      <a:solidFill>
                        <a:schemeClr val="accent2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lnSpc>
                      <a:spcPct val="115000"/>
                    </a:lnSpc>
                    <a:spcBef>
                      <a:spcPct val="20000"/>
                    </a:spcBef>
                    <a:buFont typeface="Wingdings" pitchFamily="2" charset="2"/>
                    <a:buChar char="Ø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lnSpc>
                      <a:spcPct val="115000"/>
                    </a:lnSpc>
                    <a:spcBef>
                      <a:spcPct val="20000"/>
                    </a:spcBef>
                    <a:buFont typeface="Times New Roman" pitchFamily="18" charset="0"/>
                    <a:buChar char="►"/>
                    <a:defRPr sz="1500">
                      <a:solidFill>
                        <a:schemeClr val="accent2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lnSpc>
                      <a:spcPct val="115000"/>
                    </a:lnSpc>
                    <a:spcBef>
                      <a:spcPct val="20000"/>
                    </a:spcBef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lnSpc>
                      <a:spcPct val="115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lnSpc>
                      <a:spcPct val="115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lnSpc>
                      <a:spcPct val="115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lnSpc>
                      <a:spcPct val="115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600"/>
                </a:p>
              </p:txBody>
            </p:sp>
            <p:sp>
              <p:nvSpPr>
                <p:cNvPr id="269" name="Oval 134"/>
                <p:cNvSpPr>
                  <a:spLocks noChangeArrowheads="1"/>
                </p:cNvSpPr>
                <p:nvPr/>
              </p:nvSpPr>
              <p:spPr bwMode="auto">
                <a:xfrm>
                  <a:off x="-2746191" y="-717923"/>
                  <a:ext cx="373063" cy="1249363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lnSpc>
                      <a:spcPct val="115000"/>
                    </a:lnSpc>
                    <a:spcBef>
                      <a:spcPct val="20000"/>
                    </a:spcBef>
                    <a:buFont typeface="Wingdings" pitchFamily="2" charset="2"/>
                    <a:buChar char="Ø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lnSpc>
                      <a:spcPct val="115000"/>
                    </a:lnSpc>
                    <a:spcBef>
                      <a:spcPct val="20000"/>
                    </a:spcBef>
                    <a:buChar char="–"/>
                    <a:defRPr sz="1500">
                      <a:solidFill>
                        <a:schemeClr val="accent2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lnSpc>
                      <a:spcPct val="115000"/>
                    </a:lnSpc>
                    <a:spcBef>
                      <a:spcPct val="20000"/>
                    </a:spcBef>
                    <a:buFont typeface="Wingdings" pitchFamily="2" charset="2"/>
                    <a:buChar char="Ø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lnSpc>
                      <a:spcPct val="115000"/>
                    </a:lnSpc>
                    <a:spcBef>
                      <a:spcPct val="20000"/>
                    </a:spcBef>
                    <a:buFont typeface="Times New Roman" pitchFamily="18" charset="0"/>
                    <a:buChar char="►"/>
                    <a:defRPr sz="1500">
                      <a:solidFill>
                        <a:schemeClr val="accent2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lnSpc>
                      <a:spcPct val="115000"/>
                    </a:lnSpc>
                    <a:spcBef>
                      <a:spcPct val="20000"/>
                    </a:spcBef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lnSpc>
                      <a:spcPct val="115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lnSpc>
                      <a:spcPct val="115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lnSpc>
                      <a:spcPct val="115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lnSpc>
                      <a:spcPct val="115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600"/>
                </a:p>
              </p:txBody>
            </p:sp>
            <p:sp>
              <p:nvSpPr>
                <p:cNvPr id="247" name="Freeform 131"/>
                <p:cNvSpPr>
                  <a:spLocks/>
                </p:cNvSpPr>
                <p:nvPr/>
              </p:nvSpPr>
              <p:spPr bwMode="auto">
                <a:xfrm>
                  <a:off x="-4476528" y="-1371415"/>
                  <a:ext cx="662917" cy="2556348"/>
                </a:xfrm>
                <a:custGeom>
                  <a:avLst/>
                  <a:gdLst>
                    <a:gd name="T0" fmla="*/ 0 w 1724"/>
                    <a:gd name="T1" fmla="*/ 5191 h 634"/>
                    <a:gd name="T2" fmla="*/ 48 w 1724"/>
                    <a:gd name="T3" fmla="*/ 9647 h 634"/>
                    <a:gd name="T4" fmla="*/ 127 w 1724"/>
                    <a:gd name="T5" fmla="*/ 734 h 634"/>
                    <a:gd name="T6" fmla="*/ 181 w 1724"/>
                    <a:gd name="T7" fmla="*/ 5191 h 63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24"/>
                    <a:gd name="T13" fmla="*/ 0 h 634"/>
                    <a:gd name="T14" fmla="*/ 1724 w 1724"/>
                    <a:gd name="T15" fmla="*/ 634 h 63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24" h="634">
                      <a:moveTo>
                        <a:pt x="0" y="317"/>
                      </a:moveTo>
                      <a:cubicBezTo>
                        <a:pt x="127" y="475"/>
                        <a:pt x="254" y="634"/>
                        <a:pt x="454" y="589"/>
                      </a:cubicBezTo>
                      <a:cubicBezTo>
                        <a:pt x="654" y="544"/>
                        <a:pt x="990" y="90"/>
                        <a:pt x="1202" y="45"/>
                      </a:cubicBezTo>
                      <a:cubicBezTo>
                        <a:pt x="1414" y="0"/>
                        <a:pt x="1569" y="158"/>
                        <a:pt x="1724" y="31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2" name="Freeform 131"/>
                <p:cNvSpPr>
                  <a:spLocks/>
                </p:cNvSpPr>
                <p:nvPr/>
              </p:nvSpPr>
              <p:spPr bwMode="auto">
                <a:xfrm>
                  <a:off x="-3811826" y="-1418728"/>
                  <a:ext cx="612913" cy="2556348"/>
                </a:xfrm>
                <a:custGeom>
                  <a:avLst/>
                  <a:gdLst>
                    <a:gd name="T0" fmla="*/ 0 w 1724"/>
                    <a:gd name="T1" fmla="*/ 5191 h 634"/>
                    <a:gd name="T2" fmla="*/ 48 w 1724"/>
                    <a:gd name="T3" fmla="*/ 9647 h 634"/>
                    <a:gd name="T4" fmla="*/ 127 w 1724"/>
                    <a:gd name="T5" fmla="*/ 734 h 634"/>
                    <a:gd name="T6" fmla="*/ 181 w 1724"/>
                    <a:gd name="T7" fmla="*/ 5191 h 63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24"/>
                    <a:gd name="T13" fmla="*/ 0 h 634"/>
                    <a:gd name="T14" fmla="*/ 1724 w 1724"/>
                    <a:gd name="T15" fmla="*/ 634 h 63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24" h="634">
                      <a:moveTo>
                        <a:pt x="0" y="317"/>
                      </a:moveTo>
                      <a:cubicBezTo>
                        <a:pt x="127" y="475"/>
                        <a:pt x="254" y="634"/>
                        <a:pt x="454" y="589"/>
                      </a:cubicBezTo>
                      <a:cubicBezTo>
                        <a:pt x="654" y="544"/>
                        <a:pt x="990" y="90"/>
                        <a:pt x="1202" y="45"/>
                      </a:cubicBezTo>
                      <a:cubicBezTo>
                        <a:pt x="1414" y="0"/>
                        <a:pt x="1569" y="158"/>
                        <a:pt x="1724" y="31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3" name="Freeform 131"/>
                <p:cNvSpPr>
                  <a:spLocks/>
                </p:cNvSpPr>
                <p:nvPr/>
              </p:nvSpPr>
              <p:spPr bwMode="auto">
                <a:xfrm>
                  <a:off x="-3198806" y="-1418728"/>
                  <a:ext cx="648156" cy="2556348"/>
                </a:xfrm>
                <a:custGeom>
                  <a:avLst/>
                  <a:gdLst>
                    <a:gd name="T0" fmla="*/ 0 w 1724"/>
                    <a:gd name="T1" fmla="*/ 5191 h 634"/>
                    <a:gd name="T2" fmla="*/ 48 w 1724"/>
                    <a:gd name="T3" fmla="*/ 9647 h 634"/>
                    <a:gd name="T4" fmla="*/ 127 w 1724"/>
                    <a:gd name="T5" fmla="*/ 734 h 634"/>
                    <a:gd name="T6" fmla="*/ 181 w 1724"/>
                    <a:gd name="T7" fmla="*/ 5191 h 63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24"/>
                    <a:gd name="T13" fmla="*/ 0 h 634"/>
                    <a:gd name="T14" fmla="*/ 1724 w 1724"/>
                    <a:gd name="T15" fmla="*/ 634 h 63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24" h="634">
                      <a:moveTo>
                        <a:pt x="0" y="317"/>
                      </a:moveTo>
                      <a:cubicBezTo>
                        <a:pt x="127" y="475"/>
                        <a:pt x="254" y="634"/>
                        <a:pt x="454" y="589"/>
                      </a:cubicBezTo>
                      <a:cubicBezTo>
                        <a:pt x="654" y="544"/>
                        <a:pt x="990" y="90"/>
                        <a:pt x="1202" y="45"/>
                      </a:cubicBezTo>
                      <a:cubicBezTo>
                        <a:pt x="1414" y="0"/>
                        <a:pt x="1569" y="158"/>
                        <a:pt x="1724" y="31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9" name="Freeform 131"/>
                <p:cNvSpPr>
                  <a:spLocks/>
                </p:cNvSpPr>
                <p:nvPr/>
              </p:nvSpPr>
              <p:spPr bwMode="auto">
                <a:xfrm>
                  <a:off x="-2557099" y="-1371833"/>
                  <a:ext cx="648156" cy="2556348"/>
                </a:xfrm>
                <a:custGeom>
                  <a:avLst/>
                  <a:gdLst>
                    <a:gd name="T0" fmla="*/ 0 w 1724"/>
                    <a:gd name="T1" fmla="*/ 5191 h 634"/>
                    <a:gd name="T2" fmla="*/ 48 w 1724"/>
                    <a:gd name="T3" fmla="*/ 9647 h 634"/>
                    <a:gd name="T4" fmla="*/ 127 w 1724"/>
                    <a:gd name="T5" fmla="*/ 734 h 634"/>
                    <a:gd name="T6" fmla="*/ 181 w 1724"/>
                    <a:gd name="T7" fmla="*/ 5191 h 63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24"/>
                    <a:gd name="T13" fmla="*/ 0 h 634"/>
                    <a:gd name="T14" fmla="*/ 1724 w 1724"/>
                    <a:gd name="T15" fmla="*/ 634 h 63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24" h="634">
                      <a:moveTo>
                        <a:pt x="0" y="317"/>
                      </a:moveTo>
                      <a:cubicBezTo>
                        <a:pt x="127" y="475"/>
                        <a:pt x="254" y="634"/>
                        <a:pt x="454" y="589"/>
                      </a:cubicBezTo>
                      <a:cubicBezTo>
                        <a:pt x="654" y="544"/>
                        <a:pt x="990" y="90"/>
                        <a:pt x="1202" y="45"/>
                      </a:cubicBezTo>
                      <a:cubicBezTo>
                        <a:pt x="1414" y="0"/>
                        <a:pt x="1569" y="158"/>
                        <a:pt x="1724" y="31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9" name="Rectangle 278"/>
              <p:cNvSpPr/>
              <p:nvPr/>
            </p:nvSpPr>
            <p:spPr bwMode="auto">
              <a:xfrm>
                <a:off x="-5429700" y="1121292"/>
                <a:ext cx="4506593" cy="78677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87" name="Freeform 286"/>
              <p:cNvSpPr/>
              <p:nvPr/>
            </p:nvSpPr>
            <p:spPr bwMode="auto">
              <a:xfrm>
                <a:off x="-4095734" y="595841"/>
                <a:ext cx="400818" cy="1078418"/>
              </a:xfrm>
              <a:custGeom>
                <a:avLst/>
                <a:gdLst>
                  <a:gd name="connsiteX0" fmla="*/ 0 w 896471"/>
                  <a:gd name="connsiteY0" fmla="*/ 950271 h 968201"/>
                  <a:gd name="connsiteX1" fmla="*/ 430306 w 896471"/>
                  <a:gd name="connsiteY1" fmla="*/ 13 h 968201"/>
                  <a:gd name="connsiteX2" fmla="*/ 896471 w 896471"/>
                  <a:gd name="connsiteY2" fmla="*/ 968201 h 968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6471" h="968201">
                    <a:moveTo>
                      <a:pt x="0" y="950271"/>
                    </a:moveTo>
                    <a:cubicBezTo>
                      <a:pt x="140447" y="473648"/>
                      <a:pt x="280894" y="-2975"/>
                      <a:pt x="430306" y="13"/>
                    </a:cubicBezTo>
                    <a:cubicBezTo>
                      <a:pt x="579718" y="3001"/>
                      <a:pt x="738094" y="485601"/>
                      <a:pt x="896471" y="968201"/>
                    </a:cubicBezTo>
                  </a:path>
                </a:pathLst>
              </a:custGeom>
              <a:pattFill prst="dkVert">
                <a:fgClr>
                  <a:schemeClr val="tx1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cxnSp>
            <p:nvCxnSpPr>
              <p:cNvPr id="300" name="Straight Connector 299"/>
              <p:cNvCxnSpPr/>
              <p:nvPr/>
            </p:nvCxnSpPr>
            <p:spPr bwMode="auto">
              <a:xfrm>
                <a:off x="-4713901" y="1669788"/>
                <a:ext cx="2801938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01" name="Freeform 300"/>
              <p:cNvSpPr/>
              <p:nvPr/>
            </p:nvSpPr>
            <p:spPr bwMode="auto">
              <a:xfrm>
                <a:off x="-2834641" y="592120"/>
                <a:ext cx="400818" cy="1078418"/>
              </a:xfrm>
              <a:custGeom>
                <a:avLst/>
                <a:gdLst>
                  <a:gd name="connsiteX0" fmla="*/ 0 w 896471"/>
                  <a:gd name="connsiteY0" fmla="*/ 950271 h 968201"/>
                  <a:gd name="connsiteX1" fmla="*/ 430306 w 896471"/>
                  <a:gd name="connsiteY1" fmla="*/ 13 h 968201"/>
                  <a:gd name="connsiteX2" fmla="*/ 896471 w 896471"/>
                  <a:gd name="connsiteY2" fmla="*/ 968201 h 968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6471" h="968201">
                    <a:moveTo>
                      <a:pt x="0" y="950271"/>
                    </a:moveTo>
                    <a:cubicBezTo>
                      <a:pt x="140447" y="473648"/>
                      <a:pt x="280894" y="-2975"/>
                      <a:pt x="430306" y="13"/>
                    </a:cubicBezTo>
                    <a:cubicBezTo>
                      <a:pt x="579718" y="3001"/>
                      <a:pt x="738094" y="485601"/>
                      <a:pt x="896471" y="968201"/>
                    </a:cubicBezTo>
                  </a:path>
                </a:pathLst>
              </a:custGeom>
              <a:pattFill prst="dkVert">
                <a:fgClr>
                  <a:schemeClr val="tx1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02" name="TextBox 301"/>
              <p:cNvSpPr txBox="1"/>
              <p:nvPr/>
            </p:nvSpPr>
            <p:spPr>
              <a:xfrm>
                <a:off x="-5284300" y="1157415"/>
                <a:ext cx="121860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WCM Data</a:t>
                </a:r>
                <a:endParaRPr lang="en-US" dirty="0"/>
              </a:p>
            </p:txBody>
          </p:sp>
        </p:grpSp>
        <p:sp>
          <p:nvSpPr>
            <p:cNvPr id="303" name="Text Box 133"/>
            <p:cNvSpPr txBox="1">
              <a:spLocks noChangeArrowheads="1"/>
            </p:cNvSpPr>
            <p:nvPr/>
          </p:nvSpPr>
          <p:spPr bwMode="auto">
            <a:xfrm>
              <a:off x="6992440" y="9147882"/>
              <a:ext cx="3898045" cy="342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755" tIns="47880" rIns="95755" bIns="47880">
              <a:spAutoFit/>
            </a:bodyPr>
            <a:lstStyle>
              <a:lvl1pPr defTabSz="957263" eaLnBrk="0" hangingPunct="0">
                <a:lnSpc>
                  <a:spcPct val="115000"/>
                </a:lnSpc>
                <a:spcBef>
                  <a:spcPct val="20000"/>
                </a:spcBef>
                <a:buFont typeface="Wingdings" pitchFamily="2" charset="2"/>
                <a:buChar char="Ø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957263" eaLnBrk="0" hangingPunct="0">
                <a:lnSpc>
                  <a:spcPct val="115000"/>
                </a:lnSpc>
                <a:spcBef>
                  <a:spcPct val="20000"/>
                </a:spcBef>
                <a:buChar char="–"/>
                <a:defRPr sz="1500">
                  <a:solidFill>
                    <a:schemeClr val="accent2"/>
                  </a:solidFill>
                  <a:latin typeface="Comic Sans MS" pitchFamily="66" charset="0"/>
                </a:defRPr>
              </a:lvl2pPr>
              <a:lvl3pPr marL="1143000" indent="-228600" defTabSz="957263" eaLnBrk="0" hangingPunct="0">
                <a:lnSpc>
                  <a:spcPct val="115000"/>
                </a:lnSpc>
                <a:spcBef>
                  <a:spcPct val="20000"/>
                </a:spcBef>
                <a:buFont typeface="Wingdings" pitchFamily="2" charset="2"/>
                <a:buChar char="Ø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957263" eaLnBrk="0" hangingPunct="0">
                <a:lnSpc>
                  <a:spcPct val="115000"/>
                </a:lnSpc>
                <a:spcBef>
                  <a:spcPct val="20000"/>
                </a:spcBef>
                <a:buFont typeface="Times New Roman" pitchFamily="18" charset="0"/>
                <a:buChar char="►"/>
                <a:defRPr sz="1500">
                  <a:solidFill>
                    <a:schemeClr val="accent2"/>
                  </a:solidFill>
                  <a:latin typeface="Comic Sans MS" pitchFamily="66" charset="0"/>
                </a:defRPr>
              </a:lvl4pPr>
              <a:lvl5pPr marL="2057400" indent="-228600" defTabSz="957263" eaLnBrk="0" hangingPunct="0">
                <a:lnSpc>
                  <a:spcPct val="115000"/>
                </a:lnSpc>
                <a:spcBef>
                  <a:spcPct val="20000"/>
                </a:spcBef>
                <a:buChar char="»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957263" eaLnBrk="0" fontAlgn="base" hangingPunct="0">
                <a:lnSpc>
                  <a:spcPct val="11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957263" eaLnBrk="0" fontAlgn="base" hangingPunct="0">
                <a:lnSpc>
                  <a:spcPct val="11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957263" eaLnBrk="0" fontAlgn="base" hangingPunct="0">
                <a:lnSpc>
                  <a:spcPct val="11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957263" eaLnBrk="0" fontAlgn="base" hangingPunct="0">
                <a:lnSpc>
                  <a:spcPct val="11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dirty="0" smtClean="0">
                  <a:solidFill>
                    <a:schemeClr val="accent2"/>
                  </a:solidFill>
                </a:rPr>
                <a:t> Buckets of higher harmonic RF system</a:t>
              </a:r>
              <a:endParaRPr lang="en-US" altLang="en-US" sz="16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054" name="Group 1053"/>
          <p:cNvGrpSpPr/>
          <p:nvPr/>
        </p:nvGrpSpPr>
        <p:grpSpPr>
          <a:xfrm>
            <a:off x="204741" y="1160495"/>
            <a:ext cx="8928782" cy="5475542"/>
            <a:chOff x="188006" y="1157443"/>
            <a:chExt cx="8928782" cy="5475542"/>
          </a:xfrm>
        </p:grpSpPr>
        <p:grpSp>
          <p:nvGrpSpPr>
            <p:cNvPr id="1044" name="Group 1043"/>
            <p:cNvGrpSpPr/>
            <p:nvPr/>
          </p:nvGrpSpPr>
          <p:grpSpPr>
            <a:xfrm>
              <a:off x="4648431" y="1157443"/>
              <a:ext cx="2803114" cy="1083567"/>
              <a:chOff x="4648431" y="1157443"/>
              <a:chExt cx="2803114" cy="1083567"/>
            </a:xfrm>
          </p:grpSpPr>
          <p:grpSp>
            <p:nvGrpSpPr>
              <p:cNvPr id="1025" name="Group 1024"/>
              <p:cNvGrpSpPr/>
              <p:nvPr/>
            </p:nvGrpSpPr>
            <p:grpSpPr>
              <a:xfrm>
                <a:off x="4648431" y="1736185"/>
                <a:ext cx="2803114" cy="504825"/>
                <a:chOff x="14816211" y="-1677235"/>
                <a:chExt cx="2803114" cy="504825"/>
              </a:xfrm>
            </p:grpSpPr>
            <p:grpSp>
              <p:nvGrpSpPr>
                <p:cNvPr id="210" name="Group 209"/>
                <p:cNvGrpSpPr/>
                <p:nvPr/>
              </p:nvGrpSpPr>
              <p:grpSpPr>
                <a:xfrm>
                  <a:off x="14816211" y="-1677235"/>
                  <a:ext cx="2803114" cy="504825"/>
                  <a:chOff x="-5774289" y="1998290"/>
                  <a:chExt cx="2803114" cy="504825"/>
                </a:xfrm>
              </p:grpSpPr>
              <p:sp>
                <p:nvSpPr>
                  <p:cNvPr id="226" name="Rectangle 225"/>
                  <p:cNvSpPr/>
                  <p:nvPr/>
                </p:nvSpPr>
                <p:spPr bwMode="auto">
                  <a:xfrm>
                    <a:off x="-5618285" y="2046324"/>
                    <a:ext cx="2647110" cy="38380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57263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  <p:sp>
                <p:nvSpPr>
                  <p:cNvPr id="229" name="Oval 10"/>
                  <p:cNvSpPr>
                    <a:spLocks noChangeArrowheads="1"/>
                  </p:cNvSpPr>
                  <p:nvPr/>
                </p:nvSpPr>
                <p:spPr bwMode="auto">
                  <a:xfrm>
                    <a:off x="-5774289" y="1998290"/>
                    <a:ext cx="144542" cy="504825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Wingdings" pitchFamily="2" charset="2"/>
                      <a:buChar char="Ø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Char char="–"/>
                      <a:defRPr sz="1500">
                        <a:solidFill>
                          <a:schemeClr val="accent2"/>
                        </a:solidFill>
                        <a:latin typeface="Comic Sans MS" pitchFamily="66" charset="0"/>
                      </a:defRPr>
                    </a:lvl2pPr>
                    <a:lvl3pPr marL="1143000" indent="-228600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Wingdings" pitchFamily="2" charset="2"/>
                      <a:buChar char="Ø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Times New Roman" pitchFamily="18" charset="0"/>
                      <a:buChar char="►"/>
                      <a:defRPr sz="1500">
                        <a:solidFill>
                          <a:schemeClr val="accent2"/>
                        </a:solidFill>
                        <a:latin typeface="Comic Sans MS" pitchFamily="66" charset="0"/>
                      </a:defRPr>
                    </a:lvl4pPr>
                    <a:lvl5pPr marL="2057400" indent="-228600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600"/>
                  </a:p>
                </p:txBody>
              </p:sp>
            </p:grpSp>
            <p:grpSp>
              <p:nvGrpSpPr>
                <p:cNvPr id="1024" name="Group 1023"/>
                <p:cNvGrpSpPr/>
                <p:nvPr/>
              </p:nvGrpSpPr>
              <p:grpSpPr>
                <a:xfrm>
                  <a:off x="15371643" y="-1600458"/>
                  <a:ext cx="640969" cy="315313"/>
                  <a:chOff x="12819924" y="-1269540"/>
                  <a:chExt cx="640969" cy="875058"/>
                </a:xfrm>
                <a:solidFill>
                  <a:srgbClr val="C00000"/>
                </a:solidFill>
              </p:grpSpPr>
              <p:sp>
                <p:nvSpPr>
                  <p:cNvPr id="295" name="Freeform 294"/>
                  <p:cNvSpPr/>
                  <p:nvPr/>
                </p:nvSpPr>
                <p:spPr bwMode="auto">
                  <a:xfrm>
                    <a:off x="12821011" y="-1269540"/>
                    <a:ext cx="639882" cy="443109"/>
                  </a:xfrm>
                  <a:custGeom>
                    <a:avLst/>
                    <a:gdLst>
                      <a:gd name="connsiteX0" fmla="*/ 0 w 844062"/>
                      <a:gd name="connsiteY0" fmla="*/ 648922 h 679067"/>
                      <a:gd name="connsiteX1" fmla="*/ 105508 w 844062"/>
                      <a:gd name="connsiteY1" fmla="*/ 201770 h 679067"/>
                      <a:gd name="connsiteX2" fmla="*/ 311499 w 844062"/>
                      <a:gd name="connsiteY2" fmla="*/ 803 h 679067"/>
                      <a:gd name="connsiteX3" fmla="*/ 562708 w 844062"/>
                      <a:gd name="connsiteY3" fmla="*/ 141480 h 679067"/>
                      <a:gd name="connsiteX4" fmla="*/ 743578 w 844062"/>
                      <a:gd name="connsiteY4" fmla="*/ 387665 h 679067"/>
                      <a:gd name="connsiteX5" fmla="*/ 844062 w 844062"/>
                      <a:gd name="connsiteY5" fmla="*/ 679067 h 679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4062" h="679067">
                        <a:moveTo>
                          <a:pt x="0" y="648922"/>
                        </a:moveTo>
                        <a:cubicBezTo>
                          <a:pt x="26795" y="479356"/>
                          <a:pt x="53591" y="309790"/>
                          <a:pt x="105508" y="201770"/>
                        </a:cubicBezTo>
                        <a:cubicBezTo>
                          <a:pt x="157425" y="93750"/>
                          <a:pt x="235299" y="10851"/>
                          <a:pt x="311499" y="803"/>
                        </a:cubicBezTo>
                        <a:cubicBezTo>
                          <a:pt x="387699" y="-9245"/>
                          <a:pt x="490695" y="77003"/>
                          <a:pt x="562708" y="141480"/>
                        </a:cubicBezTo>
                        <a:cubicBezTo>
                          <a:pt x="634721" y="205957"/>
                          <a:pt x="696686" y="298067"/>
                          <a:pt x="743578" y="387665"/>
                        </a:cubicBezTo>
                        <a:cubicBezTo>
                          <a:pt x="790470" y="477263"/>
                          <a:pt x="817266" y="578165"/>
                          <a:pt x="844062" y="679067"/>
                        </a:cubicBezTo>
                      </a:path>
                    </a:pathLst>
                  </a:cu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57263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  <p:sp>
                <p:nvSpPr>
                  <p:cNvPr id="296" name="Freeform 295"/>
                  <p:cNvSpPr/>
                  <p:nvPr/>
                </p:nvSpPr>
                <p:spPr bwMode="auto">
                  <a:xfrm flipV="1">
                    <a:off x="12819924" y="-867314"/>
                    <a:ext cx="632265" cy="472832"/>
                  </a:xfrm>
                  <a:custGeom>
                    <a:avLst/>
                    <a:gdLst>
                      <a:gd name="connsiteX0" fmla="*/ 0 w 844062"/>
                      <a:gd name="connsiteY0" fmla="*/ 648922 h 679067"/>
                      <a:gd name="connsiteX1" fmla="*/ 105508 w 844062"/>
                      <a:gd name="connsiteY1" fmla="*/ 201770 h 679067"/>
                      <a:gd name="connsiteX2" fmla="*/ 311499 w 844062"/>
                      <a:gd name="connsiteY2" fmla="*/ 803 h 679067"/>
                      <a:gd name="connsiteX3" fmla="*/ 562708 w 844062"/>
                      <a:gd name="connsiteY3" fmla="*/ 141480 h 679067"/>
                      <a:gd name="connsiteX4" fmla="*/ 743578 w 844062"/>
                      <a:gd name="connsiteY4" fmla="*/ 387665 h 679067"/>
                      <a:gd name="connsiteX5" fmla="*/ 844062 w 844062"/>
                      <a:gd name="connsiteY5" fmla="*/ 679067 h 679067"/>
                      <a:gd name="connsiteX0" fmla="*/ 0 w 834014"/>
                      <a:gd name="connsiteY0" fmla="*/ 648922 h 648922"/>
                      <a:gd name="connsiteX1" fmla="*/ 105508 w 834014"/>
                      <a:gd name="connsiteY1" fmla="*/ 201770 h 648922"/>
                      <a:gd name="connsiteX2" fmla="*/ 311499 w 834014"/>
                      <a:gd name="connsiteY2" fmla="*/ 803 h 648922"/>
                      <a:gd name="connsiteX3" fmla="*/ 562708 w 834014"/>
                      <a:gd name="connsiteY3" fmla="*/ 141480 h 648922"/>
                      <a:gd name="connsiteX4" fmla="*/ 743578 w 834014"/>
                      <a:gd name="connsiteY4" fmla="*/ 387665 h 648922"/>
                      <a:gd name="connsiteX5" fmla="*/ 834014 w 834014"/>
                      <a:gd name="connsiteY5" fmla="*/ 643073 h 6489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014" h="648922">
                        <a:moveTo>
                          <a:pt x="0" y="648922"/>
                        </a:moveTo>
                        <a:cubicBezTo>
                          <a:pt x="26795" y="479356"/>
                          <a:pt x="53591" y="309790"/>
                          <a:pt x="105508" y="201770"/>
                        </a:cubicBezTo>
                        <a:cubicBezTo>
                          <a:pt x="157425" y="93750"/>
                          <a:pt x="235299" y="10851"/>
                          <a:pt x="311499" y="803"/>
                        </a:cubicBezTo>
                        <a:cubicBezTo>
                          <a:pt x="387699" y="-9245"/>
                          <a:pt x="490695" y="77003"/>
                          <a:pt x="562708" y="141480"/>
                        </a:cubicBezTo>
                        <a:cubicBezTo>
                          <a:pt x="634721" y="205957"/>
                          <a:pt x="698360" y="304066"/>
                          <a:pt x="743578" y="387665"/>
                        </a:cubicBezTo>
                        <a:cubicBezTo>
                          <a:pt x="788796" y="471264"/>
                          <a:pt x="807218" y="542171"/>
                          <a:pt x="834014" y="643073"/>
                        </a:cubicBezTo>
                      </a:path>
                    </a:pathLst>
                  </a:cu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57263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297" name="Group 296"/>
                <p:cNvGrpSpPr/>
                <p:nvPr/>
              </p:nvGrpSpPr>
              <p:grpSpPr>
                <a:xfrm>
                  <a:off x="16682789" y="-1594673"/>
                  <a:ext cx="640969" cy="315313"/>
                  <a:chOff x="12819924" y="-1269540"/>
                  <a:chExt cx="640969" cy="875058"/>
                </a:xfrm>
                <a:solidFill>
                  <a:srgbClr val="C00000"/>
                </a:solidFill>
              </p:grpSpPr>
              <p:sp>
                <p:nvSpPr>
                  <p:cNvPr id="298" name="Freeform 297"/>
                  <p:cNvSpPr/>
                  <p:nvPr/>
                </p:nvSpPr>
                <p:spPr bwMode="auto">
                  <a:xfrm>
                    <a:off x="12821011" y="-1269540"/>
                    <a:ext cx="639882" cy="443109"/>
                  </a:xfrm>
                  <a:custGeom>
                    <a:avLst/>
                    <a:gdLst>
                      <a:gd name="connsiteX0" fmla="*/ 0 w 844062"/>
                      <a:gd name="connsiteY0" fmla="*/ 648922 h 679067"/>
                      <a:gd name="connsiteX1" fmla="*/ 105508 w 844062"/>
                      <a:gd name="connsiteY1" fmla="*/ 201770 h 679067"/>
                      <a:gd name="connsiteX2" fmla="*/ 311499 w 844062"/>
                      <a:gd name="connsiteY2" fmla="*/ 803 h 679067"/>
                      <a:gd name="connsiteX3" fmla="*/ 562708 w 844062"/>
                      <a:gd name="connsiteY3" fmla="*/ 141480 h 679067"/>
                      <a:gd name="connsiteX4" fmla="*/ 743578 w 844062"/>
                      <a:gd name="connsiteY4" fmla="*/ 387665 h 679067"/>
                      <a:gd name="connsiteX5" fmla="*/ 844062 w 844062"/>
                      <a:gd name="connsiteY5" fmla="*/ 679067 h 679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4062" h="679067">
                        <a:moveTo>
                          <a:pt x="0" y="648922"/>
                        </a:moveTo>
                        <a:cubicBezTo>
                          <a:pt x="26795" y="479356"/>
                          <a:pt x="53591" y="309790"/>
                          <a:pt x="105508" y="201770"/>
                        </a:cubicBezTo>
                        <a:cubicBezTo>
                          <a:pt x="157425" y="93750"/>
                          <a:pt x="235299" y="10851"/>
                          <a:pt x="311499" y="803"/>
                        </a:cubicBezTo>
                        <a:cubicBezTo>
                          <a:pt x="387699" y="-9245"/>
                          <a:pt x="490695" y="77003"/>
                          <a:pt x="562708" y="141480"/>
                        </a:cubicBezTo>
                        <a:cubicBezTo>
                          <a:pt x="634721" y="205957"/>
                          <a:pt x="696686" y="298067"/>
                          <a:pt x="743578" y="387665"/>
                        </a:cubicBezTo>
                        <a:cubicBezTo>
                          <a:pt x="790470" y="477263"/>
                          <a:pt x="817266" y="578165"/>
                          <a:pt x="844062" y="679067"/>
                        </a:cubicBezTo>
                      </a:path>
                    </a:pathLst>
                  </a:cu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57263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  <p:sp>
                <p:nvSpPr>
                  <p:cNvPr id="299" name="Freeform 298"/>
                  <p:cNvSpPr/>
                  <p:nvPr/>
                </p:nvSpPr>
                <p:spPr bwMode="auto">
                  <a:xfrm flipV="1">
                    <a:off x="12819924" y="-867314"/>
                    <a:ext cx="632265" cy="472832"/>
                  </a:xfrm>
                  <a:custGeom>
                    <a:avLst/>
                    <a:gdLst>
                      <a:gd name="connsiteX0" fmla="*/ 0 w 844062"/>
                      <a:gd name="connsiteY0" fmla="*/ 648922 h 679067"/>
                      <a:gd name="connsiteX1" fmla="*/ 105508 w 844062"/>
                      <a:gd name="connsiteY1" fmla="*/ 201770 h 679067"/>
                      <a:gd name="connsiteX2" fmla="*/ 311499 w 844062"/>
                      <a:gd name="connsiteY2" fmla="*/ 803 h 679067"/>
                      <a:gd name="connsiteX3" fmla="*/ 562708 w 844062"/>
                      <a:gd name="connsiteY3" fmla="*/ 141480 h 679067"/>
                      <a:gd name="connsiteX4" fmla="*/ 743578 w 844062"/>
                      <a:gd name="connsiteY4" fmla="*/ 387665 h 679067"/>
                      <a:gd name="connsiteX5" fmla="*/ 844062 w 844062"/>
                      <a:gd name="connsiteY5" fmla="*/ 679067 h 679067"/>
                      <a:gd name="connsiteX0" fmla="*/ 0 w 834014"/>
                      <a:gd name="connsiteY0" fmla="*/ 648922 h 648922"/>
                      <a:gd name="connsiteX1" fmla="*/ 105508 w 834014"/>
                      <a:gd name="connsiteY1" fmla="*/ 201770 h 648922"/>
                      <a:gd name="connsiteX2" fmla="*/ 311499 w 834014"/>
                      <a:gd name="connsiteY2" fmla="*/ 803 h 648922"/>
                      <a:gd name="connsiteX3" fmla="*/ 562708 w 834014"/>
                      <a:gd name="connsiteY3" fmla="*/ 141480 h 648922"/>
                      <a:gd name="connsiteX4" fmla="*/ 743578 w 834014"/>
                      <a:gd name="connsiteY4" fmla="*/ 387665 h 648922"/>
                      <a:gd name="connsiteX5" fmla="*/ 834014 w 834014"/>
                      <a:gd name="connsiteY5" fmla="*/ 643073 h 6489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014" h="648922">
                        <a:moveTo>
                          <a:pt x="0" y="648922"/>
                        </a:moveTo>
                        <a:cubicBezTo>
                          <a:pt x="26795" y="479356"/>
                          <a:pt x="53591" y="309790"/>
                          <a:pt x="105508" y="201770"/>
                        </a:cubicBezTo>
                        <a:cubicBezTo>
                          <a:pt x="157425" y="93750"/>
                          <a:pt x="235299" y="10851"/>
                          <a:pt x="311499" y="803"/>
                        </a:cubicBezTo>
                        <a:cubicBezTo>
                          <a:pt x="387699" y="-9245"/>
                          <a:pt x="490695" y="77003"/>
                          <a:pt x="562708" y="141480"/>
                        </a:cubicBezTo>
                        <a:cubicBezTo>
                          <a:pt x="634721" y="205957"/>
                          <a:pt x="698360" y="304066"/>
                          <a:pt x="743578" y="387665"/>
                        </a:cubicBezTo>
                        <a:cubicBezTo>
                          <a:pt x="788796" y="471264"/>
                          <a:pt x="807218" y="542171"/>
                          <a:pt x="834014" y="643073"/>
                        </a:cubicBezTo>
                      </a:path>
                    </a:pathLst>
                  </a:cu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57263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</p:grpSp>
          </p:grpSp>
          <p:sp>
            <p:nvSpPr>
              <p:cNvPr id="307" name="TextBox 306"/>
              <p:cNvSpPr txBox="1"/>
              <p:nvPr/>
            </p:nvSpPr>
            <p:spPr>
              <a:xfrm>
                <a:off x="4892312" y="1157443"/>
                <a:ext cx="2414444" cy="400110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Beam Acceleration</a:t>
                </a:r>
                <a:endParaRPr lang="en-US" sz="2000" dirty="0"/>
              </a:p>
            </p:txBody>
          </p:sp>
        </p:grpSp>
        <p:grpSp>
          <p:nvGrpSpPr>
            <p:cNvPr id="1036" name="Group 1035"/>
            <p:cNvGrpSpPr/>
            <p:nvPr/>
          </p:nvGrpSpPr>
          <p:grpSpPr>
            <a:xfrm>
              <a:off x="188006" y="3391343"/>
              <a:ext cx="5581875" cy="2341604"/>
              <a:chOff x="10690955" y="5420605"/>
              <a:chExt cx="5581875" cy="2341604"/>
            </a:xfrm>
          </p:grpSpPr>
          <p:grpSp>
            <p:nvGrpSpPr>
              <p:cNvPr id="211" name="Group 210"/>
              <p:cNvGrpSpPr/>
              <p:nvPr/>
            </p:nvGrpSpPr>
            <p:grpSpPr>
              <a:xfrm>
                <a:off x="10690955" y="5841430"/>
                <a:ext cx="3256744" cy="1920779"/>
                <a:chOff x="-6286740" y="4270376"/>
                <a:chExt cx="3256744" cy="1920779"/>
              </a:xfrm>
            </p:grpSpPr>
            <p:sp>
              <p:nvSpPr>
                <p:cNvPr id="212" name="Rectangle 246"/>
                <p:cNvSpPr>
                  <a:spLocks noChangeArrowheads="1"/>
                </p:cNvSpPr>
                <p:nvPr/>
              </p:nvSpPr>
              <p:spPr bwMode="auto">
                <a:xfrm>
                  <a:off x="-6286740" y="4270376"/>
                  <a:ext cx="3256744" cy="188549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lnSpc>
                      <a:spcPct val="115000"/>
                    </a:lnSpc>
                    <a:spcBef>
                      <a:spcPct val="20000"/>
                    </a:spcBef>
                    <a:buFont typeface="Wingdings" pitchFamily="2" charset="2"/>
                    <a:buChar char="Ø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lnSpc>
                      <a:spcPct val="115000"/>
                    </a:lnSpc>
                    <a:spcBef>
                      <a:spcPct val="20000"/>
                    </a:spcBef>
                    <a:buChar char="–"/>
                    <a:defRPr sz="1500">
                      <a:solidFill>
                        <a:schemeClr val="accent2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lnSpc>
                      <a:spcPct val="115000"/>
                    </a:lnSpc>
                    <a:spcBef>
                      <a:spcPct val="20000"/>
                    </a:spcBef>
                    <a:buFont typeface="Wingdings" pitchFamily="2" charset="2"/>
                    <a:buChar char="Ø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lnSpc>
                      <a:spcPct val="115000"/>
                    </a:lnSpc>
                    <a:spcBef>
                      <a:spcPct val="20000"/>
                    </a:spcBef>
                    <a:buFont typeface="Times New Roman" pitchFamily="18" charset="0"/>
                    <a:buChar char="►"/>
                    <a:defRPr sz="1500">
                      <a:solidFill>
                        <a:schemeClr val="accent2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lnSpc>
                      <a:spcPct val="115000"/>
                    </a:lnSpc>
                    <a:spcBef>
                      <a:spcPct val="20000"/>
                    </a:spcBef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lnSpc>
                      <a:spcPct val="115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lnSpc>
                      <a:spcPct val="115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lnSpc>
                      <a:spcPct val="115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lnSpc>
                      <a:spcPct val="115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600"/>
                </a:p>
              </p:txBody>
            </p:sp>
            <p:grpSp>
              <p:nvGrpSpPr>
                <p:cNvPr id="213" name="Group 89"/>
                <p:cNvGrpSpPr>
                  <a:grpSpLocks/>
                </p:cNvGrpSpPr>
                <p:nvPr/>
              </p:nvGrpSpPr>
              <p:grpSpPr bwMode="auto">
                <a:xfrm>
                  <a:off x="-6084175" y="4320446"/>
                  <a:ext cx="2233613" cy="1679495"/>
                  <a:chOff x="-1611" y="2197"/>
                  <a:chExt cx="1407" cy="1059"/>
                </a:xfrm>
              </p:grpSpPr>
              <p:sp>
                <p:nvSpPr>
                  <p:cNvPr id="215" name="Rectangle 90"/>
                  <p:cNvSpPr>
                    <a:spLocks noChangeArrowheads="1"/>
                  </p:cNvSpPr>
                  <p:nvPr/>
                </p:nvSpPr>
                <p:spPr bwMode="auto">
                  <a:xfrm>
                    <a:off x="-1611" y="2259"/>
                    <a:ext cx="1406" cy="99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Wingdings" pitchFamily="2" charset="2"/>
                      <a:buChar char="Ø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Char char="–"/>
                      <a:defRPr sz="1500">
                        <a:solidFill>
                          <a:schemeClr val="accent2"/>
                        </a:solidFill>
                        <a:latin typeface="Comic Sans MS" pitchFamily="66" charset="0"/>
                      </a:defRPr>
                    </a:lvl2pPr>
                    <a:lvl3pPr marL="1143000" indent="-228600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Wingdings" pitchFamily="2" charset="2"/>
                      <a:buChar char="Ø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Font typeface="Times New Roman" pitchFamily="18" charset="0"/>
                      <a:buChar char="►"/>
                      <a:defRPr sz="1500">
                        <a:solidFill>
                          <a:schemeClr val="accent2"/>
                        </a:solidFill>
                        <a:latin typeface="Comic Sans MS" pitchFamily="66" charset="0"/>
                      </a:defRPr>
                    </a:lvl4pPr>
                    <a:lvl5pPr marL="2057400" indent="-228600" eaLnBrk="0" hangingPunct="0">
                      <a:lnSpc>
                        <a:spcPct val="115000"/>
                      </a:lnSpc>
                      <a:spcBef>
                        <a:spcPct val="20000"/>
                      </a:spcBef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lnSpc>
                        <a:spcPct val="115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600"/>
                  </a:p>
                </p:txBody>
              </p:sp>
              <p:grpSp>
                <p:nvGrpSpPr>
                  <p:cNvPr id="216" name="Group 91"/>
                  <p:cNvGrpSpPr>
                    <a:grpSpLocks/>
                  </p:cNvGrpSpPr>
                  <p:nvPr/>
                </p:nvGrpSpPr>
                <p:grpSpPr bwMode="auto">
                  <a:xfrm>
                    <a:off x="-1543" y="2197"/>
                    <a:ext cx="1339" cy="955"/>
                    <a:chOff x="-1543" y="2197"/>
                    <a:chExt cx="1339" cy="955"/>
                  </a:xfrm>
                </p:grpSpPr>
                <p:sp>
                  <p:nvSpPr>
                    <p:cNvPr id="217" name="Freeform 92"/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-1098" y="2468"/>
                      <a:ext cx="356" cy="652"/>
                    </a:xfrm>
                    <a:custGeom>
                      <a:avLst/>
                      <a:gdLst>
                        <a:gd name="T0" fmla="*/ 0 w 499"/>
                        <a:gd name="T1" fmla="*/ 570 h 371"/>
                        <a:gd name="T2" fmla="*/ 55 w 499"/>
                        <a:gd name="T3" fmla="*/ 83 h 371"/>
                        <a:gd name="T4" fmla="*/ 124 w 499"/>
                        <a:gd name="T5" fmla="*/ 1058 h 371"/>
                        <a:gd name="T6" fmla="*/ 171 w 499"/>
                        <a:gd name="T7" fmla="*/ 570 h 371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499"/>
                        <a:gd name="T13" fmla="*/ 0 h 371"/>
                        <a:gd name="T14" fmla="*/ 499 w 499"/>
                        <a:gd name="T15" fmla="*/ 371 h 371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499" h="371">
                          <a:moveTo>
                            <a:pt x="0" y="186"/>
                          </a:moveTo>
                          <a:cubicBezTo>
                            <a:pt x="49" y="93"/>
                            <a:pt x="98" y="0"/>
                            <a:pt x="159" y="27"/>
                          </a:cubicBezTo>
                          <a:cubicBezTo>
                            <a:pt x="220" y="54"/>
                            <a:pt x="306" y="319"/>
                            <a:pt x="363" y="345"/>
                          </a:cubicBezTo>
                          <a:cubicBezTo>
                            <a:pt x="420" y="371"/>
                            <a:pt x="476" y="212"/>
                            <a:pt x="499" y="186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8" name="Line 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-1166" y="2460"/>
                      <a:ext cx="0" cy="692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 type="arrow" w="med" len="med"/>
                      <a:tailEnd type="arrow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9" name="Line 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-1166" y="2798"/>
                      <a:ext cx="86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 type="arrow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1" name="Text Box 9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-1439" y="2569"/>
                      <a:ext cx="296" cy="19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95755" tIns="47880" rIns="95755" bIns="47880">
                      <a:spAutoFit/>
                    </a:bodyPr>
                    <a:lstStyle>
                      <a:lvl1pPr defTabSz="957263" eaLnBrk="0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buFont typeface="Wingdings" pitchFamily="2" charset="2"/>
                        <a:buChar char="Ø"/>
                        <a:defRPr sz="15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 defTabSz="957263" eaLnBrk="0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buChar char="–"/>
                        <a:defRPr sz="1500">
                          <a:solidFill>
                            <a:schemeClr val="accent2"/>
                          </a:solidFill>
                          <a:latin typeface="Comic Sans MS" pitchFamily="66" charset="0"/>
                        </a:defRPr>
                      </a:lvl2pPr>
                      <a:lvl3pPr marL="1143000" indent="-228600" defTabSz="957263" eaLnBrk="0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buFont typeface="Wingdings" pitchFamily="2" charset="2"/>
                        <a:buChar char="Ø"/>
                        <a:defRPr sz="15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 defTabSz="957263" eaLnBrk="0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buFont typeface="Times New Roman" pitchFamily="18" charset="0"/>
                        <a:buChar char="►"/>
                        <a:defRPr sz="1500">
                          <a:solidFill>
                            <a:schemeClr val="accent2"/>
                          </a:solidFill>
                          <a:latin typeface="Comic Sans MS" pitchFamily="66" charset="0"/>
                        </a:defRPr>
                      </a:lvl4pPr>
                      <a:lvl5pPr marL="2057400" indent="-228600" defTabSz="957263" eaLnBrk="0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buChar char="»"/>
                        <a:defRPr sz="15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defTabSz="957263" eaLnBrk="0" fontAlgn="base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5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defTabSz="957263" eaLnBrk="0" fontAlgn="base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5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defTabSz="957263" eaLnBrk="0" fontAlgn="base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5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defTabSz="957263" eaLnBrk="0" fontAlgn="base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5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ea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en-US" sz="1400" b="1" dirty="0" err="1">
                          <a:latin typeface="Arial" charset="0"/>
                        </a:rPr>
                        <a:t>Vrf</a:t>
                      </a:r>
                      <a:endParaRPr lang="en-US" altLang="en-US" sz="1400" b="1" dirty="0">
                        <a:latin typeface="Arial" charset="0"/>
                      </a:endParaRPr>
                    </a:p>
                  </p:txBody>
                </p:sp>
                <p:sp>
                  <p:nvSpPr>
                    <p:cNvPr id="222" name="Text Box 9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-367" y="2726"/>
                      <a:ext cx="163" cy="21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5755" tIns="47880" rIns="95755" bIns="47880">
                      <a:spAutoFit/>
                    </a:bodyPr>
                    <a:lstStyle>
                      <a:lvl1pPr defTabSz="957263" eaLnBrk="0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buFont typeface="Wingdings" pitchFamily="2" charset="2"/>
                        <a:buChar char="Ø"/>
                        <a:defRPr sz="15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 defTabSz="957263" eaLnBrk="0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buChar char="–"/>
                        <a:defRPr sz="1500">
                          <a:solidFill>
                            <a:schemeClr val="accent2"/>
                          </a:solidFill>
                          <a:latin typeface="Comic Sans MS" pitchFamily="66" charset="0"/>
                        </a:defRPr>
                      </a:lvl2pPr>
                      <a:lvl3pPr marL="1143000" indent="-228600" defTabSz="957263" eaLnBrk="0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buFont typeface="Wingdings" pitchFamily="2" charset="2"/>
                        <a:buChar char="Ø"/>
                        <a:defRPr sz="15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 defTabSz="957263" eaLnBrk="0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buFont typeface="Times New Roman" pitchFamily="18" charset="0"/>
                        <a:buChar char="►"/>
                        <a:defRPr sz="1500">
                          <a:solidFill>
                            <a:schemeClr val="accent2"/>
                          </a:solidFill>
                          <a:latin typeface="Comic Sans MS" pitchFamily="66" charset="0"/>
                        </a:defRPr>
                      </a:lvl4pPr>
                      <a:lvl5pPr marL="2057400" indent="-228600" defTabSz="957263" eaLnBrk="0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buChar char="»"/>
                        <a:defRPr sz="15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defTabSz="957263" eaLnBrk="0" fontAlgn="base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5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defTabSz="957263" eaLnBrk="0" fontAlgn="base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5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defTabSz="957263" eaLnBrk="0" fontAlgn="base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5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defTabSz="957263" eaLnBrk="0" fontAlgn="base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5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ea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en-US" sz="1600" b="1">
                          <a:latin typeface="Arial" charset="0"/>
                        </a:rPr>
                        <a:t>t</a:t>
                      </a:r>
                    </a:p>
                  </p:txBody>
                </p:sp>
                <p:sp>
                  <p:nvSpPr>
                    <p:cNvPr id="223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-1543" y="2206"/>
                      <a:ext cx="720" cy="21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5755" tIns="47880" rIns="95755" bIns="47880">
                      <a:spAutoFit/>
                    </a:bodyPr>
                    <a:lstStyle>
                      <a:lvl1pPr defTabSz="957263" eaLnBrk="0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buFont typeface="Wingdings" pitchFamily="2" charset="2"/>
                        <a:buChar char="Ø"/>
                        <a:defRPr sz="15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 defTabSz="957263" eaLnBrk="0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buChar char="–"/>
                        <a:defRPr sz="1500">
                          <a:solidFill>
                            <a:schemeClr val="accent2"/>
                          </a:solidFill>
                          <a:latin typeface="Comic Sans MS" pitchFamily="66" charset="0"/>
                        </a:defRPr>
                      </a:lvl2pPr>
                      <a:lvl3pPr marL="1143000" indent="-228600" defTabSz="957263" eaLnBrk="0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buFont typeface="Wingdings" pitchFamily="2" charset="2"/>
                        <a:buChar char="Ø"/>
                        <a:defRPr sz="15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 defTabSz="957263" eaLnBrk="0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buFont typeface="Times New Roman" pitchFamily="18" charset="0"/>
                        <a:buChar char="►"/>
                        <a:defRPr sz="1500">
                          <a:solidFill>
                            <a:schemeClr val="accent2"/>
                          </a:solidFill>
                          <a:latin typeface="Comic Sans MS" pitchFamily="66" charset="0"/>
                        </a:defRPr>
                      </a:lvl4pPr>
                      <a:lvl5pPr marL="2057400" indent="-228600" defTabSz="957263" eaLnBrk="0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buChar char="»"/>
                        <a:defRPr sz="15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defTabSz="957263" eaLnBrk="0" fontAlgn="base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5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defTabSz="957263" eaLnBrk="0" fontAlgn="base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5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defTabSz="957263" eaLnBrk="0" fontAlgn="base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5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defTabSz="957263" eaLnBrk="0" fontAlgn="base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5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ea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en-US" sz="1600" dirty="0">
                          <a:solidFill>
                            <a:srgbClr val="3333FF"/>
                          </a:solidFill>
                        </a:rPr>
                        <a:t>Sinusoidal</a:t>
                      </a:r>
                    </a:p>
                  </p:txBody>
                </p:sp>
                <p:sp>
                  <p:nvSpPr>
                    <p:cNvPr id="224" name="Freeform 98"/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-741" y="2468"/>
                      <a:ext cx="356" cy="650"/>
                    </a:xfrm>
                    <a:custGeom>
                      <a:avLst/>
                      <a:gdLst>
                        <a:gd name="T0" fmla="*/ 0 w 499"/>
                        <a:gd name="T1" fmla="*/ 568 h 371"/>
                        <a:gd name="T2" fmla="*/ 55 w 499"/>
                        <a:gd name="T3" fmla="*/ 83 h 371"/>
                        <a:gd name="T4" fmla="*/ 124 w 499"/>
                        <a:gd name="T5" fmla="*/ 1051 h 371"/>
                        <a:gd name="T6" fmla="*/ 171 w 499"/>
                        <a:gd name="T7" fmla="*/ 568 h 371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499"/>
                        <a:gd name="T13" fmla="*/ 0 h 371"/>
                        <a:gd name="T14" fmla="*/ 499 w 499"/>
                        <a:gd name="T15" fmla="*/ 371 h 371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499" h="371">
                          <a:moveTo>
                            <a:pt x="0" y="186"/>
                          </a:moveTo>
                          <a:cubicBezTo>
                            <a:pt x="49" y="93"/>
                            <a:pt x="98" y="0"/>
                            <a:pt x="159" y="27"/>
                          </a:cubicBezTo>
                          <a:cubicBezTo>
                            <a:pt x="220" y="54"/>
                            <a:pt x="306" y="319"/>
                            <a:pt x="363" y="345"/>
                          </a:cubicBezTo>
                          <a:cubicBezTo>
                            <a:pt x="420" y="371"/>
                            <a:pt x="476" y="212"/>
                            <a:pt x="499" y="186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5" name="Text Box 9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-770" y="2197"/>
                      <a:ext cx="419" cy="21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95755" tIns="47880" rIns="95755" bIns="47880">
                      <a:spAutoFit/>
                    </a:bodyPr>
                    <a:lstStyle>
                      <a:lvl1pPr defTabSz="957263" eaLnBrk="0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buFont typeface="Wingdings" pitchFamily="2" charset="2"/>
                        <a:buChar char="Ø"/>
                        <a:defRPr sz="15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 defTabSz="957263" eaLnBrk="0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buChar char="–"/>
                        <a:defRPr sz="1500">
                          <a:solidFill>
                            <a:schemeClr val="accent2"/>
                          </a:solidFill>
                          <a:latin typeface="Comic Sans MS" pitchFamily="66" charset="0"/>
                        </a:defRPr>
                      </a:lvl2pPr>
                      <a:lvl3pPr marL="1143000" indent="-228600" defTabSz="957263" eaLnBrk="0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buFont typeface="Wingdings" pitchFamily="2" charset="2"/>
                        <a:buChar char="Ø"/>
                        <a:defRPr sz="15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 defTabSz="957263" eaLnBrk="0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buFont typeface="Times New Roman" pitchFamily="18" charset="0"/>
                        <a:buChar char="►"/>
                        <a:defRPr sz="1500">
                          <a:solidFill>
                            <a:schemeClr val="accent2"/>
                          </a:solidFill>
                          <a:latin typeface="Comic Sans MS" pitchFamily="66" charset="0"/>
                        </a:defRPr>
                      </a:lvl4pPr>
                      <a:lvl5pPr marL="2057400" indent="-228600" defTabSz="957263" eaLnBrk="0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buChar char="»"/>
                        <a:defRPr sz="15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defTabSz="957263" eaLnBrk="0" fontAlgn="base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5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defTabSz="957263" eaLnBrk="0" fontAlgn="base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5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defTabSz="957263" eaLnBrk="0" fontAlgn="base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5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defTabSz="957263" eaLnBrk="0" fontAlgn="base" hangingPunct="0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5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ea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en-US" sz="1600"/>
                        <a:t>AC</a:t>
                      </a:r>
                    </a:p>
                  </p:txBody>
                </p:sp>
              </p:grpSp>
            </p:grpSp>
            <p:sp>
              <p:nvSpPr>
                <p:cNvPr id="214" name="Text Box 100"/>
                <p:cNvSpPr txBox="1">
                  <a:spLocks noChangeArrowheads="1"/>
                </p:cNvSpPr>
                <p:nvPr/>
              </p:nvSpPr>
              <p:spPr bwMode="auto">
                <a:xfrm>
                  <a:off x="-5312772" y="5548218"/>
                  <a:ext cx="1820862" cy="642937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 wrap="none" lIns="95755" tIns="47880" rIns="95755" bIns="47880">
                  <a:spAutoFit/>
                </a:bodyPr>
                <a:lstStyle>
                  <a:lvl1pPr defTabSz="957263" eaLnBrk="0" hangingPunct="0">
                    <a:lnSpc>
                      <a:spcPct val="115000"/>
                    </a:lnSpc>
                    <a:spcBef>
                      <a:spcPct val="20000"/>
                    </a:spcBef>
                    <a:buFont typeface="Wingdings" pitchFamily="2" charset="2"/>
                    <a:buChar char="Ø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 defTabSz="957263" eaLnBrk="0" hangingPunct="0">
                    <a:lnSpc>
                      <a:spcPct val="115000"/>
                    </a:lnSpc>
                    <a:spcBef>
                      <a:spcPct val="20000"/>
                    </a:spcBef>
                    <a:buChar char="–"/>
                    <a:defRPr sz="1500">
                      <a:solidFill>
                        <a:schemeClr val="accent2"/>
                      </a:solidFill>
                      <a:latin typeface="Comic Sans MS" pitchFamily="66" charset="0"/>
                    </a:defRPr>
                  </a:lvl2pPr>
                  <a:lvl3pPr marL="1143000" indent="-228600" defTabSz="957263" eaLnBrk="0" hangingPunct="0">
                    <a:lnSpc>
                      <a:spcPct val="115000"/>
                    </a:lnSpc>
                    <a:spcBef>
                      <a:spcPct val="20000"/>
                    </a:spcBef>
                    <a:buFont typeface="Wingdings" pitchFamily="2" charset="2"/>
                    <a:buChar char="Ø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 defTabSz="957263" eaLnBrk="0" hangingPunct="0">
                    <a:lnSpc>
                      <a:spcPct val="115000"/>
                    </a:lnSpc>
                    <a:spcBef>
                      <a:spcPct val="20000"/>
                    </a:spcBef>
                    <a:buFont typeface="Times New Roman" pitchFamily="18" charset="0"/>
                    <a:buChar char="►"/>
                    <a:defRPr sz="1500">
                      <a:solidFill>
                        <a:schemeClr val="accent2"/>
                      </a:solidFill>
                      <a:latin typeface="Comic Sans MS" pitchFamily="66" charset="0"/>
                    </a:defRPr>
                  </a:lvl4pPr>
                  <a:lvl5pPr marL="2057400" indent="-228600" defTabSz="957263" eaLnBrk="0" hangingPunct="0">
                    <a:lnSpc>
                      <a:spcPct val="115000"/>
                    </a:lnSpc>
                    <a:spcBef>
                      <a:spcPct val="20000"/>
                    </a:spcBef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defTabSz="957263" eaLnBrk="0" fontAlgn="base" hangingPunct="0">
                    <a:lnSpc>
                      <a:spcPct val="115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defTabSz="957263" eaLnBrk="0" fontAlgn="base" hangingPunct="0">
                    <a:lnSpc>
                      <a:spcPct val="115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defTabSz="957263" eaLnBrk="0" fontAlgn="base" hangingPunct="0">
                    <a:lnSpc>
                      <a:spcPct val="115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defTabSz="957263" eaLnBrk="0" fontAlgn="base" hangingPunct="0">
                    <a:lnSpc>
                      <a:spcPct val="115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400" dirty="0">
                      <a:sym typeface="Symbol" pitchFamily="18" charset="2"/>
                    </a:rPr>
                    <a:t></a:t>
                  </a:r>
                  <a:r>
                    <a:rPr lang="en-US" altLang="en-US" sz="2200" baseline="-25000" dirty="0">
                      <a:sym typeface="Symbol" pitchFamily="18" charset="2"/>
                    </a:rPr>
                    <a:t>rf</a:t>
                  </a:r>
                  <a:r>
                    <a:rPr lang="en-US" altLang="en-US" sz="1200" dirty="0">
                      <a:sym typeface="Symbol" pitchFamily="18" charset="2"/>
                    </a:rPr>
                    <a:t>= </a:t>
                  </a:r>
                  <a:r>
                    <a:rPr lang="en-US" altLang="en-US" sz="1200" dirty="0" err="1">
                      <a:sym typeface="Symbol" pitchFamily="18" charset="2"/>
                    </a:rPr>
                    <a:t>h</a:t>
                  </a:r>
                  <a:r>
                    <a:rPr lang="en-US" altLang="en-US" sz="2400" dirty="0" err="1">
                      <a:sym typeface="Symbol" pitchFamily="18" charset="2"/>
                    </a:rPr>
                    <a:t></a:t>
                  </a:r>
                  <a:r>
                    <a:rPr lang="en-US" altLang="en-US" sz="2200" baseline="-25000" dirty="0" err="1">
                      <a:sym typeface="Symbol" pitchFamily="18" charset="2"/>
                    </a:rPr>
                    <a:t>rev</a:t>
                  </a:r>
                  <a:r>
                    <a:rPr lang="en-US" altLang="en-US" sz="1200" dirty="0">
                      <a:sym typeface="Symbol" pitchFamily="18" charset="2"/>
                    </a:rPr>
                    <a:t> </a:t>
                  </a:r>
                </a:p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 i="1" dirty="0">
                      <a:latin typeface="Arial" charset="0"/>
                      <a:sym typeface="Symbol" pitchFamily="18" charset="2"/>
                    </a:rPr>
                    <a:t>harmonic number</a:t>
                  </a:r>
                  <a:r>
                    <a:rPr lang="en-US" altLang="en-US" sz="1200" dirty="0">
                      <a:latin typeface="Arial" charset="0"/>
                      <a:sym typeface="Symbol" pitchFamily="18" charset="2"/>
                    </a:rPr>
                    <a:t>  h=2</a:t>
                  </a:r>
                </a:p>
              </p:txBody>
            </p:sp>
          </p:grpSp>
          <p:sp>
            <p:nvSpPr>
              <p:cNvPr id="16" name="Freeform 15"/>
              <p:cNvSpPr/>
              <p:nvPr/>
            </p:nvSpPr>
            <p:spPr bwMode="auto">
              <a:xfrm>
                <a:off x="11602307" y="6829376"/>
                <a:ext cx="107795" cy="330819"/>
              </a:xfrm>
              <a:custGeom>
                <a:avLst/>
                <a:gdLst>
                  <a:gd name="connsiteX0" fmla="*/ 107795 w 107795"/>
                  <a:gd name="connsiteY0" fmla="*/ 0 h 330819"/>
                  <a:gd name="connsiteX1" fmla="*/ 40888 w 107795"/>
                  <a:gd name="connsiteY1" fmla="*/ 245327 h 330819"/>
                  <a:gd name="connsiteX2" fmla="*/ 0 w 107795"/>
                  <a:gd name="connsiteY2" fmla="*/ 330819 h 330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795" h="330819">
                    <a:moveTo>
                      <a:pt x="107795" y="0"/>
                    </a:moveTo>
                    <a:cubicBezTo>
                      <a:pt x="83324" y="95095"/>
                      <a:pt x="58854" y="190191"/>
                      <a:pt x="40888" y="245327"/>
                    </a:cubicBezTo>
                    <a:cubicBezTo>
                      <a:pt x="22922" y="300464"/>
                      <a:pt x="11461" y="315641"/>
                      <a:pt x="0" y="330819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12764707" y="6860613"/>
                <a:ext cx="84033" cy="254801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51" name="Rectangle 195"/>
              <p:cNvSpPr>
                <a:spLocks noChangeArrowheads="1"/>
              </p:cNvSpPr>
              <p:nvPr/>
            </p:nvSpPr>
            <p:spPr bwMode="auto">
              <a:xfrm>
                <a:off x="13413742" y="5420605"/>
                <a:ext cx="2859088" cy="23344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lnSpc>
                    <a:spcPct val="115000"/>
                  </a:lnSpc>
                  <a:spcBef>
                    <a:spcPct val="20000"/>
                  </a:spcBef>
                  <a:buChar char="–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lnSpc>
                    <a:spcPct val="115000"/>
                  </a:lnSpc>
                  <a:spcBef>
                    <a:spcPct val="20000"/>
                  </a:spcBef>
                  <a:buFont typeface="Times New Roman" pitchFamily="18" charset="0"/>
                  <a:buChar char="►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lnSpc>
                    <a:spcPct val="115000"/>
                  </a:lnSpc>
                  <a:spcBef>
                    <a:spcPct val="20000"/>
                  </a:spcBef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600"/>
              </a:p>
            </p:txBody>
          </p:sp>
          <p:sp>
            <p:nvSpPr>
              <p:cNvPr id="244" name="Text Box 133"/>
              <p:cNvSpPr txBox="1">
                <a:spLocks noChangeArrowheads="1"/>
              </p:cNvSpPr>
              <p:nvPr/>
            </p:nvSpPr>
            <p:spPr bwMode="auto">
              <a:xfrm>
                <a:off x="13062633" y="5875625"/>
                <a:ext cx="3144509" cy="927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5755" tIns="47880" rIns="95755" bIns="47880">
                <a:spAutoFit/>
              </a:bodyPr>
              <a:lstStyle>
                <a:lvl1pPr defTabSz="957263"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defTabSz="957263" eaLnBrk="0" hangingPunct="0">
                  <a:lnSpc>
                    <a:spcPct val="115000"/>
                  </a:lnSpc>
                  <a:spcBef>
                    <a:spcPct val="20000"/>
                  </a:spcBef>
                  <a:buChar char="–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2pPr>
                <a:lvl3pPr marL="1143000" indent="-228600" defTabSz="957263"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defTabSz="957263" eaLnBrk="0" hangingPunct="0">
                  <a:lnSpc>
                    <a:spcPct val="115000"/>
                  </a:lnSpc>
                  <a:spcBef>
                    <a:spcPct val="20000"/>
                  </a:spcBef>
                  <a:buFont typeface="Times New Roman" pitchFamily="18" charset="0"/>
                  <a:buChar char="►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4pPr>
                <a:lvl5pPr marL="2057400" indent="-228600" defTabSz="957263" eaLnBrk="0" hangingPunct="0">
                  <a:lnSpc>
                    <a:spcPct val="115000"/>
                  </a:lnSpc>
                  <a:spcBef>
                    <a:spcPct val="20000"/>
                  </a:spcBef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 smtClean="0">
                    <a:solidFill>
                      <a:schemeClr val="accent2"/>
                    </a:solidFill>
                  </a:rPr>
                  <a:t>Accelerating RF Buckets </a:t>
                </a:r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 smtClean="0">
                    <a:solidFill>
                      <a:schemeClr val="accent2"/>
                    </a:solidFill>
                  </a:rPr>
                  <a:t>and </a:t>
                </a:r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 smtClean="0">
                    <a:solidFill>
                      <a:schemeClr val="accent2"/>
                    </a:solidFill>
                  </a:rPr>
                  <a:t>Accelerating Beam Bunches</a:t>
                </a:r>
                <a:endParaRPr lang="en-US" altLang="en-US" sz="1800" dirty="0">
                  <a:solidFill>
                    <a:schemeClr val="accent2"/>
                  </a:solidFill>
                </a:endParaRPr>
              </a:p>
            </p:txBody>
          </p:sp>
        </p:grpSp>
        <p:grpSp>
          <p:nvGrpSpPr>
            <p:cNvPr id="1038" name="Group 1037"/>
            <p:cNvGrpSpPr/>
            <p:nvPr/>
          </p:nvGrpSpPr>
          <p:grpSpPr>
            <a:xfrm>
              <a:off x="3044760" y="3394248"/>
              <a:ext cx="6072028" cy="3238737"/>
              <a:chOff x="13621731" y="5616836"/>
              <a:chExt cx="6072028" cy="3238737"/>
            </a:xfrm>
          </p:grpSpPr>
          <p:sp>
            <p:nvSpPr>
              <p:cNvPr id="239" name="Rectangle 128"/>
              <p:cNvSpPr>
                <a:spLocks noChangeArrowheads="1"/>
              </p:cNvSpPr>
              <p:nvPr/>
            </p:nvSpPr>
            <p:spPr bwMode="auto">
              <a:xfrm>
                <a:off x="16151767" y="5616836"/>
                <a:ext cx="3541992" cy="26157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lnSpc>
                    <a:spcPct val="115000"/>
                  </a:lnSpc>
                  <a:spcBef>
                    <a:spcPct val="20000"/>
                  </a:spcBef>
                  <a:buChar char="–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lnSpc>
                    <a:spcPct val="115000"/>
                  </a:lnSpc>
                  <a:spcBef>
                    <a:spcPct val="20000"/>
                  </a:spcBef>
                  <a:buFont typeface="Times New Roman" pitchFamily="18" charset="0"/>
                  <a:buChar char="►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lnSpc>
                    <a:spcPct val="115000"/>
                  </a:lnSpc>
                  <a:spcBef>
                    <a:spcPct val="20000"/>
                  </a:spcBef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600"/>
              </a:p>
            </p:txBody>
          </p:sp>
          <p:sp>
            <p:nvSpPr>
              <p:cNvPr id="242" name="Freeform 131"/>
              <p:cNvSpPr>
                <a:spLocks/>
              </p:cNvSpPr>
              <p:nvPr/>
            </p:nvSpPr>
            <p:spPr bwMode="auto">
              <a:xfrm flipV="1">
                <a:off x="16917029" y="6097681"/>
                <a:ext cx="1292225" cy="1776079"/>
              </a:xfrm>
              <a:custGeom>
                <a:avLst/>
                <a:gdLst>
                  <a:gd name="T0" fmla="*/ 0 w 1724"/>
                  <a:gd name="T1" fmla="*/ 5191 h 634"/>
                  <a:gd name="T2" fmla="*/ 48 w 1724"/>
                  <a:gd name="T3" fmla="*/ 9647 h 634"/>
                  <a:gd name="T4" fmla="*/ 127 w 1724"/>
                  <a:gd name="T5" fmla="*/ 734 h 634"/>
                  <a:gd name="T6" fmla="*/ 181 w 1724"/>
                  <a:gd name="T7" fmla="*/ 5191 h 6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24"/>
                  <a:gd name="T13" fmla="*/ 0 h 634"/>
                  <a:gd name="T14" fmla="*/ 1724 w 1724"/>
                  <a:gd name="T15" fmla="*/ 634 h 6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24" h="634">
                    <a:moveTo>
                      <a:pt x="0" y="317"/>
                    </a:moveTo>
                    <a:cubicBezTo>
                      <a:pt x="127" y="475"/>
                      <a:pt x="254" y="634"/>
                      <a:pt x="454" y="589"/>
                    </a:cubicBezTo>
                    <a:cubicBezTo>
                      <a:pt x="654" y="544"/>
                      <a:pt x="990" y="90"/>
                      <a:pt x="1202" y="45"/>
                    </a:cubicBezTo>
                    <a:cubicBezTo>
                      <a:pt x="1414" y="0"/>
                      <a:pt x="1569" y="158"/>
                      <a:pt x="1724" y="31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" name="Text Box 132"/>
              <p:cNvSpPr txBox="1">
                <a:spLocks noChangeArrowheads="1"/>
              </p:cNvSpPr>
              <p:nvPr/>
            </p:nvSpPr>
            <p:spPr bwMode="auto">
              <a:xfrm rot="16200000">
                <a:off x="16987072" y="7114935"/>
                <a:ext cx="434975" cy="87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lIns="95755" tIns="47880" rIns="95755" bIns="47880">
                <a:spAutoFit/>
              </a:bodyPr>
              <a:lstStyle>
                <a:lvl1pPr defTabSz="957263"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defTabSz="957263" eaLnBrk="0" hangingPunct="0">
                  <a:lnSpc>
                    <a:spcPct val="115000"/>
                  </a:lnSpc>
                  <a:spcBef>
                    <a:spcPct val="20000"/>
                  </a:spcBef>
                  <a:buChar char="–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2pPr>
                <a:lvl3pPr marL="1143000" indent="-228600" defTabSz="957263"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defTabSz="957263" eaLnBrk="0" hangingPunct="0">
                  <a:lnSpc>
                    <a:spcPct val="115000"/>
                  </a:lnSpc>
                  <a:spcBef>
                    <a:spcPct val="20000"/>
                  </a:spcBef>
                  <a:buFont typeface="Times New Roman" pitchFamily="18" charset="0"/>
                  <a:buChar char="►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4pPr>
                <a:lvl5pPr marL="2057400" indent="-228600" defTabSz="957263" eaLnBrk="0" hangingPunct="0">
                  <a:lnSpc>
                    <a:spcPct val="115000"/>
                  </a:lnSpc>
                  <a:spcBef>
                    <a:spcPct val="20000"/>
                  </a:spcBef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600">
                  <a:sym typeface="Symbol" pitchFamily="18" charset="2"/>
                </a:endParaRPr>
              </a:p>
            </p:txBody>
          </p:sp>
          <p:sp>
            <p:nvSpPr>
              <p:cNvPr id="246" name="Freeform 135"/>
              <p:cNvSpPr>
                <a:spLocks/>
              </p:cNvSpPr>
              <p:nvPr/>
            </p:nvSpPr>
            <p:spPr bwMode="auto">
              <a:xfrm flipV="1">
                <a:off x="18206079" y="6070693"/>
                <a:ext cx="1292225" cy="1776079"/>
              </a:xfrm>
              <a:custGeom>
                <a:avLst/>
                <a:gdLst>
                  <a:gd name="T0" fmla="*/ 0 w 1724"/>
                  <a:gd name="T1" fmla="*/ 5191 h 634"/>
                  <a:gd name="T2" fmla="*/ 48 w 1724"/>
                  <a:gd name="T3" fmla="*/ 9647 h 634"/>
                  <a:gd name="T4" fmla="*/ 127 w 1724"/>
                  <a:gd name="T5" fmla="*/ 734 h 634"/>
                  <a:gd name="T6" fmla="*/ 181 w 1724"/>
                  <a:gd name="T7" fmla="*/ 5191 h 6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24"/>
                  <a:gd name="T13" fmla="*/ 0 h 634"/>
                  <a:gd name="T14" fmla="*/ 1724 w 1724"/>
                  <a:gd name="T15" fmla="*/ 634 h 6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24" h="634">
                    <a:moveTo>
                      <a:pt x="0" y="317"/>
                    </a:moveTo>
                    <a:cubicBezTo>
                      <a:pt x="127" y="475"/>
                      <a:pt x="254" y="634"/>
                      <a:pt x="454" y="589"/>
                    </a:cubicBezTo>
                    <a:cubicBezTo>
                      <a:pt x="654" y="544"/>
                      <a:pt x="990" y="90"/>
                      <a:pt x="1202" y="45"/>
                    </a:cubicBezTo>
                    <a:cubicBezTo>
                      <a:pt x="1414" y="0"/>
                      <a:pt x="1569" y="158"/>
                      <a:pt x="1724" y="31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" name="Line 188"/>
              <p:cNvSpPr>
                <a:spLocks noChangeShapeType="1"/>
              </p:cNvSpPr>
              <p:nvPr/>
            </p:nvSpPr>
            <p:spPr bwMode="auto">
              <a:xfrm>
                <a:off x="16802963" y="6110048"/>
                <a:ext cx="0" cy="176371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" name="Line 189"/>
              <p:cNvSpPr>
                <a:spLocks noChangeShapeType="1"/>
              </p:cNvSpPr>
              <p:nvPr/>
            </p:nvSpPr>
            <p:spPr bwMode="auto">
              <a:xfrm>
                <a:off x="16814254" y="6975235"/>
                <a:ext cx="267811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" name="Text Box 248"/>
              <p:cNvSpPr txBox="1">
                <a:spLocks noChangeArrowheads="1"/>
              </p:cNvSpPr>
              <p:nvPr/>
            </p:nvSpPr>
            <p:spPr bwMode="auto">
              <a:xfrm rot="16200000">
                <a:off x="16444188" y="6838710"/>
                <a:ext cx="434975" cy="338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957263"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defTabSz="957263" eaLnBrk="0" hangingPunct="0">
                  <a:lnSpc>
                    <a:spcPct val="115000"/>
                  </a:lnSpc>
                  <a:spcBef>
                    <a:spcPct val="20000"/>
                  </a:spcBef>
                  <a:buChar char="–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2pPr>
                <a:lvl3pPr marL="1143000" indent="-228600" defTabSz="957263"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defTabSz="957263" eaLnBrk="0" hangingPunct="0">
                  <a:lnSpc>
                    <a:spcPct val="115000"/>
                  </a:lnSpc>
                  <a:spcBef>
                    <a:spcPct val="20000"/>
                  </a:spcBef>
                  <a:buFont typeface="Times New Roman" pitchFamily="18" charset="0"/>
                  <a:buChar char="►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4pPr>
                <a:lvl5pPr marL="2057400" indent="-228600" defTabSz="957263" eaLnBrk="0" hangingPunct="0">
                  <a:lnSpc>
                    <a:spcPct val="115000"/>
                  </a:lnSpc>
                  <a:spcBef>
                    <a:spcPct val="20000"/>
                  </a:spcBef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>
                    <a:sym typeface="Symbol" pitchFamily="18" charset="2"/>
                  </a:rPr>
                  <a:t>E</a:t>
                </a:r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17049707" y="6308121"/>
                <a:ext cx="1161680" cy="1426702"/>
                <a:chOff x="11913848" y="4955129"/>
                <a:chExt cx="1161680" cy="1426702"/>
              </a:xfrm>
            </p:grpSpPr>
            <p:sp>
              <p:nvSpPr>
                <p:cNvPr id="2" name="Freeform 1"/>
                <p:cNvSpPr/>
                <p:nvPr/>
              </p:nvSpPr>
              <p:spPr bwMode="auto">
                <a:xfrm flipH="1">
                  <a:off x="11915182" y="4955129"/>
                  <a:ext cx="1160346" cy="683783"/>
                </a:xfrm>
                <a:custGeom>
                  <a:avLst/>
                  <a:gdLst>
                    <a:gd name="connsiteX0" fmla="*/ 0 w 1107583"/>
                    <a:gd name="connsiteY0" fmla="*/ 673194 h 679634"/>
                    <a:gd name="connsiteX1" fmla="*/ 309093 w 1107583"/>
                    <a:gd name="connsiteY1" fmla="*/ 473572 h 679634"/>
                    <a:gd name="connsiteX2" fmla="*/ 663262 w 1107583"/>
                    <a:gd name="connsiteY2" fmla="*/ 42129 h 679634"/>
                    <a:gd name="connsiteX3" fmla="*/ 920839 w 1107583"/>
                    <a:gd name="connsiteY3" fmla="*/ 55008 h 679634"/>
                    <a:gd name="connsiteX4" fmla="*/ 1062507 w 1107583"/>
                    <a:gd name="connsiteY4" fmla="*/ 383420 h 679634"/>
                    <a:gd name="connsiteX5" fmla="*/ 1107583 w 1107583"/>
                    <a:gd name="connsiteY5" fmla="*/ 679634 h 67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07583" h="679634">
                      <a:moveTo>
                        <a:pt x="0" y="673194"/>
                      </a:moveTo>
                      <a:cubicBezTo>
                        <a:pt x="99274" y="625971"/>
                        <a:pt x="198549" y="578749"/>
                        <a:pt x="309093" y="473572"/>
                      </a:cubicBezTo>
                      <a:cubicBezTo>
                        <a:pt x="419637" y="368395"/>
                        <a:pt x="561304" y="111890"/>
                        <a:pt x="663262" y="42129"/>
                      </a:cubicBezTo>
                      <a:cubicBezTo>
                        <a:pt x="765220" y="-27632"/>
                        <a:pt x="854298" y="-1874"/>
                        <a:pt x="920839" y="55008"/>
                      </a:cubicBezTo>
                      <a:cubicBezTo>
                        <a:pt x="987380" y="111890"/>
                        <a:pt x="1031383" y="279316"/>
                        <a:pt x="1062507" y="383420"/>
                      </a:cubicBezTo>
                      <a:cubicBezTo>
                        <a:pt x="1093631" y="487524"/>
                        <a:pt x="1100607" y="583579"/>
                        <a:pt x="1107583" y="679634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266" name="Freeform 265"/>
                <p:cNvSpPr/>
                <p:nvPr/>
              </p:nvSpPr>
              <p:spPr bwMode="auto">
                <a:xfrm flipH="1" flipV="1">
                  <a:off x="11913848" y="5622243"/>
                  <a:ext cx="1160346" cy="759588"/>
                </a:xfrm>
                <a:custGeom>
                  <a:avLst/>
                  <a:gdLst>
                    <a:gd name="connsiteX0" fmla="*/ 0 w 1107583"/>
                    <a:gd name="connsiteY0" fmla="*/ 673194 h 679634"/>
                    <a:gd name="connsiteX1" fmla="*/ 309093 w 1107583"/>
                    <a:gd name="connsiteY1" fmla="*/ 473572 h 679634"/>
                    <a:gd name="connsiteX2" fmla="*/ 663262 w 1107583"/>
                    <a:gd name="connsiteY2" fmla="*/ 42129 h 679634"/>
                    <a:gd name="connsiteX3" fmla="*/ 920839 w 1107583"/>
                    <a:gd name="connsiteY3" fmla="*/ 55008 h 679634"/>
                    <a:gd name="connsiteX4" fmla="*/ 1062507 w 1107583"/>
                    <a:gd name="connsiteY4" fmla="*/ 383420 h 679634"/>
                    <a:gd name="connsiteX5" fmla="*/ 1107583 w 1107583"/>
                    <a:gd name="connsiteY5" fmla="*/ 679634 h 67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07583" h="679634">
                      <a:moveTo>
                        <a:pt x="0" y="673194"/>
                      </a:moveTo>
                      <a:cubicBezTo>
                        <a:pt x="99274" y="625971"/>
                        <a:pt x="198549" y="578749"/>
                        <a:pt x="309093" y="473572"/>
                      </a:cubicBezTo>
                      <a:cubicBezTo>
                        <a:pt x="419637" y="368395"/>
                        <a:pt x="561304" y="111890"/>
                        <a:pt x="663262" y="42129"/>
                      </a:cubicBezTo>
                      <a:cubicBezTo>
                        <a:pt x="765220" y="-27632"/>
                        <a:pt x="854298" y="-1874"/>
                        <a:pt x="920839" y="55008"/>
                      </a:cubicBezTo>
                      <a:cubicBezTo>
                        <a:pt x="987380" y="111890"/>
                        <a:pt x="1031383" y="279316"/>
                        <a:pt x="1062507" y="383420"/>
                      </a:cubicBezTo>
                      <a:cubicBezTo>
                        <a:pt x="1093631" y="487524"/>
                        <a:pt x="1100607" y="583579"/>
                        <a:pt x="1107583" y="679634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275" name="Group 274"/>
              <p:cNvGrpSpPr/>
              <p:nvPr/>
            </p:nvGrpSpPr>
            <p:grpSpPr>
              <a:xfrm>
                <a:off x="18324457" y="6312270"/>
                <a:ext cx="1173583" cy="1422553"/>
                <a:chOff x="11886670" y="4959278"/>
                <a:chExt cx="1173583" cy="1422553"/>
              </a:xfrm>
            </p:grpSpPr>
            <p:sp>
              <p:nvSpPr>
                <p:cNvPr id="280" name="Freeform 279"/>
                <p:cNvSpPr/>
                <p:nvPr/>
              </p:nvSpPr>
              <p:spPr bwMode="auto">
                <a:xfrm flipH="1">
                  <a:off x="11888004" y="4959278"/>
                  <a:ext cx="1172249" cy="679634"/>
                </a:xfrm>
                <a:custGeom>
                  <a:avLst/>
                  <a:gdLst>
                    <a:gd name="connsiteX0" fmla="*/ 0 w 1107583"/>
                    <a:gd name="connsiteY0" fmla="*/ 673194 h 679634"/>
                    <a:gd name="connsiteX1" fmla="*/ 309093 w 1107583"/>
                    <a:gd name="connsiteY1" fmla="*/ 473572 h 679634"/>
                    <a:gd name="connsiteX2" fmla="*/ 663262 w 1107583"/>
                    <a:gd name="connsiteY2" fmla="*/ 42129 h 679634"/>
                    <a:gd name="connsiteX3" fmla="*/ 920839 w 1107583"/>
                    <a:gd name="connsiteY3" fmla="*/ 55008 h 679634"/>
                    <a:gd name="connsiteX4" fmla="*/ 1062507 w 1107583"/>
                    <a:gd name="connsiteY4" fmla="*/ 383420 h 679634"/>
                    <a:gd name="connsiteX5" fmla="*/ 1107583 w 1107583"/>
                    <a:gd name="connsiteY5" fmla="*/ 679634 h 67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07583" h="679634">
                      <a:moveTo>
                        <a:pt x="0" y="673194"/>
                      </a:moveTo>
                      <a:cubicBezTo>
                        <a:pt x="99274" y="625971"/>
                        <a:pt x="198549" y="578749"/>
                        <a:pt x="309093" y="473572"/>
                      </a:cubicBezTo>
                      <a:cubicBezTo>
                        <a:pt x="419637" y="368395"/>
                        <a:pt x="561304" y="111890"/>
                        <a:pt x="663262" y="42129"/>
                      </a:cubicBezTo>
                      <a:cubicBezTo>
                        <a:pt x="765220" y="-27632"/>
                        <a:pt x="854298" y="-1874"/>
                        <a:pt x="920839" y="55008"/>
                      </a:cubicBezTo>
                      <a:cubicBezTo>
                        <a:pt x="987380" y="111890"/>
                        <a:pt x="1031383" y="279316"/>
                        <a:pt x="1062507" y="383420"/>
                      </a:cubicBezTo>
                      <a:cubicBezTo>
                        <a:pt x="1093631" y="487524"/>
                        <a:pt x="1100607" y="583579"/>
                        <a:pt x="1107583" y="679634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281" name="Freeform 280"/>
                <p:cNvSpPr/>
                <p:nvPr/>
              </p:nvSpPr>
              <p:spPr bwMode="auto">
                <a:xfrm flipH="1" flipV="1">
                  <a:off x="11886670" y="5626852"/>
                  <a:ext cx="1172249" cy="754979"/>
                </a:xfrm>
                <a:custGeom>
                  <a:avLst/>
                  <a:gdLst>
                    <a:gd name="connsiteX0" fmla="*/ 0 w 1107583"/>
                    <a:gd name="connsiteY0" fmla="*/ 673194 h 679634"/>
                    <a:gd name="connsiteX1" fmla="*/ 309093 w 1107583"/>
                    <a:gd name="connsiteY1" fmla="*/ 473572 h 679634"/>
                    <a:gd name="connsiteX2" fmla="*/ 663262 w 1107583"/>
                    <a:gd name="connsiteY2" fmla="*/ 42129 h 679634"/>
                    <a:gd name="connsiteX3" fmla="*/ 920839 w 1107583"/>
                    <a:gd name="connsiteY3" fmla="*/ 55008 h 679634"/>
                    <a:gd name="connsiteX4" fmla="*/ 1062507 w 1107583"/>
                    <a:gd name="connsiteY4" fmla="*/ 383420 h 679634"/>
                    <a:gd name="connsiteX5" fmla="*/ 1107583 w 1107583"/>
                    <a:gd name="connsiteY5" fmla="*/ 679634 h 67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07583" h="679634">
                      <a:moveTo>
                        <a:pt x="0" y="673194"/>
                      </a:moveTo>
                      <a:cubicBezTo>
                        <a:pt x="99274" y="625971"/>
                        <a:pt x="198549" y="578749"/>
                        <a:pt x="309093" y="473572"/>
                      </a:cubicBezTo>
                      <a:cubicBezTo>
                        <a:pt x="419637" y="368395"/>
                        <a:pt x="561304" y="111890"/>
                        <a:pt x="663262" y="42129"/>
                      </a:cubicBezTo>
                      <a:cubicBezTo>
                        <a:pt x="765220" y="-27632"/>
                        <a:pt x="854298" y="-1874"/>
                        <a:pt x="920839" y="55008"/>
                      </a:cubicBezTo>
                      <a:cubicBezTo>
                        <a:pt x="987380" y="111890"/>
                        <a:pt x="1031383" y="279316"/>
                        <a:pt x="1062507" y="383420"/>
                      </a:cubicBezTo>
                      <a:cubicBezTo>
                        <a:pt x="1093631" y="487524"/>
                        <a:pt x="1100607" y="583579"/>
                        <a:pt x="1107583" y="679634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</p:grpSp>
          <p:sp>
            <p:nvSpPr>
              <p:cNvPr id="282" name="Text Box 133"/>
              <p:cNvSpPr txBox="1">
                <a:spLocks noChangeArrowheads="1"/>
              </p:cNvSpPr>
              <p:nvPr/>
            </p:nvSpPr>
            <p:spPr bwMode="auto">
              <a:xfrm>
                <a:off x="13621731" y="7418806"/>
                <a:ext cx="2719713" cy="3429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/>
            </p:spPr>
            <p:txBody>
              <a:bodyPr wrap="none" lIns="95755" tIns="47880" rIns="95755" bIns="47880">
                <a:spAutoFit/>
              </a:bodyPr>
              <a:lstStyle>
                <a:lvl1pPr defTabSz="957263"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defTabSz="957263" eaLnBrk="0" hangingPunct="0">
                  <a:lnSpc>
                    <a:spcPct val="115000"/>
                  </a:lnSpc>
                  <a:spcBef>
                    <a:spcPct val="20000"/>
                  </a:spcBef>
                  <a:buChar char="–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2pPr>
                <a:lvl3pPr marL="1143000" indent="-228600" defTabSz="957263" eaLnBrk="0" hangingPunct="0">
                  <a:lnSpc>
                    <a:spcPct val="115000"/>
                  </a:lnSpc>
                  <a:spcBef>
                    <a:spcPct val="20000"/>
                  </a:spcBef>
                  <a:buFont typeface="Wingdings" pitchFamily="2" charset="2"/>
                  <a:buChar char="Ø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defTabSz="957263" eaLnBrk="0" hangingPunct="0">
                  <a:lnSpc>
                    <a:spcPct val="115000"/>
                  </a:lnSpc>
                  <a:spcBef>
                    <a:spcPct val="20000"/>
                  </a:spcBef>
                  <a:buFont typeface="Times New Roman" pitchFamily="18" charset="0"/>
                  <a:buChar char="►"/>
                  <a:defRPr sz="1500">
                    <a:solidFill>
                      <a:schemeClr val="accent2"/>
                    </a:solidFill>
                    <a:latin typeface="Comic Sans MS" pitchFamily="66" charset="0"/>
                  </a:defRPr>
                </a:lvl4pPr>
                <a:lvl5pPr marL="2057400" indent="-228600" defTabSz="957263" eaLnBrk="0" hangingPunct="0">
                  <a:lnSpc>
                    <a:spcPct val="115000"/>
                  </a:lnSpc>
                  <a:spcBef>
                    <a:spcPct val="20000"/>
                  </a:spcBef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defTabSz="957263" eaLnBrk="0" fontAlgn="base" hangingPunct="0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 err="1" smtClean="0">
                    <a:solidFill>
                      <a:srgbClr val="6600CC"/>
                    </a:solidFill>
                    <a:sym typeface="Symbol"/>
                  </a:rPr>
                  <a:t>Accel</a:t>
                </a:r>
                <a:r>
                  <a:rPr lang="en-US" altLang="en-US" sz="1600" dirty="0" smtClean="0">
                    <a:solidFill>
                      <a:srgbClr val="6600CC"/>
                    </a:solidFill>
                    <a:sym typeface="Symbol"/>
                  </a:rPr>
                  <a:t>. /turn=</a:t>
                </a:r>
                <a:r>
                  <a:rPr lang="en-US" altLang="en-US" sz="1600" dirty="0" err="1" smtClean="0">
                    <a:solidFill>
                      <a:srgbClr val="6600CC"/>
                    </a:solidFill>
                    <a:sym typeface="Symbol"/>
                  </a:rPr>
                  <a:t>E</a:t>
                </a:r>
                <a:r>
                  <a:rPr lang="en-US" altLang="en-US" sz="1600" baseline="-25000" dirty="0" err="1" smtClean="0">
                    <a:solidFill>
                      <a:srgbClr val="6600CC"/>
                    </a:solidFill>
                    <a:sym typeface="Symbol"/>
                  </a:rPr>
                  <a:t>Acc</a:t>
                </a:r>
                <a:r>
                  <a:rPr lang="en-US" altLang="en-US" sz="1600" dirty="0" smtClean="0">
                    <a:solidFill>
                      <a:srgbClr val="6600CC"/>
                    </a:solidFill>
                    <a:sym typeface="Symbol"/>
                  </a:rPr>
                  <a:t>=V</a:t>
                </a:r>
                <a:r>
                  <a:rPr lang="en-US" altLang="en-US" sz="1600" baseline="-25000" dirty="0" smtClean="0">
                    <a:solidFill>
                      <a:srgbClr val="6600CC"/>
                    </a:solidFill>
                    <a:sym typeface="Symbol"/>
                  </a:rPr>
                  <a:t>0</a:t>
                </a:r>
                <a:r>
                  <a:rPr lang="en-US" altLang="en-US" sz="1600" dirty="0" smtClean="0">
                    <a:solidFill>
                      <a:srgbClr val="6600CC"/>
                    </a:solidFill>
                    <a:sym typeface="Symbol"/>
                  </a:rPr>
                  <a:t>sin </a:t>
                </a:r>
                <a:endParaRPr lang="en-US" altLang="en-US" sz="1600" dirty="0">
                  <a:solidFill>
                    <a:srgbClr val="6600CC"/>
                  </a:solidFill>
                </a:endParaRP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17137054" y="6564954"/>
                <a:ext cx="640969" cy="875058"/>
                <a:chOff x="11915911" y="5005630"/>
                <a:chExt cx="845496" cy="1341033"/>
              </a:xfrm>
            </p:grpSpPr>
            <p:sp>
              <p:nvSpPr>
                <p:cNvPr id="11" name="Freeform 10"/>
                <p:cNvSpPr/>
                <p:nvPr/>
              </p:nvSpPr>
              <p:spPr bwMode="auto">
                <a:xfrm>
                  <a:off x="11917345" y="5005630"/>
                  <a:ext cx="844062" cy="679068"/>
                </a:xfrm>
                <a:custGeom>
                  <a:avLst/>
                  <a:gdLst>
                    <a:gd name="connsiteX0" fmla="*/ 0 w 844062"/>
                    <a:gd name="connsiteY0" fmla="*/ 648922 h 679067"/>
                    <a:gd name="connsiteX1" fmla="*/ 105508 w 844062"/>
                    <a:gd name="connsiteY1" fmla="*/ 201770 h 679067"/>
                    <a:gd name="connsiteX2" fmla="*/ 311499 w 844062"/>
                    <a:gd name="connsiteY2" fmla="*/ 803 h 679067"/>
                    <a:gd name="connsiteX3" fmla="*/ 562708 w 844062"/>
                    <a:gd name="connsiteY3" fmla="*/ 141480 h 679067"/>
                    <a:gd name="connsiteX4" fmla="*/ 743578 w 844062"/>
                    <a:gd name="connsiteY4" fmla="*/ 387665 h 679067"/>
                    <a:gd name="connsiteX5" fmla="*/ 844062 w 844062"/>
                    <a:gd name="connsiteY5" fmla="*/ 679067 h 679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44062" h="679067">
                      <a:moveTo>
                        <a:pt x="0" y="648922"/>
                      </a:moveTo>
                      <a:cubicBezTo>
                        <a:pt x="26795" y="479356"/>
                        <a:pt x="53591" y="309790"/>
                        <a:pt x="105508" y="201770"/>
                      </a:cubicBezTo>
                      <a:cubicBezTo>
                        <a:pt x="157425" y="93750"/>
                        <a:pt x="235299" y="10851"/>
                        <a:pt x="311499" y="803"/>
                      </a:cubicBezTo>
                      <a:cubicBezTo>
                        <a:pt x="387699" y="-9245"/>
                        <a:pt x="490695" y="77003"/>
                        <a:pt x="562708" y="141480"/>
                      </a:cubicBezTo>
                      <a:cubicBezTo>
                        <a:pt x="634721" y="205957"/>
                        <a:pt x="696686" y="298067"/>
                        <a:pt x="743578" y="387665"/>
                      </a:cubicBezTo>
                      <a:cubicBezTo>
                        <a:pt x="790470" y="477263"/>
                        <a:pt x="817266" y="578165"/>
                        <a:pt x="844062" y="679067"/>
                      </a:cubicBezTo>
                    </a:path>
                  </a:pathLst>
                </a:custGeom>
                <a:solidFill>
                  <a:srgbClr val="FF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283" name="Freeform 282"/>
                <p:cNvSpPr/>
                <p:nvPr/>
              </p:nvSpPr>
              <p:spPr bwMode="auto">
                <a:xfrm flipV="1">
                  <a:off x="11915911" y="5622045"/>
                  <a:ext cx="834014" cy="724618"/>
                </a:xfrm>
                <a:custGeom>
                  <a:avLst/>
                  <a:gdLst>
                    <a:gd name="connsiteX0" fmla="*/ 0 w 844062"/>
                    <a:gd name="connsiteY0" fmla="*/ 648922 h 679067"/>
                    <a:gd name="connsiteX1" fmla="*/ 105508 w 844062"/>
                    <a:gd name="connsiteY1" fmla="*/ 201770 h 679067"/>
                    <a:gd name="connsiteX2" fmla="*/ 311499 w 844062"/>
                    <a:gd name="connsiteY2" fmla="*/ 803 h 679067"/>
                    <a:gd name="connsiteX3" fmla="*/ 562708 w 844062"/>
                    <a:gd name="connsiteY3" fmla="*/ 141480 h 679067"/>
                    <a:gd name="connsiteX4" fmla="*/ 743578 w 844062"/>
                    <a:gd name="connsiteY4" fmla="*/ 387665 h 679067"/>
                    <a:gd name="connsiteX5" fmla="*/ 844062 w 844062"/>
                    <a:gd name="connsiteY5" fmla="*/ 679067 h 679067"/>
                    <a:gd name="connsiteX0" fmla="*/ 0 w 834014"/>
                    <a:gd name="connsiteY0" fmla="*/ 648922 h 648922"/>
                    <a:gd name="connsiteX1" fmla="*/ 105508 w 834014"/>
                    <a:gd name="connsiteY1" fmla="*/ 201770 h 648922"/>
                    <a:gd name="connsiteX2" fmla="*/ 311499 w 834014"/>
                    <a:gd name="connsiteY2" fmla="*/ 803 h 648922"/>
                    <a:gd name="connsiteX3" fmla="*/ 562708 w 834014"/>
                    <a:gd name="connsiteY3" fmla="*/ 141480 h 648922"/>
                    <a:gd name="connsiteX4" fmla="*/ 743578 w 834014"/>
                    <a:gd name="connsiteY4" fmla="*/ 387665 h 648922"/>
                    <a:gd name="connsiteX5" fmla="*/ 834014 w 834014"/>
                    <a:gd name="connsiteY5" fmla="*/ 643073 h 648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4014" h="648922">
                      <a:moveTo>
                        <a:pt x="0" y="648922"/>
                      </a:moveTo>
                      <a:cubicBezTo>
                        <a:pt x="26795" y="479356"/>
                        <a:pt x="53591" y="309790"/>
                        <a:pt x="105508" y="201770"/>
                      </a:cubicBezTo>
                      <a:cubicBezTo>
                        <a:pt x="157425" y="93750"/>
                        <a:pt x="235299" y="10851"/>
                        <a:pt x="311499" y="803"/>
                      </a:cubicBezTo>
                      <a:cubicBezTo>
                        <a:pt x="387699" y="-9245"/>
                        <a:pt x="490695" y="77003"/>
                        <a:pt x="562708" y="141480"/>
                      </a:cubicBezTo>
                      <a:cubicBezTo>
                        <a:pt x="634721" y="205957"/>
                        <a:pt x="698360" y="304066"/>
                        <a:pt x="743578" y="387665"/>
                      </a:cubicBezTo>
                      <a:cubicBezTo>
                        <a:pt x="788796" y="471264"/>
                        <a:pt x="807218" y="542171"/>
                        <a:pt x="834014" y="643073"/>
                      </a:cubicBezTo>
                    </a:path>
                  </a:pathLst>
                </a:custGeom>
                <a:solidFill>
                  <a:srgbClr val="FF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284" name="Group 283"/>
              <p:cNvGrpSpPr/>
              <p:nvPr/>
            </p:nvGrpSpPr>
            <p:grpSpPr>
              <a:xfrm>
                <a:off x="18413695" y="6541058"/>
                <a:ext cx="640969" cy="892987"/>
                <a:chOff x="11915911" y="4978154"/>
                <a:chExt cx="845496" cy="1368509"/>
              </a:xfrm>
            </p:grpSpPr>
            <p:sp>
              <p:nvSpPr>
                <p:cNvPr id="285" name="Freeform 284"/>
                <p:cNvSpPr/>
                <p:nvPr/>
              </p:nvSpPr>
              <p:spPr bwMode="auto">
                <a:xfrm>
                  <a:off x="11917345" y="4978154"/>
                  <a:ext cx="844062" cy="679067"/>
                </a:xfrm>
                <a:custGeom>
                  <a:avLst/>
                  <a:gdLst>
                    <a:gd name="connsiteX0" fmla="*/ 0 w 844062"/>
                    <a:gd name="connsiteY0" fmla="*/ 648922 h 679067"/>
                    <a:gd name="connsiteX1" fmla="*/ 105508 w 844062"/>
                    <a:gd name="connsiteY1" fmla="*/ 201770 h 679067"/>
                    <a:gd name="connsiteX2" fmla="*/ 311499 w 844062"/>
                    <a:gd name="connsiteY2" fmla="*/ 803 h 679067"/>
                    <a:gd name="connsiteX3" fmla="*/ 562708 w 844062"/>
                    <a:gd name="connsiteY3" fmla="*/ 141480 h 679067"/>
                    <a:gd name="connsiteX4" fmla="*/ 743578 w 844062"/>
                    <a:gd name="connsiteY4" fmla="*/ 387665 h 679067"/>
                    <a:gd name="connsiteX5" fmla="*/ 844062 w 844062"/>
                    <a:gd name="connsiteY5" fmla="*/ 679067 h 679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44062" h="679067">
                      <a:moveTo>
                        <a:pt x="0" y="648922"/>
                      </a:moveTo>
                      <a:cubicBezTo>
                        <a:pt x="26795" y="479356"/>
                        <a:pt x="53591" y="309790"/>
                        <a:pt x="105508" y="201770"/>
                      </a:cubicBezTo>
                      <a:cubicBezTo>
                        <a:pt x="157425" y="93750"/>
                        <a:pt x="235299" y="10851"/>
                        <a:pt x="311499" y="803"/>
                      </a:cubicBezTo>
                      <a:cubicBezTo>
                        <a:pt x="387699" y="-9245"/>
                        <a:pt x="490695" y="77003"/>
                        <a:pt x="562708" y="141480"/>
                      </a:cubicBezTo>
                      <a:cubicBezTo>
                        <a:pt x="634721" y="205957"/>
                        <a:pt x="696686" y="298067"/>
                        <a:pt x="743578" y="387665"/>
                      </a:cubicBezTo>
                      <a:cubicBezTo>
                        <a:pt x="790470" y="477263"/>
                        <a:pt x="817266" y="578165"/>
                        <a:pt x="844062" y="679067"/>
                      </a:cubicBezTo>
                    </a:path>
                  </a:pathLst>
                </a:custGeom>
                <a:solidFill>
                  <a:srgbClr val="FF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286" name="Freeform 285"/>
                <p:cNvSpPr/>
                <p:nvPr/>
              </p:nvSpPr>
              <p:spPr bwMode="auto">
                <a:xfrm flipV="1">
                  <a:off x="11915911" y="5622045"/>
                  <a:ext cx="834014" cy="724618"/>
                </a:xfrm>
                <a:custGeom>
                  <a:avLst/>
                  <a:gdLst>
                    <a:gd name="connsiteX0" fmla="*/ 0 w 844062"/>
                    <a:gd name="connsiteY0" fmla="*/ 648922 h 679067"/>
                    <a:gd name="connsiteX1" fmla="*/ 105508 w 844062"/>
                    <a:gd name="connsiteY1" fmla="*/ 201770 h 679067"/>
                    <a:gd name="connsiteX2" fmla="*/ 311499 w 844062"/>
                    <a:gd name="connsiteY2" fmla="*/ 803 h 679067"/>
                    <a:gd name="connsiteX3" fmla="*/ 562708 w 844062"/>
                    <a:gd name="connsiteY3" fmla="*/ 141480 h 679067"/>
                    <a:gd name="connsiteX4" fmla="*/ 743578 w 844062"/>
                    <a:gd name="connsiteY4" fmla="*/ 387665 h 679067"/>
                    <a:gd name="connsiteX5" fmla="*/ 844062 w 844062"/>
                    <a:gd name="connsiteY5" fmla="*/ 679067 h 679067"/>
                    <a:gd name="connsiteX0" fmla="*/ 0 w 834014"/>
                    <a:gd name="connsiteY0" fmla="*/ 648922 h 648922"/>
                    <a:gd name="connsiteX1" fmla="*/ 105508 w 834014"/>
                    <a:gd name="connsiteY1" fmla="*/ 201770 h 648922"/>
                    <a:gd name="connsiteX2" fmla="*/ 311499 w 834014"/>
                    <a:gd name="connsiteY2" fmla="*/ 803 h 648922"/>
                    <a:gd name="connsiteX3" fmla="*/ 562708 w 834014"/>
                    <a:gd name="connsiteY3" fmla="*/ 141480 h 648922"/>
                    <a:gd name="connsiteX4" fmla="*/ 743578 w 834014"/>
                    <a:gd name="connsiteY4" fmla="*/ 387665 h 648922"/>
                    <a:gd name="connsiteX5" fmla="*/ 834014 w 834014"/>
                    <a:gd name="connsiteY5" fmla="*/ 643073 h 648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4014" h="648922">
                      <a:moveTo>
                        <a:pt x="0" y="648922"/>
                      </a:moveTo>
                      <a:cubicBezTo>
                        <a:pt x="26795" y="479356"/>
                        <a:pt x="53591" y="309790"/>
                        <a:pt x="105508" y="201770"/>
                      </a:cubicBezTo>
                      <a:cubicBezTo>
                        <a:pt x="157425" y="93750"/>
                        <a:pt x="235299" y="10851"/>
                        <a:pt x="311499" y="803"/>
                      </a:cubicBezTo>
                      <a:cubicBezTo>
                        <a:pt x="387699" y="-9245"/>
                        <a:pt x="490695" y="77003"/>
                        <a:pt x="562708" y="141480"/>
                      </a:cubicBezTo>
                      <a:cubicBezTo>
                        <a:pt x="634721" y="205957"/>
                        <a:pt x="698360" y="304066"/>
                        <a:pt x="743578" y="387665"/>
                      </a:cubicBezTo>
                      <a:cubicBezTo>
                        <a:pt x="788796" y="471264"/>
                        <a:pt x="807218" y="542171"/>
                        <a:pt x="834014" y="643073"/>
                      </a:cubicBezTo>
                    </a:path>
                  </a:pathLst>
                </a:custGeom>
                <a:solidFill>
                  <a:srgbClr val="FF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</p:grpSp>
          <p:sp>
            <p:nvSpPr>
              <p:cNvPr id="18" name="Freeform 17"/>
              <p:cNvSpPr/>
              <p:nvPr/>
            </p:nvSpPr>
            <p:spPr bwMode="auto">
              <a:xfrm>
                <a:off x="16802963" y="7000843"/>
                <a:ext cx="109557" cy="390641"/>
              </a:xfrm>
              <a:custGeom>
                <a:avLst/>
                <a:gdLst>
                  <a:gd name="connsiteX0" fmla="*/ 81775 w 81775"/>
                  <a:gd name="connsiteY0" fmla="*/ 0 h 327102"/>
                  <a:gd name="connsiteX1" fmla="*/ 37171 w 81775"/>
                  <a:gd name="connsiteY1" fmla="*/ 193288 h 327102"/>
                  <a:gd name="connsiteX2" fmla="*/ 0 w 81775"/>
                  <a:gd name="connsiteY2" fmla="*/ 327102 h 327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775" h="327102">
                    <a:moveTo>
                      <a:pt x="81775" y="0"/>
                    </a:moveTo>
                    <a:cubicBezTo>
                      <a:pt x="66287" y="69385"/>
                      <a:pt x="50800" y="138771"/>
                      <a:pt x="37171" y="193288"/>
                    </a:cubicBezTo>
                    <a:cubicBezTo>
                      <a:pt x="23542" y="247805"/>
                      <a:pt x="11771" y="287453"/>
                      <a:pt x="0" y="327102"/>
                    </a:cubicBez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15562780" y="7761092"/>
                <a:ext cx="4000721" cy="1094481"/>
                <a:chOff x="15256658" y="2340487"/>
                <a:chExt cx="4000721" cy="1094481"/>
              </a:xfrm>
            </p:grpSpPr>
            <p:grpSp>
              <p:nvGrpSpPr>
                <p:cNvPr id="209" name="Group 208"/>
                <p:cNvGrpSpPr/>
                <p:nvPr/>
              </p:nvGrpSpPr>
              <p:grpSpPr>
                <a:xfrm>
                  <a:off x="15256658" y="2340487"/>
                  <a:ext cx="4000721" cy="1094481"/>
                  <a:chOff x="14012431" y="5968699"/>
                  <a:chExt cx="4000721" cy="1094481"/>
                </a:xfrm>
              </p:grpSpPr>
              <p:sp>
                <p:nvSpPr>
                  <p:cNvPr id="232" name="Rectangle 231"/>
                  <p:cNvSpPr/>
                  <p:nvPr/>
                </p:nvSpPr>
                <p:spPr bwMode="auto">
                  <a:xfrm>
                    <a:off x="14012431" y="6276402"/>
                    <a:ext cx="4000721" cy="78677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57263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  <p:grpSp>
                <p:nvGrpSpPr>
                  <p:cNvPr id="233" name="Group 232"/>
                  <p:cNvGrpSpPr/>
                  <p:nvPr/>
                </p:nvGrpSpPr>
                <p:grpSpPr>
                  <a:xfrm>
                    <a:off x="14484105" y="5968699"/>
                    <a:ext cx="3372337" cy="877250"/>
                    <a:chOff x="13082079" y="4029993"/>
                    <a:chExt cx="3372337" cy="877250"/>
                  </a:xfrm>
                </p:grpSpPr>
                <p:sp>
                  <p:nvSpPr>
                    <p:cNvPr id="234" name="Freeform 233"/>
                    <p:cNvSpPr/>
                    <p:nvPr/>
                  </p:nvSpPr>
                  <p:spPr bwMode="auto">
                    <a:xfrm>
                      <a:off x="14208528" y="4029993"/>
                      <a:ext cx="635122" cy="877250"/>
                    </a:xfrm>
                    <a:custGeom>
                      <a:avLst/>
                      <a:gdLst>
                        <a:gd name="connsiteX0" fmla="*/ 0 w 896471"/>
                        <a:gd name="connsiteY0" fmla="*/ 950271 h 968201"/>
                        <a:gd name="connsiteX1" fmla="*/ 430306 w 896471"/>
                        <a:gd name="connsiteY1" fmla="*/ 13 h 968201"/>
                        <a:gd name="connsiteX2" fmla="*/ 896471 w 896471"/>
                        <a:gd name="connsiteY2" fmla="*/ 968201 h 968201"/>
                        <a:gd name="connsiteX0" fmla="*/ 0 w 896471"/>
                        <a:gd name="connsiteY0" fmla="*/ 961484 h 979414"/>
                        <a:gd name="connsiteX1" fmla="*/ 430306 w 896471"/>
                        <a:gd name="connsiteY1" fmla="*/ 11226 h 979414"/>
                        <a:gd name="connsiteX2" fmla="*/ 732555 w 896471"/>
                        <a:gd name="connsiteY2" fmla="*/ 473321 h 979414"/>
                        <a:gd name="connsiteX3" fmla="*/ 896471 w 896471"/>
                        <a:gd name="connsiteY3" fmla="*/ 979414 h 979414"/>
                        <a:gd name="connsiteX0" fmla="*/ 0 w 896471"/>
                        <a:gd name="connsiteY0" fmla="*/ 958460 h 976390"/>
                        <a:gd name="connsiteX1" fmla="*/ 430306 w 896471"/>
                        <a:gd name="connsiteY1" fmla="*/ 8202 h 976390"/>
                        <a:gd name="connsiteX2" fmla="*/ 762966 w 896471"/>
                        <a:gd name="connsiteY2" fmla="*/ 635097 h 976390"/>
                        <a:gd name="connsiteX3" fmla="*/ 896471 w 896471"/>
                        <a:gd name="connsiteY3" fmla="*/ 976390 h 976390"/>
                        <a:gd name="connsiteX0" fmla="*/ 0 w 972498"/>
                        <a:gd name="connsiteY0" fmla="*/ 958460 h 982494"/>
                        <a:gd name="connsiteX1" fmla="*/ 430306 w 972498"/>
                        <a:gd name="connsiteY1" fmla="*/ 8202 h 982494"/>
                        <a:gd name="connsiteX2" fmla="*/ 762966 w 972498"/>
                        <a:gd name="connsiteY2" fmla="*/ 635097 h 982494"/>
                        <a:gd name="connsiteX3" fmla="*/ 972498 w 972498"/>
                        <a:gd name="connsiteY3" fmla="*/ 982494 h 982494"/>
                        <a:gd name="connsiteX0" fmla="*/ 0 w 972498"/>
                        <a:gd name="connsiteY0" fmla="*/ 957451 h 981485"/>
                        <a:gd name="connsiteX1" fmla="*/ 430306 w 972498"/>
                        <a:gd name="connsiteY1" fmla="*/ 7193 h 981485"/>
                        <a:gd name="connsiteX2" fmla="*/ 793377 w 972498"/>
                        <a:gd name="connsiteY2" fmla="*/ 719539 h 981485"/>
                        <a:gd name="connsiteX3" fmla="*/ 972498 w 972498"/>
                        <a:gd name="connsiteY3" fmla="*/ 981485 h 981485"/>
                        <a:gd name="connsiteX0" fmla="*/ 0 w 1040922"/>
                        <a:gd name="connsiteY0" fmla="*/ 957451 h 975381"/>
                        <a:gd name="connsiteX1" fmla="*/ 430306 w 1040922"/>
                        <a:gd name="connsiteY1" fmla="*/ 7193 h 975381"/>
                        <a:gd name="connsiteX2" fmla="*/ 793377 w 1040922"/>
                        <a:gd name="connsiteY2" fmla="*/ 719539 h 975381"/>
                        <a:gd name="connsiteX3" fmla="*/ 1040922 w 1040922"/>
                        <a:gd name="connsiteY3" fmla="*/ 975381 h 975381"/>
                        <a:gd name="connsiteX0" fmla="*/ 0 w 1040922"/>
                        <a:gd name="connsiteY0" fmla="*/ 957091 h 975021"/>
                        <a:gd name="connsiteX1" fmla="*/ 430306 w 1040922"/>
                        <a:gd name="connsiteY1" fmla="*/ 6833 h 975021"/>
                        <a:gd name="connsiteX2" fmla="*/ 785775 w 1040922"/>
                        <a:gd name="connsiteY2" fmla="*/ 755801 h 975021"/>
                        <a:gd name="connsiteX3" fmla="*/ 1040922 w 1040922"/>
                        <a:gd name="connsiteY3" fmla="*/ 975021 h 975021"/>
                        <a:gd name="connsiteX0" fmla="*/ 0 w 1162566"/>
                        <a:gd name="connsiteY0" fmla="*/ 957091 h 975021"/>
                        <a:gd name="connsiteX1" fmla="*/ 430306 w 1162566"/>
                        <a:gd name="connsiteY1" fmla="*/ 6833 h 975021"/>
                        <a:gd name="connsiteX2" fmla="*/ 785775 w 1162566"/>
                        <a:gd name="connsiteY2" fmla="*/ 755801 h 975021"/>
                        <a:gd name="connsiteX3" fmla="*/ 1162566 w 1162566"/>
                        <a:gd name="connsiteY3" fmla="*/ 975021 h 975021"/>
                        <a:gd name="connsiteX0" fmla="*/ 0 w 1162566"/>
                        <a:gd name="connsiteY0" fmla="*/ 957091 h 975021"/>
                        <a:gd name="connsiteX1" fmla="*/ 430306 w 1162566"/>
                        <a:gd name="connsiteY1" fmla="*/ 6833 h 975021"/>
                        <a:gd name="connsiteX2" fmla="*/ 785775 w 1162566"/>
                        <a:gd name="connsiteY2" fmla="*/ 755801 h 975021"/>
                        <a:gd name="connsiteX3" fmla="*/ 983448 w 1162566"/>
                        <a:gd name="connsiteY3" fmla="*/ 883979 h 975021"/>
                        <a:gd name="connsiteX4" fmla="*/ 1162566 w 1162566"/>
                        <a:gd name="connsiteY4" fmla="*/ 975021 h 975021"/>
                        <a:gd name="connsiteX0" fmla="*/ 0 w 1162566"/>
                        <a:gd name="connsiteY0" fmla="*/ 957091 h 975021"/>
                        <a:gd name="connsiteX1" fmla="*/ 430306 w 1162566"/>
                        <a:gd name="connsiteY1" fmla="*/ 6833 h 975021"/>
                        <a:gd name="connsiteX2" fmla="*/ 785775 w 1162566"/>
                        <a:gd name="connsiteY2" fmla="*/ 755801 h 975021"/>
                        <a:gd name="connsiteX3" fmla="*/ 960641 w 1162566"/>
                        <a:gd name="connsiteY3" fmla="*/ 914497 h 975021"/>
                        <a:gd name="connsiteX4" fmla="*/ 1162566 w 1162566"/>
                        <a:gd name="connsiteY4" fmla="*/ 975021 h 975021"/>
                        <a:gd name="connsiteX0" fmla="*/ 0 w 1162566"/>
                        <a:gd name="connsiteY0" fmla="*/ 957091 h 957091"/>
                        <a:gd name="connsiteX1" fmla="*/ 430306 w 1162566"/>
                        <a:gd name="connsiteY1" fmla="*/ 6833 h 957091"/>
                        <a:gd name="connsiteX2" fmla="*/ 785775 w 1162566"/>
                        <a:gd name="connsiteY2" fmla="*/ 755801 h 957091"/>
                        <a:gd name="connsiteX3" fmla="*/ 960641 w 1162566"/>
                        <a:gd name="connsiteY3" fmla="*/ 914497 h 957091"/>
                        <a:gd name="connsiteX4" fmla="*/ 1162566 w 1162566"/>
                        <a:gd name="connsiteY4" fmla="*/ 947013 h 957091"/>
                        <a:gd name="connsiteX0" fmla="*/ 0 w 1162566"/>
                        <a:gd name="connsiteY0" fmla="*/ 957091 h 968797"/>
                        <a:gd name="connsiteX1" fmla="*/ 430306 w 1162566"/>
                        <a:gd name="connsiteY1" fmla="*/ 6833 h 968797"/>
                        <a:gd name="connsiteX2" fmla="*/ 785775 w 1162566"/>
                        <a:gd name="connsiteY2" fmla="*/ 755801 h 968797"/>
                        <a:gd name="connsiteX3" fmla="*/ 960641 w 1162566"/>
                        <a:gd name="connsiteY3" fmla="*/ 914497 h 968797"/>
                        <a:gd name="connsiteX4" fmla="*/ 1162566 w 1162566"/>
                        <a:gd name="connsiteY4" fmla="*/ 968797 h 968797"/>
                        <a:gd name="connsiteX0" fmla="*/ 0 w 1156275"/>
                        <a:gd name="connsiteY0" fmla="*/ 957091 h 957091"/>
                        <a:gd name="connsiteX1" fmla="*/ 430306 w 1156275"/>
                        <a:gd name="connsiteY1" fmla="*/ 6833 h 957091"/>
                        <a:gd name="connsiteX2" fmla="*/ 785775 w 1156275"/>
                        <a:gd name="connsiteY2" fmla="*/ 755801 h 957091"/>
                        <a:gd name="connsiteX3" fmla="*/ 960641 w 1156275"/>
                        <a:gd name="connsiteY3" fmla="*/ 914497 h 957091"/>
                        <a:gd name="connsiteX4" fmla="*/ 1156275 w 1156275"/>
                        <a:gd name="connsiteY4" fmla="*/ 953237 h 957091"/>
                        <a:gd name="connsiteX0" fmla="*/ 0 w 1175144"/>
                        <a:gd name="connsiteY0" fmla="*/ 957091 h 962573"/>
                        <a:gd name="connsiteX1" fmla="*/ 430306 w 1175144"/>
                        <a:gd name="connsiteY1" fmla="*/ 6833 h 962573"/>
                        <a:gd name="connsiteX2" fmla="*/ 785775 w 1175144"/>
                        <a:gd name="connsiteY2" fmla="*/ 755801 h 962573"/>
                        <a:gd name="connsiteX3" fmla="*/ 960641 w 1175144"/>
                        <a:gd name="connsiteY3" fmla="*/ 914497 h 962573"/>
                        <a:gd name="connsiteX4" fmla="*/ 1175144 w 1175144"/>
                        <a:gd name="connsiteY4" fmla="*/ 962573 h 9625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75144" h="962573">
                          <a:moveTo>
                            <a:pt x="0" y="957091"/>
                          </a:moveTo>
                          <a:cubicBezTo>
                            <a:pt x="140447" y="480468"/>
                            <a:pt x="280894" y="3845"/>
                            <a:pt x="430306" y="6833"/>
                          </a:cubicBezTo>
                          <a:cubicBezTo>
                            <a:pt x="552398" y="-74527"/>
                            <a:pt x="708081" y="594436"/>
                            <a:pt x="785775" y="755801"/>
                          </a:cubicBezTo>
                          <a:cubicBezTo>
                            <a:pt x="877965" y="901992"/>
                            <a:pt x="897843" y="877960"/>
                            <a:pt x="960641" y="914497"/>
                          </a:cubicBezTo>
                          <a:cubicBezTo>
                            <a:pt x="1023439" y="951034"/>
                            <a:pt x="1145291" y="947399"/>
                            <a:pt x="1175144" y="962573"/>
                          </a:cubicBezTo>
                        </a:path>
                      </a:pathLst>
                    </a:custGeom>
                    <a:pattFill prst="dkVert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cxnSp>
                  <p:nvCxnSpPr>
                    <p:cNvPr id="235" name="Straight Connector 234"/>
                    <p:cNvCxnSpPr/>
                    <p:nvPr/>
                  </p:nvCxnSpPr>
                  <p:spPr bwMode="auto">
                    <a:xfrm>
                      <a:off x="13652478" y="4901182"/>
                      <a:ext cx="2801938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sp>
                  <p:nvSpPr>
                    <p:cNvPr id="238" name="TextBox 237"/>
                    <p:cNvSpPr txBox="1"/>
                    <p:nvPr/>
                  </p:nvSpPr>
                  <p:spPr>
                    <a:xfrm>
                      <a:off x="13082079" y="4568689"/>
                      <a:ext cx="1218603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 smtClean="0"/>
                        <a:t>WCM Data</a:t>
                      </a:r>
                      <a:endParaRPr lang="en-US" dirty="0"/>
                    </a:p>
                  </p:txBody>
                </p:sp>
              </p:grpSp>
            </p:grpSp>
            <p:sp>
              <p:nvSpPr>
                <p:cNvPr id="294" name="Freeform 293"/>
                <p:cNvSpPr/>
                <p:nvPr/>
              </p:nvSpPr>
              <p:spPr bwMode="auto">
                <a:xfrm>
                  <a:off x="18118000" y="2341570"/>
                  <a:ext cx="635122" cy="877250"/>
                </a:xfrm>
                <a:custGeom>
                  <a:avLst/>
                  <a:gdLst>
                    <a:gd name="connsiteX0" fmla="*/ 0 w 896471"/>
                    <a:gd name="connsiteY0" fmla="*/ 950271 h 968201"/>
                    <a:gd name="connsiteX1" fmla="*/ 430306 w 896471"/>
                    <a:gd name="connsiteY1" fmla="*/ 13 h 968201"/>
                    <a:gd name="connsiteX2" fmla="*/ 896471 w 896471"/>
                    <a:gd name="connsiteY2" fmla="*/ 968201 h 968201"/>
                    <a:gd name="connsiteX0" fmla="*/ 0 w 896471"/>
                    <a:gd name="connsiteY0" fmla="*/ 961484 h 979414"/>
                    <a:gd name="connsiteX1" fmla="*/ 430306 w 896471"/>
                    <a:gd name="connsiteY1" fmla="*/ 11226 h 979414"/>
                    <a:gd name="connsiteX2" fmla="*/ 732555 w 896471"/>
                    <a:gd name="connsiteY2" fmla="*/ 473321 h 979414"/>
                    <a:gd name="connsiteX3" fmla="*/ 896471 w 896471"/>
                    <a:gd name="connsiteY3" fmla="*/ 979414 h 979414"/>
                    <a:gd name="connsiteX0" fmla="*/ 0 w 896471"/>
                    <a:gd name="connsiteY0" fmla="*/ 958460 h 976390"/>
                    <a:gd name="connsiteX1" fmla="*/ 430306 w 896471"/>
                    <a:gd name="connsiteY1" fmla="*/ 8202 h 976390"/>
                    <a:gd name="connsiteX2" fmla="*/ 762966 w 896471"/>
                    <a:gd name="connsiteY2" fmla="*/ 635097 h 976390"/>
                    <a:gd name="connsiteX3" fmla="*/ 896471 w 896471"/>
                    <a:gd name="connsiteY3" fmla="*/ 976390 h 976390"/>
                    <a:gd name="connsiteX0" fmla="*/ 0 w 972498"/>
                    <a:gd name="connsiteY0" fmla="*/ 958460 h 982494"/>
                    <a:gd name="connsiteX1" fmla="*/ 430306 w 972498"/>
                    <a:gd name="connsiteY1" fmla="*/ 8202 h 982494"/>
                    <a:gd name="connsiteX2" fmla="*/ 762966 w 972498"/>
                    <a:gd name="connsiteY2" fmla="*/ 635097 h 982494"/>
                    <a:gd name="connsiteX3" fmla="*/ 972498 w 972498"/>
                    <a:gd name="connsiteY3" fmla="*/ 982494 h 982494"/>
                    <a:gd name="connsiteX0" fmla="*/ 0 w 972498"/>
                    <a:gd name="connsiteY0" fmla="*/ 957451 h 981485"/>
                    <a:gd name="connsiteX1" fmla="*/ 430306 w 972498"/>
                    <a:gd name="connsiteY1" fmla="*/ 7193 h 981485"/>
                    <a:gd name="connsiteX2" fmla="*/ 793377 w 972498"/>
                    <a:gd name="connsiteY2" fmla="*/ 719539 h 981485"/>
                    <a:gd name="connsiteX3" fmla="*/ 972498 w 972498"/>
                    <a:gd name="connsiteY3" fmla="*/ 981485 h 981485"/>
                    <a:gd name="connsiteX0" fmla="*/ 0 w 1040922"/>
                    <a:gd name="connsiteY0" fmla="*/ 957451 h 975381"/>
                    <a:gd name="connsiteX1" fmla="*/ 430306 w 1040922"/>
                    <a:gd name="connsiteY1" fmla="*/ 7193 h 975381"/>
                    <a:gd name="connsiteX2" fmla="*/ 793377 w 1040922"/>
                    <a:gd name="connsiteY2" fmla="*/ 719539 h 975381"/>
                    <a:gd name="connsiteX3" fmla="*/ 1040922 w 1040922"/>
                    <a:gd name="connsiteY3" fmla="*/ 975381 h 975381"/>
                    <a:gd name="connsiteX0" fmla="*/ 0 w 1040922"/>
                    <a:gd name="connsiteY0" fmla="*/ 957091 h 975021"/>
                    <a:gd name="connsiteX1" fmla="*/ 430306 w 1040922"/>
                    <a:gd name="connsiteY1" fmla="*/ 6833 h 975021"/>
                    <a:gd name="connsiteX2" fmla="*/ 785775 w 1040922"/>
                    <a:gd name="connsiteY2" fmla="*/ 755801 h 975021"/>
                    <a:gd name="connsiteX3" fmla="*/ 1040922 w 1040922"/>
                    <a:gd name="connsiteY3" fmla="*/ 975021 h 975021"/>
                    <a:gd name="connsiteX0" fmla="*/ 0 w 1162566"/>
                    <a:gd name="connsiteY0" fmla="*/ 957091 h 975021"/>
                    <a:gd name="connsiteX1" fmla="*/ 430306 w 1162566"/>
                    <a:gd name="connsiteY1" fmla="*/ 6833 h 975021"/>
                    <a:gd name="connsiteX2" fmla="*/ 785775 w 1162566"/>
                    <a:gd name="connsiteY2" fmla="*/ 755801 h 975021"/>
                    <a:gd name="connsiteX3" fmla="*/ 1162566 w 1162566"/>
                    <a:gd name="connsiteY3" fmla="*/ 975021 h 975021"/>
                    <a:gd name="connsiteX0" fmla="*/ 0 w 1162566"/>
                    <a:gd name="connsiteY0" fmla="*/ 957091 h 975021"/>
                    <a:gd name="connsiteX1" fmla="*/ 430306 w 1162566"/>
                    <a:gd name="connsiteY1" fmla="*/ 6833 h 975021"/>
                    <a:gd name="connsiteX2" fmla="*/ 785775 w 1162566"/>
                    <a:gd name="connsiteY2" fmla="*/ 755801 h 975021"/>
                    <a:gd name="connsiteX3" fmla="*/ 983448 w 1162566"/>
                    <a:gd name="connsiteY3" fmla="*/ 883979 h 975021"/>
                    <a:gd name="connsiteX4" fmla="*/ 1162566 w 1162566"/>
                    <a:gd name="connsiteY4" fmla="*/ 975021 h 975021"/>
                    <a:gd name="connsiteX0" fmla="*/ 0 w 1162566"/>
                    <a:gd name="connsiteY0" fmla="*/ 957091 h 975021"/>
                    <a:gd name="connsiteX1" fmla="*/ 430306 w 1162566"/>
                    <a:gd name="connsiteY1" fmla="*/ 6833 h 975021"/>
                    <a:gd name="connsiteX2" fmla="*/ 785775 w 1162566"/>
                    <a:gd name="connsiteY2" fmla="*/ 755801 h 975021"/>
                    <a:gd name="connsiteX3" fmla="*/ 960641 w 1162566"/>
                    <a:gd name="connsiteY3" fmla="*/ 914497 h 975021"/>
                    <a:gd name="connsiteX4" fmla="*/ 1162566 w 1162566"/>
                    <a:gd name="connsiteY4" fmla="*/ 975021 h 975021"/>
                    <a:gd name="connsiteX0" fmla="*/ 0 w 1162566"/>
                    <a:gd name="connsiteY0" fmla="*/ 957091 h 957091"/>
                    <a:gd name="connsiteX1" fmla="*/ 430306 w 1162566"/>
                    <a:gd name="connsiteY1" fmla="*/ 6833 h 957091"/>
                    <a:gd name="connsiteX2" fmla="*/ 785775 w 1162566"/>
                    <a:gd name="connsiteY2" fmla="*/ 755801 h 957091"/>
                    <a:gd name="connsiteX3" fmla="*/ 960641 w 1162566"/>
                    <a:gd name="connsiteY3" fmla="*/ 914497 h 957091"/>
                    <a:gd name="connsiteX4" fmla="*/ 1162566 w 1162566"/>
                    <a:gd name="connsiteY4" fmla="*/ 947013 h 957091"/>
                    <a:gd name="connsiteX0" fmla="*/ 0 w 1162566"/>
                    <a:gd name="connsiteY0" fmla="*/ 957091 h 968797"/>
                    <a:gd name="connsiteX1" fmla="*/ 430306 w 1162566"/>
                    <a:gd name="connsiteY1" fmla="*/ 6833 h 968797"/>
                    <a:gd name="connsiteX2" fmla="*/ 785775 w 1162566"/>
                    <a:gd name="connsiteY2" fmla="*/ 755801 h 968797"/>
                    <a:gd name="connsiteX3" fmla="*/ 960641 w 1162566"/>
                    <a:gd name="connsiteY3" fmla="*/ 914497 h 968797"/>
                    <a:gd name="connsiteX4" fmla="*/ 1162566 w 1162566"/>
                    <a:gd name="connsiteY4" fmla="*/ 968797 h 968797"/>
                    <a:gd name="connsiteX0" fmla="*/ 0 w 1156275"/>
                    <a:gd name="connsiteY0" fmla="*/ 957091 h 957091"/>
                    <a:gd name="connsiteX1" fmla="*/ 430306 w 1156275"/>
                    <a:gd name="connsiteY1" fmla="*/ 6833 h 957091"/>
                    <a:gd name="connsiteX2" fmla="*/ 785775 w 1156275"/>
                    <a:gd name="connsiteY2" fmla="*/ 755801 h 957091"/>
                    <a:gd name="connsiteX3" fmla="*/ 960641 w 1156275"/>
                    <a:gd name="connsiteY3" fmla="*/ 914497 h 957091"/>
                    <a:gd name="connsiteX4" fmla="*/ 1156275 w 1156275"/>
                    <a:gd name="connsiteY4" fmla="*/ 953237 h 957091"/>
                    <a:gd name="connsiteX0" fmla="*/ 0 w 1175144"/>
                    <a:gd name="connsiteY0" fmla="*/ 957091 h 962573"/>
                    <a:gd name="connsiteX1" fmla="*/ 430306 w 1175144"/>
                    <a:gd name="connsiteY1" fmla="*/ 6833 h 962573"/>
                    <a:gd name="connsiteX2" fmla="*/ 785775 w 1175144"/>
                    <a:gd name="connsiteY2" fmla="*/ 755801 h 962573"/>
                    <a:gd name="connsiteX3" fmla="*/ 960641 w 1175144"/>
                    <a:gd name="connsiteY3" fmla="*/ 914497 h 962573"/>
                    <a:gd name="connsiteX4" fmla="*/ 1175144 w 1175144"/>
                    <a:gd name="connsiteY4" fmla="*/ 962573 h 962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5144" h="962573">
                      <a:moveTo>
                        <a:pt x="0" y="957091"/>
                      </a:moveTo>
                      <a:cubicBezTo>
                        <a:pt x="140447" y="480468"/>
                        <a:pt x="280894" y="3845"/>
                        <a:pt x="430306" y="6833"/>
                      </a:cubicBezTo>
                      <a:cubicBezTo>
                        <a:pt x="552398" y="-74527"/>
                        <a:pt x="708081" y="594436"/>
                        <a:pt x="785775" y="755801"/>
                      </a:cubicBezTo>
                      <a:cubicBezTo>
                        <a:pt x="877965" y="901992"/>
                        <a:pt x="897843" y="877960"/>
                        <a:pt x="960641" y="914497"/>
                      </a:cubicBezTo>
                      <a:cubicBezTo>
                        <a:pt x="1023439" y="951034"/>
                        <a:pt x="1145291" y="947399"/>
                        <a:pt x="1175144" y="962573"/>
                      </a:cubicBezTo>
                    </a:path>
                  </a:pathLst>
                </a:custGeom>
                <a:pattFill prst="dkVert">
                  <a:fgClr>
                    <a:schemeClr val="tx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</p:grpSp>
        </p:grpSp>
        <p:cxnSp>
          <p:nvCxnSpPr>
            <p:cNvPr id="1053" name="Straight Arrow Connector 1052"/>
            <p:cNvCxnSpPr/>
            <p:nvPr/>
          </p:nvCxnSpPr>
          <p:spPr bwMode="auto">
            <a:xfrm>
              <a:off x="5456014" y="4089682"/>
              <a:ext cx="1173638" cy="19540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sp>
        <p:nvSpPr>
          <p:cNvPr id="1051" name="TextBox 1050"/>
          <p:cNvSpPr txBox="1"/>
          <p:nvPr/>
        </p:nvSpPr>
        <p:spPr>
          <a:xfrm>
            <a:off x="32427" y="5792616"/>
            <a:ext cx="5486400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h=35640 for the LHC, </a:t>
            </a:r>
            <a:r>
              <a:rPr lang="en-US" dirty="0" err="1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baseline="-25000" dirty="0" err="1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</a:t>
            </a:r>
            <a:r>
              <a:rPr lang="en-US" dirty="0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=400MHz (</a:t>
            </a:r>
            <a:r>
              <a:rPr lang="en-US" dirty="0" err="1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Vrf</a:t>
            </a:r>
            <a:r>
              <a:rPr lang="en-US" dirty="0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baseline="-25000" dirty="0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r>
              <a:rPr lang="en-US" dirty="0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=16MV</a:t>
            </a:r>
          </a:p>
          <a:p>
            <a:r>
              <a:rPr lang="en-US" dirty="0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Max. No. of Bunches =2808 @25nsec bunch spacing</a:t>
            </a:r>
          </a:p>
          <a:p>
            <a:r>
              <a:rPr lang="en-US" dirty="0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Max. No. of Bunches (2012)=1383 @ 50 ns bunch spacing</a:t>
            </a:r>
            <a:endParaRPr lang="en-US" dirty="0">
              <a:solidFill>
                <a:srgbClr val="66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13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330" y="34506"/>
            <a:ext cx="7769225" cy="765175"/>
          </a:xfrm>
        </p:spPr>
        <p:txBody>
          <a:bodyPr/>
          <a:lstStyle/>
          <a:p>
            <a:r>
              <a:rPr lang="en-US" dirty="0"/>
              <a:t>CERN </a:t>
            </a:r>
            <a:r>
              <a:rPr lang="en-US" dirty="0" smtClean="0"/>
              <a:t>Accelerators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781595" y="6478588"/>
            <a:ext cx="1079500" cy="379412"/>
          </a:xfrm>
        </p:spPr>
        <p:txBody>
          <a:bodyPr/>
          <a:lstStyle/>
          <a:p>
            <a:pPr>
              <a:defRPr/>
            </a:pPr>
            <a:fld id="{C5A5C3B2-2713-40BA-92CF-ECD67616E0C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1" y="1569885"/>
            <a:ext cx="7527925" cy="507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31782" y="888450"/>
            <a:ext cx="8675500" cy="5068164"/>
            <a:chOff x="790574" y="615710"/>
            <a:chExt cx="8675500" cy="5068164"/>
          </a:xfrm>
        </p:grpSpPr>
        <p:sp>
          <p:nvSpPr>
            <p:cNvPr id="8" name="Oval 7"/>
            <p:cNvSpPr/>
            <p:nvPr/>
          </p:nvSpPr>
          <p:spPr>
            <a:xfrm>
              <a:off x="790574" y="1704978"/>
              <a:ext cx="6638925" cy="2094357"/>
            </a:xfrm>
            <a:prstGeom prst="ellipse">
              <a:avLst/>
            </a:prstGeom>
            <a:noFill/>
            <a:ln w="158750"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676524" y="2961709"/>
              <a:ext cx="3600451" cy="1054661"/>
            </a:xfrm>
            <a:prstGeom prst="ellipse">
              <a:avLst/>
            </a:prstGeom>
            <a:noFill/>
            <a:ln w="158750">
              <a:solidFill>
                <a:srgbClr val="00B05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487141" y="5156388"/>
              <a:ext cx="1800225" cy="527486"/>
            </a:xfrm>
            <a:prstGeom prst="ellipse">
              <a:avLst/>
            </a:prstGeom>
            <a:noFill/>
            <a:ln w="158750">
              <a:solidFill>
                <a:srgbClr val="0000FF">
                  <a:alpha val="5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4234302" y="615710"/>
              <a:ext cx="5231772" cy="1323439"/>
              <a:chOff x="4141939" y="732101"/>
              <a:chExt cx="5490541" cy="1323439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4153792" y="853084"/>
                <a:ext cx="552450" cy="0"/>
              </a:xfrm>
              <a:prstGeom prst="line">
                <a:avLst/>
              </a:prstGeom>
              <a:ln w="123825">
                <a:solidFill>
                  <a:srgbClr val="FFFF00">
                    <a:alpha val="5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4143017" y="1106125"/>
                <a:ext cx="552448" cy="0"/>
              </a:xfrm>
              <a:prstGeom prst="line">
                <a:avLst/>
              </a:prstGeom>
              <a:ln w="123825">
                <a:solidFill>
                  <a:srgbClr val="00B050">
                    <a:alpha val="5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4141939" y="1349243"/>
                <a:ext cx="552449" cy="0"/>
              </a:xfrm>
              <a:prstGeom prst="line">
                <a:avLst/>
              </a:prstGeom>
              <a:ln w="123825">
                <a:solidFill>
                  <a:srgbClr val="0000FF">
                    <a:alpha val="4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4706251" y="732101"/>
                <a:ext cx="4926229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LHC</a:t>
                </a:r>
                <a:r>
                  <a:rPr lang="en-US" sz="1600" dirty="0" smtClean="0"/>
                  <a:t> (</a:t>
                </a:r>
                <a:r>
                  <a:rPr lang="en-US" sz="1600" dirty="0" err="1" smtClean="0"/>
                  <a:t>Lum</a:t>
                </a:r>
                <a:r>
                  <a:rPr lang="en-US" sz="1600" dirty="0" smtClean="0"/>
                  <a:t>. upgrade)             </a:t>
                </a:r>
                <a:r>
                  <a:rPr lang="en-US" sz="1600" dirty="0" smtClean="0">
                    <a:solidFill>
                      <a:srgbClr val="0000CC"/>
                    </a:solidFill>
                  </a:rPr>
                  <a:t>I worked on these</a:t>
                </a:r>
              </a:p>
              <a:p>
                <a:r>
                  <a:rPr lang="en-US" sz="1600" b="1" dirty="0" smtClean="0"/>
                  <a:t>SPS</a:t>
                </a:r>
                <a:r>
                  <a:rPr lang="en-US" sz="1600" dirty="0" smtClean="0"/>
                  <a:t> (</a:t>
                </a:r>
                <a:r>
                  <a:rPr lang="en-US" dirty="0"/>
                  <a:t>s</a:t>
                </a:r>
                <a:r>
                  <a:rPr lang="en-US" sz="1600" dirty="0" smtClean="0"/>
                  <a:t>ingle bn. Instability)     </a:t>
                </a:r>
                <a:r>
                  <a:rPr lang="en-US" dirty="0" smtClean="0">
                    <a:solidFill>
                      <a:srgbClr val="0000CC"/>
                    </a:solidFill>
                  </a:rPr>
                  <a:t>accelerators </a:t>
                </a:r>
              </a:p>
              <a:p>
                <a:r>
                  <a:rPr lang="en-US" b="1" dirty="0"/>
                  <a:t>PS</a:t>
                </a:r>
                <a:r>
                  <a:rPr lang="en-US" dirty="0"/>
                  <a:t> </a:t>
                </a:r>
                <a:r>
                  <a:rPr lang="en-US" dirty="0" smtClean="0"/>
                  <a:t>  (bn. Int. &amp; e-cloud)     </a:t>
                </a:r>
                <a:r>
                  <a:rPr lang="en-US" dirty="0">
                    <a:solidFill>
                      <a:srgbClr val="0000CC"/>
                    </a:solidFill>
                  </a:rPr>
                  <a:t>d</a:t>
                </a:r>
                <a:r>
                  <a:rPr lang="en-US" dirty="0" smtClean="0">
                    <a:solidFill>
                      <a:srgbClr val="0000CC"/>
                    </a:solidFill>
                  </a:rPr>
                  <a:t>uring </a:t>
                </a:r>
                <a:r>
                  <a:rPr lang="en-US" dirty="0">
                    <a:solidFill>
                      <a:srgbClr val="0000CC"/>
                    </a:solidFill>
                  </a:rPr>
                  <a:t>my </a:t>
                </a:r>
                <a:r>
                  <a:rPr lang="en-US" dirty="0" smtClean="0">
                    <a:solidFill>
                      <a:srgbClr val="0000CC"/>
                    </a:solidFill>
                  </a:rPr>
                  <a:t>sabbatical</a:t>
                </a:r>
              </a:p>
              <a:p>
                <a:r>
                  <a:rPr lang="en-US" dirty="0">
                    <a:solidFill>
                      <a:srgbClr val="0000CC"/>
                    </a:solidFill>
                  </a:rPr>
                  <a:t> </a:t>
                </a:r>
                <a:r>
                  <a:rPr lang="en-US" dirty="0" smtClean="0">
                    <a:solidFill>
                      <a:srgbClr val="0000CC"/>
                    </a:solidFill>
                  </a:rPr>
                  <a:t>                                                  at </a:t>
                </a:r>
                <a:r>
                  <a:rPr lang="en-US" b="1" dirty="0" smtClean="0">
                    <a:solidFill>
                      <a:srgbClr val="0000CC"/>
                    </a:solidFill>
                  </a:rPr>
                  <a:t>CERN</a:t>
                </a:r>
              </a:p>
              <a:p>
                <a:r>
                  <a:rPr lang="en-US" dirty="0" smtClean="0"/>
                  <a:t>                                            </a:t>
                </a:r>
                <a:r>
                  <a:rPr lang="en-US" dirty="0" smtClean="0">
                    <a:solidFill>
                      <a:srgbClr val="0000CC"/>
                    </a:solidFill>
                  </a:rPr>
                  <a:t>from</a:t>
                </a:r>
                <a:r>
                  <a:rPr lang="en-US" dirty="0" smtClean="0"/>
                  <a:t> </a:t>
                </a:r>
                <a:r>
                  <a:rPr lang="en-US" b="1" dirty="0" smtClean="0">
                    <a:solidFill>
                      <a:srgbClr val="C00000"/>
                    </a:solidFill>
                  </a:rPr>
                  <a:t>2010-2013</a:t>
                </a:r>
                <a:endParaRPr lang="en-US" sz="1600" b="1" dirty="0">
                  <a:solidFill>
                    <a:srgbClr val="C00000"/>
                  </a:solidFill>
                </a:endParaRPr>
              </a:p>
            </p:txBody>
          </p:sp>
        </p:grpSp>
      </p:grpSp>
      <p:sp>
        <p:nvSpPr>
          <p:cNvPr id="4" name="Oval 3"/>
          <p:cNvSpPr/>
          <p:nvPr/>
        </p:nvSpPr>
        <p:spPr bwMode="auto">
          <a:xfrm>
            <a:off x="3239059" y="5735394"/>
            <a:ext cx="117945" cy="126178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Comic Sans MS" pitchFamily="66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237619" y="5739629"/>
            <a:ext cx="117945" cy="126178"/>
          </a:xfrm>
          <a:prstGeom prst="ellipse">
            <a:avLst/>
          </a:prstGeom>
          <a:solidFill>
            <a:srgbClr val="0000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02627" y="2658633"/>
            <a:ext cx="128587" cy="171450"/>
          </a:xfrm>
          <a:prstGeom prst="ellipse">
            <a:avLst/>
          </a:prstGeom>
          <a:solidFill>
            <a:srgbClr val="0000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6655813" y="2678389"/>
            <a:ext cx="128587" cy="171450"/>
          </a:xfrm>
          <a:prstGeom prst="ellipse">
            <a:avLst/>
          </a:prstGeom>
          <a:solidFill>
            <a:srgbClr val="FF5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8970112">
            <a:off x="3457686" y="5345470"/>
            <a:ext cx="5549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CC"/>
                </a:solidFill>
              </a:rPr>
              <a:t>50 MeV</a:t>
            </a:r>
            <a:endParaRPr lang="en-US" sz="800" dirty="0">
              <a:solidFill>
                <a:srgbClr val="0000C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4293019">
            <a:off x="1637038" y="4887823"/>
            <a:ext cx="5341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CC"/>
                </a:solidFill>
              </a:rPr>
              <a:t>26 </a:t>
            </a:r>
            <a:r>
              <a:rPr lang="en-US" sz="800" dirty="0" err="1" smtClean="0">
                <a:solidFill>
                  <a:srgbClr val="0000CC"/>
                </a:solidFill>
              </a:rPr>
              <a:t>GeV</a:t>
            </a:r>
            <a:endParaRPr lang="en-US" sz="800" dirty="0">
              <a:solidFill>
                <a:srgbClr val="0000CC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3298528">
            <a:off x="92891" y="3990467"/>
            <a:ext cx="5966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CC"/>
                </a:solidFill>
              </a:rPr>
              <a:t>450 </a:t>
            </a:r>
            <a:r>
              <a:rPr lang="en-US" sz="800" dirty="0" err="1" smtClean="0">
                <a:solidFill>
                  <a:srgbClr val="0000CC"/>
                </a:solidFill>
              </a:rPr>
              <a:t>GeV</a:t>
            </a:r>
            <a:endParaRPr lang="en-US" sz="800" dirty="0">
              <a:solidFill>
                <a:srgbClr val="0000CC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71149">
            <a:off x="5620841" y="3376514"/>
            <a:ext cx="5966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CC"/>
                </a:solidFill>
              </a:rPr>
              <a:t>450 </a:t>
            </a:r>
            <a:r>
              <a:rPr lang="en-US" sz="800" dirty="0" err="1" smtClean="0">
                <a:solidFill>
                  <a:srgbClr val="0000CC"/>
                </a:solidFill>
              </a:rPr>
              <a:t>GeV</a:t>
            </a:r>
            <a:endParaRPr lang="en-US" sz="800" dirty="0">
              <a:solidFill>
                <a:srgbClr val="0000CC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20639175">
            <a:off x="875109" y="1896111"/>
            <a:ext cx="8899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CC"/>
                </a:solidFill>
              </a:rPr>
              <a:t>450-7000 </a:t>
            </a:r>
            <a:r>
              <a:rPr lang="en-US" sz="800" dirty="0" err="1" smtClean="0">
                <a:solidFill>
                  <a:srgbClr val="0000CC"/>
                </a:solidFill>
              </a:rPr>
              <a:t>GeV</a:t>
            </a:r>
            <a:endParaRPr lang="en-US" sz="800" dirty="0">
              <a:solidFill>
                <a:srgbClr val="0000CC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134397" y="3233581"/>
            <a:ext cx="1805302" cy="2523768"/>
            <a:chOff x="10169180" y="3263753"/>
            <a:chExt cx="1805302" cy="2523768"/>
          </a:xfrm>
        </p:grpSpPr>
        <p:sp>
          <p:nvSpPr>
            <p:cNvPr id="26" name="Rectangle 25"/>
            <p:cNvSpPr/>
            <p:nvPr/>
          </p:nvSpPr>
          <p:spPr bwMode="auto">
            <a:xfrm>
              <a:off x="10210792" y="3283821"/>
              <a:ext cx="956137" cy="268529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10407776" y="3749821"/>
              <a:ext cx="610592" cy="268529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10498088" y="4254672"/>
              <a:ext cx="440728" cy="268529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10405570" y="4742665"/>
              <a:ext cx="610592" cy="268529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10395139" y="5238770"/>
              <a:ext cx="610592" cy="268529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169180" y="3263753"/>
              <a:ext cx="1805302" cy="25237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LINAC-2  </a:t>
              </a:r>
              <a:r>
                <a:rPr lang="en-US" sz="1400" dirty="0" smtClean="0"/>
                <a:t>50MeV</a:t>
              </a:r>
            </a:p>
            <a:p>
              <a:endParaRPr lang="en-US" dirty="0"/>
            </a:p>
            <a:p>
              <a:r>
                <a:rPr lang="en-US" dirty="0" smtClean="0"/>
                <a:t>    PSB     </a:t>
              </a:r>
              <a:r>
                <a:rPr lang="en-US" sz="1400" dirty="0" smtClean="0"/>
                <a:t>1.4GeV</a:t>
              </a:r>
              <a:r>
                <a:rPr lang="en-US" dirty="0" smtClean="0"/>
                <a:t>  </a:t>
              </a:r>
            </a:p>
            <a:p>
              <a:endParaRPr lang="en-US" dirty="0"/>
            </a:p>
            <a:p>
              <a:r>
                <a:rPr lang="en-US" b="1" dirty="0" smtClean="0">
                  <a:solidFill>
                    <a:srgbClr val="0000CC"/>
                  </a:solidFill>
                  <a:latin typeface="Broadway" panose="04040905080B02020502" pitchFamily="82" charset="0"/>
                </a:rPr>
                <a:t>      PS        </a:t>
              </a:r>
              <a:r>
                <a:rPr lang="en-US" sz="1400" dirty="0" smtClean="0">
                  <a:latin typeface="+mj-lt"/>
                </a:rPr>
                <a:t>26GeV</a:t>
              </a:r>
            </a:p>
            <a:p>
              <a:endParaRPr lang="en-US" dirty="0"/>
            </a:p>
            <a:p>
              <a:r>
                <a:rPr lang="en-US" dirty="0" smtClean="0"/>
                <a:t>    SPS     </a:t>
              </a:r>
              <a:r>
                <a:rPr lang="en-US" sz="1400" dirty="0" smtClean="0"/>
                <a:t>450GeV</a:t>
              </a:r>
            </a:p>
            <a:p>
              <a:endParaRPr lang="en-US" dirty="0"/>
            </a:p>
            <a:p>
              <a:r>
                <a:rPr lang="en-US" dirty="0" smtClean="0"/>
                <a:t>    LHC     </a:t>
              </a:r>
              <a:r>
                <a:rPr lang="en-US" sz="1400" dirty="0" smtClean="0"/>
                <a:t>7TeV</a:t>
              </a:r>
            </a:p>
            <a:p>
              <a:r>
                <a:rPr lang="en-US" sz="1400" dirty="0"/>
                <a:t> </a:t>
              </a:r>
              <a:r>
                <a:rPr lang="en-US" sz="1400" dirty="0" smtClean="0"/>
                <a:t>              </a:t>
              </a:r>
              <a:endParaRPr lang="en-US" sz="1400" dirty="0"/>
            </a:p>
          </p:txBody>
        </p:sp>
        <p:sp>
          <p:nvSpPr>
            <p:cNvPr id="24" name="Down Arrow 23"/>
            <p:cNvSpPr/>
            <p:nvPr/>
          </p:nvSpPr>
          <p:spPr bwMode="auto">
            <a:xfrm>
              <a:off x="10637770" y="3575121"/>
              <a:ext cx="131711" cy="185398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7" name="Down Arrow 26"/>
            <p:cNvSpPr/>
            <p:nvPr/>
          </p:nvSpPr>
          <p:spPr bwMode="auto">
            <a:xfrm>
              <a:off x="10643413" y="4054902"/>
              <a:ext cx="131711" cy="185398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8" name="Down Arrow 27"/>
            <p:cNvSpPr/>
            <p:nvPr/>
          </p:nvSpPr>
          <p:spPr bwMode="auto">
            <a:xfrm>
              <a:off x="10637767" y="4545972"/>
              <a:ext cx="131711" cy="185398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9" name="Down Arrow 28"/>
            <p:cNvSpPr/>
            <p:nvPr/>
          </p:nvSpPr>
          <p:spPr bwMode="auto">
            <a:xfrm>
              <a:off x="10635360" y="5056577"/>
              <a:ext cx="131711" cy="185398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7400046" y="3467646"/>
            <a:ext cx="1887173" cy="2253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1000"/>
              </a:lnSpc>
            </a:pPr>
            <a:r>
              <a:rPr lang="en-US" sz="1400" dirty="0" smtClean="0">
                <a:solidFill>
                  <a:srgbClr val="6600CC"/>
                </a:solidFill>
              </a:rPr>
              <a:t>        </a:t>
            </a:r>
            <a:r>
              <a:rPr lang="en-US" sz="1300" dirty="0" smtClean="0">
                <a:solidFill>
                  <a:srgbClr val="6600CC"/>
                </a:solidFill>
              </a:rPr>
              <a:t>1bn x4</a:t>
            </a:r>
          </a:p>
          <a:p>
            <a:pPr>
              <a:lnSpc>
                <a:spcPct val="121000"/>
              </a:lnSpc>
            </a:pPr>
            <a:endParaRPr lang="en-US" sz="1300" dirty="0">
              <a:solidFill>
                <a:srgbClr val="6600CC"/>
              </a:solidFill>
            </a:endParaRPr>
          </a:p>
          <a:p>
            <a:pPr>
              <a:lnSpc>
                <a:spcPct val="121000"/>
              </a:lnSpc>
            </a:pPr>
            <a:r>
              <a:rPr lang="en-US" sz="1300" dirty="0" smtClean="0">
                <a:solidFill>
                  <a:srgbClr val="6600CC"/>
                </a:solidFill>
              </a:rPr>
              <a:t>        6bn(h=1?)</a:t>
            </a:r>
          </a:p>
          <a:p>
            <a:pPr>
              <a:lnSpc>
                <a:spcPct val="121000"/>
              </a:lnSpc>
            </a:pPr>
            <a:endParaRPr lang="en-US" sz="1300" dirty="0">
              <a:solidFill>
                <a:srgbClr val="6600CC"/>
              </a:solidFill>
            </a:endParaRPr>
          </a:p>
          <a:p>
            <a:pPr>
              <a:lnSpc>
                <a:spcPct val="121000"/>
              </a:lnSpc>
            </a:pPr>
            <a:r>
              <a:rPr lang="en-US" sz="1300" dirty="0" smtClean="0">
                <a:solidFill>
                  <a:srgbClr val="6600CC"/>
                </a:solidFill>
              </a:rPr>
              <a:t>      36bn (h=84?)</a:t>
            </a:r>
          </a:p>
          <a:p>
            <a:pPr>
              <a:lnSpc>
                <a:spcPct val="121000"/>
              </a:lnSpc>
            </a:pPr>
            <a:endParaRPr lang="en-US" sz="1300" dirty="0">
              <a:solidFill>
                <a:srgbClr val="6600CC"/>
              </a:solidFill>
            </a:endParaRPr>
          </a:p>
          <a:p>
            <a:pPr>
              <a:lnSpc>
                <a:spcPct val="121000"/>
              </a:lnSpc>
            </a:pPr>
            <a:r>
              <a:rPr lang="en-US" sz="1300" dirty="0" smtClean="0">
                <a:solidFill>
                  <a:srgbClr val="6600CC"/>
                </a:solidFill>
              </a:rPr>
              <a:t>     144bn(h=4620)</a:t>
            </a:r>
          </a:p>
          <a:p>
            <a:pPr>
              <a:lnSpc>
                <a:spcPct val="121000"/>
              </a:lnSpc>
            </a:pPr>
            <a:endParaRPr lang="en-US" sz="1300" dirty="0">
              <a:solidFill>
                <a:srgbClr val="6600CC"/>
              </a:solidFill>
            </a:endParaRPr>
          </a:p>
          <a:p>
            <a:pPr>
              <a:lnSpc>
                <a:spcPct val="121000"/>
              </a:lnSpc>
            </a:pPr>
            <a:r>
              <a:rPr lang="en-US" sz="1300" dirty="0" smtClean="0">
                <a:solidFill>
                  <a:srgbClr val="6600CC"/>
                </a:solidFill>
              </a:rPr>
              <a:t>   1380bn(h=35640)</a:t>
            </a:r>
          </a:p>
        </p:txBody>
      </p:sp>
    </p:spTree>
    <p:extLst>
      <p:ext uri="{BB962C8B-B14F-4D97-AF65-F5344CB8AC3E}">
        <p14:creationId xmlns:p14="http://schemas.microsoft.com/office/powerpoint/2010/main" val="304861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62000" decel="29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0.00301 L 0.04184 -0.05834 L 0.07968 -0.07732 L 0.09913 -0.07732 L 0.11718 -0.08936 L 0.10573 -0.10209 L 0.06927 -0.10625 L 0.0401 -0.09422 L 0.04392 -0.08218 L 0.07691 -0.07338 L 0.09253 -0.07524 L 0.14166 -0.05834 L 0.20816 -0.04468 L 0.25052 -0.03149 L 0.26041 -0.00301 L 0.19826 0.02523 L 0.12066 0.02523 L 0.0809 0.01134 L 0.06198 -0.00857 L 0.07343 -0.0338 L 0.10764 -0.04306 L 0.1559 -0.0507 L 0.20451 -0.04746 L 0.24149 -0.03473 L 0.25903 -0.01875 L 0.2559 0.00069 L 0.23177 0.01458 L 0.18507 0.02523 L 0.14375 0.02523 L 0.09288 0.01551 L 0.06614 0.00069 L 0.06475 -0.02385 L 0.10538 -0.04468 L 0.17743 -0.04954 L 0.23802 -0.03681 L 0.25312 -0.02385 L 0.25989 -0.00602 L 0.21666 0.0199 L 0.1493 0.02708 L 0.08923 0.01551 L 0.04045 -0.02709 L -0.03212 -0.04514 L -0.06441 -0.04954 L -0.11233 -0.0676 L -0.13611 -0.10602 L -0.14497 -0.17755 L -0.14115 -0.26505 L -0.12275 -0.32153 L -0.05851 -0.35348 L 0.01909 -0.36621 L 0.0743 -0.37176 L 0.15 -0.36088 L 0.21007 -0.34167 L 0.25225 -0.31412 L 0.25712 -0.28565 L 0.21475 -0.24144 L 0.14028 -0.2213 L 0.06232 -0.21598 L -0.00573 -0.21945 L -0.07205 -0.23612 L -0.11927 -0.26274 L -0.13611 -0.29699 L -0.08507 -0.34723 L 0.04618 -0.37176 L 0.16545 -0.35996 L 0.23576 -0.32477 L 0.25416 -0.29699 L 0.2375 -0.25324 L 0.1342 -0.21945 L -0.12118 -0.21598 L -0.15695 -0.19352 L -0.20729 -0.18704 L -0.26407 -0.20417 L -0.29775 -0.24584 L -0.32726 -0.31297 L -0.34879 -0.39468 L -0.33941 -0.43843 " pathEditMode="relative" rAng="0" ptsTypes="AAAAAAAAAAAAAAAAAAAAAAAAAAAAAAAAAAAAAAAAAAAAAAAAAAAAAAAAAAAAAAAAAAAAAAAAAAAAA">
                                      <p:cBhvr>
                                        <p:cTn id="11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7" y="-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0.02761 -0.04583 L 0.06892 -0.0787 L 0.1007 -0.08079 L 0.11424 -0.08889 L 0.09913 -0.10555 L 0.06337 -0.10555 L 0.03594 -0.09467 L 0.05156 -0.0787 L 0.09323 -0.07662 L 0.11337 -0.06389 L 0.1658 -0.05486 L 0.24011 -0.03796 L 0.26094 -0.01018 L 0.24011 0.01273 L 0.20156 0.02477 L 0.15712 0.02685 L 0.09462 0.01574 L 0.06024 -0.00926 L 0.0757 -0.03102 L 0.10382 -0.04305 L 0.13837 -0.04815 L 0.16667 -0.05046 L 0.20712 -0.04606 L 0.23559 -0.03866 L 0.25573 -0.02523 L 0.26198 -0.01018 L 0.24636 0.00787 L 0.21858 0.01829 L 0.18403 0.02431 L 0.13767 0.02431 L 0.10434 0.01829 L 0.07813 0.00741 L 0.06337 -0.00463 L 0.04948 -0.02083 L 0.00868 -0.03704 L -0.06024 -0.04653 L -0.10087 -0.06111 L -0.12239 -0.08102 L -0.13333 -0.10347 L -0.14028 -0.12824 L -0.14305 -0.18379 L -0.13871 -0.25602 L -0.12309 -0.3243 L -0.06927 -0.35116 L -0.00625 -0.36736 L 0.1066 -0.36967 L 0.20469 -0.34653 L 0.2375 -0.32893 L 0.25816 -0.31042 L 0.25556 -0.27222 L 0.21736 -0.2419 L 0.16771 -0.22917 L 0.0599 -0.21643 L -0.04097 -0.22685 L -0.10208 -0.25 L -0.12552 -0.27222 L -0.13194 -0.30231 L -0.08802 -0.34514 L 0.03889 -0.36852 L 0.12049 -0.36736 L 0.19601 -0.34884 L 0.21736 -0.3581 L 0.24011 -0.35116 L 0.26285 -0.32893 L 0.28559 -0.32199 L 0.3467 -0.32893 L 0.37118 -0.3537 L 0.38542 -0.39815 L 0.37136 -0.4419 " pathEditMode="relative" rAng="0" ptsTypes="AAAAAAAAAAAAAAAAAAAAAAAAAAAAAAAAAAAAAAAAAAAAAAAAAAAAAAAAAAAAAAAAAAAAAA">
                                      <p:cBhvr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8" y="-20764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11111E-6 L 0.075 -0.05833 L 0.17813 -0.08958 L 0.27813 -0.10625 L 0.37032 -0.11042 L 0.51077 -0.09167 L 0.59532 -0.07292 L 0.68438 -0.01875 L 0.71719 0.03333 L 0.70782 0.07708 L 0.63264 0.14375 L 0.54063 0.175 L 0.39202 0.2 L 0.26059 0.19375 L 0.16407 0.17708 L 0.03594 0.125 L -0.00937 0.07708 L -0.01579 0.03472 L -0.00486 0.00972 " pathEditMode="relative" rAng="0" ptsTypes="AAAAAAAAAAAAAAAAAAA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69" y="446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0.00208 L -0.07031 -0.05417 L -0.17517 -0.09375 L -0.29687 -0.11458 L -0.39843 -0.11458 L -0.48906 -0.10208 L -0.60468 -0.07292 L -0.66875 -0.04167 L -0.71562 0.0125 L -0.72343 0.05625 L -0.69531 0.1 L -0.59531 0.15417 L -0.47812 0.1875 L -0.35312 0.19583 L -0.27656 0.19167 L -0.16423 0.16875 L -0.08281 0.14167 L -0.02031 0.10417 L 0.01094 0.06458 L 0.0125 0.03542 L -2.77778E-6 -0.00208 Z " pathEditMode="relative" rAng="0" ptsTypes="AAAAAAAAAAAAAAAAAAAAA">
                                      <p:cBhvr>
                                        <p:cTn id="2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56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5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311" y="228600"/>
            <a:ext cx="6270802" cy="765175"/>
          </a:xfrm>
        </p:spPr>
        <p:txBody>
          <a:bodyPr/>
          <a:lstStyle/>
          <a:p>
            <a:r>
              <a:rPr lang="en-US" dirty="0" smtClean="0"/>
              <a:t>A Schematic of  LHC Operational Cycle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A5C3B2-2713-40BA-92CF-ECD67616E0C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267743" y="5924550"/>
            <a:ext cx="5617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LHC Turn around: 2-3 </a:t>
            </a:r>
            <a:r>
              <a:rPr lang="en-US" sz="2000" dirty="0">
                <a:solidFill>
                  <a:prstClr val="black"/>
                </a:solidFill>
              </a:rPr>
              <a:t>hours on a good day</a:t>
            </a:r>
          </a:p>
        </p:txBody>
      </p:sp>
      <p:pic>
        <p:nvPicPr>
          <p:cNvPr id="798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5" y="1319085"/>
            <a:ext cx="8450263" cy="4591050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5" name="Group 4"/>
          <p:cNvGrpSpPr/>
          <p:nvPr/>
        </p:nvGrpSpPr>
        <p:grpSpPr>
          <a:xfrm>
            <a:off x="340782" y="1500062"/>
            <a:ext cx="1720898" cy="413902"/>
            <a:chOff x="431736" y="1383522"/>
            <a:chExt cx="1555097" cy="413902"/>
          </a:xfrm>
        </p:grpSpPr>
        <p:sp>
          <p:nvSpPr>
            <p:cNvPr id="6" name="Down Arrow 5"/>
            <p:cNvSpPr/>
            <p:nvPr/>
          </p:nvSpPr>
          <p:spPr>
            <a:xfrm>
              <a:off x="1106546" y="1645024"/>
              <a:ext cx="152400" cy="15240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1736" y="1383522"/>
              <a:ext cx="1555097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1F49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Beam dump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66800" y="3305890"/>
            <a:ext cx="19812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Ramp down/precycle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58455" y="4614446"/>
            <a:ext cx="12192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Injection</a:t>
            </a:r>
          </a:p>
        </p:txBody>
      </p:sp>
      <p:sp>
        <p:nvSpPr>
          <p:cNvPr id="16" name="TextBox 15"/>
          <p:cNvSpPr txBox="1"/>
          <p:nvPr/>
        </p:nvSpPr>
        <p:spPr>
          <a:xfrm rot="16863638">
            <a:off x="4617095" y="3502629"/>
            <a:ext cx="81290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70490" y="1490133"/>
            <a:ext cx="124098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Squeeze</a:t>
            </a:r>
          </a:p>
        </p:txBody>
      </p:sp>
      <p:sp>
        <p:nvSpPr>
          <p:cNvPr id="18" name="Up Arrow 17"/>
          <p:cNvSpPr/>
          <p:nvPr/>
        </p:nvSpPr>
        <p:spPr>
          <a:xfrm flipV="1">
            <a:off x="6611471" y="1384721"/>
            <a:ext cx="98801" cy="513139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65571" y="1121493"/>
            <a:ext cx="9906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696636" y="1931334"/>
            <a:ext cx="1959255" cy="446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014882" y="1579910"/>
            <a:ext cx="165445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 beams</a:t>
            </a: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565" y="2904922"/>
            <a:ext cx="2901773" cy="231904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8" name="Down Arrow 27"/>
          <p:cNvSpPr/>
          <p:nvPr/>
        </p:nvSpPr>
        <p:spPr bwMode="auto">
          <a:xfrm rot="11665706">
            <a:off x="5170324" y="2784419"/>
            <a:ext cx="75096" cy="53926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5" name="Down Arrow 34"/>
          <p:cNvSpPr/>
          <p:nvPr/>
        </p:nvSpPr>
        <p:spPr>
          <a:xfrm>
            <a:off x="5906655" y="1766064"/>
            <a:ext cx="168649" cy="152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45298" y="4614446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450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160249" y="1597245"/>
            <a:ext cx="931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3.5 </a:t>
            </a:r>
            <a:r>
              <a:rPr lang="en-US" dirty="0" err="1"/>
              <a:t>T</a:t>
            </a:r>
            <a:r>
              <a:rPr lang="en-US" dirty="0" err="1" smtClean="0"/>
              <a:t>eV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 bwMode="auto">
          <a:xfrm>
            <a:off x="3471678" y="4806017"/>
            <a:ext cx="154403" cy="14698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1" name="Straight Arrow Connector 40"/>
          <p:cNvCxnSpPr>
            <a:stCxn id="37" idx="3"/>
          </p:cNvCxnSpPr>
          <p:nvPr/>
        </p:nvCxnSpPr>
        <p:spPr bwMode="auto">
          <a:xfrm>
            <a:off x="4091914" y="1766522"/>
            <a:ext cx="1552530" cy="14744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pSp>
        <p:nvGrpSpPr>
          <p:cNvPr id="12" name="Group 11"/>
          <p:cNvGrpSpPr/>
          <p:nvPr/>
        </p:nvGrpSpPr>
        <p:grpSpPr>
          <a:xfrm>
            <a:off x="2545299" y="1991219"/>
            <a:ext cx="6222640" cy="3385331"/>
            <a:chOff x="2545299" y="1991219"/>
            <a:chExt cx="6222640" cy="3385331"/>
          </a:xfrm>
        </p:grpSpPr>
        <p:grpSp>
          <p:nvGrpSpPr>
            <p:cNvPr id="13" name="Group 12"/>
            <p:cNvGrpSpPr/>
            <p:nvPr/>
          </p:nvGrpSpPr>
          <p:grpSpPr>
            <a:xfrm>
              <a:off x="3651662" y="1991219"/>
              <a:ext cx="5116277" cy="3385331"/>
              <a:chOff x="3651662" y="1991219"/>
              <a:chExt cx="5116277" cy="3385331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3651662" y="2030506"/>
                <a:ext cx="5116277" cy="3346044"/>
                <a:chOff x="3651662" y="2030506"/>
                <a:chExt cx="5116277" cy="3346044"/>
              </a:xfrm>
            </p:grpSpPr>
            <p:sp>
              <p:nvSpPr>
                <p:cNvPr id="27" name="Freeform 26"/>
                <p:cNvSpPr/>
                <p:nvPr/>
              </p:nvSpPr>
              <p:spPr bwMode="auto">
                <a:xfrm>
                  <a:off x="3651662" y="2095499"/>
                  <a:ext cx="5116277" cy="3280435"/>
                </a:xfrm>
                <a:custGeom>
                  <a:avLst/>
                  <a:gdLst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182587 h 3675413"/>
                    <a:gd name="connsiteX4" fmla="*/ 100941 w 599704"/>
                    <a:gd name="connsiteY4" fmla="*/ 3182587 h 3675413"/>
                    <a:gd name="connsiteX5" fmla="*/ 95003 w 599704"/>
                    <a:gd name="connsiteY5" fmla="*/ 2618509 h 3675413"/>
                    <a:gd name="connsiteX6" fmla="*/ 160317 w 599704"/>
                    <a:gd name="connsiteY6" fmla="*/ 2618509 h 3675413"/>
                    <a:gd name="connsiteX7" fmla="*/ 154380 w 599704"/>
                    <a:gd name="connsiteY7" fmla="*/ 2226623 h 3675413"/>
                    <a:gd name="connsiteX8" fmla="*/ 213756 w 599704"/>
                    <a:gd name="connsiteY8" fmla="*/ 2226623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182587 h 3675413"/>
                    <a:gd name="connsiteX5" fmla="*/ 95003 w 599704"/>
                    <a:gd name="connsiteY5" fmla="*/ 2618509 h 3675413"/>
                    <a:gd name="connsiteX6" fmla="*/ 160317 w 599704"/>
                    <a:gd name="connsiteY6" fmla="*/ 2618509 h 3675413"/>
                    <a:gd name="connsiteX7" fmla="*/ 154380 w 599704"/>
                    <a:gd name="connsiteY7" fmla="*/ 2226623 h 3675413"/>
                    <a:gd name="connsiteX8" fmla="*/ 213756 w 599704"/>
                    <a:gd name="connsiteY8" fmla="*/ 2226623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65715 h 3675413"/>
                    <a:gd name="connsiteX5" fmla="*/ 95003 w 599704"/>
                    <a:gd name="connsiteY5" fmla="*/ 2618509 h 3675413"/>
                    <a:gd name="connsiteX6" fmla="*/ 160317 w 599704"/>
                    <a:gd name="connsiteY6" fmla="*/ 2618509 h 3675413"/>
                    <a:gd name="connsiteX7" fmla="*/ 154380 w 599704"/>
                    <a:gd name="connsiteY7" fmla="*/ 2226623 h 3675413"/>
                    <a:gd name="connsiteX8" fmla="*/ 213756 w 599704"/>
                    <a:gd name="connsiteY8" fmla="*/ 2226623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83528 h 3675413"/>
                    <a:gd name="connsiteX5" fmla="*/ 95003 w 599704"/>
                    <a:gd name="connsiteY5" fmla="*/ 2618509 h 3675413"/>
                    <a:gd name="connsiteX6" fmla="*/ 160317 w 599704"/>
                    <a:gd name="connsiteY6" fmla="*/ 2618509 h 3675413"/>
                    <a:gd name="connsiteX7" fmla="*/ 154380 w 599704"/>
                    <a:gd name="connsiteY7" fmla="*/ 2226623 h 3675413"/>
                    <a:gd name="connsiteX8" fmla="*/ 213756 w 599704"/>
                    <a:gd name="connsiteY8" fmla="*/ 2226623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5003 w 599704"/>
                    <a:gd name="connsiteY5" fmla="*/ 2618509 h 3675413"/>
                    <a:gd name="connsiteX6" fmla="*/ 160317 w 599704"/>
                    <a:gd name="connsiteY6" fmla="*/ 2618509 h 3675413"/>
                    <a:gd name="connsiteX7" fmla="*/ 154380 w 599704"/>
                    <a:gd name="connsiteY7" fmla="*/ 2226623 h 3675413"/>
                    <a:gd name="connsiteX8" fmla="*/ 213756 w 599704"/>
                    <a:gd name="connsiteY8" fmla="*/ 2226623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0317 w 599704"/>
                    <a:gd name="connsiteY6" fmla="*/ 2618509 h 3675413"/>
                    <a:gd name="connsiteX7" fmla="*/ 154380 w 599704"/>
                    <a:gd name="connsiteY7" fmla="*/ 2226623 h 3675413"/>
                    <a:gd name="connsiteX8" fmla="*/ 213756 w 599704"/>
                    <a:gd name="connsiteY8" fmla="*/ 2226623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45158 h 3675413"/>
                    <a:gd name="connsiteX7" fmla="*/ 154380 w 599704"/>
                    <a:gd name="connsiteY7" fmla="*/ 2226623 h 3675413"/>
                    <a:gd name="connsiteX8" fmla="*/ 213756 w 599704"/>
                    <a:gd name="connsiteY8" fmla="*/ 2226623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4380 w 599704"/>
                    <a:gd name="connsiteY7" fmla="*/ 2226623 h 3675413"/>
                    <a:gd name="connsiteX8" fmla="*/ 213756 w 599704"/>
                    <a:gd name="connsiteY8" fmla="*/ 2226623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33008 h 3675413"/>
                    <a:gd name="connsiteX8" fmla="*/ 213756 w 599704"/>
                    <a:gd name="connsiteY8" fmla="*/ 2226623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3756 w 599704"/>
                    <a:gd name="connsiteY8" fmla="*/ 2226623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83475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83475 h 3675413"/>
                    <a:gd name="connsiteX11" fmla="*/ 255320 w 599704"/>
                    <a:gd name="connsiteY11" fmla="*/ 163742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83475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24765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83475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4350 w 599704"/>
                    <a:gd name="connsiteY13" fmla="*/ 1351550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4350 w 599704"/>
                    <a:gd name="connsiteY13" fmla="*/ 1351550 h 3675413"/>
                    <a:gd name="connsiteX14" fmla="*/ 344385 w 599704"/>
                    <a:gd name="connsiteY14" fmla="*/ 1349017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4350 w 599704"/>
                    <a:gd name="connsiteY13" fmla="*/ 1351550 h 3675413"/>
                    <a:gd name="connsiteX14" fmla="*/ 344385 w 599704"/>
                    <a:gd name="connsiteY14" fmla="*/ 1349017 h 3675413"/>
                    <a:gd name="connsiteX15" fmla="*/ 344385 w 599704"/>
                    <a:gd name="connsiteY15" fmla="*/ 1049765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4350 w 599704"/>
                    <a:gd name="connsiteY13" fmla="*/ 1351550 h 3675413"/>
                    <a:gd name="connsiteX14" fmla="*/ 344385 w 599704"/>
                    <a:gd name="connsiteY14" fmla="*/ 1349017 h 3675413"/>
                    <a:gd name="connsiteX15" fmla="*/ 344385 w 599704"/>
                    <a:gd name="connsiteY15" fmla="*/ 1049765 h 3675413"/>
                    <a:gd name="connsiteX16" fmla="*/ 395291 w 599704"/>
                    <a:gd name="connsiteY16" fmla="*/ 104216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4350 w 599704"/>
                    <a:gd name="connsiteY13" fmla="*/ 1351550 h 3675413"/>
                    <a:gd name="connsiteX14" fmla="*/ 344385 w 599704"/>
                    <a:gd name="connsiteY14" fmla="*/ 1349017 h 3675413"/>
                    <a:gd name="connsiteX15" fmla="*/ 344385 w 599704"/>
                    <a:gd name="connsiteY15" fmla="*/ 1049765 h 3675413"/>
                    <a:gd name="connsiteX16" fmla="*/ 395291 w 599704"/>
                    <a:gd name="connsiteY16" fmla="*/ 104216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4350 w 599704"/>
                    <a:gd name="connsiteY13" fmla="*/ 1351550 h 3675413"/>
                    <a:gd name="connsiteX14" fmla="*/ 344385 w 599704"/>
                    <a:gd name="connsiteY14" fmla="*/ 1349017 h 3675413"/>
                    <a:gd name="connsiteX15" fmla="*/ 344385 w 599704"/>
                    <a:gd name="connsiteY15" fmla="*/ 1049765 h 3675413"/>
                    <a:gd name="connsiteX16" fmla="*/ 395291 w 599704"/>
                    <a:gd name="connsiteY16" fmla="*/ 104216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4350 w 599704"/>
                    <a:gd name="connsiteY13" fmla="*/ 1351550 h 3675413"/>
                    <a:gd name="connsiteX14" fmla="*/ 344385 w 599704"/>
                    <a:gd name="connsiteY14" fmla="*/ 1349017 h 3675413"/>
                    <a:gd name="connsiteX15" fmla="*/ 344385 w 599704"/>
                    <a:gd name="connsiteY15" fmla="*/ 1049765 h 3675413"/>
                    <a:gd name="connsiteX16" fmla="*/ 395291 w 599704"/>
                    <a:gd name="connsiteY16" fmla="*/ 104216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4350 w 599704"/>
                    <a:gd name="connsiteY13" fmla="*/ 1351550 h 3675413"/>
                    <a:gd name="connsiteX14" fmla="*/ 344385 w 599704"/>
                    <a:gd name="connsiteY14" fmla="*/ 1349017 h 3675413"/>
                    <a:gd name="connsiteX15" fmla="*/ 344385 w 599704"/>
                    <a:gd name="connsiteY15" fmla="*/ 1049765 h 3675413"/>
                    <a:gd name="connsiteX16" fmla="*/ 395291 w 599704"/>
                    <a:gd name="connsiteY16" fmla="*/ 1054831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4350 w 599704"/>
                    <a:gd name="connsiteY13" fmla="*/ 1351550 h 3675413"/>
                    <a:gd name="connsiteX14" fmla="*/ 344385 w 599704"/>
                    <a:gd name="connsiteY14" fmla="*/ 1349017 h 3675413"/>
                    <a:gd name="connsiteX15" fmla="*/ 344385 w 599704"/>
                    <a:gd name="connsiteY15" fmla="*/ 1049765 h 3675413"/>
                    <a:gd name="connsiteX16" fmla="*/ 395291 w 599704"/>
                    <a:gd name="connsiteY16" fmla="*/ 1054831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4350 w 599704"/>
                    <a:gd name="connsiteY13" fmla="*/ 1351550 h 3675413"/>
                    <a:gd name="connsiteX14" fmla="*/ 344385 w 599704"/>
                    <a:gd name="connsiteY14" fmla="*/ 1349017 h 3675413"/>
                    <a:gd name="connsiteX15" fmla="*/ 344385 w 599704"/>
                    <a:gd name="connsiteY15" fmla="*/ 1049765 h 3675413"/>
                    <a:gd name="connsiteX16" fmla="*/ 395291 w 599704"/>
                    <a:gd name="connsiteY16" fmla="*/ 1054831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709 h 3675709"/>
                    <a:gd name="connsiteX1" fmla="*/ 0 w 599704"/>
                    <a:gd name="connsiteY1" fmla="*/ 3551018 h 3675709"/>
                    <a:gd name="connsiteX2" fmla="*/ 41564 w 599704"/>
                    <a:gd name="connsiteY2" fmla="*/ 3551018 h 3675709"/>
                    <a:gd name="connsiteX3" fmla="*/ 41564 w 599704"/>
                    <a:gd name="connsiteY3" fmla="*/ 3277886 h 3675709"/>
                    <a:gd name="connsiteX4" fmla="*/ 100941 w 599704"/>
                    <a:gd name="connsiteY4" fmla="*/ 3273692 h 3675709"/>
                    <a:gd name="connsiteX5" fmla="*/ 97536 w 599704"/>
                    <a:gd name="connsiteY5" fmla="*/ 2755585 h 3675709"/>
                    <a:gd name="connsiteX6" fmla="*/ 162850 w 599704"/>
                    <a:gd name="connsiteY6" fmla="*/ 2758119 h 3675709"/>
                    <a:gd name="connsiteX7" fmla="*/ 159446 w 599704"/>
                    <a:gd name="connsiteY7" fmla="*/ 2391563 h 3675709"/>
                    <a:gd name="connsiteX8" fmla="*/ 218822 w 599704"/>
                    <a:gd name="connsiteY8" fmla="*/ 2394095 h 3675709"/>
                    <a:gd name="connsiteX9" fmla="*/ 207819 w 599704"/>
                    <a:gd name="connsiteY9" fmla="*/ 1988837 h 3675709"/>
                    <a:gd name="connsiteX10" fmla="*/ 250254 w 599704"/>
                    <a:gd name="connsiteY10" fmla="*/ 1993902 h 3675709"/>
                    <a:gd name="connsiteX11" fmla="*/ 255320 w 599704"/>
                    <a:gd name="connsiteY11" fmla="*/ 1637725 h 3675709"/>
                    <a:gd name="connsiteX12" fmla="*/ 299416 w 599704"/>
                    <a:gd name="connsiteY12" fmla="*/ 1640258 h 3675709"/>
                    <a:gd name="connsiteX13" fmla="*/ 294350 w 599704"/>
                    <a:gd name="connsiteY13" fmla="*/ 1351846 h 3675709"/>
                    <a:gd name="connsiteX14" fmla="*/ 344385 w 599704"/>
                    <a:gd name="connsiteY14" fmla="*/ 1349313 h 3675709"/>
                    <a:gd name="connsiteX15" fmla="*/ 344385 w 599704"/>
                    <a:gd name="connsiteY15" fmla="*/ 1050061 h 3675709"/>
                    <a:gd name="connsiteX16" fmla="*/ 395291 w 599704"/>
                    <a:gd name="connsiteY16" fmla="*/ 1055127 h 3675709"/>
                    <a:gd name="connsiteX17" fmla="*/ 391886 w 599704"/>
                    <a:gd name="connsiteY17" fmla="*/ 724691 h 3675709"/>
                    <a:gd name="connsiteX18" fmla="*/ 445325 w 599704"/>
                    <a:gd name="connsiteY18" fmla="*/ 724691 h 3675709"/>
                    <a:gd name="connsiteX19" fmla="*/ 439387 w 599704"/>
                    <a:gd name="connsiteY19" fmla="*/ 469371 h 3675709"/>
                    <a:gd name="connsiteX20" fmla="*/ 504702 w 599704"/>
                    <a:gd name="connsiteY20" fmla="*/ 469371 h 3675709"/>
                    <a:gd name="connsiteX21" fmla="*/ 504702 w 599704"/>
                    <a:gd name="connsiteY21" fmla="*/ 208114 h 3675709"/>
                    <a:gd name="connsiteX22" fmla="*/ 546265 w 599704"/>
                    <a:gd name="connsiteY22" fmla="*/ 202176 h 3675709"/>
                    <a:gd name="connsiteX23" fmla="*/ 546265 w 599704"/>
                    <a:gd name="connsiteY23" fmla="*/ 296 h 3675709"/>
                    <a:gd name="connsiteX24" fmla="*/ 578388 w 599704"/>
                    <a:gd name="connsiteY24" fmla="*/ 0 h 3675709"/>
                    <a:gd name="connsiteX25" fmla="*/ 599704 w 599704"/>
                    <a:gd name="connsiteY25" fmla="*/ 296 h 3675709"/>
                    <a:gd name="connsiteX0" fmla="*/ 0 w 1458378"/>
                    <a:gd name="connsiteY0" fmla="*/ 3675709 h 3675709"/>
                    <a:gd name="connsiteX1" fmla="*/ 0 w 1458378"/>
                    <a:gd name="connsiteY1" fmla="*/ 3551018 h 3675709"/>
                    <a:gd name="connsiteX2" fmla="*/ 41564 w 1458378"/>
                    <a:gd name="connsiteY2" fmla="*/ 3551018 h 3675709"/>
                    <a:gd name="connsiteX3" fmla="*/ 41564 w 1458378"/>
                    <a:gd name="connsiteY3" fmla="*/ 3277886 h 3675709"/>
                    <a:gd name="connsiteX4" fmla="*/ 100941 w 1458378"/>
                    <a:gd name="connsiteY4" fmla="*/ 3273692 h 3675709"/>
                    <a:gd name="connsiteX5" fmla="*/ 97536 w 1458378"/>
                    <a:gd name="connsiteY5" fmla="*/ 2755585 h 3675709"/>
                    <a:gd name="connsiteX6" fmla="*/ 162850 w 1458378"/>
                    <a:gd name="connsiteY6" fmla="*/ 2758119 h 3675709"/>
                    <a:gd name="connsiteX7" fmla="*/ 159446 w 1458378"/>
                    <a:gd name="connsiteY7" fmla="*/ 2391563 h 3675709"/>
                    <a:gd name="connsiteX8" fmla="*/ 218822 w 1458378"/>
                    <a:gd name="connsiteY8" fmla="*/ 2394095 h 3675709"/>
                    <a:gd name="connsiteX9" fmla="*/ 207819 w 1458378"/>
                    <a:gd name="connsiteY9" fmla="*/ 1988837 h 3675709"/>
                    <a:gd name="connsiteX10" fmla="*/ 250254 w 1458378"/>
                    <a:gd name="connsiteY10" fmla="*/ 1993902 h 3675709"/>
                    <a:gd name="connsiteX11" fmla="*/ 255320 w 1458378"/>
                    <a:gd name="connsiteY11" fmla="*/ 1637725 h 3675709"/>
                    <a:gd name="connsiteX12" fmla="*/ 299416 w 1458378"/>
                    <a:gd name="connsiteY12" fmla="*/ 1640258 h 3675709"/>
                    <a:gd name="connsiteX13" fmla="*/ 294350 w 1458378"/>
                    <a:gd name="connsiteY13" fmla="*/ 1351846 h 3675709"/>
                    <a:gd name="connsiteX14" fmla="*/ 344385 w 1458378"/>
                    <a:gd name="connsiteY14" fmla="*/ 1349313 h 3675709"/>
                    <a:gd name="connsiteX15" fmla="*/ 344385 w 1458378"/>
                    <a:gd name="connsiteY15" fmla="*/ 1050061 h 3675709"/>
                    <a:gd name="connsiteX16" fmla="*/ 395291 w 1458378"/>
                    <a:gd name="connsiteY16" fmla="*/ 1055127 h 3675709"/>
                    <a:gd name="connsiteX17" fmla="*/ 391886 w 1458378"/>
                    <a:gd name="connsiteY17" fmla="*/ 724691 h 3675709"/>
                    <a:gd name="connsiteX18" fmla="*/ 445325 w 1458378"/>
                    <a:gd name="connsiteY18" fmla="*/ 724691 h 3675709"/>
                    <a:gd name="connsiteX19" fmla="*/ 439387 w 1458378"/>
                    <a:gd name="connsiteY19" fmla="*/ 469371 h 3675709"/>
                    <a:gd name="connsiteX20" fmla="*/ 504702 w 1458378"/>
                    <a:gd name="connsiteY20" fmla="*/ 469371 h 3675709"/>
                    <a:gd name="connsiteX21" fmla="*/ 504702 w 1458378"/>
                    <a:gd name="connsiteY21" fmla="*/ 208114 h 3675709"/>
                    <a:gd name="connsiteX22" fmla="*/ 546265 w 1458378"/>
                    <a:gd name="connsiteY22" fmla="*/ 202176 h 3675709"/>
                    <a:gd name="connsiteX23" fmla="*/ 546265 w 1458378"/>
                    <a:gd name="connsiteY23" fmla="*/ 296 h 3675709"/>
                    <a:gd name="connsiteX24" fmla="*/ 578388 w 1458378"/>
                    <a:gd name="connsiteY24" fmla="*/ 0 h 3675709"/>
                    <a:gd name="connsiteX25" fmla="*/ 1458378 w 1458378"/>
                    <a:gd name="connsiteY25" fmla="*/ 18026 h 3675709"/>
                    <a:gd name="connsiteX0" fmla="*/ 0 w 1458378"/>
                    <a:gd name="connsiteY0" fmla="*/ 3677594 h 3677594"/>
                    <a:gd name="connsiteX1" fmla="*/ 0 w 1458378"/>
                    <a:gd name="connsiteY1" fmla="*/ 3552903 h 3677594"/>
                    <a:gd name="connsiteX2" fmla="*/ 41564 w 1458378"/>
                    <a:gd name="connsiteY2" fmla="*/ 3552903 h 3677594"/>
                    <a:gd name="connsiteX3" fmla="*/ 41564 w 1458378"/>
                    <a:gd name="connsiteY3" fmla="*/ 3279771 h 3677594"/>
                    <a:gd name="connsiteX4" fmla="*/ 100941 w 1458378"/>
                    <a:gd name="connsiteY4" fmla="*/ 3275577 h 3677594"/>
                    <a:gd name="connsiteX5" fmla="*/ 97536 w 1458378"/>
                    <a:gd name="connsiteY5" fmla="*/ 2757470 h 3677594"/>
                    <a:gd name="connsiteX6" fmla="*/ 162850 w 1458378"/>
                    <a:gd name="connsiteY6" fmla="*/ 2760004 h 3677594"/>
                    <a:gd name="connsiteX7" fmla="*/ 159446 w 1458378"/>
                    <a:gd name="connsiteY7" fmla="*/ 2393448 h 3677594"/>
                    <a:gd name="connsiteX8" fmla="*/ 218822 w 1458378"/>
                    <a:gd name="connsiteY8" fmla="*/ 2395980 h 3677594"/>
                    <a:gd name="connsiteX9" fmla="*/ 207819 w 1458378"/>
                    <a:gd name="connsiteY9" fmla="*/ 1990722 h 3677594"/>
                    <a:gd name="connsiteX10" fmla="*/ 250254 w 1458378"/>
                    <a:gd name="connsiteY10" fmla="*/ 1995787 h 3677594"/>
                    <a:gd name="connsiteX11" fmla="*/ 255320 w 1458378"/>
                    <a:gd name="connsiteY11" fmla="*/ 1639610 h 3677594"/>
                    <a:gd name="connsiteX12" fmla="*/ 299416 w 1458378"/>
                    <a:gd name="connsiteY12" fmla="*/ 1642143 h 3677594"/>
                    <a:gd name="connsiteX13" fmla="*/ 294350 w 1458378"/>
                    <a:gd name="connsiteY13" fmla="*/ 1353731 h 3677594"/>
                    <a:gd name="connsiteX14" fmla="*/ 344385 w 1458378"/>
                    <a:gd name="connsiteY14" fmla="*/ 1351198 h 3677594"/>
                    <a:gd name="connsiteX15" fmla="*/ 344385 w 1458378"/>
                    <a:gd name="connsiteY15" fmla="*/ 1051946 h 3677594"/>
                    <a:gd name="connsiteX16" fmla="*/ 395291 w 1458378"/>
                    <a:gd name="connsiteY16" fmla="*/ 1057012 h 3677594"/>
                    <a:gd name="connsiteX17" fmla="*/ 391886 w 1458378"/>
                    <a:gd name="connsiteY17" fmla="*/ 726576 h 3677594"/>
                    <a:gd name="connsiteX18" fmla="*/ 445325 w 1458378"/>
                    <a:gd name="connsiteY18" fmla="*/ 726576 h 3677594"/>
                    <a:gd name="connsiteX19" fmla="*/ 439387 w 1458378"/>
                    <a:gd name="connsiteY19" fmla="*/ 471256 h 3677594"/>
                    <a:gd name="connsiteX20" fmla="*/ 504702 w 1458378"/>
                    <a:gd name="connsiteY20" fmla="*/ 471256 h 3677594"/>
                    <a:gd name="connsiteX21" fmla="*/ 504702 w 1458378"/>
                    <a:gd name="connsiteY21" fmla="*/ 209999 h 3677594"/>
                    <a:gd name="connsiteX22" fmla="*/ 546265 w 1458378"/>
                    <a:gd name="connsiteY22" fmla="*/ 204061 h 3677594"/>
                    <a:gd name="connsiteX23" fmla="*/ 546265 w 1458378"/>
                    <a:gd name="connsiteY23" fmla="*/ 2181 h 3677594"/>
                    <a:gd name="connsiteX24" fmla="*/ 578388 w 1458378"/>
                    <a:gd name="connsiteY24" fmla="*/ 1885 h 3677594"/>
                    <a:gd name="connsiteX25" fmla="*/ 1093895 w 1458378"/>
                    <a:gd name="connsiteY25" fmla="*/ 0 h 3677594"/>
                    <a:gd name="connsiteX26" fmla="*/ 1458378 w 1458378"/>
                    <a:gd name="connsiteY26" fmla="*/ 19911 h 3677594"/>
                    <a:gd name="connsiteX0" fmla="*/ 0 w 1569984"/>
                    <a:gd name="connsiteY0" fmla="*/ 3677594 h 3677594"/>
                    <a:gd name="connsiteX1" fmla="*/ 0 w 1569984"/>
                    <a:gd name="connsiteY1" fmla="*/ 3552903 h 3677594"/>
                    <a:gd name="connsiteX2" fmla="*/ 41564 w 1569984"/>
                    <a:gd name="connsiteY2" fmla="*/ 3552903 h 3677594"/>
                    <a:gd name="connsiteX3" fmla="*/ 41564 w 1569984"/>
                    <a:gd name="connsiteY3" fmla="*/ 3279771 h 3677594"/>
                    <a:gd name="connsiteX4" fmla="*/ 100941 w 1569984"/>
                    <a:gd name="connsiteY4" fmla="*/ 3275577 h 3677594"/>
                    <a:gd name="connsiteX5" fmla="*/ 97536 w 1569984"/>
                    <a:gd name="connsiteY5" fmla="*/ 2757470 h 3677594"/>
                    <a:gd name="connsiteX6" fmla="*/ 162850 w 1569984"/>
                    <a:gd name="connsiteY6" fmla="*/ 2760004 h 3677594"/>
                    <a:gd name="connsiteX7" fmla="*/ 159446 w 1569984"/>
                    <a:gd name="connsiteY7" fmla="*/ 2393448 h 3677594"/>
                    <a:gd name="connsiteX8" fmla="*/ 218822 w 1569984"/>
                    <a:gd name="connsiteY8" fmla="*/ 2395980 h 3677594"/>
                    <a:gd name="connsiteX9" fmla="*/ 207819 w 1569984"/>
                    <a:gd name="connsiteY9" fmla="*/ 1990722 h 3677594"/>
                    <a:gd name="connsiteX10" fmla="*/ 250254 w 1569984"/>
                    <a:gd name="connsiteY10" fmla="*/ 1995787 h 3677594"/>
                    <a:gd name="connsiteX11" fmla="*/ 255320 w 1569984"/>
                    <a:gd name="connsiteY11" fmla="*/ 1639610 h 3677594"/>
                    <a:gd name="connsiteX12" fmla="*/ 299416 w 1569984"/>
                    <a:gd name="connsiteY12" fmla="*/ 1642143 h 3677594"/>
                    <a:gd name="connsiteX13" fmla="*/ 294350 w 1569984"/>
                    <a:gd name="connsiteY13" fmla="*/ 1353731 h 3677594"/>
                    <a:gd name="connsiteX14" fmla="*/ 344385 w 1569984"/>
                    <a:gd name="connsiteY14" fmla="*/ 1351198 h 3677594"/>
                    <a:gd name="connsiteX15" fmla="*/ 344385 w 1569984"/>
                    <a:gd name="connsiteY15" fmla="*/ 1051946 h 3677594"/>
                    <a:gd name="connsiteX16" fmla="*/ 395291 w 1569984"/>
                    <a:gd name="connsiteY16" fmla="*/ 1057012 h 3677594"/>
                    <a:gd name="connsiteX17" fmla="*/ 391886 w 1569984"/>
                    <a:gd name="connsiteY17" fmla="*/ 726576 h 3677594"/>
                    <a:gd name="connsiteX18" fmla="*/ 445325 w 1569984"/>
                    <a:gd name="connsiteY18" fmla="*/ 726576 h 3677594"/>
                    <a:gd name="connsiteX19" fmla="*/ 439387 w 1569984"/>
                    <a:gd name="connsiteY19" fmla="*/ 471256 h 3677594"/>
                    <a:gd name="connsiteX20" fmla="*/ 504702 w 1569984"/>
                    <a:gd name="connsiteY20" fmla="*/ 471256 h 3677594"/>
                    <a:gd name="connsiteX21" fmla="*/ 504702 w 1569984"/>
                    <a:gd name="connsiteY21" fmla="*/ 209999 h 3677594"/>
                    <a:gd name="connsiteX22" fmla="*/ 546265 w 1569984"/>
                    <a:gd name="connsiteY22" fmla="*/ 204061 h 3677594"/>
                    <a:gd name="connsiteX23" fmla="*/ 546265 w 1569984"/>
                    <a:gd name="connsiteY23" fmla="*/ 2181 h 3677594"/>
                    <a:gd name="connsiteX24" fmla="*/ 578388 w 1569984"/>
                    <a:gd name="connsiteY24" fmla="*/ 1885 h 3677594"/>
                    <a:gd name="connsiteX25" fmla="*/ 1093895 w 1569984"/>
                    <a:gd name="connsiteY25" fmla="*/ 0 h 3677594"/>
                    <a:gd name="connsiteX26" fmla="*/ 1569984 w 1569984"/>
                    <a:gd name="connsiteY26" fmla="*/ 9233 h 3677594"/>
                    <a:gd name="connsiteX0" fmla="*/ 0 w 3519809"/>
                    <a:gd name="connsiteY0" fmla="*/ 3677594 h 3677594"/>
                    <a:gd name="connsiteX1" fmla="*/ 0 w 3519809"/>
                    <a:gd name="connsiteY1" fmla="*/ 3552903 h 3677594"/>
                    <a:gd name="connsiteX2" fmla="*/ 41564 w 3519809"/>
                    <a:gd name="connsiteY2" fmla="*/ 3552903 h 3677594"/>
                    <a:gd name="connsiteX3" fmla="*/ 41564 w 3519809"/>
                    <a:gd name="connsiteY3" fmla="*/ 3279771 h 3677594"/>
                    <a:gd name="connsiteX4" fmla="*/ 100941 w 3519809"/>
                    <a:gd name="connsiteY4" fmla="*/ 3275577 h 3677594"/>
                    <a:gd name="connsiteX5" fmla="*/ 97536 w 3519809"/>
                    <a:gd name="connsiteY5" fmla="*/ 2757470 h 3677594"/>
                    <a:gd name="connsiteX6" fmla="*/ 162850 w 3519809"/>
                    <a:gd name="connsiteY6" fmla="*/ 2760004 h 3677594"/>
                    <a:gd name="connsiteX7" fmla="*/ 159446 w 3519809"/>
                    <a:gd name="connsiteY7" fmla="*/ 2393448 h 3677594"/>
                    <a:gd name="connsiteX8" fmla="*/ 218822 w 3519809"/>
                    <a:gd name="connsiteY8" fmla="*/ 2395980 h 3677594"/>
                    <a:gd name="connsiteX9" fmla="*/ 207819 w 3519809"/>
                    <a:gd name="connsiteY9" fmla="*/ 1990722 h 3677594"/>
                    <a:gd name="connsiteX10" fmla="*/ 250254 w 3519809"/>
                    <a:gd name="connsiteY10" fmla="*/ 1995787 h 3677594"/>
                    <a:gd name="connsiteX11" fmla="*/ 255320 w 3519809"/>
                    <a:gd name="connsiteY11" fmla="*/ 1639610 h 3677594"/>
                    <a:gd name="connsiteX12" fmla="*/ 299416 w 3519809"/>
                    <a:gd name="connsiteY12" fmla="*/ 1642143 h 3677594"/>
                    <a:gd name="connsiteX13" fmla="*/ 294350 w 3519809"/>
                    <a:gd name="connsiteY13" fmla="*/ 1353731 h 3677594"/>
                    <a:gd name="connsiteX14" fmla="*/ 344385 w 3519809"/>
                    <a:gd name="connsiteY14" fmla="*/ 1351198 h 3677594"/>
                    <a:gd name="connsiteX15" fmla="*/ 344385 w 3519809"/>
                    <a:gd name="connsiteY15" fmla="*/ 1051946 h 3677594"/>
                    <a:gd name="connsiteX16" fmla="*/ 395291 w 3519809"/>
                    <a:gd name="connsiteY16" fmla="*/ 1057012 h 3677594"/>
                    <a:gd name="connsiteX17" fmla="*/ 391886 w 3519809"/>
                    <a:gd name="connsiteY17" fmla="*/ 726576 h 3677594"/>
                    <a:gd name="connsiteX18" fmla="*/ 445325 w 3519809"/>
                    <a:gd name="connsiteY18" fmla="*/ 726576 h 3677594"/>
                    <a:gd name="connsiteX19" fmla="*/ 439387 w 3519809"/>
                    <a:gd name="connsiteY19" fmla="*/ 471256 h 3677594"/>
                    <a:gd name="connsiteX20" fmla="*/ 504702 w 3519809"/>
                    <a:gd name="connsiteY20" fmla="*/ 471256 h 3677594"/>
                    <a:gd name="connsiteX21" fmla="*/ 504702 w 3519809"/>
                    <a:gd name="connsiteY21" fmla="*/ 209999 h 3677594"/>
                    <a:gd name="connsiteX22" fmla="*/ 546265 w 3519809"/>
                    <a:gd name="connsiteY22" fmla="*/ 204061 h 3677594"/>
                    <a:gd name="connsiteX23" fmla="*/ 546265 w 3519809"/>
                    <a:gd name="connsiteY23" fmla="*/ 2181 h 3677594"/>
                    <a:gd name="connsiteX24" fmla="*/ 578388 w 3519809"/>
                    <a:gd name="connsiteY24" fmla="*/ 1885 h 3677594"/>
                    <a:gd name="connsiteX25" fmla="*/ 1093895 w 3519809"/>
                    <a:gd name="connsiteY25" fmla="*/ 0 h 3677594"/>
                    <a:gd name="connsiteX26" fmla="*/ 3519809 w 3519809"/>
                    <a:gd name="connsiteY26" fmla="*/ 137371 h 3677594"/>
                    <a:gd name="connsiteX0" fmla="*/ 0 w 3519809"/>
                    <a:gd name="connsiteY0" fmla="*/ 3677594 h 3677594"/>
                    <a:gd name="connsiteX1" fmla="*/ 0 w 3519809"/>
                    <a:gd name="connsiteY1" fmla="*/ 3552903 h 3677594"/>
                    <a:gd name="connsiteX2" fmla="*/ 41564 w 3519809"/>
                    <a:gd name="connsiteY2" fmla="*/ 3552903 h 3677594"/>
                    <a:gd name="connsiteX3" fmla="*/ 41564 w 3519809"/>
                    <a:gd name="connsiteY3" fmla="*/ 3279771 h 3677594"/>
                    <a:gd name="connsiteX4" fmla="*/ 100941 w 3519809"/>
                    <a:gd name="connsiteY4" fmla="*/ 3275577 h 3677594"/>
                    <a:gd name="connsiteX5" fmla="*/ 97536 w 3519809"/>
                    <a:gd name="connsiteY5" fmla="*/ 2757470 h 3677594"/>
                    <a:gd name="connsiteX6" fmla="*/ 162850 w 3519809"/>
                    <a:gd name="connsiteY6" fmla="*/ 2760004 h 3677594"/>
                    <a:gd name="connsiteX7" fmla="*/ 159446 w 3519809"/>
                    <a:gd name="connsiteY7" fmla="*/ 2393448 h 3677594"/>
                    <a:gd name="connsiteX8" fmla="*/ 218822 w 3519809"/>
                    <a:gd name="connsiteY8" fmla="*/ 2395980 h 3677594"/>
                    <a:gd name="connsiteX9" fmla="*/ 207819 w 3519809"/>
                    <a:gd name="connsiteY9" fmla="*/ 1990722 h 3677594"/>
                    <a:gd name="connsiteX10" fmla="*/ 250254 w 3519809"/>
                    <a:gd name="connsiteY10" fmla="*/ 1995787 h 3677594"/>
                    <a:gd name="connsiteX11" fmla="*/ 255320 w 3519809"/>
                    <a:gd name="connsiteY11" fmla="*/ 1639610 h 3677594"/>
                    <a:gd name="connsiteX12" fmla="*/ 299416 w 3519809"/>
                    <a:gd name="connsiteY12" fmla="*/ 1642143 h 3677594"/>
                    <a:gd name="connsiteX13" fmla="*/ 294350 w 3519809"/>
                    <a:gd name="connsiteY13" fmla="*/ 1353731 h 3677594"/>
                    <a:gd name="connsiteX14" fmla="*/ 344385 w 3519809"/>
                    <a:gd name="connsiteY14" fmla="*/ 1351198 h 3677594"/>
                    <a:gd name="connsiteX15" fmla="*/ 344385 w 3519809"/>
                    <a:gd name="connsiteY15" fmla="*/ 1051946 h 3677594"/>
                    <a:gd name="connsiteX16" fmla="*/ 395291 w 3519809"/>
                    <a:gd name="connsiteY16" fmla="*/ 1057012 h 3677594"/>
                    <a:gd name="connsiteX17" fmla="*/ 391886 w 3519809"/>
                    <a:gd name="connsiteY17" fmla="*/ 726576 h 3677594"/>
                    <a:gd name="connsiteX18" fmla="*/ 445325 w 3519809"/>
                    <a:gd name="connsiteY18" fmla="*/ 726576 h 3677594"/>
                    <a:gd name="connsiteX19" fmla="*/ 439387 w 3519809"/>
                    <a:gd name="connsiteY19" fmla="*/ 471256 h 3677594"/>
                    <a:gd name="connsiteX20" fmla="*/ 504702 w 3519809"/>
                    <a:gd name="connsiteY20" fmla="*/ 471256 h 3677594"/>
                    <a:gd name="connsiteX21" fmla="*/ 504702 w 3519809"/>
                    <a:gd name="connsiteY21" fmla="*/ 209999 h 3677594"/>
                    <a:gd name="connsiteX22" fmla="*/ 546265 w 3519809"/>
                    <a:gd name="connsiteY22" fmla="*/ 204061 h 3677594"/>
                    <a:gd name="connsiteX23" fmla="*/ 546265 w 3519809"/>
                    <a:gd name="connsiteY23" fmla="*/ 2181 h 3677594"/>
                    <a:gd name="connsiteX24" fmla="*/ 578388 w 3519809"/>
                    <a:gd name="connsiteY24" fmla="*/ 1885 h 3677594"/>
                    <a:gd name="connsiteX25" fmla="*/ 1093895 w 3519809"/>
                    <a:gd name="connsiteY25" fmla="*/ 0 h 3677594"/>
                    <a:gd name="connsiteX26" fmla="*/ 1862007 w 3519809"/>
                    <a:gd name="connsiteY26" fmla="*/ 42714 h 3677594"/>
                    <a:gd name="connsiteX27" fmla="*/ 3519809 w 3519809"/>
                    <a:gd name="connsiteY27" fmla="*/ 137371 h 3677594"/>
                    <a:gd name="connsiteX0" fmla="*/ 0 w 3519809"/>
                    <a:gd name="connsiteY0" fmla="*/ 3677594 h 3677594"/>
                    <a:gd name="connsiteX1" fmla="*/ 0 w 3519809"/>
                    <a:gd name="connsiteY1" fmla="*/ 3552903 h 3677594"/>
                    <a:gd name="connsiteX2" fmla="*/ 41564 w 3519809"/>
                    <a:gd name="connsiteY2" fmla="*/ 3552903 h 3677594"/>
                    <a:gd name="connsiteX3" fmla="*/ 41564 w 3519809"/>
                    <a:gd name="connsiteY3" fmla="*/ 3279771 h 3677594"/>
                    <a:gd name="connsiteX4" fmla="*/ 100941 w 3519809"/>
                    <a:gd name="connsiteY4" fmla="*/ 3275577 h 3677594"/>
                    <a:gd name="connsiteX5" fmla="*/ 97536 w 3519809"/>
                    <a:gd name="connsiteY5" fmla="*/ 2757470 h 3677594"/>
                    <a:gd name="connsiteX6" fmla="*/ 162850 w 3519809"/>
                    <a:gd name="connsiteY6" fmla="*/ 2760004 h 3677594"/>
                    <a:gd name="connsiteX7" fmla="*/ 159446 w 3519809"/>
                    <a:gd name="connsiteY7" fmla="*/ 2393448 h 3677594"/>
                    <a:gd name="connsiteX8" fmla="*/ 218822 w 3519809"/>
                    <a:gd name="connsiteY8" fmla="*/ 2395980 h 3677594"/>
                    <a:gd name="connsiteX9" fmla="*/ 207819 w 3519809"/>
                    <a:gd name="connsiteY9" fmla="*/ 1990722 h 3677594"/>
                    <a:gd name="connsiteX10" fmla="*/ 250254 w 3519809"/>
                    <a:gd name="connsiteY10" fmla="*/ 1995787 h 3677594"/>
                    <a:gd name="connsiteX11" fmla="*/ 255320 w 3519809"/>
                    <a:gd name="connsiteY11" fmla="*/ 1639610 h 3677594"/>
                    <a:gd name="connsiteX12" fmla="*/ 299416 w 3519809"/>
                    <a:gd name="connsiteY12" fmla="*/ 1642143 h 3677594"/>
                    <a:gd name="connsiteX13" fmla="*/ 294350 w 3519809"/>
                    <a:gd name="connsiteY13" fmla="*/ 1353731 h 3677594"/>
                    <a:gd name="connsiteX14" fmla="*/ 344385 w 3519809"/>
                    <a:gd name="connsiteY14" fmla="*/ 1351198 h 3677594"/>
                    <a:gd name="connsiteX15" fmla="*/ 344385 w 3519809"/>
                    <a:gd name="connsiteY15" fmla="*/ 1051946 h 3677594"/>
                    <a:gd name="connsiteX16" fmla="*/ 395291 w 3519809"/>
                    <a:gd name="connsiteY16" fmla="*/ 1057012 h 3677594"/>
                    <a:gd name="connsiteX17" fmla="*/ 391886 w 3519809"/>
                    <a:gd name="connsiteY17" fmla="*/ 726576 h 3677594"/>
                    <a:gd name="connsiteX18" fmla="*/ 445325 w 3519809"/>
                    <a:gd name="connsiteY18" fmla="*/ 726576 h 3677594"/>
                    <a:gd name="connsiteX19" fmla="*/ 439387 w 3519809"/>
                    <a:gd name="connsiteY19" fmla="*/ 471256 h 3677594"/>
                    <a:gd name="connsiteX20" fmla="*/ 504702 w 3519809"/>
                    <a:gd name="connsiteY20" fmla="*/ 471256 h 3677594"/>
                    <a:gd name="connsiteX21" fmla="*/ 504702 w 3519809"/>
                    <a:gd name="connsiteY21" fmla="*/ 209999 h 3677594"/>
                    <a:gd name="connsiteX22" fmla="*/ 546265 w 3519809"/>
                    <a:gd name="connsiteY22" fmla="*/ 204061 h 3677594"/>
                    <a:gd name="connsiteX23" fmla="*/ 546265 w 3519809"/>
                    <a:gd name="connsiteY23" fmla="*/ 2181 h 3677594"/>
                    <a:gd name="connsiteX24" fmla="*/ 578388 w 3519809"/>
                    <a:gd name="connsiteY24" fmla="*/ 1885 h 3677594"/>
                    <a:gd name="connsiteX25" fmla="*/ 1093895 w 3519809"/>
                    <a:gd name="connsiteY25" fmla="*/ 0 h 3677594"/>
                    <a:gd name="connsiteX26" fmla="*/ 1487798 w 3519809"/>
                    <a:gd name="connsiteY26" fmla="*/ 32036 h 3677594"/>
                    <a:gd name="connsiteX27" fmla="*/ 3519809 w 3519809"/>
                    <a:gd name="connsiteY27" fmla="*/ 137371 h 3677594"/>
                    <a:gd name="connsiteX0" fmla="*/ 0 w 3519809"/>
                    <a:gd name="connsiteY0" fmla="*/ 3677594 h 3677594"/>
                    <a:gd name="connsiteX1" fmla="*/ 0 w 3519809"/>
                    <a:gd name="connsiteY1" fmla="*/ 3552903 h 3677594"/>
                    <a:gd name="connsiteX2" fmla="*/ 41564 w 3519809"/>
                    <a:gd name="connsiteY2" fmla="*/ 3552903 h 3677594"/>
                    <a:gd name="connsiteX3" fmla="*/ 41564 w 3519809"/>
                    <a:gd name="connsiteY3" fmla="*/ 3279771 h 3677594"/>
                    <a:gd name="connsiteX4" fmla="*/ 100941 w 3519809"/>
                    <a:gd name="connsiteY4" fmla="*/ 3275577 h 3677594"/>
                    <a:gd name="connsiteX5" fmla="*/ 97536 w 3519809"/>
                    <a:gd name="connsiteY5" fmla="*/ 2757470 h 3677594"/>
                    <a:gd name="connsiteX6" fmla="*/ 162850 w 3519809"/>
                    <a:gd name="connsiteY6" fmla="*/ 2760004 h 3677594"/>
                    <a:gd name="connsiteX7" fmla="*/ 159446 w 3519809"/>
                    <a:gd name="connsiteY7" fmla="*/ 2393448 h 3677594"/>
                    <a:gd name="connsiteX8" fmla="*/ 218822 w 3519809"/>
                    <a:gd name="connsiteY8" fmla="*/ 2395980 h 3677594"/>
                    <a:gd name="connsiteX9" fmla="*/ 207819 w 3519809"/>
                    <a:gd name="connsiteY9" fmla="*/ 1990722 h 3677594"/>
                    <a:gd name="connsiteX10" fmla="*/ 250254 w 3519809"/>
                    <a:gd name="connsiteY10" fmla="*/ 1995787 h 3677594"/>
                    <a:gd name="connsiteX11" fmla="*/ 255320 w 3519809"/>
                    <a:gd name="connsiteY11" fmla="*/ 1639610 h 3677594"/>
                    <a:gd name="connsiteX12" fmla="*/ 299416 w 3519809"/>
                    <a:gd name="connsiteY12" fmla="*/ 1642143 h 3677594"/>
                    <a:gd name="connsiteX13" fmla="*/ 294350 w 3519809"/>
                    <a:gd name="connsiteY13" fmla="*/ 1353731 h 3677594"/>
                    <a:gd name="connsiteX14" fmla="*/ 344385 w 3519809"/>
                    <a:gd name="connsiteY14" fmla="*/ 1351198 h 3677594"/>
                    <a:gd name="connsiteX15" fmla="*/ 344385 w 3519809"/>
                    <a:gd name="connsiteY15" fmla="*/ 1051946 h 3677594"/>
                    <a:gd name="connsiteX16" fmla="*/ 395291 w 3519809"/>
                    <a:gd name="connsiteY16" fmla="*/ 1057012 h 3677594"/>
                    <a:gd name="connsiteX17" fmla="*/ 391886 w 3519809"/>
                    <a:gd name="connsiteY17" fmla="*/ 726576 h 3677594"/>
                    <a:gd name="connsiteX18" fmla="*/ 445325 w 3519809"/>
                    <a:gd name="connsiteY18" fmla="*/ 726576 h 3677594"/>
                    <a:gd name="connsiteX19" fmla="*/ 439387 w 3519809"/>
                    <a:gd name="connsiteY19" fmla="*/ 471256 h 3677594"/>
                    <a:gd name="connsiteX20" fmla="*/ 504702 w 3519809"/>
                    <a:gd name="connsiteY20" fmla="*/ 471256 h 3677594"/>
                    <a:gd name="connsiteX21" fmla="*/ 504702 w 3519809"/>
                    <a:gd name="connsiteY21" fmla="*/ 209999 h 3677594"/>
                    <a:gd name="connsiteX22" fmla="*/ 546265 w 3519809"/>
                    <a:gd name="connsiteY22" fmla="*/ 204061 h 3677594"/>
                    <a:gd name="connsiteX23" fmla="*/ 546265 w 3519809"/>
                    <a:gd name="connsiteY23" fmla="*/ 2181 h 3677594"/>
                    <a:gd name="connsiteX24" fmla="*/ 578388 w 3519809"/>
                    <a:gd name="connsiteY24" fmla="*/ 1885 h 3677594"/>
                    <a:gd name="connsiteX25" fmla="*/ 1093895 w 3519809"/>
                    <a:gd name="connsiteY25" fmla="*/ 0 h 3677594"/>
                    <a:gd name="connsiteX26" fmla="*/ 1487798 w 3519809"/>
                    <a:gd name="connsiteY26" fmla="*/ 32036 h 3677594"/>
                    <a:gd name="connsiteX27" fmla="*/ 1875137 w 3519809"/>
                    <a:gd name="connsiteY27" fmla="*/ 42714 h 3677594"/>
                    <a:gd name="connsiteX28" fmla="*/ 3519809 w 3519809"/>
                    <a:gd name="connsiteY28" fmla="*/ 137371 h 3677594"/>
                    <a:gd name="connsiteX0" fmla="*/ 0 w 3519809"/>
                    <a:gd name="connsiteY0" fmla="*/ 3677594 h 3677594"/>
                    <a:gd name="connsiteX1" fmla="*/ 0 w 3519809"/>
                    <a:gd name="connsiteY1" fmla="*/ 3552903 h 3677594"/>
                    <a:gd name="connsiteX2" fmla="*/ 41564 w 3519809"/>
                    <a:gd name="connsiteY2" fmla="*/ 3552903 h 3677594"/>
                    <a:gd name="connsiteX3" fmla="*/ 41564 w 3519809"/>
                    <a:gd name="connsiteY3" fmla="*/ 3279771 h 3677594"/>
                    <a:gd name="connsiteX4" fmla="*/ 100941 w 3519809"/>
                    <a:gd name="connsiteY4" fmla="*/ 3275577 h 3677594"/>
                    <a:gd name="connsiteX5" fmla="*/ 97536 w 3519809"/>
                    <a:gd name="connsiteY5" fmla="*/ 2757470 h 3677594"/>
                    <a:gd name="connsiteX6" fmla="*/ 162850 w 3519809"/>
                    <a:gd name="connsiteY6" fmla="*/ 2760004 h 3677594"/>
                    <a:gd name="connsiteX7" fmla="*/ 159446 w 3519809"/>
                    <a:gd name="connsiteY7" fmla="*/ 2393448 h 3677594"/>
                    <a:gd name="connsiteX8" fmla="*/ 218822 w 3519809"/>
                    <a:gd name="connsiteY8" fmla="*/ 2395980 h 3677594"/>
                    <a:gd name="connsiteX9" fmla="*/ 207819 w 3519809"/>
                    <a:gd name="connsiteY9" fmla="*/ 1990722 h 3677594"/>
                    <a:gd name="connsiteX10" fmla="*/ 250254 w 3519809"/>
                    <a:gd name="connsiteY10" fmla="*/ 1995787 h 3677594"/>
                    <a:gd name="connsiteX11" fmla="*/ 255320 w 3519809"/>
                    <a:gd name="connsiteY11" fmla="*/ 1639610 h 3677594"/>
                    <a:gd name="connsiteX12" fmla="*/ 299416 w 3519809"/>
                    <a:gd name="connsiteY12" fmla="*/ 1642143 h 3677594"/>
                    <a:gd name="connsiteX13" fmla="*/ 294350 w 3519809"/>
                    <a:gd name="connsiteY13" fmla="*/ 1353731 h 3677594"/>
                    <a:gd name="connsiteX14" fmla="*/ 344385 w 3519809"/>
                    <a:gd name="connsiteY14" fmla="*/ 1351198 h 3677594"/>
                    <a:gd name="connsiteX15" fmla="*/ 344385 w 3519809"/>
                    <a:gd name="connsiteY15" fmla="*/ 1051946 h 3677594"/>
                    <a:gd name="connsiteX16" fmla="*/ 395291 w 3519809"/>
                    <a:gd name="connsiteY16" fmla="*/ 1057012 h 3677594"/>
                    <a:gd name="connsiteX17" fmla="*/ 391886 w 3519809"/>
                    <a:gd name="connsiteY17" fmla="*/ 726576 h 3677594"/>
                    <a:gd name="connsiteX18" fmla="*/ 445325 w 3519809"/>
                    <a:gd name="connsiteY18" fmla="*/ 726576 h 3677594"/>
                    <a:gd name="connsiteX19" fmla="*/ 439387 w 3519809"/>
                    <a:gd name="connsiteY19" fmla="*/ 471256 h 3677594"/>
                    <a:gd name="connsiteX20" fmla="*/ 504702 w 3519809"/>
                    <a:gd name="connsiteY20" fmla="*/ 471256 h 3677594"/>
                    <a:gd name="connsiteX21" fmla="*/ 504702 w 3519809"/>
                    <a:gd name="connsiteY21" fmla="*/ 209999 h 3677594"/>
                    <a:gd name="connsiteX22" fmla="*/ 546265 w 3519809"/>
                    <a:gd name="connsiteY22" fmla="*/ 204061 h 3677594"/>
                    <a:gd name="connsiteX23" fmla="*/ 546265 w 3519809"/>
                    <a:gd name="connsiteY23" fmla="*/ 2181 h 3677594"/>
                    <a:gd name="connsiteX24" fmla="*/ 578388 w 3519809"/>
                    <a:gd name="connsiteY24" fmla="*/ 1885 h 3677594"/>
                    <a:gd name="connsiteX25" fmla="*/ 1093895 w 3519809"/>
                    <a:gd name="connsiteY25" fmla="*/ 0 h 3677594"/>
                    <a:gd name="connsiteX26" fmla="*/ 1487798 w 3519809"/>
                    <a:gd name="connsiteY26" fmla="*/ 32036 h 3677594"/>
                    <a:gd name="connsiteX27" fmla="*/ 1914527 w 3519809"/>
                    <a:gd name="connsiteY27" fmla="*/ 149496 h 3677594"/>
                    <a:gd name="connsiteX28" fmla="*/ 3519809 w 3519809"/>
                    <a:gd name="connsiteY28" fmla="*/ 137371 h 3677594"/>
                    <a:gd name="connsiteX0" fmla="*/ 0 w 3519809"/>
                    <a:gd name="connsiteY0" fmla="*/ 3677594 h 3677594"/>
                    <a:gd name="connsiteX1" fmla="*/ 0 w 3519809"/>
                    <a:gd name="connsiteY1" fmla="*/ 3552903 h 3677594"/>
                    <a:gd name="connsiteX2" fmla="*/ 41564 w 3519809"/>
                    <a:gd name="connsiteY2" fmla="*/ 3552903 h 3677594"/>
                    <a:gd name="connsiteX3" fmla="*/ 41564 w 3519809"/>
                    <a:gd name="connsiteY3" fmla="*/ 3279771 h 3677594"/>
                    <a:gd name="connsiteX4" fmla="*/ 100941 w 3519809"/>
                    <a:gd name="connsiteY4" fmla="*/ 3275577 h 3677594"/>
                    <a:gd name="connsiteX5" fmla="*/ 97536 w 3519809"/>
                    <a:gd name="connsiteY5" fmla="*/ 2757470 h 3677594"/>
                    <a:gd name="connsiteX6" fmla="*/ 162850 w 3519809"/>
                    <a:gd name="connsiteY6" fmla="*/ 2760004 h 3677594"/>
                    <a:gd name="connsiteX7" fmla="*/ 159446 w 3519809"/>
                    <a:gd name="connsiteY7" fmla="*/ 2393448 h 3677594"/>
                    <a:gd name="connsiteX8" fmla="*/ 218822 w 3519809"/>
                    <a:gd name="connsiteY8" fmla="*/ 2395980 h 3677594"/>
                    <a:gd name="connsiteX9" fmla="*/ 207819 w 3519809"/>
                    <a:gd name="connsiteY9" fmla="*/ 1990722 h 3677594"/>
                    <a:gd name="connsiteX10" fmla="*/ 250254 w 3519809"/>
                    <a:gd name="connsiteY10" fmla="*/ 1995787 h 3677594"/>
                    <a:gd name="connsiteX11" fmla="*/ 255320 w 3519809"/>
                    <a:gd name="connsiteY11" fmla="*/ 1639610 h 3677594"/>
                    <a:gd name="connsiteX12" fmla="*/ 299416 w 3519809"/>
                    <a:gd name="connsiteY12" fmla="*/ 1642143 h 3677594"/>
                    <a:gd name="connsiteX13" fmla="*/ 294350 w 3519809"/>
                    <a:gd name="connsiteY13" fmla="*/ 1353731 h 3677594"/>
                    <a:gd name="connsiteX14" fmla="*/ 344385 w 3519809"/>
                    <a:gd name="connsiteY14" fmla="*/ 1351198 h 3677594"/>
                    <a:gd name="connsiteX15" fmla="*/ 344385 w 3519809"/>
                    <a:gd name="connsiteY15" fmla="*/ 1051946 h 3677594"/>
                    <a:gd name="connsiteX16" fmla="*/ 395291 w 3519809"/>
                    <a:gd name="connsiteY16" fmla="*/ 1057012 h 3677594"/>
                    <a:gd name="connsiteX17" fmla="*/ 391886 w 3519809"/>
                    <a:gd name="connsiteY17" fmla="*/ 726576 h 3677594"/>
                    <a:gd name="connsiteX18" fmla="*/ 445325 w 3519809"/>
                    <a:gd name="connsiteY18" fmla="*/ 726576 h 3677594"/>
                    <a:gd name="connsiteX19" fmla="*/ 439387 w 3519809"/>
                    <a:gd name="connsiteY19" fmla="*/ 471256 h 3677594"/>
                    <a:gd name="connsiteX20" fmla="*/ 504702 w 3519809"/>
                    <a:gd name="connsiteY20" fmla="*/ 471256 h 3677594"/>
                    <a:gd name="connsiteX21" fmla="*/ 504702 w 3519809"/>
                    <a:gd name="connsiteY21" fmla="*/ 209999 h 3677594"/>
                    <a:gd name="connsiteX22" fmla="*/ 546265 w 3519809"/>
                    <a:gd name="connsiteY22" fmla="*/ 204061 h 3677594"/>
                    <a:gd name="connsiteX23" fmla="*/ 546265 w 3519809"/>
                    <a:gd name="connsiteY23" fmla="*/ 2181 h 3677594"/>
                    <a:gd name="connsiteX24" fmla="*/ 578388 w 3519809"/>
                    <a:gd name="connsiteY24" fmla="*/ 1885 h 3677594"/>
                    <a:gd name="connsiteX25" fmla="*/ 1093895 w 3519809"/>
                    <a:gd name="connsiteY25" fmla="*/ 0 h 3677594"/>
                    <a:gd name="connsiteX26" fmla="*/ 1540318 w 3519809"/>
                    <a:gd name="connsiteY26" fmla="*/ 21357 h 3677594"/>
                    <a:gd name="connsiteX27" fmla="*/ 1914527 w 3519809"/>
                    <a:gd name="connsiteY27" fmla="*/ 149496 h 3677594"/>
                    <a:gd name="connsiteX28" fmla="*/ 3519809 w 3519809"/>
                    <a:gd name="connsiteY28" fmla="*/ 137371 h 3677594"/>
                    <a:gd name="connsiteX0" fmla="*/ 0 w 3526374"/>
                    <a:gd name="connsiteY0" fmla="*/ 3677594 h 3677594"/>
                    <a:gd name="connsiteX1" fmla="*/ 0 w 3526374"/>
                    <a:gd name="connsiteY1" fmla="*/ 3552903 h 3677594"/>
                    <a:gd name="connsiteX2" fmla="*/ 41564 w 3526374"/>
                    <a:gd name="connsiteY2" fmla="*/ 3552903 h 3677594"/>
                    <a:gd name="connsiteX3" fmla="*/ 41564 w 3526374"/>
                    <a:gd name="connsiteY3" fmla="*/ 3279771 h 3677594"/>
                    <a:gd name="connsiteX4" fmla="*/ 100941 w 3526374"/>
                    <a:gd name="connsiteY4" fmla="*/ 3275577 h 3677594"/>
                    <a:gd name="connsiteX5" fmla="*/ 97536 w 3526374"/>
                    <a:gd name="connsiteY5" fmla="*/ 2757470 h 3677594"/>
                    <a:gd name="connsiteX6" fmla="*/ 162850 w 3526374"/>
                    <a:gd name="connsiteY6" fmla="*/ 2760004 h 3677594"/>
                    <a:gd name="connsiteX7" fmla="*/ 159446 w 3526374"/>
                    <a:gd name="connsiteY7" fmla="*/ 2393448 h 3677594"/>
                    <a:gd name="connsiteX8" fmla="*/ 218822 w 3526374"/>
                    <a:gd name="connsiteY8" fmla="*/ 2395980 h 3677594"/>
                    <a:gd name="connsiteX9" fmla="*/ 207819 w 3526374"/>
                    <a:gd name="connsiteY9" fmla="*/ 1990722 h 3677594"/>
                    <a:gd name="connsiteX10" fmla="*/ 250254 w 3526374"/>
                    <a:gd name="connsiteY10" fmla="*/ 1995787 h 3677594"/>
                    <a:gd name="connsiteX11" fmla="*/ 255320 w 3526374"/>
                    <a:gd name="connsiteY11" fmla="*/ 1639610 h 3677594"/>
                    <a:gd name="connsiteX12" fmla="*/ 299416 w 3526374"/>
                    <a:gd name="connsiteY12" fmla="*/ 1642143 h 3677594"/>
                    <a:gd name="connsiteX13" fmla="*/ 294350 w 3526374"/>
                    <a:gd name="connsiteY13" fmla="*/ 1353731 h 3677594"/>
                    <a:gd name="connsiteX14" fmla="*/ 344385 w 3526374"/>
                    <a:gd name="connsiteY14" fmla="*/ 1351198 h 3677594"/>
                    <a:gd name="connsiteX15" fmla="*/ 344385 w 3526374"/>
                    <a:gd name="connsiteY15" fmla="*/ 1051946 h 3677594"/>
                    <a:gd name="connsiteX16" fmla="*/ 395291 w 3526374"/>
                    <a:gd name="connsiteY16" fmla="*/ 1057012 h 3677594"/>
                    <a:gd name="connsiteX17" fmla="*/ 391886 w 3526374"/>
                    <a:gd name="connsiteY17" fmla="*/ 726576 h 3677594"/>
                    <a:gd name="connsiteX18" fmla="*/ 445325 w 3526374"/>
                    <a:gd name="connsiteY18" fmla="*/ 726576 h 3677594"/>
                    <a:gd name="connsiteX19" fmla="*/ 439387 w 3526374"/>
                    <a:gd name="connsiteY19" fmla="*/ 471256 h 3677594"/>
                    <a:gd name="connsiteX20" fmla="*/ 504702 w 3526374"/>
                    <a:gd name="connsiteY20" fmla="*/ 471256 h 3677594"/>
                    <a:gd name="connsiteX21" fmla="*/ 504702 w 3526374"/>
                    <a:gd name="connsiteY21" fmla="*/ 209999 h 3677594"/>
                    <a:gd name="connsiteX22" fmla="*/ 546265 w 3526374"/>
                    <a:gd name="connsiteY22" fmla="*/ 204061 h 3677594"/>
                    <a:gd name="connsiteX23" fmla="*/ 546265 w 3526374"/>
                    <a:gd name="connsiteY23" fmla="*/ 2181 h 3677594"/>
                    <a:gd name="connsiteX24" fmla="*/ 578388 w 3526374"/>
                    <a:gd name="connsiteY24" fmla="*/ 1885 h 3677594"/>
                    <a:gd name="connsiteX25" fmla="*/ 1093895 w 3526374"/>
                    <a:gd name="connsiteY25" fmla="*/ 0 h 3677594"/>
                    <a:gd name="connsiteX26" fmla="*/ 1540318 w 3526374"/>
                    <a:gd name="connsiteY26" fmla="*/ 21357 h 3677594"/>
                    <a:gd name="connsiteX27" fmla="*/ 1914527 w 3526374"/>
                    <a:gd name="connsiteY27" fmla="*/ 149496 h 3677594"/>
                    <a:gd name="connsiteX28" fmla="*/ 3526374 w 3526374"/>
                    <a:gd name="connsiteY28" fmla="*/ 201440 h 3677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3526374" h="3677594">
                      <a:moveTo>
                        <a:pt x="0" y="3677594"/>
                      </a:moveTo>
                      <a:lnTo>
                        <a:pt x="0" y="3552903"/>
                      </a:lnTo>
                      <a:lnTo>
                        <a:pt x="41564" y="3552903"/>
                      </a:lnTo>
                      <a:lnTo>
                        <a:pt x="41564" y="3279771"/>
                      </a:lnTo>
                      <a:lnTo>
                        <a:pt x="100941" y="3275577"/>
                      </a:lnTo>
                      <a:cubicBezTo>
                        <a:pt x="98962" y="3087551"/>
                        <a:pt x="99515" y="2945496"/>
                        <a:pt x="97536" y="2757470"/>
                      </a:cubicBezTo>
                      <a:lnTo>
                        <a:pt x="162850" y="2760004"/>
                      </a:lnTo>
                      <a:cubicBezTo>
                        <a:pt x="161715" y="2618399"/>
                        <a:pt x="160581" y="2535053"/>
                        <a:pt x="159446" y="2393448"/>
                      </a:cubicBezTo>
                      <a:lnTo>
                        <a:pt x="218822" y="2395980"/>
                      </a:lnTo>
                      <a:lnTo>
                        <a:pt x="207819" y="1990722"/>
                      </a:lnTo>
                      <a:lnTo>
                        <a:pt x="250254" y="1995787"/>
                      </a:lnTo>
                      <a:cubicBezTo>
                        <a:pt x="251943" y="1843288"/>
                        <a:pt x="253631" y="1792109"/>
                        <a:pt x="255320" y="1639610"/>
                      </a:cubicBezTo>
                      <a:lnTo>
                        <a:pt x="299416" y="1642143"/>
                      </a:lnTo>
                      <a:cubicBezTo>
                        <a:pt x="298572" y="1512233"/>
                        <a:pt x="295194" y="1483641"/>
                        <a:pt x="294350" y="1353731"/>
                      </a:cubicBezTo>
                      <a:lnTo>
                        <a:pt x="344385" y="1351198"/>
                      </a:lnTo>
                      <a:lnTo>
                        <a:pt x="344385" y="1051946"/>
                      </a:lnTo>
                      <a:lnTo>
                        <a:pt x="395291" y="1057012"/>
                      </a:lnTo>
                      <a:cubicBezTo>
                        <a:pt x="394156" y="951088"/>
                        <a:pt x="393967" y="731098"/>
                        <a:pt x="391886" y="726576"/>
                      </a:cubicBezTo>
                      <a:cubicBezTo>
                        <a:pt x="387693" y="717465"/>
                        <a:pt x="427512" y="726576"/>
                        <a:pt x="445325" y="726576"/>
                      </a:cubicBezTo>
                      <a:lnTo>
                        <a:pt x="439387" y="471256"/>
                      </a:lnTo>
                      <a:lnTo>
                        <a:pt x="504702" y="471256"/>
                      </a:lnTo>
                      <a:lnTo>
                        <a:pt x="504702" y="209999"/>
                      </a:lnTo>
                      <a:lnTo>
                        <a:pt x="546265" y="204061"/>
                      </a:lnTo>
                      <a:lnTo>
                        <a:pt x="546265" y="2181"/>
                      </a:lnTo>
                      <a:lnTo>
                        <a:pt x="578388" y="1885"/>
                      </a:lnTo>
                      <a:lnTo>
                        <a:pt x="1093895" y="0"/>
                      </a:lnTo>
                      <a:lnTo>
                        <a:pt x="1540318" y="21357"/>
                      </a:lnTo>
                      <a:lnTo>
                        <a:pt x="1914527" y="149496"/>
                      </a:lnTo>
                      <a:lnTo>
                        <a:pt x="3526374" y="201440"/>
                      </a:lnTo>
                    </a:path>
                  </a:pathLst>
                </a:custGeom>
                <a:noFill/>
                <a:ln w="38100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33" name="Freeform 32"/>
                <p:cNvSpPr/>
                <p:nvPr/>
              </p:nvSpPr>
              <p:spPr bwMode="auto">
                <a:xfrm>
                  <a:off x="3703246" y="2030506"/>
                  <a:ext cx="5060893" cy="3346044"/>
                </a:xfrm>
                <a:custGeom>
                  <a:avLst/>
                  <a:gdLst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182587 h 3675413"/>
                    <a:gd name="connsiteX4" fmla="*/ 100941 w 599704"/>
                    <a:gd name="connsiteY4" fmla="*/ 3182587 h 3675413"/>
                    <a:gd name="connsiteX5" fmla="*/ 95003 w 599704"/>
                    <a:gd name="connsiteY5" fmla="*/ 2618509 h 3675413"/>
                    <a:gd name="connsiteX6" fmla="*/ 160317 w 599704"/>
                    <a:gd name="connsiteY6" fmla="*/ 2618509 h 3675413"/>
                    <a:gd name="connsiteX7" fmla="*/ 154380 w 599704"/>
                    <a:gd name="connsiteY7" fmla="*/ 2226623 h 3675413"/>
                    <a:gd name="connsiteX8" fmla="*/ 213756 w 599704"/>
                    <a:gd name="connsiteY8" fmla="*/ 2226623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182587 h 3675413"/>
                    <a:gd name="connsiteX5" fmla="*/ 95003 w 599704"/>
                    <a:gd name="connsiteY5" fmla="*/ 2618509 h 3675413"/>
                    <a:gd name="connsiteX6" fmla="*/ 160317 w 599704"/>
                    <a:gd name="connsiteY6" fmla="*/ 2618509 h 3675413"/>
                    <a:gd name="connsiteX7" fmla="*/ 154380 w 599704"/>
                    <a:gd name="connsiteY7" fmla="*/ 2226623 h 3675413"/>
                    <a:gd name="connsiteX8" fmla="*/ 213756 w 599704"/>
                    <a:gd name="connsiteY8" fmla="*/ 2226623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65715 h 3675413"/>
                    <a:gd name="connsiteX5" fmla="*/ 95003 w 599704"/>
                    <a:gd name="connsiteY5" fmla="*/ 2618509 h 3675413"/>
                    <a:gd name="connsiteX6" fmla="*/ 160317 w 599704"/>
                    <a:gd name="connsiteY6" fmla="*/ 2618509 h 3675413"/>
                    <a:gd name="connsiteX7" fmla="*/ 154380 w 599704"/>
                    <a:gd name="connsiteY7" fmla="*/ 2226623 h 3675413"/>
                    <a:gd name="connsiteX8" fmla="*/ 213756 w 599704"/>
                    <a:gd name="connsiteY8" fmla="*/ 2226623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83528 h 3675413"/>
                    <a:gd name="connsiteX5" fmla="*/ 95003 w 599704"/>
                    <a:gd name="connsiteY5" fmla="*/ 2618509 h 3675413"/>
                    <a:gd name="connsiteX6" fmla="*/ 160317 w 599704"/>
                    <a:gd name="connsiteY6" fmla="*/ 2618509 h 3675413"/>
                    <a:gd name="connsiteX7" fmla="*/ 154380 w 599704"/>
                    <a:gd name="connsiteY7" fmla="*/ 2226623 h 3675413"/>
                    <a:gd name="connsiteX8" fmla="*/ 213756 w 599704"/>
                    <a:gd name="connsiteY8" fmla="*/ 2226623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5003 w 599704"/>
                    <a:gd name="connsiteY5" fmla="*/ 2618509 h 3675413"/>
                    <a:gd name="connsiteX6" fmla="*/ 160317 w 599704"/>
                    <a:gd name="connsiteY6" fmla="*/ 2618509 h 3675413"/>
                    <a:gd name="connsiteX7" fmla="*/ 154380 w 599704"/>
                    <a:gd name="connsiteY7" fmla="*/ 2226623 h 3675413"/>
                    <a:gd name="connsiteX8" fmla="*/ 213756 w 599704"/>
                    <a:gd name="connsiteY8" fmla="*/ 2226623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0317 w 599704"/>
                    <a:gd name="connsiteY6" fmla="*/ 2618509 h 3675413"/>
                    <a:gd name="connsiteX7" fmla="*/ 154380 w 599704"/>
                    <a:gd name="connsiteY7" fmla="*/ 2226623 h 3675413"/>
                    <a:gd name="connsiteX8" fmla="*/ 213756 w 599704"/>
                    <a:gd name="connsiteY8" fmla="*/ 2226623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45158 h 3675413"/>
                    <a:gd name="connsiteX7" fmla="*/ 154380 w 599704"/>
                    <a:gd name="connsiteY7" fmla="*/ 2226623 h 3675413"/>
                    <a:gd name="connsiteX8" fmla="*/ 213756 w 599704"/>
                    <a:gd name="connsiteY8" fmla="*/ 2226623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4380 w 599704"/>
                    <a:gd name="connsiteY7" fmla="*/ 2226623 h 3675413"/>
                    <a:gd name="connsiteX8" fmla="*/ 213756 w 599704"/>
                    <a:gd name="connsiteY8" fmla="*/ 2226623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33008 h 3675413"/>
                    <a:gd name="connsiteX8" fmla="*/ 213756 w 599704"/>
                    <a:gd name="connsiteY8" fmla="*/ 2226623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3756 w 599704"/>
                    <a:gd name="connsiteY8" fmla="*/ 2226623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83475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83475 h 3675413"/>
                    <a:gd name="connsiteX11" fmla="*/ 255320 w 599704"/>
                    <a:gd name="connsiteY11" fmla="*/ 163742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83475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24765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83475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4350 w 599704"/>
                    <a:gd name="connsiteY13" fmla="*/ 1351550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4350 w 599704"/>
                    <a:gd name="connsiteY13" fmla="*/ 1351550 h 3675413"/>
                    <a:gd name="connsiteX14" fmla="*/ 344385 w 599704"/>
                    <a:gd name="connsiteY14" fmla="*/ 1349017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4350 w 599704"/>
                    <a:gd name="connsiteY13" fmla="*/ 1351550 h 3675413"/>
                    <a:gd name="connsiteX14" fmla="*/ 344385 w 599704"/>
                    <a:gd name="connsiteY14" fmla="*/ 1349017 h 3675413"/>
                    <a:gd name="connsiteX15" fmla="*/ 344385 w 599704"/>
                    <a:gd name="connsiteY15" fmla="*/ 1049765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4350 w 599704"/>
                    <a:gd name="connsiteY13" fmla="*/ 1351550 h 3675413"/>
                    <a:gd name="connsiteX14" fmla="*/ 344385 w 599704"/>
                    <a:gd name="connsiteY14" fmla="*/ 1349017 h 3675413"/>
                    <a:gd name="connsiteX15" fmla="*/ 344385 w 599704"/>
                    <a:gd name="connsiteY15" fmla="*/ 1049765 h 3675413"/>
                    <a:gd name="connsiteX16" fmla="*/ 395291 w 599704"/>
                    <a:gd name="connsiteY16" fmla="*/ 104216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4350 w 599704"/>
                    <a:gd name="connsiteY13" fmla="*/ 1351550 h 3675413"/>
                    <a:gd name="connsiteX14" fmla="*/ 344385 w 599704"/>
                    <a:gd name="connsiteY14" fmla="*/ 1349017 h 3675413"/>
                    <a:gd name="connsiteX15" fmla="*/ 344385 w 599704"/>
                    <a:gd name="connsiteY15" fmla="*/ 1049765 h 3675413"/>
                    <a:gd name="connsiteX16" fmla="*/ 395291 w 599704"/>
                    <a:gd name="connsiteY16" fmla="*/ 104216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4350 w 599704"/>
                    <a:gd name="connsiteY13" fmla="*/ 1351550 h 3675413"/>
                    <a:gd name="connsiteX14" fmla="*/ 344385 w 599704"/>
                    <a:gd name="connsiteY14" fmla="*/ 1349017 h 3675413"/>
                    <a:gd name="connsiteX15" fmla="*/ 344385 w 599704"/>
                    <a:gd name="connsiteY15" fmla="*/ 1049765 h 3675413"/>
                    <a:gd name="connsiteX16" fmla="*/ 395291 w 599704"/>
                    <a:gd name="connsiteY16" fmla="*/ 104216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4350 w 599704"/>
                    <a:gd name="connsiteY13" fmla="*/ 1351550 h 3675413"/>
                    <a:gd name="connsiteX14" fmla="*/ 344385 w 599704"/>
                    <a:gd name="connsiteY14" fmla="*/ 1349017 h 3675413"/>
                    <a:gd name="connsiteX15" fmla="*/ 344385 w 599704"/>
                    <a:gd name="connsiteY15" fmla="*/ 1049765 h 3675413"/>
                    <a:gd name="connsiteX16" fmla="*/ 395291 w 599704"/>
                    <a:gd name="connsiteY16" fmla="*/ 104216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4350 w 599704"/>
                    <a:gd name="connsiteY13" fmla="*/ 1351550 h 3675413"/>
                    <a:gd name="connsiteX14" fmla="*/ 344385 w 599704"/>
                    <a:gd name="connsiteY14" fmla="*/ 1349017 h 3675413"/>
                    <a:gd name="connsiteX15" fmla="*/ 344385 w 599704"/>
                    <a:gd name="connsiteY15" fmla="*/ 1049765 h 3675413"/>
                    <a:gd name="connsiteX16" fmla="*/ 395291 w 599704"/>
                    <a:gd name="connsiteY16" fmla="*/ 1054831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4350 w 599704"/>
                    <a:gd name="connsiteY13" fmla="*/ 1351550 h 3675413"/>
                    <a:gd name="connsiteX14" fmla="*/ 344385 w 599704"/>
                    <a:gd name="connsiteY14" fmla="*/ 1349017 h 3675413"/>
                    <a:gd name="connsiteX15" fmla="*/ 344385 w 599704"/>
                    <a:gd name="connsiteY15" fmla="*/ 1049765 h 3675413"/>
                    <a:gd name="connsiteX16" fmla="*/ 395291 w 599704"/>
                    <a:gd name="connsiteY16" fmla="*/ 1054831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4350 w 599704"/>
                    <a:gd name="connsiteY13" fmla="*/ 1351550 h 3675413"/>
                    <a:gd name="connsiteX14" fmla="*/ 344385 w 599704"/>
                    <a:gd name="connsiteY14" fmla="*/ 1349017 h 3675413"/>
                    <a:gd name="connsiteX15" fmla="*/ 344385 w 599704"/>
                    <a:gd name="connsiteY15" fmla="*/ 1049765 h 3675413"/>
                    <a:gd name="connsiteX16" fmla="*/ 395291 w 599704"/>
                    <a:gd name="connsiteY16" fmla="*/ 1054831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709 h 3675709"/>
                    <a:gd name="connsiteX1" fmla="*/ 0 w 599704"/>
                    <a:gd name="connsiteY1" fmla="*/ 3551018 h 3675709"/>
                    <a:gd name="connsiteX2" fmla="*/ 41564 w 599704"/>
                    <a:gd name="connsiteY2" fmla="*/ 3551018 h 3675709"/>
                    <a:gd name="connsiteX3" fmla="*/ 41564 w 599704"/>
                    <a:gd name="connsiteY3" fmla="*/ 3277886 h 3675709"/>
                    <a:gd name="connsiteX4" fmla="*/ 100941 w 599704"/>
                    <a:gd name="connsiteY4" fmla="*/ 3273692 h 3675709"/>
                    <a:gd name="connsiteX5" fmla="*/ 97536 w 599704"/>
                    <a:gd name="connsiteY5" fmla="*/ 2755585 h 3675709"/>
                    <a:gd name="connsiteX6" fmla="*/ 162850 w 599704"/>
                    <a:gd name="connsiteY6" fmla="*/ 2758119 h 3675709"/>
                    <a:gd name="connsiteX7" fmla="*/ 159446 w 599704"/>
                    <a:gd name="connsiteY7" fmla="*/ 2391563 h 3675709"/>
                    <a:gd name="connsiteX8" fmla="*/ 218822 w 599704"/>
                    <a:gd name="connsiteY8" fmla="*/ 2394095 h 3675709"/>
                    <a:gd name="connsiteX9" fmla="*/ 207819 w 599704"/>
                    <a:gd name="connsiteY9" fmla="*/ 1988837 h 3675709"/>
                    <a:gd name="connsiteX10" fmla="*/ 250254 w 599704"/>
                    <a:gd name="connsiteY10" fmla="*/ 1993902 h 3675709"/>
                    <a:gd name="connsiteX11" fmla="*/ 255320 w 599704"/>
                    <a:gd name="connsiteY11" fmla="*/ 1637725 h 3675709"/>
                    <a:gd name="connsiteX12" fmla="*/ 299416 w 599704"/>
                    <a:gd name="connsiteY12" fmla="*/ 1640258 h 3675709"/>
                    <a:gd name="connsiteX13" fmla="*/ 294350 w 599704"/>
                    <a:gd name="connsiteY13" fmla="*/ 1351846 h 3675709"/>
                    <a:gd name="connsiteX14" fmla="*/ 344385 w 599704"/>
                    <a:gd name="connsiteY14" fmla="*/ 1349313 h 3675709"/>
                    <a:gd name="connsiteX15" fmla="*/ 344385 w 599704"/>
                    <a:gd name="connsiteY15" fmla="*/ 1050061 h 3675709"/>
                    <a:gd name="connsiteX16" fmla="*/ 395291 w 599704"/>
                    <a:gd name="connsiteY16" fmla="*/ 1055127 h 3675709"/>
                    <a:gd name="connsiteX17" fmla="*/ 391886 w 599704"/>
                    <a:gd name="connsiteY17" fmla="*/ 724691 h 3675709"/>
                    <a:gd name="connsiteX18" fmla="*/ 445325 w 599704"/>
                    <a:gd name="connsiteY18" fmla="*/ 724691 h 3675709"/>
                    <a:gd name="connsiteX19" fmla="*/ 439387 w 599704"/>
                    <a:gd name="connsiteY19" fmla="*/ 469371 h 3675709"/>
                    <a:gd name="connsiteX20" fmla="*/ 504702 w 599704"/>
                    <a:gd name="connsiteY20" fmla="*/ 469371 h 3675709"/>
                    <a:gd name="connsiteX21" fmla="*/ 504702 w 599704"/>
                    <a:gd name="connsiteY21" fmla="*/ 208114 h 3675709"/>
                    <a:gd name="connsiteX22" fmla="*/ 546265 w 599704"/>
                    <a:gd name="connsiteY22" fmla="*/ 202176 h 3675709"/>
                    <a:gd name="connsiteX23" fmla="*/ 546265 w 599704"/>
                    <a:gd name="connsiteY23" fmla="*/ 296 h 3675709"/>
                    <a:gd name="connsiteX24" fmla="*/ 578388 w 599704"/>
                    <a:gd name="connsiteY24" fmla="*/ 0 h 3675709"/>
                    <a:gd name="connsiteX25" fmla="*/ 599704 w 599704"/>
                    <a:gd name="connsiteY25" fmla="*/ 296 h 3675709"/>
                    <a:gd name="connsiteX0" fmla="*/ 0 w 1458378"/>
                    <a:gd name="connsiteY0" fmla="*/ 3675709 h 3675709"/>
                    <a:gd name="connsiteX1" fmla="*/ 0 w 1458378"/>
                    <a:gd name="connsiteY1" fmla="*/ 3551018 h 3675709"/>
                    <a:gd name="connsiteX2" fmla="*/ 41564 w 1458378"/>
                    <a:gd name="connsiteY2" fmla="*/ 3551018 h 3675709"/>
                    <a:gd name="connsiteX3" fmla="*/ 41564 w 1458378"/>
                    <a:gd name="connsiteY3" fmla="*/ 3277886 h 3675709"/>
                    <a:gd name="connsiteX4" fmla="*/ 100941 w 1458378"/>
                    <a:gd name="connsiteY4" fmla="*/ 3273692 h 3675709"/>
                    <a:gd name="connsiteX5" fmla="*/ 97536 w 1458378"/>
                    <a:gd name="connsiteY5" fmla="*/ 2755585 h 3675709"/>
                    <a:gd name="connsiteX6" fmla="*/ 162850 w 1458378"/>
                    <a:gd name="connsiteY6" fmla="*/ 2758119 h 3675709"/>
                    <a:gd name="connsiteX7" fmla="*/ 159446 w 1458378"/>
                    <a:gd name="connsiteY7" fmla="*/ 2391563 h 3675709"/>
                    <a:gd name="connsiteX8" fmla="*/ 218822 w 1458378"/>
                    <a:gd name="connsiteY8" fmla="*/ 2394095 h 3675709"/>
                    <a:gd name="connsiteX9" fmla="*/ 207819 w 1458378"/>
                    <a:gd name="connsiteY9" fmla="*/ 1988837 h 3675709"/>
                    <a:gd name="connsiteX10" fmla="*/ 250254 w 1458378"/>
                    <a:gd name="connsiteY10" fmla="*/ 1993902 h 3675709"/>
                    <a:gd name="connsiteX11" fmla="*/ 255320 w 1458378"/>
                    <a:gd name="connsiteY11" fmla="*/ 1637725 h 3675709"/>
                    <a:gd name="connsiteX12" fmla="*/ 299416 w 1458378"/>
                    <a:gd name="connsiteY12" fmla="*/ 1640258 h 3675709"/>
                    <a:gd name="connsiteX13" fmla="*/ 294350 w 1458378"/>
                    <a:gd name="connsiteY13" fmla="*/ 1351846 h 3675709"/>
                    <a:gd name="connsiteX14" fmla="*/ 344385 w 1458378"/>
                    <a:gd name="connsiteY14" fmla="*/ 1349313 h 3675709"/>
                    <a:gd name="connsiteX15" fmla="*/ 344385 w 1458378"/>
                    <a:gd name="connsiteY15" fmla="*/ 1050061 h 3675709"/>
                    <a:gd name="connsiteX16" fmla="*/ 395291 w 1458378"/>
                    <a:gd name="connsiteY16" fmla="*/ 1055127 h 3675709"/>
                    <a:gd name="connsiteX17" fmla="*/ 391886 w 1458378"/>
                    <a:gd name="connsiteY17" fmla="*/ 724691 h 3675709"/>
                    <a:gd name="connsiteX18" fmla="*/ 445325 w 1458378"/>
                    <a:gd name="connsiteY18" fmla="*/ 724691 h 3675709"/>
                    <a:gd name="connsiteX19" fmla="*/ 439387 w 1458378"/>
                    <a:gd name="connsiteY19" fmla="*/ 469371 h 3675709"/>
                    <a:gd name="connsiteX20" fmla="*/ 504702 w 1458378"/>
                    <a:gd name="connsiteY20" fmla="*/ 469371 h 3675709"/>
                    <a:gd name="connsiteX21" fmla="*/ 504702 w 1458378"/>
                    <a:gd name="connsiteY21" fmla="*/ 208114 h 3675709"/>
                    <a:gd name="connsiteX22" fmla="*/ 546265 w 1458378"/>
                    <a:gd name="connsiteY22" fmla="*/ 202176 h 3675709"/>
                    <a:gd name="connsiteX23" fmla="*/ 546265 w 1458378"/>
                    <a:gd name="connsiteY23" fmla="*/ 296 h 3675709"/>
                    <a:gd name="connsiteX24" fmla="*/ 578388 w 1458378"/>
                    <a:gd name="connsiteY24" fmla="*/ 0 h 3675709"/>
                    <a:gd name="connsiteX25" fmla="*/ 1458378 w 1458378"/>
                    <a:gd name="connsiteY25" fmla="*/ 18026 h 3675709"/>
                    <a:gd name="connsiteX0" fmla="*/ 0 w 1458378"/>
                    <a:gd name="connsiteY0" fmla="*/ 3677594 h 3677594"/>
                    <a:gd name="connsiteX1" fmla="*/ 0 w 1458378"/>
                    <a:gd name="connsiteY1" fmla="*/ 3552903 h 3677594"/>
                    <a:gd name="connsiteX2" fmla="*/ 41564 w 1458378"/>
                    <a:gd name="connsiteY2" fmla="*/ 3552903 h 3677594"/>
                    <a:gd name="connsiteX3" fmla="*/ 41564 w 1458378"/>
                    <a:gd name="connsiteY3" fmla="*/ 3279771 h 3677594"/>
                    <a:gd name="connsiteX4" fmla="*/ 100941 w 1458378"/>
                    <a:gd name="connsiteY4" fmla="*/ 3275577 h 3677594"/>
                    <a:gd name="connsiteX5" fmla="*/ 97536 w 1458378"/>
                    <a:gd name="connsiteY5" fmla="*/ 2757470 h 3677594"/>
                    <a:gd name="connsiteX6" fmla="*/ 162850 w 1458378"/>
                    <a:gd name="connsiteY6" fmla="*/ 2760004 h 3677594"/>
                    <a:gd name="connsiteX7" fmla="*/ 159446 w 1458378"/>
                    <a:gd name="connsiteY7" fmla="*/ 2393448 h 3677594"/>
                    <a:gd name="connsiteX8" fmla="*/ 218822 w 1458378"/>
                    <a:gd name="connsiteY8" fmla="*/ 2395980 h 3677594"/>
                    <a:gd name="connsiteX9" fmla="*/ 207819 w 1458378"/>
                    <a:gd name="connsiteY9" fmla="*/ 1990722 h 3677594"/>
                    <a:gd name="connsiteX10" fmla="*/ 250254 w 1458378"/>
                    <a:gd name="connsiteY10" fmla="*/ 1995787 h 3677594"/>
                    <a:gd name="connsiteX11" fmla="*/ 255320 w 1458378"/>
                    <a:gd name="connsiteY11" fmla="*/ 1639610 h 3677594"/>
                    <a:gd name="connsiteX12" fmla="*/ 299416 w 1458378"/>
                    <a:gd name="connsiteY12" fmla="*/ 1642143 h 3677594"/>
                    <a:gd name="connsiteX13" fmla="*/ 294350 w 1458378"/>
                    <a:gd name="connsiteY13" fmla="*/ 1353731 h 3677594"/>
                    <a:gd name="connsiteX14" fmla="*/ 344385 w 1458378"/>
                    <a:gd name="connsiteY14" fmla="*/ 1351198 h 3677594"/>
                    <a:gd name="connsiteX15" fmla="*/ 344385 w 1458378"/>
                    <a:gd name="connsiteY15" fmla="*/ 1051946 h 3677594"/>
                    <a:gd name="connsiteX16" fmla="*/ 395291 w 1458378"/>
                    <a:gd name="connsiteY16" fmla="*/ 1057012 h 3677594"/>
                    <a:gd name="connsiteX17" fmla="*/ 391886 w 1458378"/>
                    <a:gd name="connsiteY17" fmla="*/ 726576 h 3677594"/>
                    <a:gd name="connsiteX18" fmla="*/ 445325 w 1458378"/>
                    <a:gd name="connsiteY18" fmla="*/ 726576 h 3677594"/>
                    <a:gd name="connsiteX19" fmla="*/ 439387 w 1458378"/>
                    <a:gd name="connsiteY19" fmla="*/ 471256 h 3677594"/>
                    <a:gd name="connsiteX20" fmla="*/ 504702 w 1458378"/>
                    <a:gd name="connsiteY20" fmla="*/ 471256 h 3677594"/>
                    <a:gd name="connsiteX21" fmla="*/ 504702 w 1458378"/>
                    <a:gd name="connsiteY21" fmla="*/ 209999 h 3677594"/>
                    <a:gd name="connsiteX22" fmla="*/ 546265 w 1458378"/>
                    <a:gd name="connsiteY22" fmla="*/ 204061 h 3677594"/>
                    <a:gd name="connsiteX23" fmla="*/ 546265 w 1458378"/>
                    <a:gd name="connsiteY23" fmla="*/ 2181 h 3677594"/>
                    <a:gd name="connsiteX24" fmla="*/ 578388 w 1458378"/>
                    <a:gd name="connsiteY24" fmla="*/ 1885 h 3677594"/>
                    <a:gd name="connsiteX25" fmla="*/ 1093895 w 1458378"/>
                    <a:gd name="connsiteY25" fmla="*/ 0 h 3677594"/>
                    <a:gd name="connsiteX26" fmla="*/ 1458378 w 1458378"/>
                    <a:gd name="connsiteY26" fmla="*/ 19911 h 3677594"/>
                    <a:gd name="connsiteX0" fmla="*/ 0 w 1569984"/>
                    <a:gd name="connsiteY0" fmla="*/ 3677594 h 3677594"/>
                    <a:gd name="connsiteX1" fmla="*/ 0 w 1569984"/>
                    <a:gd name="connsiteY1" fmla="*/ 3552903 h 3677594"/>
                    <a:gd name="connsiteX2" fmla="*/ 41564 w 1569984"/>
                    <a:gd name="connsiteY2" fmla="*/ 3552903 h 3677594"/>
                    <a:gd name="connsiteX3" fmla="*/ 41564 w 1569984"/>
                    <a:gd name="connsiteY3" fmla="*/ 3279771 h 3677594"/>
                    <a:gd name="connsiteX4" fmla="*/ 100941 w 1569984"/>
                    <a:gd name="connsiteY4" fmla="*/ 3275577 h 3677594"/>
                    <a:gd name="connsiteX5" fmla="*/ 97536 w 1569984"/>
                    <a:gd name="connsiteY5" fmla="*/ 2757470 h 3677594"/>
                    <a:gd name="connsiteX6" fmla="*/ 162850 w 1569984"/>
                    <a:gd name="connsiteY6" fmla="*/ 2760004 h 3677594"/>
                    <a:gd name="connsiteX7" fmla="*/ 159446 w 1569984"/>
                    <a:gd name="connsiteY7" fmla="*/ 2393448 h 3677594"/>
                    <a:gd name="connsiteX8" fmla="*/ 218822 w 1569984"/>
                    <a:gd name="connsiteY8" fmla="*/ 2395980 h 3677594"/>
                    <a:gd name="connsiteX9" fmla="*/ 207819 w 1569984"/>
                    <a:gd name="connsiteY9" fmla="*/ 1990722 h 3677594"/>
                    <a:gd name="connsiteX10" fmla="*/ 250254 w 1569984"/>
                    <a:gd name="connsiteY10" fmla="*/ 1995787 h 3677594"/>
                    <a:gd name="connsiteX11" fmla="*/ 255320 w 1569984"/>
                    <a:gd name="connsiteY11" fmla="*/ 1639610 h 3677594"/>
                    <a:gd name="connsiteX12" fmla="*/ 299416 w 1569984"/>
                    <a:gd name="connsiteY12" fmla="*/ 1642143 h 3677594"/>
                    <a:gd name="connsiteX13" fmla="*/ 294350 w 1569984"/>
                    <a:gd name="connsiteY13" fmla="*/ 1353731 h 3677594"/>
                    <a:gd name="connsiteX14" fmla="*/ 344385 w 1569984"/>
                    <a:gd name="connsiteY14" fmla="*/ 1351198 h 3677594"/>
                    <a:gd name="connsiteX15" fmla="*/ 344385 w 1569984"/>
                    <a:gd name="connsiteY15" fmla="*/ 1051946 h 3677594"/>
                    <a:gd name="connsiteX16" fmla="*/ 395291 w 1569984"/>
                    <a:gd name="connsiteY16" fmla="*/ 1057012 h 3677594"/>
                    <a:gd name="connsiteX17" fmla="*/ 391886 w 1569984"/>
                    <a:gd name="connsiteY17" fmla="*/ 726576 h 3677594"/>
                    <a:gd name="connsiteX18" fmla="*/ 445325 w 1569984"/>
                    <a:gd name="connsiteY18" fmla="*/ 726576 h 3677594"/>
                    <a:gd name="connsiteX19" fmla="*/ 439387 w 1569984"/>
                    <a:gd name="connsiteY19" fmla="*/ 471256 h 3677594"/>
                    <a:gd name="connsiteX20" fmla="*/ 504702 w 1569984"/>
                    <a:gd name="connsiteY20" fmla="*/ 471256 h 3677594"/>
                    <a:gd name="connsiteX21" fmla="*/ 504702 w 1569984"/>
                    <a:gd name="connsiteY21" fmla="*/ 209999 h 3677594"/>
                    <a:gd name="connsiteX22" fmla="*/ 546265 w 1569984"/>
                    <a:gd name="connsiteY22" fmla="*/ 204061 h 3677594"/>
                    <a:gd name="connsiteX23" fmla="*/ 546265 w 1569984"/>
                    <a:gd name="connsiteY23" fmla="*/ 2181 h 3677594"/>
                    <a:gd name="connsiteX24" fmla="*/ 578388 w 1569984"/>
                    <a:gd name="connsiteY24" fmla="*/ 1885 h 3677594"/>
                    <a:gd name="connsiteX25" fmla="*/ 1093895 w 1569984"/>
                    <a:gd name="connsiteY25" fmla="*/ 0 h 3677594"/>
                    <a:gd name="connsiteX26" fmla="*/ 1569984 w 1569984"/>
                    <a:gd name="connsiteY26" fmla="*/ 9233 h 3677594"/>
                    <a:gd name="connsiteX0" fmla="*/ 0 w 3519809"/>
                    <a:gd name="connsiteY0" fmla="*/ 3677594 h 3677594"/>
                    <a:gd name="connsiteX1" fmla="*/ 0 w 3519809"/>
                    <a:gd name="connsiteY1" fmla="*/ 3552903 h 3677594"/>
                    <a:gd name="connsiteX2" fmla="*/ 41564 w 3519809"/>
                    <a:gd name="connsiteY2" fmla="*/ 3552903 h 3677594"/>
                    <a:gd name="connsiteX3" fmla="*/ 41564 w 3519809"/>
                    <a:gd name="connsiteY3" fmla="*/ 3279771 h 3677594"/>
                    <a:gd name="connsiteX4" fmla="*/ 100941 w 3519809"/>
                    <a:gd name="connsiteY4" fmla="*/ 3275577 h 3677594"/>
                    <a:gd name="connsiteX5" fmla="*/ 97536 w 3519809"/>
                    <a:gd name="connsiteY5" fmla="*/ 2757470 h 3677594"/>
                    <a:gd name="connsiteX6" fmla="*/ 162850 w 3519809"/>
                    <a:gd name="connsiteY6" fmla="*/ 2760004 h 3677594"/>
                    <a:gd name="connsiteX7" fmla="*/ 159446 w 3519809"/>
                    <a:gd name="connsiteY7" fmla="*/ 2393448 h 3677594"/>
                    <a:gd name="connsiteX8" fmla="*/ 218822 w 3519809"/>
                    <a:gd name="connsiteY8" fmla="*/ 2395980 h 3677594"/>
                    <a:gd name="connsiteX9" fmla="*/ 207819 w 3519809"/>
                    <a:gd name="connsiteY9" fmla="*/ 1990722 h 3677594"/>
                    <a:gd name="connsiteX10" fmla="*/ 250254 w 3519809"/>
                    <a:gd name="connsiteY10" fmla="*/ 1995787 h 3677594"/>
                    <a:gd name="connsiteX11" fmla="*/ 255320 w 3519809"/>
                    <a:gd name="connsiteY11" fmla="*/ 1639610 h 3677594"/>
                    <a:gd name="connsiteX12" fmla="*/ 299416 w 3519809"/>
                    <a:gd name="connsiteY12" fmla="*/ 1642143 h 3677594"/>
                    <a:gd name="connsiteX13" fmla="*/ 294350 w 3519809"/>
                    <a:gd name="connsiteY13" fmla="*/ 1353731 h 3677594"/>
                    <a:gd name="connsiteX14" fmla="*/ 344385 w 3519809"/>
                    <a:gd name="connsiteY14" fmla="*/ 1351198 h 3677594"/>
                    <a:gd name="connsiteX15" fmla="*/ 344385 w 3519809"/>
                    <a:gd name="connsiteY15" fmla="*/ 1051946 h 3677594"/>
                    <a:gd name="connsiteX16" fmla="*/ 395291 w 3519809"/>
                    <a:gd name="connsiteY16" fmla="*/ 1057012 h 3677594"/>
                    <a:gd name="connsiteX17" fmla="*/ 391886 w 3519809"/>
                    <a:gd name="connsiteY17" fmla="*/ 726576 h 3677594"/>
                    <a:gd name="connsiteX18" fmla="*/ 445325 w 3519809"/>
                    <a:gd name="connsiteY18" fmla="*/ 726576 h 3677594"/>
                    <a:gd name="connsiteX19" fmla="*/ 439387 w 3519809"/>
                    <a:gd name="connsiteY19" fmla="*/ 471256 h 3677594"/>
                    <a:gd name="connsiteX20" fmla="*/ 504702 w 3519809"/>
                    <a:gd name="connsiteY20" fmla="*/ 471256 h 3677594"/>
                    <a:gd name="connsiteX21" fmla="*/ 504702 w 3519809"/>
                    <a:gd name="connsiteY21" fmla="*/ 209999 h 3677594"/>
                    <a:gd name="connsiteX22" fmla="*/ 546265 w 3519809"/>
                    <a:gd name="connsiteY22" fmla="*/ 204061 h 3677594"/>
                    <a:gd name="connsiteX23" fmla="*/ 546265 w 3519809"/>
                    <a:gd name="connsiteY23" fmla="*/ 2181 h 3677594"/>
                    <a:gd name="connsiteX24" fmla="*/ 578388 w 3519809"/>
                    <a:gd name="connsiteY24" fmla="*/ 1885 h 3677594"/>
                    <a:gd name="connsiteX25" fmla="*/ 1093895 w 3519809"/>
                    <a:gd name="connsiteY25" fmla="*/ 0 h 3677594"/>
                    <a:gd name="connsiteX26" fmla="*/ 3519809 w 3519809"/>
                    <a:gd name="connsiteY26" fmla="*/ 137371 h 3677594"/>
                    <a:gd name="connsiteX0" fmla="*/ 0 w 3519809"/>
                    <a:gd name="connsiteY0" fmla="*/ 3677594 h 3677594"/>
                    <a:gd name="connsiteX1" fmla="*/ 0 w 3519809"/>
                    <a:gd name="connsiteY1" fmla="*/ 3552903 h 3677594"/>
                    <a:gd name="connsiteX2" fmla="*/ 41564 w 3519809"/>
                    <a:gd name="connsiteY2" fmla="*/ 3552903 h 3677594"/>
                    <a:gd name="connsiteX3" fmla="*/ 41564 w 3519809"/>
                    <a:gd name="connsiteY3" fmla="*/ 3279771 h 3677594"/>
                    <a:gd name="connsiteX4" fmla="*/ 100941 w 3519809"/>
                    <a:gd name="connsiteY4" fmla="*/ 3275577 h 3677594"/>
                    <a:gd name="connsiteX5" fmla="*/ 97536 w 3519809"/>
                    <a:gd name="connsiteY5" fmla="*/ 2757470 h 3677594"/>
                    <a:gd name="connsiteX6" fmla="*/ 162850 w 3519809"/>
                    <a:gd name="connsiteY6" fmla="*/ 2760004 h 3677594"/>
                    <a:gd name="connsiteX7" fmla="*/ 159446 w 3519809"/>
                    <a:gd name="connsiteY7" fmla="*/ 2393448 h 3677594"/>
                    <a:gd name="connsiteX8" fmla="*/ 218822 w 3519809"/>
                    <a:gd name="connsiteY8" fmla="*/ 2395980 h 3677594"/>
                    <a:gd name="connsiteX9" fmla="*/ 207819 w 3519809"/>
                    <a:gd name="connsiteY9" fmla="*/ 1990722 h 3677594"/>
                    <a:gd name="connsiteX10" fmla="*/ 250254 w 3519809"/>
                    <a:gd name="connsiteY10" fmla="*/ 1995787 h 3677594"/>
                    <a:gd name="connsiteX11" fmla="*/ 255320 w 3519809"/>
                    <a:gd name="connsiteY11" fmla="*/ 1639610 h 3677594"/>
                    <a:gd name="connsiteX12" fmla="*/ 299416 w 3519809"/>
                    <a:gd name="connsiteY12" fmla="*/ 1642143 h 3677594"/>
                    <a:gd name="connsiteX13" fmla="*/ 294350 w 3519809"/>
                    <a:gd name="connsiteY13" fmla="*/ 1353731 h 3677594"/>
                    <a:gd name="connsiteX14" fmla="*/ 344385 w 3519809"/>
                    <a:gd name="connsiteY14" fmla="*/ 1351198 h 3677594"/>
                    <a:gd name="connsiteX15" fmla="*/ 344385 w 3519809"/>
                    <a:gd name="connsiteY15" fmla="*/ 1051946 h 3677594"/>
                    <a:gd name="connsiteX16" fmla="*/ 395291 w 3519809"/>
                    <a:gd name="connsiteY16" fmla="*/ 1057012 h 3677594"/>
                    <a:gd name="connsiteX17" fmla="*/ 391886 w 3519809"/>
                    <a:gd name="connsiteY17" fmla="*/ 726576 h 3677594"/>
                    <a:gd name="connsiteX18" fmla="*/ 445325 w 3519809"/>
                    <a:gd name="connsiteY18" fmla="*/ 726576 h 3677594"/>
                    <a:gd name="connsiteX19" fmla="*/ 439387 w 3519809"/>
                    <a:gd name="connsiteY19" fmla="*/ 471256 h 3677594"/>
                    <a:gd name="connsiteX20" fmla="*/ 504702 w 3519809"/>
                    <a:gd name="connsiteY20" fmla="*/ 471256 h 3677594"/>
                    <a:gd name="connsiteX21" fmla="*/ 504702 w 3519809"/>
                    <a:gd name="connsiteY21" fmla="*/ 209999 h 3677594"/>
                    <a:gd name="connsiteX22" fmla="*/ 546265 w 3519809"/>
                    <a:gd name="connsiteY22" fmla="*/ 204061 h 3677594"/>
                    <a:gd name="connsiteX23" fmla="*/ 546265 w 3519809"/>
                    <a:gd name="connsiteY23" fmla="*/ 2181 h 3677594"/>
                    <a:gd name="connsiteX24" fmla="*/ 578388 w 3519809"/>
                    <a:gd name="connsiteY24" fmla="*/ 1885 h 3677594"/>
                    <a:gd name="connsiteX25" fmla="*/ 1093895 w 3519809"/>
                    <a:gd name="connsiteY25" fmla="*/ 0 h 3677594"/>
                    <a:gd name="connsiteX26" fmla="*/ 1862007 w 3519809"/>
                    <a:gd name="connsiteY26" fmla="*/ 42714 h 3677594"/>
                    <a:gd name="connsiteX27" fmla="*/ 3519809 w 3519809"/>
                    <a:gd name="connsiteY27" fmla="*/ 137371 h 3677594"/>
                    <a:gd name="connsiteX0" fmla="*/ 0 w 3519809"/>
                    <a:gd name="connsiteY0" fmla="*/ 3677594 h 3677594"/>
                    <a:gd name="connsiteX1" fmla="*/ 0 w 3519809"/>
                    <a:gd name="connsiteY1" fmla="*/ 3552903 h 3677594"/>
                    <a:gd name="connsiteX2" fmla="*/ 41564 w 3519809"/>
                    <a:gd name="connsiteY2" fmla="*/ 3552903 h 3677594"/>
                    <a:gd name="connsiteX3" fmla="*/ 41564 w 3519809"/>
                    <a:gd name="connsiteY3" fmla="*/ 3279771 h 3677594"/>
                    <a:gd name="connsiteX4" fmla="*/ 100941 w 3519809"/>
                    <a:gd name="connsiteY4" fmla="*/ 3275577 h 3677594"/>
                    <a:gd name="connsiteX5" fmla="*/ 97536 w 3519809"/>
                    <a:gd name="connsiteY5" fmla="*/ 2757470 h 3677594"/>
                    <a:gd name="connsiteX6" fmla="*/ 162850 w 3519809"/>
                    <a:gd name="connsiteY6" fmla="*/ 2760004 h 3677594"/>
                    <a:gd name="connsiteX7" fmla="*/ 159446 w 3519809"/>
                    <a:gd name="connsiteY7" fmla="*/ 2393448 h 3677594"/>
                    <a:gd name="connsiteX8" fmla="*/ 218822 w 3519809"/>
                    <a:gd name="connsiteY8" fmla="*/ 2395980 h 3677594"/>
                    <a:gd name="connsiteX9" fmla="*/ 207819 w 3519809"/>
                    <a:gd name="connsiteY9" fmla="*/ 1990722 h 3677594"/>
                    <a:gd name="connsiteX10" fmla="*/ 250254 w 3519809"/>
                    <a:gd name="connsiteY10" fmla="*/ 1995787 h 3677594"/>
                    <a:gd name="connsiteX11" fmla="*/ 255320 w 3519809"/>
                    <a:gd name="connsiteY11" fmla="*/ 1639610 h 3677594"/>
                    <a:gd name="connsiteX12" fmla="*/ 299416 w 3519809"/>
                    <a:gd name="connsiteY12" fmla="*/ 1642143 h 3677594"/>
                    <a:gd name="connsiteX13" fmla="*/ 294350 w 3519809"/>
                    <a:gd name="connsiteY13" fmla="*/ 1353731 h 3677594"/>
                    <a:gd name="connsiteX14" fmla="*/ 344385 w 3519809"/>
                    <a:gd name="connsiteY14" fmla="*/ 1351198 h 3677594"/>
                    <a:gd name="connsiteX15" fmla="*/ 344385 w 3519809"/>
                    <a:gd name="connsiteY15" fmla="*/ 1051946 h 3677594"/>
                    <a:gd name="connsiteX16" fmla="*/ 395291 w 3519809"/>
                    <a:gd name="connsiteY16" fmla="*/ 1057012 h 3677594"/>
                    <a:gd name="connsiteX17" fmla="*/ 391886 w 3519809"/>
                    <a:gd name="connsiteY17" fmla="*/ 726576 h 3677594"/>
                    <a:gd name="connsiteX18" fmla="*/ 445325 w 3519809"/>
                    <a:gd name="connsiteY18" fmla="*/ 726576 h 3677594"/>
                    <a:gd name="connsiteX19" fmla="*/ 439387 w 3519809"/>
                    <a:gd name="connsiteY19" fmla="*/ 471256 h 3677594"/>
                    <a:gd name="connsiteX20" fmla="*/ 504702 w 3519809"/>
                    <a:gd name="connsiteY20" fmla="*/ 471256 h 3677594"/>
                    <a:gd name="connsiteX21" fmla="*/ 504702 w 3519809"/>
                    <a:gd name="connsiteY21" fmla="*/ 209999 h 3677594"/>
                    <a:gd name="connsiteX22" fmla="*/ 546265 w 3519809"/>
                    <a:gd name="connsiteY22" fmla="*/ 204061 h 3677594"/>
                    <a:gd name="connsiteX23" fmla="*/ 546265 w 3519809"/>
                    <a:gd name="connsiteY23" fmla="*/ 2181 h 3677594"/>
                    <a:gd name="connsiteX24" fmla="*/ 578388 w 3519809"/>
                    <a:gd name="connsiteY24" fmla="*/ 1885 h 3677594"/>
                    <a:gd name="connsiteX25" fmla="*/ 1093895 w 3519809"/>
                    <a:gd name="connsiteY25" fmla="*/ 0 h 3677594"/>
                    <a:gd name="connsiteX26" fmla="*/ 1487798 w 3519809"/>
                    <a:gd name="connsiteY26" fmla="*/ 32036 h 3677594"/>
                    <a:gd name="connsiteX27" fmla="*/ 3519809 w 3519809"/>
                    <a:gd name="connsiteY27" fmla="*/ 137371 h 3677594"/>
                    <a:gd name="connsiteX0" fmla="*/ 0 w 3519809"/>
                    <a:gd name="connsiteY0" fmla="*/ 3677594 h 3677594"/>
                    <a:gd name="connsiteX1" fmla="*/ 0 w 3519809"/>
                    <a:gd name="connsiteY1" fmla="*/ 3552903 h 3677594"/>
                    <a:gd name="connsiteX2" fmla="*/ 41564 w 3519809"/>
                    <a:gd name="connsiteY2" fmla="*/ 3552903 h 3677594"/>
                    <a:gd name="connsiteX3" fmla="*/ 41564 w 3519809"/>
                    <a:gd name="connsiteY3" fmla="*/ 3279771 h 3677594"/>
                    <a:gd name="connsiteX4" fmla="*/ 100941 w 3519809"/>
                    <a:gd name="connsiteY4" fmla="*/ 3275577 h 3677594"/>
                    <a:gd name="connsiteX5" fmla="*/ 97536 w 3519809"/>
                    <a:gd name="connsiteY5" fmla="*/ 2757470 h 3677594"/>
                    <a:gd name="connsiteX6" fmla="*/ 162850 w 3519809"/>
                    <a:gd name="connsiteY6" fmla="*/ 2760004 h 3677594"/>
                    <a:gd name="connsiteX7" fmla="*/ 159446 w 3519809"/>
                    <a:gd name="connsiteY7" fmla="*/ 2393448 h 3677594"/>
                    <a:gd name="connsiteX8" fmla="*/ 218822 w 3519809"/>
                    <a:gd name="connsiteY8" fmla="*/ 2395980 h 3677594"/>
                    <a:gd name="connsiteX9" fmla="*/ 207819 w 3519809"/>
                    <a:gd name="connsiteY9" fmla="*/ 1990722 h 3677594"/>
                    <a:gd name="connsiteX10" fmla="*/ 250254 w 3519809"/>
                    <a:gd name="connsiteY10" fmla="*/ 1995787 h 3677594"/>
                    <a:gd name="connsiteX11" fmla="*/ 255320 w 3519809"/>
                    <a:gd name="connsiteY11" fmla="*/ 1639610 h 3677594"/>
                    <a:gd name="connsiteX12" fmla="*/ 299416 w 3519809"/>
                    <a:gd name="connsiteY12" fmla="*/ 1642143 h 3677594"/>
                    <a:gd name="connsiteX13" fmla="*/ 294350 w 3519809"/>
                    <a:gd name="connsiteY13" fmla="*/ 1353731 h 3677594"/>
                    <a:gd name="connsiteX14" fmla="*/ 344385 w 3519809"/>
                    <a:gd name="connsiteY14" fmla="*/ 1351198 h 3677594"/>
                    <a:gd name="connsiteX15" fmla="*/ 344385 w 3519809"/>
                    <a:gd name="connsiteY15" fmla="*/ 1051946 h 3677594"/>
                    <a:gd name="connsiteX16" fmla="*/ 395291 w 3519809"/>
                    <a:gd name="connsiteY16" fmla="*/ 1057012 h 3677594"/>
                    <a:gd name="connsiteX17" fmla="*/ 391886 w 3519809"/>
                    <a:gd name="connsiteY17" fmla="*/ 726576 h 3677594"/>
                    <a:gd name="connsiteX18" fmla="*/ 445325 w 3519809"/>
                    <a:gd name="connsiteY18" fmla="*/ 726576 h 3677594"/>
                    <a:gd name="connsiteX19" fmla="*/ 439387 w 3519809"/>
                    <a:gd name="connsiteY19" fmla="*/ 471256 h 3677594"/>
                    <a:gd name="connsiteX20" fmla="*/ 504702 w 3519809"/>
                    <a:gd name="connsiteY20" fmla="*/ 471256 h 3677594"/>
                    <a:gd name="connsiteX21" fmla="*/ 504702 w 3519809"/>
                    <a:gd name="connsiteY21" fmla="*/ 209999 h 3677594"/>
                    <a:gd name="connsiteX22" fmla="*/ 546265 w 3519809"/>
                    <a:gd name="connsiteY22" fmla="*/ 204061 h 3677594"/>
                    <a:gd name="connsiteX23" fmla="*/ 546265 w 3519809"/>
                    <a:gd name="connsiteY23" fmla="*/ 2181 h 3677594"/>
                    <a:gd name="connsiteX24" fmla="*/ 578388 w 3519809"/>
                    <a:gd name="connsiteY24" fmla="*/ 1885 h 3677594"/>
                    <a:gd name="connsiteX25" fmla="*/ 1093895 w 3519809"/>
                    <a:gd name="connsiteY25" fmla="*/ 0 h 3677594"/>
                    <a:gd name="connsiteX26" fmla="*/ 1487798 w 3519809"/>
                    <a:gd name="connsiteY26" fmla="*/ 32036 h 3677594"/>
                    <a:gd name="connsiteX27" fmla="*/ 1875137 w 3519809"/>
                    <a:gd name="connsiteY27" fmla="*/ 42714 h 3677594"/>
                    <a:gd name="connsiteX28" fmla="*/ 3519809 w 3519809"/>
                    <a:gd name="connsiteY28" fmla="*/ 137371 h 3677594"/>
                    <a:gd name="connsiteX0" fmla="*/ 0 w 3519809"/>
                    <a:gd name="connsiteY0" fmla="*/ 3677594 h 3677594"/>
                    <a:gd name="connsiteX1" fmla="*/ 0 w 3519809"/>
                    <a:gd name="connsiteY1" fmla="*/ 3552903 h 3677594"/>
                    <a:gd name="connsiteX2" fmla="*/ 41564 w 3519809"/>
                    <a:gd name="connsiteY2" fmla="*/ 3552903 h 3677594"/>
                    <a:gd name="connsiteX3" fmla="*/ 41564 w 3519809"/>
                    <a:gd name="connsiteY3" fmla="*/ 3279771 h 3677594"/>
                    <a:gd name="connsiteX4" fmla="*/ 100941 w 3519809"/>
                    <a:gd name="connsiteY4" fmla="*/ 3275577 h 3677594"/>
                    <a:gd name="connsiteX5" fmla="*/ 97536 w 3519809"/>
                    <a:gd name="connsiteY5" fmla="*/ 2757470 h 3677594"/>
                    <a:gd name="connsiteX6" fmla="*/ 162850 w 3519809"/>
                    <a:gd name="connsiteY6" fmla="*/ 2760004 h 3677594"/>
                    <a:gd name="connsiteX7" fmla="*/ 159446 w 3519809"/>
                    <a:gd name="connsiteY7" fmla="*/ 2393448 h 3677594"/>
                    <a:gd name="connsiteX8" fmla="*/ 218822 w 3519809"/>
                    <a:gd name="connsiteY8" fmla="*/ 2395980 h 3677594"/>
                    <a:gd name="connsiteX9" fmla="*/ 207819 w 3519809"/>
                    <a:gd name="connsiteY9" fmla="*/ 1990722 h 3677594"/>
                    <a:gd name="connsiteX10" fmla="*/ 250254 w 3519809"/>
                    <a:gd name="connsiteY10" fmla="*/ 1995787 h 3677594"/>
                    <a:gd name="connsiteX11" fmla="*/ 255320 w 3519809"/>
                    <a:gd name="connsiteY11" fmla="*/ 1639610 h 3677594"/>
                    <a:gd name="connsiteX12" fmla="*/ 299416 w 3519809"/>
                    <a:gd name="connsiteY12" fmla="*/ 1642143 h 3677594"/>
                    <a:gd name="connsiteX13" fmla="*/ 294350 w 3519809"/>
                    <a:gd name="connsiteY13" fmla="*/ 1353731 h 3677594"/>
                    <a:gd name="connsiteX14" fmla="*/ 344385 w 3519809"/>
                    <a:gd name="connsiteY14" fmla="*/ 1351198 h 3677594"/>
                    <a:gd name="connsiteX15" fmla="*/ 344385 w 3519809"/>
                    <a:gd name="connsiteY15" fmla="*/ 1051946 h 3677594"/>
                    <a:gd name="connsiteX16" fmla="*/ 395291 w 3519809"/>
                    <a:gd name="connsiteY16" fmla="*/ 1057012 h 3677594"/>
                    <a:gd name="connsiteX17" fmla="*/ 391886 w 3519809"/>
                    <a:gd name="connsiteY17" fmla="*/ 726576 h 3677594"/>
                    <a:gd name="connsiteX18" fmla="*/ 445325 w 3519809"/>
                    <a:gd name="connsiteY18" fmla="*/ 726576 h 3677594"/>
                    <a:gd name="connsiteX19" fmla="*/ 439387 w 3519809"/>
                    <a:gd name="connsiteY19" fmla="*/ 471256 h 3677594"/>
                    <a:gd name="connsiteX20" fmla="*/ 504702 w 3519809"/>
                    <a:gd name="connsiteY20" fmla="*/ 471256 h 3677594"/>
                    <a:gd name="connsiteX21" fmla="*/ 504702 w 3519809"/>
                    <a:gd name="connsiteY21" fmla="*/ 209999 h 3677594"/>
                    <a:gd name="connsiteX22" fmla="*/ 546265 w 3519809"/>
                    <a:gd name="connsiteY22" fmla="*/ 204061 h 3677594"/>
                    <a:gd name="connsiteX23" fmla="*/ 546265 w 3519809"/>
                    <a:gd name="connsiteY23" fmla="*/ 2181 h 3677594"/>
                    <a:gd name="connsiteX24" fmla="*/ 578388 w 3519809"/>
                    <a:gd name="connsiteY24" fmla="*/ 1885 h 3677594"/>
                    <a:gd name="connsiteX25" fmla="*/ 1093895 w 3519809"/>
                    <a:gd name="connsiteY25" fmla="*/ 0 h 3677594"/>
                    <a:gd name="connsiteX26" fmla="*/ 1487798 w 3519809"/>
                    <a:gd name="connsiteY26" fmla="*/ 32036 h 3677594"/>
                    <a:gd name="connsiteX27" fmla="*/ 1914527 w 3519809"/>
                    <a:gd name="connsiteY27" fmla="*/ 149496 h 3677594"/>
                    <a:gd name="connsiteX28" fmla="*/ 3519809 w 3519809"/>
                    <a:gd name="connsiteY28" fmla="*/ 137371 h 3677594"/>
                    <a:gd name="connsiteX0" fmla="*/ 0 w 3519809"/>
                    <a:gd name="connsiteY0" fmla="*/ 3677594 h 3677594"/>
                    <a:gd name="connsiteX1" fmla="*/ 0 w 3519809"/>
                    <a:gd name="connsiteY1" fmla="*/ 3552903 h 3677594"/>
                    <a:gd name="connsiteX2" fmla="*/ 41564 w 3519809"/>
                    <a:gd name="connsiteY2" fmla="*/ 3552903 h 3677594"/>
                    <a:gd name="connsiteX3" fmla="*/ 41564 w 3519809"/>
                    <a:gd name="connsiteY3" fmla="*/ 3279771 h 3677594"/>
                    <a:gd name="connsiteX4" fmla="*/ 100941 w 3519809"/>
                    <a:gd name="connsiteY4" fmla="*/ 3275577 h 3677594"/>
                    <a:gd name="connsiteX5" fmla="*/ 97536 w 3519809"/>
                    <a:gd name="connsiteY5" fmla="*/ 2757470 h 3677594"/>
                    <a:gd name="connsiteX6" fmla="*/ 162850 w 3519809"/>
                    <a:gd name="connsiteY6" fmla="*/ 2760004 h 3677594"/>
                    <a:gd name="connsiteX7" fmla="*/ 159446 w 3519809"/>
                    <a:gd name="connsiteY7" fmla="*/ 2393448 h 3677594"/>
                    <a:gd name="connsiteX8" fmla="*/ 218822 w 3519809"/>
                    <a:gd name="connsiteY8" fmla="*/ 2395980 h 3677594"/>
                    <a:gd name="connsiteX9" fmla="*/ 207819 w 3519809"/>
                    <a:gd name="connsiteY9" fmla="*/ 1990722 h 3677594"/>
                    <a:gd name="connsiteX10" fmla="*/ 250254 w 3519809"/>
                    <a:gd name="connsiteY10" fmla="*/ 1995787 h 3677594"/>
                    <a:gd name="connsiteX11" fmla="*/ 255320 w 3519809"/>
                    <a:gd name="connsiteY11" fmla="*/ 1639610 h 3677594"/>
                    <a:gd name="connsiteX12" fmla="*/ 299416 w 3519809"/>
                    <a:gd name="connsiteY12" fmla="*/ 1642143 h 3677594"/>
                    <a:gd name="connsiteX13" fmla="*/ 294350 w 3519809"/>
                    <a:gd name="connsiteY13" fmla="*/ 1353731 h 3677594"/>
                    <a:gd name="connsiteX14" fmla="*/ 344385 w 3519809"/>
                    <a:gd name="connsiteY14" fmla="*/ 1351198 h 3677594"/>
                    <a:gd name="connsiteX15" fmla="*/ 344385 w 3519809"/>
                    <a:gd name="connsiteY15" fmla="*/ 1051946 h 3677594"/>
                    <a:gd name="connsiteX16" fmla="*/ 395291 w 3519809"/>
                    <a:gd name="connsiteY16" fmla="*/ 1057012 h 3677594"/>
                    <a:gd name="connsiteX17" fmla="*/ 391886 w 3519809"/>
                    <a:gd name="connsiteY17" fmla="*/ 726576 h 3677594"/>
                    <a:gd name="connsiteX18" fmla="*/ 445325 w 3519809"/>
                    <a:gd name="connsiteY18" fmla="*/ 726576 h 3677594"/>
                    <a:gd name="connsiteX19" fmla="*/ 439387 w 3519809"/>
                    <a:gd name="connsiteY19" fmla="*/ 471256 h 3677594"/>
                    <a:gd name="connsiteX20" fmla="*/ 504702 w 3519809"/>
                    <a:gd name="connsiteY20" fmla="*/ 471256 h 3677594"/>
                    <a:gd name="connsiteX21" fmla="*/ 504702 w 3519809"/>
                    <a:gd name="connsiteY21" fmla="*/ 209999 h 3677594"/>
                    <a:gd name="connsiteX22" fmla="*/ 546265 w 3519809"/>
                    <a:gd name="connsiteY22" fmla="*/ 204061 h 3677594"/>
                    <a:gd name="connsiteX23" fmla="*/ 546265 w 3519809"/>
                    <a:gd name="connsiteY23" fmla="*/ 2181 h 3677594"/>
                    <a:gd name="connsiteX24" fmla="*/ 578388 w 3519809"/>
                    <a:gd name="connsiteY24" fmla="*/ 1885 h 3677594"/>
                    <a:gd name="connsiteX25" fmla="*/ 1093895 w 3519809"/>
                    <a:gd name="connsiteY25" fmla="*/ 0 h 3677594"/>
                    <a:gd name="connsiteX26" fmla="*/ 1540318 w 3519809"/>
                    <a:gd name="connsiteY26" fmla="*/ 21357 h 3677594"/>
                    <a:gd name="connsiteX27" fmla="*/ 1914527 w 3519809"/>
                    <a:gd name="connsiteY27" fmla="*/ 149496 h 3677594"/>
                    <a:gd name="connsiteX28" fmla="*/ 3519809 w 3519809"/>
                    <a:gd name="connsiteY28" fmla="*/ 137371 h 3677594"/>
                    <a:gd name="connsiteX0" fmla="*/ 0 w 3526374"/>
                    <a:gd name="connsiteY0" fmla="*/ 3677594 h 3677594"/>
                    <a:gd name="connsiteX1" fmla="*/ 0 w 3526374"/>
                    <a:gd name="connsiteY1" fmla="*/ 3552903 h 3677594"/>
                    <a:gd name="connsiteX2" fmla="*/ 41564 w 3526374"/>
                    <a:gd name="connsiteY2" fmla="*/ 3552903 h 3677594"/>
                    <a:gd name="connsiteX3" fmla="*/ 41564 w 3526374"/>
                    <a:gd name="connsiteY3" fmla="*/ 3279771 h 3677594"/>
                    <a:gd name="connsiteX4" fmla="*/ 100941 w 3526374"/>
                    <a:gd name="connsiteY4" fmla="*/ 3275577 h 3677594"/>
                    <a:gd name="connsiteX5" fmla="*/ 97536 w 3526374"/>
                    <a:gd name="connsiteY5" fmla="*/ 2757470 h 3677594"/>
                    <a:gd name="connsiteX6" fmla="*/ 162850 w 3526374"/>
                    <a:gd name="connsiteY6" fmla="*/ 2760004 h 3677594"/>
                    <a:gd name="connsiteX7" fmla="*/ 159446 w 3526374"/>
                    <a:gd name="connsiteY7" fmla="*/ 2393448 h 3677594"/>
                    <a:gd name="connsiteX8" fmla="*/ 218822 w 3526374"/>
                    <a:gd name="connsiteY8" fmla="*/ 2395980 h 3677594"/>
                    <a:gd name="connsiteX9" fmla="*/ 207819 w 3526374"/>
                    <a:gd name="connsiteY9" fmla="*/ 1990722 h 3677594"/>
                    <a:gd name="connsiteX10" fmla="*/ 250254 w 3526374"/>
                    <a:gd name="connsiteY10" fmla="*/ 1995787 h 3677594"/>
                    <a:gd name="connsiteX11" fmla="*/ 255320 w 3526374"/>
                    <a:gd name="connsiteY11" fmla="*/ 1639610 h 3677594"/>
                    <a:gd name="connsiteX12" fmla="*/ 299416 w 3526374"/>
                    <a:gd name="connsiteY12" fmla="*/ 1642143 h 3677594"/>
                    <a:gd name="connsiteX13" fmla="*/ 294350 w 3526374"/>
                    <a:gd name="connsiteY13" fmla="*/ 1353731 h 3677594"/>
                    <a:gd name="connsiteX14" fmla="*/ 344385 w 3526374"/>
                    <a:gd name="connsiteY14" fmla="*/ 1351198 h 3677594"/>
                    <a:gd name="connsiteX15" fmla="*/ 344385 w 3526374"/>
                    <a:gd name="connsiteY15" fmla="*/ 1051946 h 3677594"/>
                    <a:gd name="connsiteX16" fmla="*/ 395291 w 3526374"/>
                    <a:gd name="connsiteY16" fmla="*/ 1057012 h 3677594"/>
                    <a:gd name="connsiteX17" fmla="*/ 391886 w 3526374"/>
                    <a:gd name="connsiteY17" fmla="*/ 726576 h 3677594"/>
                    <a:gd name="connsiteX18" fmla="*/ 445325 w 3526374"/>
                    <a:gd name="connsiteY18" fmla="*/ 726576 h 3677594"/>
                    <a:gd name="connsiteX19" fmla="*/ 439387 w 3526374"/>
                    <a:gd name="connsiteY19" fmla="*/ 471256 h 3677594"/>
                    <a:gd name="connsiteX20" fmla="*/ 504702 w 3526374"/>
                    <a:gd name="connsiteY20" fmla="*/ 471256 h 3677594"/>
                    <a:gd name="connsiteX21" fmla="*/ 504702 w 3526374"/>
                    <a:gd name="connsiteY21" fmla="*/ 209999 h 3677594"/>
                    <a:gd name="connsiteX22" fmla="*/ 546265 w 3526374"/>
                    <a:gd name="connsiteY22" fmla="*/ 204061 h 3677594"/>
                    <a:gd name="connsiteX23" fmla="*/ 546265 w 3526374"/>
                    <a:gd name="connsiteY23" fmla="*/ 2181 h 3677594"/>
                    <a:gd name="connsiteX24" fmla="*/ 578388 w 3526374"/>
                    <a:gd name="connsiteY24" fmla="*/ 1885 h 3677594"/>
                    <a:gd name="connsiteX25" fmla="*/ 1093895 w 3526374"/>
                    <a:gd name="connsiteY25" fmla="*/ 0 h 3677594"/>
                    <a:gd name="connsiteX26" fmla="*/ 1540318 w 3526374"/>
                    <a:gd name="connsiteY26" fmla="*/ 21357 h 3677594"/>
                    <a:gd name="connsiteX27" fmla="*/ 1914527 w 3526374"/>
                    <a:gd name="connsiteY27" fmla="*/ 149496 h 3677594"/>
                    <a:gd name="connsiteX28" fmla="*/ 3526374 w 3526374"/>
                    <a:gd name="connsiteY28" fmla="*/ 201440 h 3677594"/>
                    <a:gd name="connsiteX0" fmla="*/ 0 w 3526374"/>
                    <a:gd name="connsiteY0" fmla="*/ 3677594 h 3677594"/>
                    <a:gd name="connsiteX1" fmla="*/ 0 w 3526374"/>
                    <a:gd name="connsiteY1" fmla="*/ 3552903 h 3677594"/>
                    <a:gd name="connsiteX2" fmla="*/ 41564 w 3526374"/>
                    <a:gd name="connsiteY2" fmla="*/ 3552903 h 3677594"/>
                    <a:gd name="connsiteX3" fmla="*/ 41564 w 3526374"/>
                    <a:gd name="connsiteY3" fmla="*/ 3279771 h 3677594"/>
                    <a:gd name="connsiteX4" fmla="*/ 100941 w 3526374"/>
                    <a:gd name="connsiteY4" fmla="*/ 3275577 h 3677594"/>
                    <a:gd name="connsiteX5" fmla="*/ 97536 w 3526374"/>
                    <a:gd name="connsiteY5" fmla="*/ 2757470 h 3677594"/>
                    <a:gd name="connsiteX6" fmla="*/ 162850 w 3526374"/>
                    <a:gd name="connsiteY6" fmla="*/ 2760004 h 3677594"/>
                    <a:gd name="connsiteX7" fmla="*/ 159446 w 3526374"/>
                    <a:gd name="connsiteY7" fmla="*/ 2393448 h 3677594"/>
                    <a:gd name="connsiteX8" fmla="*/ 218822 w 3526374"/>
                    <a:gd name="connsiteY8" fmla="*/ 2395980 h 3677594"/>
                    <a:gd name="connsiteX9" fmla="*/ 207819 w 3526374"/>
                    <a:gd name="connsiteY9" fmla="*/ 1990722 h 3677594"/>
                    <a:gd name="connsiteX10" fmla="*/ 250254 w 3526374"/>
                    <a:gd name="connsiteY10" fmla="*/ 1995787 h 3677594"/>
                    <a:gd name="connsiteX11" fmla="*/ 255320 w 3526374"/>
                    <a:gd name="connsiteY11" fmla="*/ 1639610 h 3677594"/>
                    <a:gd name="connsiteX12" fmla="*/ 299416 w 3526374"/>
                    <a:gd name="connsiteY12" fmla="*/ 1642143 h 3677594"/>
                    <a:gd name="connsiteX13" fmla="*/ 294350 w 3526374"/>
                    <a:gd name="connsiteY13" fmla="*/ 1353731 h 3677594"/>
                    <a:gd name="connsiteX14" fmla="*/ 344385 w 3526374"/>
                    <a:gd name="connsiteY14" fmla="*/ 1351198 h 3677594"/>
                    <a:gd name="connsiteX15" fmla="*/ 344385 w 3526374"/>
                    <a:gd name="connsiteY15" fmla="*/ 1051946 h 3677594"/>
                    <a:gd name="connsiteX16" fmla="*/ 395291 w 3526374"/>
                    <a:gd name="connsiteY16" fmla="*/ 1057012 h 3677594"/>
                    <a:gd name="connsiteX17" fmla="*/ 391886 w 3526374"/>
                    <a:gd name="connsiteY17" fmla="*/ 726576 h 3677594"/>
                    <a:gd name="connsiteX18" fmla="*/ 445325 w 3526374"/>
                    <a:gd name="connsiteY18" fmla="*/ 726576 h 3677594"/>
                    <a:gd name="connsiteX19" fmla="*/ 439387 w 3526374"/>
                    <a:gd name="connsiteY19" fmla="*/ 471256 h 3677594"/>
                    <a:gd name="connsiteX20" fmla="*/ 504702 w 3526374"/>
                    <a:gd name="connsiteY20" fmla="*/ 471256 h 3677594"/>
                    <a:gd name="connsiteX21" fmla="*/ 504702 w 3526374"/>
                    <a:gd name="connsiteY21" fmla="*/ 209999 h 3677594"/>
                    <a:gd name="connsiteX22" fmla="*/ 546265 w 3526374"/>
                    <a:gd name="connsiteY22" fmla="*/ 204061 h 3677594"/>
                    <a:gd name="connsiteX23" fmla="*/ 546265 w 3526374"/>
                    <a:gd name="connsiteY23" fmla="*/ 2181 h 3677594"/>
                    <a:gd name="connsiteX24" fmla="*/ 578388 w 3526374"/>
                    <a:gd name="connsiteY24" fmla="*/ 1885 h 3677594"/>
                    <a:gd name="connsiteX25" fmla="*/ 1093895 w 3526374"/>
                    <a:gd name="connsiteY25" fmla="*/ 0 h 3677594"/>
                    <a:gd name="connsiteX26" fmla="*/ 1540318 w 3526374"/>
                    <a:gd name="connsiteY26" fmla="*/ 21357 h 3677594"/>
                    <a:gd name="connsiteX27" fmla="*/ 1898760 w 3526374"/>
                    <a:gd name="connsiteY27" fmla="*/ 285977 h 3677594"/>
                    <a:gd name="connsiteX28" fmla="*/ 3526374 w 3526374"/>
                    <a:gd name="connsiteY28" fmla="*/ 201440 h 3677594"/>
                    <a:gd name="connsiteX0" fmla="*/ 0 w 3526374"/>
                    <a:gd name="connsiteY0" fmla="*/ 3677594 h 3677594"/>
                    <a:gd name="connsiteX1" fmla="*/ 0 w 3526374"/>
                    <a:gd name="connsiteY1" fmla="*/ 3552903 h 3677594"/>
                    <a:gd name="connsiteX2" fmla="*/ 41564 w 3526374"/>
                    <a:gd name="connsiteY2" fmla="*/ 3552903 h 3677594"/>
                    <a:gd name="connsiteX3" fmla="*/ 41564 w 3526374"/>
                    <a:gd name="connsiteY3" fmla="*/ 3279771 h 3677594"/>
                    <a:gd name="connsiteX4" fmla="*/ 100941 w 3526374"/>
                    <a:gd name="connsiteY4" fmla="*/ 3275577 h 3677594"/>
                    <a:gd name="connsiteX5" fmla="*/ 97536 w 3526374"/>
                    <a:gd name="connsiteY5" fmla="*/ 2757470 h 3677594"/>
                    <a:gd name="connsiteX6" fmla="*/ 162850 w 3526374"/>
                    <a:gd name="connsiteY6" fmla="*/ 2760004 h 3677594"/>
                    <a:gd name="connsiteX7" fmla="*/ 159446 w 3526374"/>
                    <a:gd name="connsiteY7" fmla="*/ 2393448 h 3677594"/>
                    <a:gd name="connsiteX8" fmla="*/ 218822 w 3526374"/>
                    <a:gd name="connsiteY8" fmla="*/ 2395980 h 3677594"/>
                    <a:gd name="connsiteX9" fmla="*/ 207819 w 3526374"/>
                    <a:gd name="connsiteY9" fmla="*/ 1990722 h 3677594"/>
                    <a:gd name="connsiteX10" fmla="*/ 250254 w 3526374"/>
                    <a:gd name="connsiteY10" fmla="*/ 1995787 h 3677594"/>
                    <a:gd name="connsiteX11" fmla="*/ 255320 w 3526374"/>
                    <a:gd name="connsiteY11" fmla="*/ 1639610 h 3677594"/>
                    <a:gd name="connsiteX12" fmla="*/ 299416 w 3526374"/>
                    <a:gd name="connsiteY12" fmla="*/ 1642143 h 3677594"/>
                    <a:gd name="connsiteX13" fmla="*/ 294350 w 3526374"/>
                    <a:gd name="connsiteY13" fmla="*/ 1353731 h 3677594"/>
                    <a:gd name="connsiteX14" fmla="*/ 344385 w 3526374"/>
                    <a:gd name="connsiteY14" fmla="*/ 1351198 h 3677594"/>
                    <a:gd name="connsiteX15" fmla="*/ 344385 w 3526374"/>
                    <a:gd name="connsiteY15" fmla="*/ 1051946 h 3677594"/>
                    <a:gd name="connsiteX16" fmla="*/ 395291 w 3526374"/>
                    <a:gd name="connsiteY16" fmla="*/ 1057012 h 3677594"/>
                    <a:gd name="connsiteX17" fmla="*/ 391886 w 3526374"/>
                    <a:gd name="connsiteY17" fmla="*/ 726576 h 3677594"/>
                    <a:gd name="connsiteX18" fmla="*/ 445325 w 3526374"/>
                    <a:gd name="connsiteY18" fmla="*/ 726576 h 3677594"/>
                    <a:gd name="connsiteX19" fmla="*/ 439387 w 3526374"/>
                    <a:gd name="connsiteY19" fmla="*/ 471256 h 3677594"/>
                    <a:gd name="connsiteX20" fmla="*/ 504702 w 3526374"/>
                    <a:gd name="connsiteY20" fmla="*/ 471256 h 3677594"/>
                    <a:gd name="connsiteX21" fmla="*/ 504702 w 3526374"/>
                    <a:gd name="connsiteY21" fmla="*/ 209999 h 3677594"/>
                    <a:gd name="connsiteX22" fmla="*/ 546265 w 3526374"/>
                    <a:gd name="connsiteY22" fmla="*/ 204061 h 3677594"/>
                    <a:gd name="connsiteX23" fmla="*/ 546265 w 3526374"/>
                    <a:gd name="connsiteY23" fmla="*/ 2181 h 3677594"/>
                    <a:gd name="connsiteX24" fmla="*/ 578388 w 3526374"/>
                    <a:gd name="connsiteY24" fmla="*/ 1885 h 3677594"/>
                    <a:gd name="connsiteX25" fmla="*/ 1093895 w 3526374"/>
                    <a:gd name="connsiteY25" fmla="*/ 0 h 3677594"/>
                    <a:gd name="connsiteX26" fmla="*/ 1540318 w 3526374"/>
                    <a:gd name="connsiteY26" fmla="*/ 21357 h 3677594"/>
                    <a:gd name="connsiteX27" fmla="*/ 1898760 w 3526374"/>
                    <a:gd name="connsiteY27" fmla="*/ 285977 h 3677594"/>
                    <a:gd name="connsiteX28" fmla="*/ 3526374 w 3526374"/>
                    <a:gd name="connsiteY28" fmla="*/ 325514 h 3677594"/>
                    <a:gd name="connsiteX0" fmla="*/ 0 w 3526374"/>
                    <a:gd name="connsiteY0" fmla="*/ 3677594 h 3677594"/>
                    <a:gd name="connsiteX1" fmla="*/ 0 w 3526374"/>
                    <a:gd name="connsiteY1" fmla="*/ 3552903 h 3677594"/>
                    <a:gd name="connsiteX2" fmla="*/ 41564 w 3526374"/>
                    <a:gd name="connsiteY2" fmla="*/ 3552903 h 3677594"/>
                    <a:gd name="connsiteX3" fmla="*/ 41564 w 3526374"/>
                    <a:gd name="connsiteY3" fmla="*/ 3279771 h 3677594"/>
                    <a:gd name="connsiteX4" fmla="*/ 100941 w 3526374"/>
                    <a:gd name="connsiteY4" fmla="*/ 3275577 h 3677594"/>
                    <a:gd name="connsiteX5" fmla="*/ 97536 w 3526374"/>
                    <a:gd name="connsiteY5" fmla="*/ 2757470 h 3677594"/>
                    <a:gd name="connsiteX6" fmla="*/ 162850 w 3526374"/>
                    <a:gd name="connsiteY6" fmla="*/ 2760004 h 3677594"/>
                    <a:gd name="connsiteX7" fmla="*/ 159446 w 3526374"/>
                    <a:gd name="connsiteY7" fmla="*/ 2393448 h 3677594"/>
                    <a:gd name="connsiteX8" fmla="*/ 218822 w 3526374"/>
                    <a:gd name="connsiteY8" fmla="*/ 2395980 h 3677594"/>
                    <a:gd name="connsiteX9" fmla="*/ 207819 w 3526374"/>
                    <a:gd name="connsiteY9" fmla="*/ 1990722 h 3677594"/>
                    <a:gd name="connsiteX10" fmla="*/ 250254 w 3526374"/>
                    <a:gd name="connsiteY10" fmla="*/ 1995787 h 3677594"/>
                    <a:gd name="connsiteX11" fmla="*/ 255320 w 3526374"/>
                    <a:gd name="connsiteY11" fmla="*/ 1639610 h 3677594"/>
                    <a:gd name="connsiteX12" fmla="*/ 299416 w 3526374"/>
                    <a:gd name="connsiteY12" fmla="*/ 1642143 h 3677594"/>
                    <a:gd name="connsiteX13" fmla="*/ 294350 w 3526374"/>
                    <a:gd name="connsiteY13" fmla="*/ 1353731 h 3677594"/>
                    <a:gd name="connsiteX14" fmla="*/ 344385 w 3526374"/>
                    <a:gd name="connsiteY14" fmla="*/ 1351198 h 3677594"/>
                    <a:gd name="connsiteX15" fmla="*/ 344385 w 3526374"/>
                    <a:gd name="connsiteY15" fmla="*/ 1051946 h 3677594"/>
                    <a:gd name="connsiteX16" fmla="*/ 395291 w 3526374"/>
                    <a:gd name="connsiteY16" fmla="*/ 1057012 h 3677594"/>
                    <a:gd name="connsiteX17" fmla="*/ 391886 w 3526374"/>
                    <a:gd name="connsiteY17" fmla="*/ 726576 h 3677594"/>
                    <a:gd name="connsiteX18" fmla="*/ 445325 w 3526374"/>
                    <a:gd name="connsiteY18" fmla="*/ 726576 h 3677594"/>
                    <a:gd name="connsiteX19" fmla="*/ 439387 w 3526374"/>
                    <a:gd name="connsiteY19" fmla="*/ 471256 h 3677594"/>
                    <a:gd name="connsiteX20" fmla="*/ 504702 w 3526374"/>
                    <a:gd name="connsiteY20" fmla="*/ 471256 h 3677594"/>
                    <a:gd name="connsiteX21" fmla="*/ 504702 w 3526374"/>
                    <a:gd name="connsiteY21" fmla="*/ 209999 h 3677594"/>
                    <a:gd name="connsiteX22" fmla="*/ 546265 w 3526374"/>
                    <a:gd name="connsiteY22" fmla="*/ 204061 h 3677594"/>
                    <a:gd name="connsiteX23" fmla="*/ 546265 w 3526374"/>
                    <a:gd name="connsiteY23" fmla="*/ 2181 h 3677594"/>
                    <a:gd name="connsiteX24" fmla="*/ 578388 w 3526374"/>
                    <a:gd name="connsiteY24" fmla="*/ 1885 h 3677594"/>
                    <a:gd name="connsiteX25" fmla="*/ 1093895 w 3526374"/>
                    <a:gd name="connsiteY25" fmla="*/ 0 h 3677594"/>
                    <a:gd name="connsiteX26" fmla="*/ 1540318 w 3526374"/>
                    <a:gd name="connsiteY26" fmla="*/ 21357 h 3677594"/>
                    <a:gd name="connsiteX27" fmla="*/ 1898760 w 3526374"/>
                    <a:gd name="connsiteY27" fmla="*/ 211531 h 3677594"/>
                    <a:gd name="connsiteX28" fmla="*/ 3526374 w 3526374"/>
                    <a:gd name="connsiteY28" fmla="*/ 325514 h 3677594"/>
                    <a:gd name="connsiteX0" fmla="*/ 0 w 3534258"/>
                    <a:gd name="connsiteY0" fmla="*/ 3677594 h 3677594"/>
                    <a:gd name="connsiteX1" fmla="*/ 0 w 3534258"/>
                    <a:gd name="connsiteY1" fmla="*/ 3552903 h 3677594"/>
                    <a:gd name="connsiteX2" fmla="*/ 41564 w 3534258"/>
                    <a:gd name="connsiteY2" fmla="*/ 3552903 h 3677594"/>
                    <a:gd name="connsiteX3" fmla="*/ 41564 w 3534258"/>
                    <a:gd name="connsiteY3" fmla="*/ 3279771 h 3677594"/>
                    <a:gd name="connsiteX4" fmla="*/ 100941 w 3534258"/>
                    <a:gd name="connsiteY4" fmla="*/ 3275577 h 3677594"/>
                    <a:gd name="connsiteX5" fmla="*/ 97536 w 3534258"/>
                    <a:gd name="connsiteY5" fmla="*/ 2757470 h 3677594"/>
                    <a:gd name="connsiteX6" fmla="*/ 162850 w 3534258"/>
                    <a:gd name="connsiteY6" fmla="*/ 2760004 h 3677594"/>
                    <a:gd name="connsiteX7" fmla="*/ 159446 w 3534258"/>
                    <a:gd name="connsiteY7" fmla="*/ 2393448 h 3677594"/>
                    <a:gd name="connsiteX8" fmla="*/ 218822 w 3534258"/>
                    <a:gd name="connsiteY8" fmla="*/ 2395980 h 3677594"/>
                    <a:gd name="connsiteX9" fmla="*/ 207819 w 3534258"/>
                    <a:gd name="connsiteY9" fmla="*/ 1990722 h 3677594"/>
                    <a:gd name="connsiteX10" fmla="*/ 250254 w 3534258"/>
                    <a:gd name="connsiteY10" fmla="*/ 1995787 h 3677594"/>
                    <a:gd name="connsiteX11" fmla="*/ 255320 w 3534258"/>
                    <a:gd name="connsiteY11" fmla="*/ 1639610 h 3677594"/>
                    <a:gd name="connsiteX12" fmla="*/ 299416 w 3534258"/>
                    <a:gd name="connsiteY12" fmla="*/ 1642143 h 3677594"/>
                    <a:gd name="connsiteX13" fmla="*/ 294350 w 3534258"/>
                    <a:gd name="connsiteY13" fmla="*/ 1353731 h 3677594"/>
                    <a:gd name="connsiteX14" fmla="*/ 344385 w 3534258"/>
                    <a:gd name="connsiteY14" fmla="*/ 1351198 h 3677594"/>
                    <a:gd name="connsiteX15" fmla="*/ 344385 w 3534258"/>
                    <a:gd name="connsiteY15" fmla="*/ 1051946 h 3677594"/>
                    <a:gd name="connsiteX16" fmla="*/ 395291 w 3534258"/>
                    <a:gd name="connsiteY16" fmla="*/ 1057012 h 3677594"/>
                    <a:gd name="connsiteX17" fmla="*/ 391886 w 3534258"/>
                    <a:gd name="connsiteY17" fmla="*/ 726576 h 3677594"/>
                    <a:gd name="connsiteX18" fmla="*/ 445325 w 3534258"/>
                    <a:gd name="connsiteY18" fmla="*/ 726576 h 3677594"/>
                    <a:gd name="connsiteX19" fmla="*/ 439387 w 3534258"/>
                    <a:gd name="connsiteY19" fmla="*/ 471256 h 3677594"/>
                    <a:gd name="connsiteX20" fmla="*/ 504702 w 3534258"/>
                    <a:gd name="connsiteY20" fmla="*/ 471256 h 3677594"/>
                    <a:gd name="connsiteX21" fmla="*/ 504702 w 3534258"/>
                    <a:gd name="connsiteY21" fmla="*/ 209999 h 3677594"/>
                    <a:gd name="connsiteX22" fmla="*/ 546265 w 3534258"/>
                    <a:gd name="connsiteY22" fmla="*/ 204061 h 3677594"/>
                    <a:gd name="connsiteX23" fmla="*/ 546265 w 3534258"/>
                    <a:gd name="connsiteY23" fmla="*/ 2181 h 3677594"/>
                    <a:gd name="connsiteX24" fmla="*/ 578388 w 3534258"/>
                    <a:gd name="connsiteY24" fmla="*/ 1885 h 3677594"/>
                    <a:gd name="connsiteX25" fmla="*/ 1093895 w 3534258"/>
                    <a:gd name="connsiteY25" fmla="*/ 0 h 3677594"/>
                    <a:gd name="connsiteX26" fmla="*/ 1540318 w 3534258"/>
                    <a:gd name="connsiteY26" fmla="*/ 21357 h 3677594"/>
                    <a:gd name="connsiteX27" fmla="*/ 1898760 w 3534258"/>
                    <a:gd name="connsiteY27" fmla="*/ 211531 h 3677594"/>
                    <a:gd name="connsiteX28" fmla="*/ 3534258 w 3534258"/>
                    <a:gd name="connsiteY28" fmla="*/ 238662 h 3677594"/>
                    <a:gd name="connsiteX0" fmla="*/ 0 w 3534258"/>
                    <a:gd name="connsiteY0" fmla="*/ 3677594 h 3677594"/>
                    <a:gd name="connsiteX1" fmla="*/ 0 w 3534258"/>
                    <a:gd name="connsiteY1" fmla="*/ 3552903 h 3677594"/>
                    <a:gd name="connsiteX2" fmla="*/ 41564 w 3534258"/>
                    <a:gd name="connsiteY2" fmla="*/ 3552903 h 3677594"/>
                    <a:gd name="connsiteX3" fmla="*/ 41564 w 3534258"/>
                    <a:gd name="connsiteY3" fmla="*/ 3279771 h 3677594"/>
                    <a:gd name="connsiteX4" fmla="*/ 100941 w 3534258"/>
                    <a:gd name="connsiteY4" fmla="*/ 3275577 h 3677594"/>
                    <a:gd name="connsiteX5" fmla="*/ 97536 w 3534258"/>
                    <a:gd name="connsiteY5" fmla="*/ 2757470 h 3677594"/>
                    <a:gd name="connsiteX6" fmla="*/ 162850 w 3534258"/>
                    <a:gd name="connsiteY6" fmla="*/ 2760004 h 3677594"/>
                    <a:gd name="connsiteX7" fmla="*/ 159446 w 3534258"/>
                    <a:gd name="connsiteY7" fmla="*/ 2393448 h 3677594"/>
                    <a:gd name="connsiteX8" fmla="*/ 218822 w 3534258"/>
                    <a:gd name="connsiteY8" fmla="*/ 2395980 h 3677594"/>
                    <a:gd name="connsiteX9" fmla="*/ 207819 w 3534258"/>
                    <a:gd name="connsiteY9" fmla="*/ 1990722 h 3677594"/>
                    <a:gd name="connsiteX10" fmla="*/ 250254 w 3534258"/>
                    <a:gd name="connsiteY10" fmla="*/ 1995787 h 3677594"/>
                    <a:gd name="connsiteX11" fmla="*/ 255320 w 3534258"/>
                    <a:gd name="connsiteY11" fmla="*/ 1639610 h 3677594"/>
                    <a:gd name="connsiteX12" fmla="*/ 299416 w 3534258"/>
                    <a:gd name="connsiteY12" fmla="*/ 1642143 h 3677594"/>
                    <a:gd name="connsiteX13" fmla="*/ 294350 w 3534258"/>
                    <a:gd name="connsiteY13" fmla="*/ 1353731 h 3677594"/>
                    <a:gd name="connsiteX14" fmla="*/ 344385 w 3534258"/>
                    <a:gd name="connsiteY14" fmla="*/ 1351198 h 3677594"/>
                    <a:gd name="connsiteX15" fmla="*/ 344385 w 3534258"/>
                    <a:gd name="connsiteY15" fmla="*/ 1051946 h 3677594"/>
                    <a:gd name="connsiteX16" fmla="*/ 395291 w 3534258"/>
                    <a:gd name="connsiteY16" fmla="*/ 1057012 h 3677594"/>
                    <a:gd name="connsiteX17" fmla="*/ 391886 w 3534258"/>
                    <a:gd name="connsiteY17" fmla="*/ 726576 h 3677594"/>
                    <a:gd name="connsiteX18" fmla="*/ 445325 w 3534258"/>
                    <a:gd name="connsiteY18" fmla="*/ 726576 h 3677594"/>
                    <a:gd name="connsiteX19" fmla="*/ 439387 w 3534258"/>
                    <a:gd name="connsiteY19" fmla="*/ 471256 h 3677594"/>
                    <a:gd name="connsiteX20" fmla="*/ 504702 w 3534258"/>
                    <a:gd name="connsiteY20" fmla="*/ 471256 h 3677594"/>
                    <a:gd name="connsiteX21" fmla="*/ 504702 w 3534258"/>
                    <a:gd name="connsiteY21" fmla="*/ 209999 h 3677594"/>
                    <a:gd name="connsiteX22" fmla="*/ 546265 w 3534258"/>
                    <a:gd name="connsiteY22" fmla="*/ 204061 h 3677594"/>
                    <a:gd name="connsiteX23" fmla="*/ 546265 w 3534258"/>
                    <a:gd name="connsiteY23" fmla="*/ 2181 h 3677594"/>
                    <a:gd name="connsiteX24" fmla="*/ 578388 w 3534258"/>
                    <a:gd name="connsiteY24" fmla="*/ 1885 h 3677594"/>
                    <a:gd name="connsiteX25" fmla="*/ 1093895 w 3534258"/>
                    <a:gd name="connsiteY25" fmla="*/ 0 h 3677594"/>
                    <a:gd name="connsiteX26" fmla="*/ 1540318 w 3534258"/>
                    <a:gd name="connsiteY26" fmla="*/ 21357 h 3677594"/>
                    <a:gd name="connsiteX27" fmla="*/ 1898760 w 3534258"/>
                    <a:gd name="connsiteY27" fmla="*/ 174310 h 3677594"/>
                    <a:gd name="connsiteX28" fmla="*/ 3534258 w 3534258"/>
                    <a:gd name="connsiteY28" fmla="*/ 238662 h 3677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3534258" h="3677594">
                      <a:moveTo>
                        <a:pt x="0" y="3677594"/>
                      </a:moveTo>
                      <a:lnTo>
                        <a:pt x="0" y="3552903"/>
                      </a:lnTo>
                      <a:lnTo>
                        <a:pt x="41564" y="3552903"/>
                      </a:lnTo>
                      <a:lnTo>
                        <a:pt x="41564" y="3279771"/>
                      </a:lnTo>
                      <a:lnTo>
                        <a:pt x="100941" y="3275577"/>
                      </a:lnTo>
                      <a:cubicBezTo>
                        <a:pt x="98962" y="3087551"/>
                        <a:pt x="99515" y="2945496"/>
                        <a:pt x="97536" y="2757470"/>
                      </a:cubicBezTo>
                      <a:lnTo>
                        <a:pt x="162850" y="2760004"/>
                      </a:lnTo>
                      <a:cubicBezTo>
                        <a:pt x="161715" y="2618399"/>
                        <a:pt x="160581" y="2535053"/>
                        <a:pt x="159446" y="2393448"/>
                      </a:cubicBezTo>
                      <a:lnTo>
                        <a:pt x="218822" y="2395980"/>
                      </a:lnTo>
                      <a:lnTo>
                        <a:pt x="207819" y="1990722"/>
                      </a:lnTo>
                      <a:lnTo>
                        <a:pt x="250254" y="1995787"/>
                      </a:lnTo>
                      <a:cubicBezTo>
                        <a:pt x="251943" y="1843288"/>
                        <a:pt x="253631" y="1792109"/>
                        <a:pt x="255320" y="1639610"/>
                      </a:cubicBezTo>
                      <a:lnTo>
                        <a:pt x="299416" y="1642143"/>
                      </a:lnTo>
                      <a:cubicBezTo>
                        <a:pt x="298572" y="1512233"/>
                        <a:pt x="295194" y="1483641"/>
                        <a:pt x="294350" y="1353731"/>
                      </a:cubicBezTo>
                      <a:lnTo>
                        <a:pt x="344385" y="1351198"/>
                      </a:lnTo>
                      <a:lnTo>
                        <a:pt x="344385" y="1051946"/>
                      </a:lnTo>
                      <a:lnTo>
                        <a:pt x="395291" y="1057012"/>
                      </a:lnTo>
                      <a:cubicBezTo>
                        <a:pt x="394156" y="951088"/>
                        <a:pt x="393967" y="731098"/>
                        <a:pt x="391886" y="726576"/>
                      </a:cubicBezTo>
                      <a:cubicBezTo>
                        <a:pt x="387693" y="717465"/>
                        <a:pt x="427512" y="726576"/>
                        <a:pt x="445325" y="726576"/>
                      </a:cubicBezTo>
                      <a:lnTo>
                        <a:pt x="439387" y="471256"/>
                      </a:lnTo>
                      <a:lnTo>
                        <a:pt x="504702" y="471256"/>
                      </a:lnTo>
                      <a:lnTo>
                        <a:pt x="504702" y="209999"/>
                      </a:lnTo>
                      <a:lnTo>
                        <a:pt x="546265" y="204061"/>
                      </a:lnTo>
                      <a:lnTo>
                        <a:pt x="546265" y="2181"/>
                      </a:lnTo>
                      <a:lnTo>
                        <a:pt x="578388" y="1885"/>
                      </a:lnTo>
                      <a:lnTo>
                        <a:pt x="1093895" y="0"/>
                      </a:lnTo>
                      <a:lnTo>
                        <a:pt x="1540318" y="21357"/>
                      </a:lnTo>
                      <a:lnTo>
                        <a:pt x="1898760" y="174310"/>
                      </a:lnTo>
                      <a:lnTo>
                        <a:pt x="3534258" y="238662"/>
                      </a:lnTo>
                    </a:path>
                  </a:pathLst>
                </a:cu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</p:grpSp>
          <p:sp>
            <p:nvSpPr>
              <p:cNvPr id="4" name="Oval 3"/>
              <p:cNvSpPr/>
              <p:nvPr/>
            </p:nvSpPr>
            <p:spPr bwMode="auto">
              <a:xfrm rot="614974">
                <a:off x="5739855" y="1991219"/>
                <a:ext cx="942707" cy="350201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784961" y="2292435"/>
                <a:ext cx="193514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0000CC"/>
                    </a:solidFill>
                  </a:rPr>
                  <a:t>Beam loss during </a:t>
                </a:r>
              </a:p>
              <a:p>
                <a:pPr algn="ctr"/>
                <a:r>
                  <a:rPr lang="en-US" b="1" dirty="0" smtClean="0">
                    <a:solidFill>
                      <a:srgbClr val="0000CC"/>
                    </a:solidFill>
                  </a:rPr>
                  <a:t>squeeze</a:t>
                </a:r>
                <a:endParaRPr lang="en-US" b="1" dirty="0">
                  <a:solidFill>
                    <a:srgbClr val="0000CC"/>
                  </a:solidFill>
                </a:endParaRPr>
              </a:p>
            </p:txBody>
          </p:sp>
          <p:cxnSp>
            <p:nvCxnSpPr>
              <p:cNvPr id="11" name="Straight Connector 10"/>
              <p:cNvCxnSpPr/>
              <p:nvPr/>
            </p:nvCxnSpPr>
            <p:spPr bwMode="auto">
              <a:xfrm flipH="1" flipV="1">
                <a:off x="6584467" y="2276237"/>
                <a:ext cx="270162" cy="11072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</p:cxnSp>
        </p:grpSp>
        <p:sp>
          <p:nvSpPr>
            <p:cNvPr id="10" name="TextBox 9"/>
            <p:cNvSpPr txBox="1"/>
            <p:nvPr/>
          </p:nvSpPr>
          <p:spPr>
            <a:xfrm>
              <a:off x="2545299" y="2761662"/>
              <a:ext cx="16663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CC"/>
                  </a:solidFill>
                </a:rPr>
                <a:t>12-SPS batch  Injection</a:t>
              </a:r>
              <a:endParaRPr lang="en-US" b="1" dirty="0">
                <a:solidFill>
                  <a:srgbClr val="0000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315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8" y="1184321"/>
            <a:ext cx="4687737" cy="4521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own Arrow 4"/>
          <p:cNvSpPr/>
          <p:nvPr/>
        </p:nvSpPr>
        <p:spPr bwMode="auto">
          <a:xfrm rot="10800000">
            <a:off x="258235" y="1397015"/>
            <a:ext cx="167425" cy="419251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360955"/>
            <a:ext cx="7769225" cy="765175"/>
          </a:xfrm>
        </p:spPr>
        <p:txBody>
          <a:bodyPr/>
          <a:lstStyle/>
          <a:p>
            <a:r>
              <a:rPr lang="en-US" dirty="0" smtClean="0"/>
              <a:t>PS Produces </a:t>
            </a:r>
            <a:br>
              <a:rPr lang="en-US" dirty="0" smtClean="0"/>
            </a:br>
            <a:r>
              <a:rPr lang="en-US" dirty="0" smtClean="0"/>
              <a:t>the Bunch-Filling Pattern for the LHC</a:t>
            </a:r>
            <a:br>
              <a:rPr lang="en-US" dirty="0" smtClean="0"/>
            </a:br>
            <a:r>
              <a:rPr lang="en-US" sz="1800" dirty="0" smtClean="0">
                <a:solidFill>
                  <a:srgbClr val="C00000"/>
                </a:solidFill>
              </a:rPr>
              <a:t>25ns, </a:t>
            </a:r>
            <a:r>
              <a:rPr lang="en-US" sz="1800" dirty="0">
                <a:solidFill>
                  <a:srgbClr val="C00000"/>
                </a:solidFill>
              </a:rPr>
              <a:t>50 </a:t>
            </a:r>
            <a:r>
              <a:rPr lang="en-US" sz="1800" dirty="0" smtClean="0">
                <a:solidFill>
                  <a:srgbClr val="C00000"/>
                </a:solidFill>
              </a:rPr>
              <a:t>ns or </a:t>
            </a:r>
            <a:r>
              <a:rPr lang="en-US" sz="1800" dirty="0">
                <a:solidFill>
                  <a:srgbClr val="C00000"/>
                </a:solidFill>
              </a:rPr>
              <a:t>12.5 </a:t>
            </a:r>
            <a:r>
              <a:rPr lang="en-US" sz="1800" dirty="0" smtClean="0">
                <a:solidFill>
                  <a:srgbClr val="C00000"/>
                </a:solidFill>
              </a:rPr>
              <a:t>ns</a:t>
            </a:r>
            <a:r>
              <a:rPr lang="en-US" sz="1600" dirty="0">
                <a:solidFill>
                  <a:srgbClr val="C00000"/>
                </a:solidFill>
              </a:rPr>
              <a:t/>
            </a:r>
            <a:br>
              <a:rPr lang="en-US" sz="1600" dirty="0">
                <a:solidFill>
                  <a:srgbClr val="C00000"/>
                </a:solidFill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68AC2B-3AAF-4728-BB74-F644946B77C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0104" y="2216246"/>
            <a:ext cx="998991" cy="49244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Comic Sans MS" pitchFamily="66" charset="0"/>
              </a:rPr>
              <a:t>LHC50</a:t>
            </a:r>
          </a:p>
          <a:p>
            <a:pPr algn="ctr"/>
            <a:r>
              <a:rPr lang="en-US" sz="1200" dirty="0" smtClean="0">
                <a:latin typeface="Comic Sans MS" pitchFamily="66" charset="0"/>
              </a:rPr>
              <a:t>36 bunches</a:t>
            </a:r>
            <a:endParaRPr lang="en-US" sz="1200" dirty="0">
              <a:latin typeface="Comic Sans MS" pitchFamily="66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1068440" y="2446943"/>
            <a:ext cx="792984" cy="1203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294120" y="4758528"/>
            <a:ext cx="2483312" cy="830997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Bunch intensity was limited to &lt;1.8E11ppb on </a:t>
            </a:r>
            <a:r>
              <a:rPr lang="en-US" dirty="0" smtClean="0"/>
              <a:t>LHCINDV prior to 2010 </a:t>
            </a:r>
            <a:endParaRPr lang="en-US" dirty="0"/>
          </a:p>
        </p:txBody>
      </p:sp>
      <p:sp>
        <p:nvSpPr>
          <p:cNvPr id="27" name="Right Arrow 26"/>
          <p:cNvSpPr/>
          <p:nvPr/>
        </p:nvSpPr>
        <p:spPr>
          <a:xfrm>
            <a:off x="1031325" y="1625570"/>
            <a:ext cx="792984" cy="1203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6200000">
            <a:off x="-2894740" y="2214257"/>
            <a:ext cx="61325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600CC"/>
                </a:solidFill>
              </a:rPr>
              <a:t>PS Acceleration  3.4 sec</a:t>
            </a:r>
            <a:endParaRPr lang="en-US" b="1" dirty="0">
              <a:solidFill>
                <a:srgbClr val="6600CC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49094" y="5139011"/>
            <a:ext cx="3488455" cy="400110"/>
          </a:xfrm>
          <a:prstGeom prst="rect">
            <a:avLst/>
          </a:prstGeom>
          <a:solidFill>
            <a:schemeClr val="accent2">
              <a:lumMod val="40000"/>
              <a:lumOff val="60000"/>
              <a:alpha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Six PSB Bunches at 1.4 </a:t>
            </a:r>
            <a:r>
              <a:rPr lang="en-US" sz="2000" dirty="0" err="1" smtClean="0">
                <a:solidFill>
                  <a:srgbClr val="FFFF00"/>
                </a:solidFill>
              </a:rPr>
              <a:t>GeV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4429" y="5077456"/>
            <a:ext cx="500458" cy="461665"/>
          </a:xfrm>
          <a:prstGeom prst="rect">
            <a:avLst/>
          </a:prstGeom>
          <a:solidFill>
            <a:srgbClr val="FFC000"/>
          </a:solidFill>
          <a:ln>
            <a:solidFill>
              <a:srgbClr val="6600CC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455261" y="4066556"/>
            <a:ext cx="470000" cy="461665"/>
          </a:xfrm>
          <a:prstGeom prst="rect">
            <a:avLst/>
          </a:prstGeom>
          <a:solidFill>
            <a:srgbClr val="FFC000"/>
          </a:solidFill>
          <a:ln>
            <a:solidFill>
              <a:srgbClr val="6600CC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B 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496992" y="994301"/>
            <a:ext cx="461986" cy="461665"/>
          </a:xfrm>
          <a:prstGeom prst="rect">
            <a:avLst/>
          </a:prstGeom>
          <a:solidFill>
            <a:srgbClr val="FFC000"/>
          </a:solidFill>
          <a:ln>
            <a:solidFill>
              <a:srgbClr val="6600CC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171549" y="5831828"/>
            <a:ext cx="8796223" cy="646331"/>
          </a:xfrm>
          <a:prstGeom prst="rect">
            <a:avLst/>
          </a:prstGeom>
          <a:solidFill>
            <a:srgbClr val="FFFF66"/>
          </a:solidFill>
          <a:ln w="28575"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During June-August 2010 lots of  effort were made to produce </a:t>
            </a:r>
            <a:r>
              <a:rPr lang="en-US" sz="1800" b="1" dirty="0" smtClean="0">
                <a:solidFill>
                  <a:srgbClr val="6600CC"/>
                </a:solidFill>
              </a:rPr>
              <a:t>high-intensity</a:t>
            </a:r>
            <a:r>
              <a:rPr lang="en-US" sz="1800" dirty="0" smtClean="0"/>
              <a:t> bunches in the PS with </a:t>
            </a:r>
            <a:r>
              <a:rPr lang="en-US" sz="1800" b="1" dirty="0" smtClean="0">
                <a:solidFill>
                  <a:srgbClr val="6600CC"/>
                </a:solidFill>
              </a:rPr>
              <a:t>&gt;3.5E11ppb  </a:t>
            </a:r>
            <a:r>
              <a:rPr lang="en-US" sz="1800" dirty="0" smtClean="0"/>
              <a:t>with </a:t>
            </a:r>
            <a:r>
              <a:rPr lang="en-US" sz="1800" dirty="0"/>
              <a:t>LE(4</a:t>
            </a:r>
            <a:r>
              <a:rPr lang="en-US" sz="1800" dirty="0">
                <a:sym typeface="Symbol" pitchFamily="18" charset="2"/>
              </a:rPr>
              <a:t>)&lt; 0.29 eVs &amp; </a:t>
            </a:r>
            <a:r>
              <a:rPr lang="en-US" sz="1800" baseline="-25000" dirty="0" err="1">
                <a:sym typeface="Symbol" pitchFamily="18" charset="2"/>
              </a:rPr>
              <a:t>x,y</a:t>
            </a:r>
            <a:r>
              <a:rPr lang="en-US" sz="1800" dirty="0">
                <a:sym typeface="Symbol" pitchFamily="18" charset="2"/>
              </a:rPr>
              <a:t> &lt;3 m 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50103" y="1558255"/>
            <a:ext cx="998991" cy="49244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Comic Sans MS" pitchFamily="66" charset="0"/>
              </a:rPr>
              <a:t>LHC25</a:t>
            </a:r>
          </a:p>
          <a:p>
            <a:pPr algn="ctr"/>
            <a:r>
              <a:rPr lang="en-US" sz="1200" dirty="0" smtClean="0">
                <a:latin typeface="Comic Sans MS" pitchFamily="66" charset="0"/>
              </a:rPr>
              <a:t>72 bunches</a:t>
            </a:r>
            <a:endParaRPr lang="en-US" sz="1200" dirty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8470" y="4086120"/>
            <a:ext cx="3555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600CC"/>
                </a:solidFill>
              </a:rPr>
              <a:t>PSB to PS injection at 1.4 GeV </a:t>
            </a:r>
            <a:r>
              <a:rPr lang="en-US" dirty="0" smtClean="0">
                <a:solidFill>
                  <a:srgbClr val="6600CC"/>
                </a:solidFill>
              </a:rPr>
              <a:t>and triple </a:t>
            </a:r>
            <a:r>
              <a:rPr lang="en-US" dirty="0">
                <a:solidFill>
                  <a:srgbClr val="6600CC"/>
                </a:solidFill>
              </a:rPr>
              <a:t>splitting at </a:t>
            </a:r>
            <a:r>
              <a:rPr lang="en-US" dirty="0" smtClean="0">
                <a:solidFill>
                  <a:srgbClr val="6600CC"/>
                </a:solidFill>
              </a:rPr>
              <a:t>injection.</a:t>
            </a:r>
            <a:endParaRPr lang="en-US" dirty="0">
              <a:solidFill>
                <a:srgbClr val="6600CC"/>
              </a:solidFill>
            </a:endParaRPr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 bwMode="auto">
          <a:xfrm flipH="1">
            <a:off x="4961966" y="4378508"/>
            <a:ext cx="626504" cy="96055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5" name="Rectangle 14"/>
          <p:cNvSpPr/>
          <p:nvPr/>
        </p:nvSpPr>
        <p:spPr>
          <a:xfrm>
            <a:off x="5681407" y="3525699"/>
            <a:ext cx="32111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00CC"/>
                </a:solidFill>
              </a:rPr>
              <a:t>1.4 GeV </a:t>
            </a:r>
            <a:r>
              <a:rPr lang="en-US" dirty="0">
                <a:solidFill>
                  <a:srgbClr val="6600CC"/>
                </a:solidFill>
                <a:sym typeface="Wingdings" panose="05000000000000000000" pitchFamily="2" charset="2"/>
              </a:rPr>
              <a:t> 26 GeV </a:t>
            </a:r>
            <a:r>
              <a:rPr lang="en-US" dirty="0" smtClean="0">
                <a:solidFill>
                  <a:srgbClr val="6600CC"/>
                </a:solidFill>
                <a:sym typeface="Wingdings" panose="05000000000000000000" pitchFamily="2" charset="2"/>
              </a:rPr>
              <a:t>acceleration</a:t>
            </a:r>
            <a:endParaRPr lang="en-US" dirty="0">
              <a:solidFill>
                <a:srgbClr val="6600CC"/>
              </a:solidFill>
              <a:sym typeface="Wingdings" panose="05000000000000000000" pitchFamily="2" charset="2"/>
            </a:endParaRPr>
          </a:p>
        </p:txBody>
      </p:sp>
      <p:cxnSp>
        <p:nvCxnSpPr>
          <p:cNvPr id="30" name="Straight Arrow Connector 29"/>
          <p:cNvCxnSpPr>
            <a:stCxn id="15" idx="1"/>
          </p:cNvCxnSpPr>
          <p:nvPr/>
        </p:nvCxnSpPr>
        <p:spPr bwMode="auto">
          <a:xfrm flipH="1">
            <a:off x="5237336" y="3694976"/>
            <a:ext cx="444071" cy="3520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1824309" y="3327668"/>
            <a:ext cx="613500" cy="73226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>
                <a:alpha val="43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9" name="Right Brace 18"/>
          <p:cNvSpPr/>
          <p:nvPr/>
        </p:nvSpPr>
        <p:spPr bwMode="auto">
          <a:xfrm>
            <a:off x="5237335" y="2507126"/>
            <a:ext cx="199708" cy="679827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71764" y="2708688"/>
            <a:ext cx="22304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38" lvl="1"/>
            <a:r>
              <a:rPr lang="en-US" dirty="0">
                <a:solidFill>
                  <a:srgbClr val="0000CC"/>
                </a:solidFill>
                <a:sym typeface="Wingdings" panose="05000000000000000000" pitchFamily="2" charset="2"/>
              </a:rPr>
              <a:t>Double splitting for </a:t>
            </a:r>
            <a:endParaRPr lang="en-US" dirty="0" smtClean="0">
              <a:solidFill>
                <a:srgbClr val="0000CC"/>
              </a:solidFill>
              <a:sym typeface="Wingdings" panose="05000000000000000000" pitchFamily="2" charset="2"/>
            </a:endParaRPr>
          </a:p>
          <a:p>
            <a:pPr marL="109538" lvl="1"/>
            <a:r>
              <a:rPr lang="en-US" dirty="0">
                <a:solidFill>
                  <a:srgbClr val="0000CC"/>
                </a:solidFill>
                <a:sym typeface="Wingdings" panose="05000000000000000000" pitchFamily="2" charset="2"/>
              </a:rPr>
              <a:t> </a:t>
            </a:r>
            <a:r>
              <a:rPr lang="en-US" dirty="0" smtClean="0">
                <a:solidFill>
                  <a:srgbClr val="0000CC"/>
                </a:solidFill>
                <a:sym typeface="Wingdings" panose="05000000000000000000" pitchFamily="2" charset="2"/>
              </a:rPr>
              <a:t>     50 ns LHC fill  </a:t>
            </a:r>
            <a:endParaRPr lang="en-US" dirty="0">
              <a:solidFill>
                <a:srgbClr val="0000CC"/>
              </a:solidFill>
              <a:sym typeface="Wingdings" panose="05000000000000000000" pitchFamily="2" charset="2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955144" y="1933229"/>
            <a:ext cx="26728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38" lvl="1"/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Quadruple </a:t>
            </a:r>
            <a:r>
              <a:rPr lang="en-US" b="1" dirty="0">
                <a:solidFill>
                  <a:srgbClr val="C00000"/>
                </a:solidFill>
                <a:sym typeface="Wingdings" panose="05000000000000000000" pitchFamily="2" charset="2"/>
              </a:rPr>
              <a:t>splitting for </a:t>
            </a:r>
            <a:endParaRPr lang="en-US" b="1" dirty="0" smtClean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109538" lvl="1" algn="ctr"/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25 ns LHC fill  </a:t>
            </a:r>
            <a:endParaRPr lang="en-US" b="1" dirty="0">
              <a:solidFill>
                <a:srgbClr val="C00000"/>
              </a:solidFill>
              <a:sym typeface="Wingdings" panose="05000000000000000000" pitchFamily="2" charset="2"/>
            </a:endParaRPr>
          </a:p>
        </p:txBody>
      </p:sp>
      <p:sp>
        <p:nvSpPr>
          <p:cNvPr id="32" name="Right Brace 31"/>
          <p:cNvSpPr/>
          <p:nvPr/>
        </p:nvSpPr>
        <p:spPr bwMode="auto">
          <a:xfrm>
            <a:off x="5245276" y="1625570"/>
            <a:ext cx="199708" cy="679827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>
            <a:off x="5481699" y="2847039"/>
            <a:ext cx="81242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H="1" flipV="1">
            <a:off x="5588470" y="1965483"/>
            <a:ext cx="529463" cy="9206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14689" name="Rectangle 114688"/>
          <p:cNvSpPr/>
          <p:nvPr/>
        </p:nvSpPr>
        <p:spPr>
          <a:xfrm>
            <a:off x="5946708" y="1219701"/>
            <a:ext cx="26805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8" lvl="1" algn="ctr"/>
            <a:r>
              <a:rPr lang="en-US" dirty="0" err="1">
                <a:solidFill>
                  <a:srgbClr val="0000CC"/>
                </a:solidFill>
                <a:sym typeface="Wingdings" panose="05000000000000000000" pitchFamily="2" charset="2"/>
              </a:rPr>
              <a:t>Octuple</a:t>
            </a:r>
            <a:r>
              <a:rPr lang="en-US" dirty="0">
                <a:solidFill>
                  <a:srgbClr val="0000CC"/>
                </a:solidFill>
                <a:sym typeface="Wingdings" panose="05000000000000000000" pitchFamily="2" charset="2"/>
              </a:rPr>
              <a:t>  splitting for 12.5 </a:t>
            </a:r>
            <a:r>
              <a:rPr lang="en-US" dirty="0" smtClean="0">
                <a:solidFill>
                  <a:srgbClr val="0000CC"/>
                </a:solidFill>
                <a:sym typeface="Wingdings" panose="05000000000000000000" pitchFamily="2" charset="2"/>
              </a:rPr>
              <a:t>ns 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>
                <a:solidFill>
                  <a:srgbClr val="0000CC"/>
                </a:solidFill>
              </a:rPr>
              <a:t>if needed</a:t>
            </a:r>
          </a:p>
        </p:txBody>
      </p:sp>
    </p:spTree>
    <p:extLst>
      <p:ext uri="{BB962C8B-B14F-4D97-AF65-F5344CB8AC3E}">
        <p14:creationId xmlns:p14="http://schemas.microsoft.com/office/powerpoint/2010/main" val="365014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57149"/>
            <a:ext cx="7769225" cy="765175"/>
          </a:xfrm>
        </p:spPr>
        <p:txBody>
          <a:bodyPr/>
          <a:lstStyle/>
          <a:p>
            <a:r>
              <a:rPr lang="en-US" dirty="0" smtClean="0"/>
              <a:t>High </a:t>
            </a:r>
            <a:r>
              <a:rPr lang="en-US" dirty="0"/>
              <a:t>Intensity </a:t>
            </a:r>
            <a:r>
              <a:rPr lang="en-US" dirty="0" smtClean="0"/>
              <a:t>Bunches in 2010-12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1526" y="822324"/>
            <a:ext cx="8193088" cy="5878514"/>
          </a:xfrm>
        </p:spPr>
        <p:txBody>
          <a:bodyPr/>
          <a:lstStyle/>
          <a:p>
            <a:r>
              <a:rPr lang="en-US" sz="1800" dirty="0" smtClean="0"/>
              <a:t>Issues with high intensity bunch-trains: </a:t>
            </a:r>
          </a:p>
          <a:p>
            <a:pPr lvl="1"/>
            <a:r>
              <a:rPr lang="en-US" sz="1800" dirty="0" smtClean="0"/>
              <a:t>Prepare PS for acceleration, </a:t>
            </a:r>
          </a:p>
          <a:p>
            <a:pPr lvl="1"/>
            <a:r>
              <a:rPr lang="en-US" sz="1800" dirty="0"/>
              <a:t>T</a:t>
            </a:r>
            <a:r>
              <a:rPr lang="en-US" sz="1800" dirty="0" smtClean="0"/>
              <a:t>ransfer and acceleration in the SPS and LHC</a:t>
            </a:r>
            <a:endParaRPr lang="en-US" sz="1800" dirty="0"/>
          </a:p>
          <a:p>
            <a:pPr lvl="2"/>
            <a:r>
              <a:rPr lang="en-US" sz="1800" dirty="0" smtClean="0"/>
              <a:t>The SPS-Q23 lattice(old) was abandoned.</a:t>
            </a:r>
            <a:endParaRPr lang="en-US" sz="1800" dirty="0"/>
          </a:p>
          <a:p>
            <a:pPr marL="957262" lvl="2" indent="0">
              <a:buNone/>
            </a:pPr>
            <a:r>
              <a:rPr lang="en-US" sz="1800" dirty="0" smtClean="0"/>
              <a:t>	   A  </a:t>
            </a:r>
            <a:r>
              <a:rPr lang="en-US" sz="1800" dirty="0"/>
              <a:t>n</a:t>
            </a:r>
            <a:r>
              <a:rPr lang="en-US" sz="1800" dirty="0" smtClean="0"/>
              <a:t>ew SPS-Q18 lattice became operational. </a:t>
            </a:r>
          </a:p>
          <a:p>
            <a:r>
              <a:rPr lang="en-US" sz="1800" dirty="0"/>
              <a:t>H</a:t>
            </a:r>
            <a:r>
              <a:rPr lang="en-US" sz="1800" dirty="0" smtClean="0"/>
              <a:t>igh </a:t>
            </a:r>
            <a:r>
              <a:rPr lang="en-US" sz="1800" dirty="0"/>
              <a:t>intensity single bunches were used to investigate</a:t>
            </a:r>
          </a:p>
          <a:p>
            <a:pPr lvl="1"/>
            <a:r>
              <a:rPr lang="en-US" sz="1800" dirty="0" err="1" smtClean="0"/>
              <a:t>SPS:Transverse</a:t>
            </a:r>
            <a:r>
              <a:rPr lang="en-US" sz="1800" dirty="0" smtClean="0"/>
              <a:t> Mode  Coupling Instability (TMCI)  </a:t>
            </a:r>
            <a:r>
              <a:rPr lang="en-US" sz="1800" dirty="0"/>
              <a:t>and </a:t>
            </a:r>
            <a:endParaRPr lang="en-US" sz="1800" dirty="0" smtClean="0"/>
          </a:p>
          <a:p>
            <a:pPr marL="477838" lvl="1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 </a:t>
            </a:r>
            <a:r>
              <a:rPr lang="en-US" sz="1800" dirty="0"/>
              <a:t>S</a:t>
            </a:r>
            <a:r>
              <a:rPr lang="en-US" sz="1800" dirty="0" smtClean="0"/>
              <a:t>ingle </a:t>
            </a:r>
            <a:r>
              <a:rPr lang="en-US" sz="1800" dirty="0"/>
              <a:t>B</a:t>
            </a:r>
            <a:r>
              <a:rPr lang="en-US" sz="1800" dirty="0" smtClean="0"/>
              <a:t>unch </a:t>
            </a:r>
            <a:r>
              <a:rPr lang="en-US" sz="1800" dirty="0"/>
              <a:t>L</a:t>
            </a:r>
            <a:r>
              <a:rPr lang="en-US" sz="1800" dirty="0" smtClean="0"/>
              <a:t>ongitudinal Instabilities (SBLI)</a:t>
            </a:r>
            <a:r>
              <a:rPr lang="en-US" sz="1800" dirty="0" smtClean="0">
                <a:sym typeface="Wingdings" panose="05000000000000000000" pitchFamily="2" charset="2"/>
              </a:rPr>
              <a:t></a:t>
            </a:r>
            <a:r>
              <a:rPr lang="en-US" sz="1800" dirty="0" smtClean="0"/>
              <a:t>2010-11</a:t>
            </a:r>
          </a:p>
          <a:p>
            <a:pPr lvl="1"/>
            <a:r>
              <a:rPr lang="en-US" sz="1800" dirty="0" smtClean="0"/>
              <a:t>LHC: </a:t>
            </a:r>
            <a:r>
              <a:rPr lang="en-US" sz="1800" dirty="0"/>
              <a:t>T</a:t>
            </a:r>
            <a:r>
              <a:rPr lang="en-US" sz="1800" dirty="0" smtClean="0"/>
              <a:t>est runs with high intensity bunches</a:t>
            </a:r>
            <a:r>
              <a:rPr lang="en-US" sz="1800" dirty="0" smtClean="0">
                <a:sym typeface="Wingdings" panose="05000000000000000000" pitchFamily="2" charset="2"/>
              </a:rPr>
              <a:t> 2010-12</a:t>
            </a:r>
            <a:r>
              <a:rPr lang="en-US" sz="1800" dirty="0" smtClean="0"/>
              <a:t> </a:t>
            </a:r>
          </a:p>
          <a:p>
            <a:pPr lvl="2"/>
            <a:r>
              <a:rPr lang="en-US" sz="1800" dirty="0" smtClean="0">
                <a:solidFill>
                  <a:srgbClr val="C00000"/>
                </a:solidFill>
              </a:rPr>
              <a:t>event </a:t>
            </a:r>
            <a:r>
              <a:rPr lang="en-US" sz="1800" dirty="0">
                <a:solidFill>
                  <a:srgbClr val="C00000"/>
                </a:solidFill>
              </a:rPr>
              <a:t>pile-up &amp; beam-beam tune </a:t>
            </a:r>
            <a:r>
              <a:rPr lang="en-US" sz="1800" dirty="0" smtClean="0">
                <a:solidFill>
                  <a:srgbClr val="C00000"/>
                </a:solidFill>
              </a:rPr>
              <a:t>shift (W</a:t>
            </a:r>
            <a:r>
              <a:rPr lang="en-US" sz="1800" dirty="0">
                <a:solidFill>
                  <a:srgbClr val="C00000"/>
                </a:solidFill>
              </a:rPr>
              <a:t>. </a:t>
            </a:r>
            <a:r>
              <a:rPr lang="en-US" sz="1800" dirty="0" smtClean="0">
                <a:solidFill>
                  <a:srgbClr val="C00000"/>
                </a:solidFill>
              </a:rPr>
              <a:t>Herr et. al.) </a:t>
            </a:r>
          </a:p>
          <a:p>
            <a:pPr lvl="2"/>
            <a:r>
              <a:rPr lang="en-US" sz="1800" dirty="0" smtClean="0">
                <a:solidFill>
                  <a:srgbClr val="C00000"/>
                </a:solidFill>
              </a:rPr>
              <a:t>TMCI </a:t>
            </a:r>
            <a:r>
              <a:rPr lang="en-US" sz="1800" dirty="0">
                <a:solidFill>
                  <a:srgbClr val="C00000"/>
                </a:solidFill>
              </a:rPr>
              <a:t>and </a:t>
            </a:r>
            <a:r>
              <a:rPr lang="en-US" sz="1800" dirty="0" smtClean="0">
                <a:solidFill>
                  <a:srgbClr val="C00000"/>
                </a:solidFill>
              </a:rPr>
              <a:t>SBLI (E. </a:t>
            </a:r>
            <a:r>
              <a:rPr lang="en-US" sz="1800" dirty="0" err="1" smtClean="0">
                <a:solidFill>
                  <a:srgbClr val="C00000"/>
                </a:solidFill>
              </a:rPr>
              <a:t>Shaposhnikova</a:t>
            </a:r>
            <a:r>
              <a:rPr lang="en-US" sz="1800" dirty="0" smtClean="0">
                <a:solidFill>
                  <a:srgbClr val="C00000"/>
                </a:solidFill>
              </a:rPr>
              <a:t> et. al.) </a:t>
            </a:r>
            <a:endParaRPr lang="en-US" sz="1800" dirty="0" smtClean="0"/>
          </a:p>
          <a:p>
            <a:r>
              <a:rPr lang="en-US" sz="1800" dirty="0" smtClean="0"/>
              <a:t>Ultimately</a:t>
            </a:r>
            <a:r>
              <a:rPr lang="en-US" sz="1800" dirty="0"/>
              <a:t>, PS batch of </a:t>
            </a:r>
            <a:r>
              <a:rPr lang="en-US" sz="1800" dirty="0" smtClean="0"/>
              <a:t>36 </a:t>
            </a:r>
            <a:r>
              <a:rPr lang="en-US" sz="1800" dirty="0"/>
              <a:t>stable bunches with 50ns spacing &amp; ~1.7E11ppb were used in the LHC for the HEP </a:t>
            </a:r>
            <a:r>
              <a:rPr lang="en-US" sz="1800" dirty="0" smtClean="0"/>
              <a:t>during 2011-12 operation.</a:t>
            </a:r>
          </a:p>
          <a:p>
            <a:r>
              <a:rPr lang="en-US" sz="2000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LIU (Leader: Roland </a:t>
            </a:r>
            <a:r>
              <a:rPr lang="en-US" sz="2000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Garoby</a:t>
            </a:r>
            <a:r>
              <a:rPr lang="en-US" sz="2000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): A massive effort is being put to upgrade PS, SPS to handle high intensity beam. </a:t>
            </a:r>
            <a:endParaRPr lang="en-US" sz="2000" dirty="0">
              <a:solidFill>
                <a:srgbClr val="0000CC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68AC2B-3AAF-4728-BB74-F644946B77C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862470" y="5472524"/>
            <a:ext cx="1924878" cy="451198"/>
            <a:chOff x="2862470" y="5472524"/>
            <a:chExt cx="1924878" cy="451198"/>
          </a:xfrm>
        </p:grpSpPr>
        <p:sp>
          <p:nvSpPr>
            <p:cNvPr id="5" name="Rectangle 4"/>
            <p:cNvSpPr/>
            <p:nvPr/>
          </p:nvSpPr>
          <p:spPr>
            <a:xfrm>
              <a:off x="2978426" y="5472524"/>
              <a:ext cx="180892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Malika</a:t>
              </a:r>
              <a:r>
                <a:rPr lang="en-US" b="1" dirty="0" smtClean="0"/>
                <a:t> </a:t>
              </a:r>
              <a:r>
                <a:rPr lang="en-US" b="1" dirty="0" err="1"/>
                <a:t>Meddahi</a:t>
              </a:r>
              <a:r>
                <a:rPr lang="en-US" b="1" dirty="0"/>
                <a:t> </a:t>
              </a:r>
              <a:endParaRPr lang="en-US" dirty="0"/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>
              <a:off x="2862470" y="5751443"/>
              <a:ext cx="1828800" cy="17227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 flipV="1">
              <a:off x="2862470" y="5751443"/>
              <a:ext cx="1828800" cy="17227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72490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2600" dirty="0"/>
              <a:t>Peak </a:t>
            </a:r>
            <a:r>
              <a:rPr lang="en-US" sz="2600" dirty="0" smtClean="0"/>
              <a:t>performance through the years</a:t>
            </a:r>
            <a:endParaRPr lang="en-US" sz="2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781797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1787A23F-BAF2-40F7-981E-A4E481A32A3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r"/>
              <a:t>18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782056"/>
              </p:ext>
            </p:extLst>
          </p:nvPr>
        </p:nvGraphicFramePr>
        <p:xfrm>
          <a:off x="229262" y="1099970"/>
          <a:ext cx="8686135" cy="5253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2242"/>
                <a:gridCol w="1421176"/>
                <a:gridCol w="1378747"/>
                <a:gridCol w="1732035"/>
                <a:gridCol w="1441935"/>
              </a:tblGrid>
              <a:tr h="433409">
                <a:tc>
                  <a:txBody>
                    <a:bodyPr/>
                    <a:lstStyle/>
                    <a:p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Nominal</a:t>
                      </a:r>
                      <a:endParaRPr lang="en-US" sz="2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2011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2012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  <a:tr h="375621"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Energy [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</a:rPr>
                        <a:t>TeV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2"/>
                          </a:solidFill>
                        </a:rPr>
                        <a:t>7</a:t>
                      </a:r>
                      <a:endParaRPr lang="en-US" sz="18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3.5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3.5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7562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Bunch spacing [ns]</a:t>
                      </a:r>
                      <a:endParaRPr lang="en-US" sz="18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25</a:t>
                      </a:r>
                      <a:endParaRPr lang="en-US" sz="18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150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50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50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  <a:tr h="375621">
                <a:tc>
                  <a:txBody>
                    <a:bodyPr/>
                    <a:lstStyle/>
                    <a:p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</a:rPr>
                        <a:t>No. of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 bunches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/>
                        <a:t>2808</a:t>
                      </a:r>
                      <a:endParaRPr lang="en-US" sz="1800" b="0" baseline="0" dirty="0" smtClean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368</a:t>
                      </a:r>
                      <a:endParaRPr lang="en-US" sz="2000" b="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1380</a:t>
                      </a:r>
                      <a:endParaRPr lang="en-US" sz="2000" b="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1380</a:t>
                      </a:r>
                      <a:endParaRPr lang="en-US" sz="2000" b="0" baseline="0" dirty="0" smtClean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</a:tr>
              <a:tr h="606773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beta*</a:t>
                      </a:r>
                      <a:r>
                        <a:rPr lang="en-US" sz="1800" dirty="0" smtClean="0"/>
                        <a:t> [m] </a:t>
                      </a:r>
                    </a:p>
                    <a:p>
                      <a:r>
                        <a:rPr lang="en-US" sz="1800" dirty="0" smtClean="0"/>
                        <a:t>ATLAS</a:t>
                      </a:r>
                      <a:r>
                        <a:rPr lang="en-US" sz="1800" baseline="0" dirty="0" smtClean="0"/>
                        <a:t> and CMS</a:t>
                      </a:r>
                      <a:endParaRPr lang="en-US" sz="1800" b="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0.55</a:t>
                      </a:r>
                      <a:endParaRPr lang="en-US" sz="18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3.5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1.0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0.6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  <a:tr h="71371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Max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unch intensity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/>
                      </a:r>
                      <a:br>
                        <a:rPr lang="en-US" sz="1800" dirty="0" smtClean="0">
                          <a:solidFill>
                            <a:srgbClr val="FF0000"/>
                          </a:solidFill>
                        </a:rPr>
                      </a:br>
                      <a:r>
                        <a:rPr lang="en-US" sz="1800" dirty="0" smtClean="0"/>
                        <a:t>[protons</a:t>
                      </a:r>
                      <a:r>
                        <a:rPr lang="en-US" sz="1800" baseline="0" dirty="0" smtClean="0"/>
                        <a:t>/bunch]</a:t>
                      </a:r>
                      <a:endParaRPr lang="en-US" sz="1800" b="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/>
                        <a:t>1.15 </a:t>
                      </a:r>
                      <a:r>
                        <a:rPr lang="en-US" sz="1800" dirty="0" smtClean="0"/>
                        <a:t>x 10</a:t>
                      </a:r>
                      <a:r>
                        <a:rPr lang="en-US" sz="1800" baseline="30000" dirty="0" smtClean="0"/>
                        <a:t>11</a:t>
                      </a:r>
                      <a:r>
                        <a:rPr lang="en-US" sz="1800" baseline="0" dirty="0" smtClean="0"/>
                        <a:t> </a:t>
                      </a:r>
                      <a:endParaRPr lang="en-US" sz="1800" b="0" baseline="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1.2 </a:t>
                      </a:r>
                      <a:r>
                        <a:rPr lang="en-US" sz="2000" dirty="0" smtClean="0"/>
                        <a:t>x 10</a:t>
                      </a:r>
                      <a:r>
                        <a:rPr lang="en-US" sz="2000" baseline="30000" dirty="0" smtClean="0"/>
                        <a:t>11</a:t>
                      </a:r>
                      <a:endParaRPr lang="en-US" sz="2000" b="0" baseline="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/>
                        <a:t>1.45 </a:t>
                      </a:r>
                      <a:r>
                        <a:rPr lang="en-US" sz="2000" dirty="0" smtClean="0"/>
                        <a:t>x 10</a:t>
                      </a:r>
                      <a:r>
                        <a:rPr lang="en-US" sz="2000" baseline="30000" dirty="0" smtClean="0"/>
                        <a:t>11</a:t>
                      </a:r>
                      <a:endParaRPr lang="en-US" sz="2000" b="0" baseline="0" dirty="0" smtClean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1.7 x 10</a:t>
                      </a:r>
                      <a:r>
                        <a:rPr lang="en-US" sz="2000" baseline="30000" dirty="0" smtClean="0"/>
                        <a:t>11</a:t>
                      </a:r>
                      <a:endParaRPr lang="en-US" sz="2000" b="0" baseline="300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</a:tr>
              <a:tr h="75090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Normalized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mittance </a:t>
                      </a:r>
                      <a:r>
                        <a:rPr lang="en-US" sz="1800" dirty="0" smtClean="0"/>
                        <a:t>[</a:t>
                      </a:r>
                      <a:r>
                        <a:rPr lang="en-US" sz="1800" dirty="0" err="1" smtClean="0"/>
                        <a:t>mm.mrad</a:t>
                      </a:r>
                      <a:r>
                        <a:rPr lang="en-US" sz="1800" dirty="0" smtClean="0"/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3.75</a:t>
                      </a:r>
                      <a:endParaRPr lang="en-US" sz="18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/>
                        <a:t>~2.0</a:t>
                      </a:r>
                      <a:endParaRPr lang="en-US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~2.4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~2.5</a:t>
                      </a:r>
                      <a:endParaRPr lang="en-US" sz="20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515461"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2"/>
                          </a:solidFill>
                        </a:rPr>
                        <a:t>Crossing</a:t>
                      </a:r>
                      <a:r>
                        <a:rPr lang="en-US" sz="1800" b="0" baseline="0" dirty="0" smtClean="0">
                          <a:solidFill>
                            <a:schemeClr val="tx2"/>
                          </a:solidFill>
                        </a:rPr>
                        <a:t> Angle (</a:t>
                      </a:r>
                      <a:r>
                        <a:rPr lang="en-US" sz="1800" b="0" baseline="0" dirty="0" err="1" smtClean="0">
                          <a:solidFill>
                            <a:schemeClr val="tx2"/>
                          </a:solidFill>
                        </a:rPr>
                        <a:t>urad</a:t>
                      </a:r>
                      <a:r>
                        <a:rPr lang="en-US" sz="1800" b="0" baseline="0" dirty="0" smtClean="0">
                          <a:solidFill>
                            <a:schemeClr val="tx2"/>
                          </a:solidFill>
                        </a:rPr>
                        <a:t>)</a:t>
                      </a:r>
                      <a:endParaRPr lang="en-US" sz="1800" b="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 smtClean="0">
                          <a:solidFill>
                            <a:schemeClr val="tx2"/>
                          </a:solidFill>
                        </a:rPr>
                        <a:t>285(H&amp;V)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baseline="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 smtClean="0">
                          <a:solidFill>
                            <a:schemeClr val="tx2"/>
                          </a:solidFill>
                        </a:rPr>
                        <a:t>~100 (H&amp;V)?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baseline="0" dirty="0" smtClean="0">
                          <a:solidFill>
                            <a:schemeClr val="tx2"/>
                          </a:solidFill>
                        </a:rPr>
                        <a:t>145(H&amp;V)</a:t>
                      </a:r>
                      <a:endParaRPr lang="en-US" sz="1800" b="0" baseline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  <a:tr h="60677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Peak luminosity[cm</a:t>
                      </a:r>
                      <a:r>
                        <a:rPr lang="en-US" sz="1800" baseline="30000" dirty="0" smtClean="0"/>
                        <a:t>-2</a:t>
                      </a:r>
                      <a:r>
                        <a:rPr lang="en-US" sz="1800" dirty="0" smtClean="0"/>
                        <a:t>s</a:t>
                      </a:r>
                      <a:r>
                        <a:rPr lang="en-US" sz="1800" baseline="30000" dirty="0" smtClean="0"/>
                        <a:t>-1</a:t>
                      </a:r>
                      <a:r>
                        <a:rPr lang="en-US" sz="1800" dirty="0" smtClean="0"/>
                        <a:t>]</a:t>
                      </a:r>
                      <a:endParaRPr lang="en-US" sz="1800" b="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/>
                        <a:t>1.0 x 10</a:t>
                      </a:r>
                      <a:r>
                        <a:rPr lang="en-US" sz="1800" baseline="30000" dirty="0" smtClean="0"/>
                        <a:t>34</a:t>
                      </a:r>
                      <a:endParaRPr lang="en-US" sz="1800" b="0" baseline="3000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/>
                        <a:t>2.1 x 10</a:t>
                      </a:r>
                      <a:r>
                        <a:rPr lang="en-US" sz="2000" baseline="30000" dirty="0" smtClean="0"/>
                        <a:t>32</a:t>
                      </a:r>
                      <a:endParaRPr lang="en-US" sz="2000" b="0" baseline="3000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/>
                        <a:t>3.7 x 10</a:t>
                      </a:r>
                      <a:r>
                        <a:rPr lang="en-US" sz="2000" baseline="30000" dirty="0" smtClean="0"/>
                        <a:t>33</a:t>
                      </a:r>
                      <a:endParaRPr lang="en-US" sz="2000" b="0" baseline="3000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7.7</a:t>
                      </a:r>
                      <a:r>
                        <a:rPr lang="en-US" sz="2000" baseline="0" dirty="0" smtClean="0"/>
                        <a:t> x 10</a:t>
                      </a:r>
                      <a:r>
                        <a:rPr lang="en-US" sz="2000" baseline="30000" dirty="0" smtClean="0"/>
                        <a:t>33</a:t>
                      </a:r>
                      <a:endParaRPr lang="en-US" sz="2000" b="0" baseline="300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  <a:tr h="380670"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2"/>
                          </a:solidFill>
                        </a:rPr>
                        <a:t>Ave. Pileu</a:t>
                      </a:r>
                      <a:r>
                        <a:rPr lang="en-US" sz="1800" b="0" baseline="0" dirty="0" smtClean="0">
                          <a:solidFill>
                            <a:schemeClr val="tx2"/>
                          </a:solidFill>
                        </a:rPr>
                        <a:t>p at </a:t>
                      </a:r>
                      <a:r>
                        <a:rPr lang="en-US" sz="1800" b="0" dirty="0" smtClean="0">
                          <a:solidFill>
                            <a:schemeClr val="tx2"/>
                          </a:solidFill>
                        </a:rPr>
                        <a:t>Start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 smtClean="0">
                          <a:solidFill>
                            <a:schemeClr val="tx2"/>
                          </a:solidFill>
                        </a:rPr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 smtClean="0">
                          <a:solidFill>
                            <a:schemeClr val="tx2"/>
                          </a:solidFill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 smtClean="0">
                          <a:solidFill>
                            <a:schemeClr val="tx2"/>
                          </a:solidFill>
                        </a:rPr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baseline="0" dirty="0" smtClean="0">
                          <a:solidFill>
                            <a:schemeClr val="tx2"/>
                          </a:solidFill>
                        </a:rPr>
                        <a:t>38</a:t>
                      </a:r>
                      <a:endParaRPr lang="en-US" sz="1800" b="0" baseline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4267200" y="3359993"/>
            <a:ext cx="4617950" cy="824594"/>
            <a:chOff x="2870200" y="3404525"/>
            <a:chExt cx="4617950" cy="824594"/>
          </a:xfrm>
        </p:grpSpPr>
        <p:sp>
          <p:nvSpPr>
            <p:cNvPr id="3" name="Oval 2"/>
            <p:cNvSpPr/>
            <p:nvPr/>
          </p:nvSpPr>
          <p:spPr bwMode="auto">
            <a:xfrm>
              <a:off x="2870200" y="3429000"/>
              <a:ext cx="1397000" cy="685800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4508500" y="3429000"/>
              <a:ext cx="1397000" cy="685800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6091150" y="3404525"/>
              <a:ext cx="1397000" cy="685800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3974122" y="4051280"/>
              <a:ext cx="788377" cy="177839"/>
            </a:xfrm>
            <a:custGeom>
              <a:avLst/>
              <a:gdLst>
                <a:gd name="connsiteX0" fmla="*/ 0 w 1092200"/>
                <a:gd name="connsiteY0" fmla="*/ 12700 h 177839"/>
                <a:gd name="connsiteX1" fmla="*/ 546100 w 1092200"/>
                <a:gd name="connsiteY1" fmla="*/ 177800 h 177839"/>
                <a:gd name="connsiteX2" fmla="*/ 1092200 w 1092200"/>
                <a:gd name="connsiteY2" fmla="*/ 0 h 177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2200" h="177839">
                  <a:moveTo>
                    <a:pt x="0" y="12700"/>
                  </a:moveTo>
                  <a:cubicBezTo>
                    <a:pt x="182033" y="96308"/>
                    <a:pt x="364067" y="179917"/>
                    <a:pt x="546100" y="177800"/>
                  </a:cubicBezTo>
                  <a:cubicBezTo>
                    <a:pt x="728133" y="175683"/>
                    <a:pt x="910166" y="87841"/>
                    <a:pt x="1092200" y="0"/>
                  </a:cubicBezTo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5663711" y="4025841"/>
              <a:ext cx="788377" cy="177839"/>
            </a:xfrm>
            <a:custGeom>
              <a:avLst/>
              <a:gdLst>
                <a:gd name="connsiteX0" fmla="*/ 0 w 1092200"/>
                <a:gd name="connsiteY0" fmla="*/ 12700 h 177839"/>
                <a:gd name="connsiteX1" fmla="*/ 546100 w 1092200"/>
                <a:gd name="connsiteY1" fmla="*/ 177800 h 177839"/>
                <a:gd name="connsiteX2" fmla="*/ 1092200 w 1092200"/>
                <a:gd name="connsiteY2" fmla="*/ 0 h 177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2200" h="177839">
                  <a:moveTo>
                    <a:pt x="0" y="12700"/>
                  </a:moveTo>
                  <a:cubicBezTo>
                    <a:pt x="182033" y="96308"/>
                    <a:pt x="364067" y="179917"/>
                    <a:pt x="546100" y="177800"/>
                  </a:cubicBezTo>
                  <a:cubicBezTo>
                    <a:pt x="728133" y="175683"/>
                    <a:pt x="910166" y="87841"/>
                    <a:pt x="1092200" y="0"/>
                  </a:cubicBezTo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998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726" y="157164"/>
            <a:ext cx="8243887" cy="765175"/>
          </a:xfrm>
        </p:spPr>
        <p:txBody>
          <a:bodyPr/>
          <a:lstStyle/>
          <a:p>
            <a:r>
              <a:rPr lang="en-US" dirty="0" smtClean="0"/>
              <a:t>Typical LHC </a:t>
            </a:r>
            <a:r>
              <a:rPr lang="en-US" dirty="0" err="1" smtClean="0"/>
              <a:t>pp</a:t>
            </a:r>
            <a:r>
              <a:rPr lang="en-US" dirty="0" smtClean="0"/>
              <a:t>-store-Week </a:t>
            </a:r>
            <a:br>
              <a:rPr lang="en-US" dirty="0" smtClean="0"/>
            </a:br>
            <a:r>
              <a:rPr lang="en-US" dirty="0" smtClean="0"/>
              <a:t>Eight </a:t>
            </a:r>
            <a:r>
              <a:rPr lang="en-US" dirty="0"/>
              <a:t>N</a:t>
            </a:r>
            <a:r>
              <a:rPr lang="en-US" dirty="0" smtClean="0"/>
              <a:t>ice F</a:t>
            </a:r>
            <a:r>
              <a:rPr lang="en-US" dirty="0"/>
              <a:t>ills (Mid Oct., 2012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A5C3B2-2713-40BA-92CF-ECD67616E0C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7931028">
            <a:off x="406034" y="5181298"/>
            <a:ext cx="2754280" cy="461665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Fill # 3188,  Store Length= 6:56 h, </a:t>
            </a:r>
          </a:p>
          <a:p>
            <a:r>
              <a:rPr lang="en-US" sz="1200" dirty="0" err="1" smtClean="0"/>
              <a:t>L</a:t>
            </a:r>
            <a:r>
              <a:rPr lang="en-US" sz="1200" baseline="-25000" dirty="0" err="1" smtClean="0"/>
              <a:t>peak</a:t>
            </a:r>
            <a:r>
              <a:rPr lang="en-US" sz="1200" dirty="0" smtClean="0"/>
              <a:t>=6.7x10</a:t>
            </a:r>
            <a:r>
              <a:rPr lang="en-US" sz="1200" baseline="30000" dirty="0" smtClean="0"/>
              <a:t>33</a:t>
            </a:r>
            <a:r>
              <a:rPr lang="en-US" sz="1200" dirty="0" smtClean="0"/>
              <a:t>cm</a:t>
            </a:r>
            <a:r>
              <a:rPr lang="en-US" sz="1200" baseline="30000" dirty="0" smtClean="0"/>
              <a:t>-2</a:t>
            </a:r>
            <a:r>
              <a:rPr lang="en-US" sz="1200" dirty="0" smtClean="0"/>
              <a:t>s</a:t>
            </a:r>
            <a:r>
              <a:rPr lang="en-US" sz="1200" baseline="30000" dirty="0" smtClean="0"/>
              <a:t>-1</a:t>
            </a:r>
            <a:r>
              <a:rPr lang="en-US" sz="1200" dirty="0" smtClean="0"/>
              <a:t>, </a:t>
            </a:r>
            <a:r>
              <a:rPr lang="en-US" sz="1200" dirty="0" err="1" smtClean="0"/>
              <a:t>L</a:t>
            </a:r>
            <a:r>
              <a:rPr lang="en-US" sz="1200" baseline="-25000" dirty="0" err="1" smtClean="0"/>
              <a:t>Int</a:t>
            </a:r>
            <a:r>
              <a:rPr lang="en-US" sz="1200" dirty="0" smtClean="0"/>
              <a:t>= 0.105fb</a:t>
            </a:r>
            <a:r>
              <a:rPr lang="en-US" sz="1200" baseline="30000" dirty="0" smtClean="0"/>
              <a:t>-1</a:t>
            </a:r>
            <a:endParaRPr lang="en-US" sz="1200" baseline="30000" dirty="0"/>
          </a:p>
        </p:txBody>
      </p:sp>
      <p:sp>
        <p:nvSpPr>
          <p:cNvPr id="6" name="TextBox 5"/>
          <p:cNvSpPr txBox="1"/>
          <p:nvPr/>
        </p:nvSpPr>
        <p:spPr>
          <a:xfrm rot="17931028">
            <a:off x="1488524" y="5218132"/>
            <a:ext cx="2821606" cy="461665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Fill # 3192,  Store Length= 10:39 h, </a:t>
            </a:r>
          </a:p>
          <a:p>
            <a:r>
              <a:rPr lang="en-US" sz="1200" dirty="0" err="1" smtClean="0"/>
              <a:t>L</a:t>
            </a:r>
            <a:r>
              <a:rPr lang="en-US" sz="1200" baseline="-25000" dirty="0" err="1" smtClean="0"/>
              <a:t>peak</a:t>
            </a:r>
            <a:r>
              <a:rPr lang="en-US" sz="1200" dirty="0" smtClean="0"/>
              <a:t>=6.8x10</a:t>
            </a:r>
            <a:r>
              <a:rPr lang="en-US" sz="1200" baseline="30000" dirty="0" smtClean="0"/>
              <a:t>33</a:t>
            </a:r>
            <a:r>
              <a:rPr lang="en-US" sz="1200" dirty="0" smtClean="0"/>
              <a:t>cm</a:t>
            </a:r>
            <a:r>
              <a:rPr lang="en-US" sz="1200" baseline="30000" dirty="0" smtClean="0"/>
              <a:t>-2</a:t>
            </a:r>
            <a:r>
              <a:rPr lang="en-US" sz="1200" dirty="0" smtClean="0"/>
              <a:t>s</a:t>
            </a:r>
            <a:r>
              <a:rPr lang="en-US" sz="1200" baseline="30000" dirty="0" smtClean="0"/>
              <a:t>-1</a:t>
            </a:r>
            <a:r>
              <a:rPr lang="en-US" sz="1200" dirty="0" smtClean="0"/>
              <a:t>, </a:t>
            </a:r>
            <a:r>
              <a:rPr lang="en-US" sz="1200" dirty="0" err="1" smtClean="0"/>
              <a:t>L</a:t>
            </a:r>
            <a:r>
              <a:rPr lang="en-US" sz="1200" baseline="-25000" dirty="0" err="1" smtClean="0"/>
              <a:t>Int</a:t>
            </a:r>
            <a:r>
              <a:rPr lang="en-US" sz="1200" dirty="0" smtClean="0"/>
              <a:t>= 0.154fb</a:t>
            </a:r>
            <a:r>
              <a:rPr lang="en-US" sz="1200" baseline="30000" dirty="0" smtClean="0"/>
              <a:t>-1</a:t>
            </a:r>
            <a:endParaRPr lang="en-US" sz="1200" baseline="30000" dirty="0"/>
          </a:p>
        </p:txBody>
      </p:sp>
      <p:sp>
        <p:nvSpPr>
          <p:cNvPr id="7" name="TextBox 6"/>
          <p:cNvSpPr txBox="1"/>
          <p:nvPr/>
        </p:nvSpPr>
        <p:spPr>
          <a:xfrm rot="17931028">
            <a:off x="2242712" y="5227019"/>
            <a:ext cx="2821606" cy="461665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Fill # 3194,  Store Length= 12:34 h, </a:t>
            </a:r>
          </a:p>
          <a:p>
            <a:r>
              <a:rPr lang="en-US" sz="1200" dirty="0" err="1" smtClean="0"/>
              <a:t>L</a:t>
            </a:r>
            <a:r>
              <a:rPr lang="en-US" sz="1200" baseline="-25000" dirty="0" err="1" smtClean="0"/>
              <a:t>peak</a:t>
            </a:r>
            <a:r>
              <a:rPr lang="en-US" sz="1200" dirty="0" smtClean="0"/>
              <a:t>=6.5x10</a:t>
            </a:r>
            <a:r>
              <a:rPr lang="en-US" sz="1200" baseline="30000" dirty="0" smtClean="0"/>
              <a:t>33</a:t>
            </a:r>
            <a:r>
              <a:rPr lang="en-US" sz="1200" dirty="0" smtClean="0"/>
              <a:t>cm</a:t>
            </a:r>
            <a:r>
              <a:rPr lang="en-US" sz="1200" baseline="30000" dirty="0" smtClean="0"/>
              <a:t>-2</a:t>
            </a:r>
            <a:r>
              <a:rPr lang="en-US" sz="1200" dirty="0" smtClean="0"/>
              <a:t>s</a:t>
            </a:r>
            <a:r>
              <a:rPr lang="en-US" sz="1200" baseline="30000" dirty="0" smtClean="0"/>
              <a:t>-1</a:t>
            </a:r>
            <a:r>
              <a:rPr lang="en-US" sz="1200" dirty="0" smtClean="0"/>
              <a:t>, </a:t>
            </a:r>
            <a:r>
              <a:rPr lang="en-US" sz="1200" dirty="0" err="1" smtClean="0"/>
              <a:t>L</a:t>
            </a:r>
            <a:r>
              <a:rPr lang="en-US" sz="1200" baseline="-25000" dirty="0" err="1" smtClean="0"/>
              <a:t>Int</a:t>
            </a:r>
            <a:r>
              <a:rPr lang="en-US" sz="1200" dirty="0" smtClean="0"/>
              <a:t>= 0.167fb</a:t>
            </a:r>
            <a:r>
              <a:rPr lang="en-US" sz="1200" baseline="30000" dirty="0" smtClean="0"/>
              <a:t>-1</a:t>
            </a:r>
            <a:endParaRPr lang="en-US" sz="1200" baseline="30000" dirty="0"/>
          </a:p>
        </p:txBody>
      </p:sp>
      <p:sp>
        <p:nvSpPr>
          <p:cNvPr id="8" name="TextBox 7"/>
          <p:cNvSpPr txBox="1"/>
          <p:nvPr/>
        </p:nvSpPr>
        <p:spPr>
          <a:xfrm rot="17931028">
            <a:off x="4021178" y="5226671"/>
            <a:ext cx="2754280" cy="461665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Fill # 3200,  Store Length= 8:17 h, </a:t>
            </a:r>
          </a:p>
          <a:p>
            <a:r>
              <a:rPr lang="en-US" sz="1200" dirty="0" err="1" smtClean="0"/>
              <a:t>L</a:t>
            </a:r>
            <a:r>
              <a:rPr lang="en-US" sz="1200" baseline="-25000" dirty="0" err="1" smtClean="0"/>
              <a:t>peak</a:t>
            </a:r>
            <a:r>
              <a:rPr lang="en-US" sz="1200" dirty="0" smtClean="0"/>
              <a:t>=6.5x10</a:t>
            </a:r>
            <a:r>
              <a:rPr lang="en-US" sz="1200" baseline="30000" dirty="0" smtClean="0"/>
              <a:t>33</a:t>
            </a:r>
            <a:r>
              <a:rPr lang="en-US" sz="1200" dirty="0" smtClean="0"/>
              <a:t>cm</a:t>
            </a:r>
            <a:r>
              <a:rPr lang="en-US" sz="1200" baseline="30000" dirty="0" smtClean="0"/>
              <a:t>-2</a:t>
            </a:r>
            <a:r>
              <a:rPr lang="en-US" sz="1200" dirty="0" smtClean="0"/>
              <a:t>s</a:t>
            </a:r>
            <a:r>
              <a:rPr lang="en-US" sz="1200" baseline="30000" dirty="0" smtClean="0"/>
              <a:t>-1</a:t>
            </a:r>
            <a:r>
              <a:rPr lang="en-US" sz="1200" dirty="0" smtClean="0"/>
              <a:t>, </a:t>
            </a:r>
            <a:r>
              <a:rPr lang="en-US" sz="1200" dirty="0" err="1" smtClean="0"/>
              <a:t>L</a:t>
            </a:r>
            <a:r>
              <a:rPr lang="en-US" sz="1200" baseline="-25000" dirty="0" err="1" smtClean="0"/>
              <a:t>Int</a:t>
            </a:r>
            <a:r>
              <a:rPr lang="en-US" sz="1200" dirty="0" smtClean="0"/>
              <a:t>= 0.105fb</a:t>
            </a:r>
            <a:r>
              <a:rPr lang="en-US" sz="1200" baseline="30000" dirty="0" smtClean="0"/>
              <a:t>-1</a:t>
            </a:r>
            <a:endParaRPr lang="en-US" sz="1200" baseline="30000" dirty="0"/>
          </a:p>
        </p:txBody>
      </p:sp>
      <p:sp>
        <p:nvSpPr>
          <p:cNvPr id="9" name="TextBox 8"/>
          <p:cNvSpPr txBox="1"/>
          <p:nvPr/>
        </p:nvSpPr>
        <p:spPr>
          <a:xfrm rot="17931028">
            <a:off x="4681692" y="5252422"/>
            <a:ext cx="2795958" cy="461665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Fill # 3201,  Store Length= 10:17 h, </a:t>
            </a:r>
          </a:p>
          <a:p>
            <a:r>
              <a:rPr lang="en-US" sz="1200" dirty="0" err="1" smtClean="0"/>
              <a:t>L</a:t>
            </a:r>
            <a:r>
              <a:rPr lang="en-US" sz="1200" baseline="-25000" dirty="0" err="1" smtClean="0"/>
              <a:t>peak</a:t>
            </a:r>
            <a:r>
              <a:rPr lang="en-US" sz="1200" dirty="0" smtClean="0"/>
              <a:t>=7.4x10</a:t>
            </a:r>
            <a:r>
              <a:rPr lang="en-US" sz="1200" baseline="30000" dirty="0" smtClean="0"/>
              <a:t>33</a:t>
            </a:r>
            <a:r>
              <a:rPr lang="en-US" sz="1200" dirty="0" smtClean="0"/>
              <a:t>cm</a:t>
            </a:r>
            <a:r>
              <a:rPr lang="en-US" sz="1200" baseline="30000" dirty="0" smtClean="0"/>
              <a:t>-2</a:t>
            </a:r>
            <a:r>
              <a:rPr lang="en-US" sz="1200" dirty="0" smtClean="0"/>
              <a:t>s</a:t>
            </a:r>
            <a:r>
              <a:rPr lang="en-US" sz="1200" baseline="30000" dirty="0" smtClean="0"/>
              <a:t>-1</a:t>
            </a:r>
            <a:r>
              <a:rPr lang="en-US" sz="1200" dirty="0" smtClean="0"/>
              <a:t>, </a:t>
            </a:r>
            <a:r>
              <a:rPr lang="en-US" sz="1200" dirty="0" err="1" smtClean="0"/>
              <a:t>L</a:t>
            </a:r>
            <a:r>
              <a:rPr lang="en-US" sz="1200" baseline="-25000" dirty="0" err="1" smtClean="0"/>
              <a:t>Int</a:t>
            </a:r>
            <a:r>
              <a:rPr lang="en-US" sz="1200" dirty="0" smtClean="0"/>
              <a:t>= 0.133fb</a:t>
            </a:r>
            <a:r>
              <a:rPr lang="en-US" sz="1200" baseline="30000" dirty="0" smtClean="0"/>
              <a:t>-1</a:t>
            </a:r>
            <a:endParaRPr lang="en-US" sz="1200" baseline="30000" dirty="0"/>
          </a:p>
        </p:txBody>
      </p:sp>
      <p:sp>
        <p:nvSpPr>
          <p:cNvPr id="10" name="TextBox 9"/>
          <p:cNvSpPr txBox="1"/>
          <p:nvPr/>
        </p:nvSpPr>
        <p:spPr>
          <a:xfrm rot="17931028">
            <a:off x="5504209" y="5238452"/>
            <a:ext cx="2821606" cy="461665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Fill # 3203,  Store Length= 11:42 h, </a:t>
            </a:r>
          </a:p>
          <a:p>
            <a:r>
              <a:rPr lang="en-US" sz="1200" dirty="0" err="1" smtClean="0"/>
              <a:t>L</a:t>
            </a:r>
            <a:r>
              <a:rPr lang="en-US" sz="1200" baseline="-25000" dirty="0" err="1" smtClean="0"/>
              <a:t>peak</a:t>
            </a:r>
            <a:r>
              <a:rPr lang="en-US" sz="1200" dirty="0" smtClean="0"/>
              <a:t>=7.1x10</a:t>
            </a:r>
            <a:r>
              <a:rPr lang="en-US" sz="1200" baseline="30000" dirty="0" smtClean="0"/>
              <a:t>33</a:t>
            </a:r>
            <a:r>
              <a:rPr lang="en-US" sz="1200" dirty="0" smtClean="0"/>
              <a:t>cm</a:t>
            </a:r>
            <a:r>
              <a:rPr lang="en-US" sz="1200" baseline="30000" dirty="0" smtClean="0"/>
              <a:t>-2</a:t>
            </a:r>
            <a:r>
              <a:rPr lang="en-US" sz="1200" dirty="0" smtClean="0"/>
              <a:t>s</a:t>
            </a:r>
            <a:r>
              <a:rPr lang="en-US" sz="1200" baseline="30000" dirty="0" smtClean="0"/>
              <a:t>-1</a:t>
            </a:r>
            <a:r>
              <a:rPr lang="en-US" sz="1200" dirty="0" smtClean="0"/>
              <a:t>, </a:t>
            </a:r>
            <a:r>
              <a:rPr lang="en-US" sz="1200" dirty="0" err="1" smtClean="0"/>
              <a:t>L</a:t>
            </a:r>
            <a:r>
              <a:rPr lang="en-US" sz="1200" baseline="-25000" dirty="0" err="1" smtClean="0"/>
              <a:t>Int</a:t>
            </a:r>
            <a:r>
              <a:rPr lang="en-US" sz="1200" dirty="0" smtClean="0"/>
              <a:t>= 0.175fb</a:t>
            </a:r>
            <a:r>
              <a:rPr lang="en-US" sz="1200" baseline="30000" dirty="0" smtClean="0"/>
              <a:t>-1</a:t>
            </a:r>
            <a:endParaRPr lang="en-US" sz="1200" baseline="30000" dirty="0"/>
          </a:p>
        </p:txBody>
      </p:sp>
      <p:sp>
        <p:nvSpPr>
          <p:cNvPr id="11" name="TextBox 10"/>
          <p:cNvSpPr txBox="1"/>
          <p:nvPr/>
        </p:nvSpPr>
        <p:spPr>
          <a:xfrm rot="17931028">
            <a:off x="6246761" y="5238450"/>
            <a:ext cx="2754280" cy="461665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Fill # 3207,  Store Length= 4:10 h, </a:t>
            </a:r>
          </a:p>
          <a:p>
            <a:r>
              <a:rPr lang="en-US" sz="1200" dirty="0" err="1" smtClean="0"/>
              <a:t>L</a:t>
            </a:r>
            <a:r>
              <a:rPr lang="en-US" sz="1200" baseline="-25000" dirty="0" err="1" smtClean="0"/>
              <a:t>peak</a:t>
            </a:r>
            <a:r>
              <a:rPr lang="en-US" sz="1200" dirty="0" smtClean="0"/>
              <a:t>=7.7x10</a:t>
            </a:r>
            <a:r>
              <a:rPr lang="en-US" sz="1200" baseline="30000" dirty="0" smtClean="0"/>
              <a:t>33</a:t>
            </a:r>
            <a:r>
              <a:rPr lang="en-US" sz="1200" dirty="0" smtClean="0"/>
              <a:t>cm</a:t>
            </a:r>
            <a:r>
              <a:rPr lang="en-US" sz="1200" baseline="30000" dirty="0" smtClean="0"/>
              <a:t>-2</a:t>
            </a:r>
            <a:r>
              <a:rPr lang="en-US" sz="1200" dirty="0" smtClean="0"/>
              <a:t>s</a:t>
            </a:r>
            <a:r>
              <a:rPr lang="en-US" sz="1200" baseline="30000" dirty="0" smtClean="0"/>
              <a:t>-1</a:t>
            </a:r>
            <a:r>
              <a:rPr lang="en-US" sz="1200" dirty="0" smtClean="0"/>
              <a:t>, </a:t>
            </a:r>
            <a:r>
              <a:rPr lang="en-US" sz="1200" dirty="0" err="1" smtClean="0"/>
              <a:t>L</a:t>
            </a:r>
            <a:r>
              <a:rPr lang="en-US" sz="1200" baseline="-25000" dirty="0" err="1" smtClean="0"/>
              <a:t>Int</a:t>
            </a:r>
            <a:r>
              <a:rPr lang="en-US" sz="1200" dirty="0" smtClean="0"/>
              <a:t>= 0.fb</a:t>
            </a:r>
            <a:r>
              <a:rPr lang="en-US" sz="1200" baseline="30000" dirty="0" smtClean="0"/>
              <a:t>-1</a:t>
            </a:r>
            <a:endParaRPr lang="en-US" sz="1200" baseline="30000" dirty="0"/>
          </a:p>
        </p:txBody>
      </p:sp>
      <p:sp>
        <p:nvSpPr>
          <p:cNvPr id="12" name="TextBox 11"/>
          <p:cNvSpPr txBox="1"/>
          <p:nvPr/>
        </p:nvSpPr>
        <p:spPr>
          <a:xfrm rot="17931028">
            <a:off x="-309609" y="5240994"/>
            <a:ext cx="2754280" cy="461665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Fill # 3185,  Store Length= 7:45 h, </a:t>
            </a:r>
          </a:p>
          <a:p>
            <a:r>
              <a:rPr lang="en-US" sz="1200" dirty="0" err="1" smtClean="0"/>
              <a:t>L</a:t>
            </a:r>
            <a:r>
              <a:rPr lang="en-US" sz="1200" baseline="-25000" dirty="0" err="1" smtClean="0"/>
              <a:t>peak</a:t>
            </a:r>
            <a:r>
              <a:rPr lang="en-US" sz="1200" dirty="0" smtClean="0"/>
              <a:t>=6.8x10</a:t>
            </a:r>
            <a:r>
              <a:rPr lang="en-US" sz="1200" baseline="30000" dirty="0" smtClean="0"/>
              <a:t>33</a:t>
            </a:r>
            <a:r>
              <a:rPr lang="en-US" sz="1200" dirty="0" smtClean="0"/>
              <a:t>cm</a:t>
            </a:r>
            <a:r>
              <a:rPr lang="en-US" sz="1200" baseline="30000" dirty="0" smtClean="0"/>
              <a:t>-2</a:t>
            </a:r>
            <a:r>
              <a:rPr lang="en-US" sz="1200" dirty="0" smtClean="0"/>
              <a:t>s</a:t>
            </a:r>
            <a:r>
              <a:rPr lang="en-US" sz="1200" baseline="30000" dirty="0" smtClean="0"/>
              <a:t>-1</a:t>
            </a:r>
            <a:r>
              <a:rPr lang="en-US" sz="1200" dirty="0" smtClean="0"/>
              <a:t>, </a:t>
            </a:r>
            <a:r>
              <a:rPr lang="en-US" sz="1200" dirty="0" err="1" smtClean="0"/>
              <a:t>L</a:t>
            </a:r>
            <a:r>
              <a:rPr lang="en-US" sz="1200" baseline="-25000" dirty="0" err="1" smtClean="0"/>
              <a:t>Int</a:t>
            </a:r>
            <a:r>
              <a:rPr lang="en-US" sz="1200" dirty="0" smtClean="0"/>
              <a:t>= 0.122fb</a:t>
            </a:r>
            <a:r>
              <a:rPr lang="en-US" sz="1200" baseline="30000" dirty="0" smtClean="0"/>
              <a:t>-1</a:t>
            </a:r>
            <a:endParaRPr lang="en-US" sz="1200" baseline="30000" dirty="0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3" y="1023044"/>
            <a:ext cx="8131175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 bwMode="auto">
          <a:xfrm>
            <a:off x="4245420" y="1382486"/>
            <a:ext cx="726612" cy="500743"/>
          </a:xfrm>
          <a:prstGeom prst="rect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317707" y="1338943"/>
            <a:ext cx="726844" cy="591621"/>
            <a:chOff x="4539983" y="1374313"/>
            <a:chExt cx="726844" cy="591621"/>
          </a:xfrm>
        </p:grpSpPr>
        <p:cxnSp>
          <p:nvCxnSpPr>
            <p:cNvPr id="13" name="Straight Connector 12"/>
            <p:cNvCxnSpPr/>
            <p:nvPr/>
          </p:nvCxnSpPr>
          <p:spPr bwMode="auto">
            <a:xfrm>
              <a:off x="4539983" y="1532704"/>
              <a:ext cx="27432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5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4539983" y="1804843"/>
              <a:ext cx="27432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4830368" y="1374313"/>
              <a:ext cx="40748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B1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827283" y="1627380"/>
              <a:ext cx="4395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5">
                      <a:lumMod val="40000"/>
                      <a:lumOff val="60000"/>
                    </a:schemeClr>
                  </a:solidFill>
                </a:rPr>
                <a:t>B2</a:t>
              </a:r>
              <a:endParaRPr lang="en-US" dirty="0">
                <a:solidFill>
                  <a:schemeClr val="accent5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788657" y="4227292"/>
            <a:ext cx="3642382" cy="2584522"/>
            <a:chOff x="3788657" y="4227292"/>
            <a:chExt cx="3642382" cy="2584522"/>
          </a:xfrm>
        </p:grpSpPr>
        <p:sp>
          <p:nvSpPr>
            <p:cNvPr id="20" name="Rounded Rectangle 19"/>
            <p:cNvSpPr/>
            <p:nvPr/>
          </p:nvSpPr>
          <p:spPr bwMode="auto">
            <a:xfrm rot="17962699">
              <a:off x="5121158" y="5949324"/>
              <a:ext cx="1532619" cy="192362"/>
            </a:xfrm>
            <a:prstGeom prst="roundRect">
              <a:avLst/>
            </a:prstGeom>
            <a:solidFill>
              <a:srgbClr val="FFFF66">
                <a:alpha val="29000"/>
              </a:srgbClr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 bwMode="auto">
            <a:xfrm rot="17962699">
              <a:off x="6798042" y="4807422"/>
              <a:ext cx="1073631" cy="192362"/>
            </a:xfrm>
            <a:prstGeom prst="roundRect">
              <a:avLst/>
            </a:prstGeom>
            <a:solidFill>
              <a:srgbClr val="FFFF66">
                <a:alpha val="29000"/>
              </a:srgbClr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 bwMode="auto">
            <a:xfrm rot="17962699">
              <a:off x="3273481" y="4742468"/>
              <a:ext cx="1222713" cy="192362"/>
            </a:xfrm>
            <a:prstGeom prst="roundRect">
              <a:avLst/>
            </a:prstGeom>
            <a:solidFill>
              <a:srgbClr val="FFFF66">
                <a:alpha val="29000"/>
              </a:srgbClr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5047598"/>
              </p:ext>
            </p:extLst>
          </p:nvPr>
        </p:nvGraphicFramePr>
        <p:xfrm>
          <a:off x="4454867" y="3890895"/>
          <a:ext cx="1409700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20" name="Equation" r:id="rId5" imgW="990360" imgH="380880" progId="Equation.3">
                  <p:embed/>
                </p:oleObj>
              </mc:Choice>
              <mc:Fallback>
                <p:oleObj name="Equation" r:id="rId5" imgW="990360" imgH="38088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4867" y="3890895"/>
                        <a:ext cx="1409700" cy="541337"/>
                      </a:xfrm>
                      <a:prstGeom prst="rect">
                        <a:avLst/>
                      </a:prstGeom>
                      <a:solidFill>
                        <a:srgbClr val="00FF00"/>
                      </a:solidFill>
                      <a:ln>
                        <a:solidFill>
                          <a:srgbClr val="C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9580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 Collider 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9758" y="992809"/>
            <a:ext cx="7485101" cy="5508625"/>
          </a:xfrm>
        </p:spPr>
        <p:txBody>
          <a:bodyPr/>
          <a:lstStyle/>
          <a:p>
            <a:r>
              <a:rPr lang="en-US" sz="2000" dirty="0">
                <a:sym typeface="Symbol"/>
              </a:rPr>
              <a:t>Collider Luminosity </a:t>
            </a:r>
          </a:p>
          <a:p>
            <a:pPr lvl="1"/>
            <a:r>
              <a:rPr lang="en-US" sz="2000" dirty="0">
                <a:sym typeface="Symbol"/>
              </a:rPr>
              <a:t>Instantaneous  and </a:t>
            </a:r>
          </a:p>
          <a:p>
            <a:pPr marL="477838" lvl="1" indent="0">
              <a:buNone/>
            </a:pPr>
            <a:r>
              <a:rPr lang="en-US" sz="2000" dirty="0" smtClean="0">
                <a:sym typeface="Symbol"/>
              </a:rPr>
              <a:t>    Integrated </a:t>
            </a:r>
            <a:r>
              <a:rPr lang="en-US" sz="2000" dirty="0">
                <a:sym typeface="Symbol"/>
              </a:rPr>
              <a:t>Luminosity</a:t>
            </a:r>
            <a:endParaRPr lang="en-US" sz="2000" dirty="0"/>
          </a:p>
          <a:p>
            <a:r>
              <a:rPr lang="en-US" sz="2000" dirty="0" smtClean="0"/>
              <a:t>Types of beam, &amp; Collision Energy (CM Energy, </a:t>
            </a:r>
            <a:r>
              <a:rPr lang="en-US" sz="2000" dirty="0" smtClean="0">
                <a:sym typeface="Symbol"/>
              </a:rPr>
              <a:t>s )</a:t>
            </a:r>
          </a:p>
          <a:p>
            <a:r>
              <a:rPr lang="en-US" sz="2000" dirty="0" smtClean="0"/>
              <a:t>Beam Parameters</a:t>
            </a:r>
          </a:p>
          <a:p>
            <a:pPr lvl="1"/>
            <a:r>
              <a:rPr lang="en-US" sz="2000" dirty="0" smtClean="0"/>
              <a:t>Number of Bunches</a:t>
            </a:r>
          </a:p>
          <a:p>
            <a:pPr lvl="1"/>
            <a:r>
              <a:rPr lang="en-US" sz="2000" dirty="0" smtClean="0"/>
              <a:t>Bunch Intensity</a:t>
            </a:r>
          </a:p>
          <a:p>
            <a:pPr lvl="1"/>
            <a:r>
              <a:rPr lang="en-US" sz="2000" dirty="0" smtClean="0"/>
              <a:t>Beam emittance (Transverse &amp; Longitudinal emittance)</a:t>
            </a:r>
          </a:p>
          <a:p>
            <a:r>
              <a:rPr lang="en-US" sz="2000" dirty="0" smtClean="0"/>
              <a:t>Lattice Parameters</a:t>
            </a:r>
            <a:endParaRPr lang="en-US" sz="2000" dirty="0"/>
          </a:p>
          <a:p>
            <a:pPr lvl="1">
              <a:buFont typeface="Wingdings"/>
              <a:buChar char="à"/>
            </a:pPr>
            <a:r>
              <a:rPr lang="en-US" sz="2000" dirty="0" smtClean="0">
                <a:sym typeface="Symbol"/>
              </a:rPr>
              <a:t>* (Beta function after squeezing of the beam at IP)</a:t>
            </a:r>
          </a:p>
          <a:p>
            <a:r>
              <a:rPr lang="en-US" sz="2000" dirty="0" smtClean="0">
                <a:sym typeface="Symbol"/>
              </a:rPr>
              <a:t>Beam Crossing Angle</a:t>
            </a:r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68AC2B-3AAF-4728-BB74-F644946B77C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38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38100"/>
            <a:ext cx="7769225" cy="955675"/>
          </a:xfrm>
        </p:spPr>
        <p:txBody>
          <a:bodyPr/>
          <a:lstStyle/>
          <a:p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Summary of 2010-12</a:t>
            </a:r>
            <a:b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</a:br>
            <a:r>
              <a:rPr lang="en-US" sz="2600" dirty="0" smtClean="0">
                <a:sym typeface="Wingdings" panose="05000000000000000000" pitchFamily="2" charset="2"/>
              </a:rPr>
              <a:t>LHC – </a:t>
            </a:r>
            <a:r>
              <a:rPr lang="en-US" sz="2600" dirty="0" err="1" smtClean="0">
                <a:sym typeface="Wingdings" panose="05000000000000000000" pitchFamily="2" charset="2"/>
              </a:rPr>
              <a:t>pp</a:t>
            </a:r>
            <a:r>
              <a:rPr lang="en-US" sz="2600" dirty="0" smtClean="0">
                <a:sym typeface="Wingdings" panose="05000000000000000000" pitchFamily="2" charset="2"/>
              </a:rPr>
              <a:t> Luminosity Performances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68AC2B-3AAF-4728-BB74-F644946B77C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" y="1227174"/>
            <a:ext cx="6489701" cy="486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7"/>
          <p:cNvSpPr txBox="1">
            <a:spLocks/>
          </p:cNvSpPr>
          <p:nvPr/>
        </p:nvSpPr>
        <p:spPr bwMode="auto">
          <a:xfrm>
            <a:off x="6413500" y="2101364"/>
            <a:ext cx="2730500" cy="2820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7D"/>
              </a:buClr>
              <a:defRPr/>
            </a:pPr>
            <a:r>
              <a:rPr lang="en-US" sz="2000" kern="0" dirty="0" smtClean="0">
                <a:solidFill>
                  <a:srgbClr val="00007D"/>
                </a:solidFill>
              </a:rPr>
              <a:t>2010: </a:t>
            </a:r>
            <a:r>
              <a:rPr lang="en-US" sz="2000" b="1" kern="0" dirty="0" smtClean="0">
                <a:solidFill>
                  <a:srgbClr val="FF0000"/>
                </a:solidFill>
              </a:rPr>
              <a:t>0.04 fb</a:t>
            </a:r>
            <a:r>
              <a:rPr lang="en-US" sz="2000" b="1" kern="0" baseline="30000" dirty="0" smtClean="0">
                <a:solidFill>
                  <a:srgbClr val="FF0000"/>
                </a:solidFill>
              </a:rPr>
              <a:t>-1</a:t>
            </a:r>
          </a:p>
          <a:p>
            <a:pPr lvl="1">
              <a:buClr>
                <a:srgbClr val="9999CC"/>
              </a:buClr>
              <a:defRPr/>
            </a:pPr>
            <a:r>
              <a:rPr lang="en-US" sz="1800" kern="0" dirty="0" smtClean="0">
                <a:cs typeface="Arial" charset="0"/>
              </a:rPr>
              <a:t>7 </a:t>
            </a:r>
            <a:r>
              <a:rPr lang="en-US" sz="1800" kern="0" dirty="0" err="1" smtClean="0">
                <a:cs typeface="Arial" charset="0"/>
              </a:rPr>
              <a:t>TeV</a:t>
            </a:r>
            <a:r>
              <a:rPr lang="en-US" sz="1800" kern="0" dirty="0" smtClean="0">
                <a:cs typeface="Arial" charset="0"/>
              </a:rPr>
              <a:t> CM</a:t>
            </a:r>
          </a:p>
          <a:p>
            <a:pPr lvl="1">
              <a:buClr>
                <a:srgbClr val="9999CC"/>
              </a:buClr>
              <a:defRPr/>
            </a:pPr>
            <a:r>
              <a:rPr lang="en-US" sz="1800" kern="0" dirty="0">
                <a:solidFill>
                  <a:srgbClr val="008000"/>
                </a:solidFill>
                <a:cs typeface="Arial" charset="0"/>
              </a:rPr>
              <a:t>C</a:t>
            </a:r>
            <a:r>
              <a:rPr lang="en-US" sz="1800" kern="0" dirty="0" smtClean="0">
                <a:solidFill>
                  <a:srgbClr val="008000"/>
                </a:solidFill>
                <a:cs typeface="Arial" charset="0"/>
              </a:rPr>
              <a:t>ommissioning</a:t>
            </a:r>
            <a:endParaRPr lang="en-US" sz="1800" kern="0" baseline="30000" dirty="0" smtClean="0">
              <a:solidFill>
                <a:srgbClr val="008000"/>
              </a:solidFill>
              <a:cs typeface="Arial" charset="0"/>
            </a:endParaRPr>
          </a:p>
          <a:p>
            <a:pPr>
              <a:buClr>
                <a:srgbClr val="00007D"/>
              </a:buClr>
              <a:defRPr/>
            </a:pPr>
            <a:r>
              <a:rPr lang="en-US" sz="2000" kern="0" dirty="0" smtClean="0">
                <a:solidFill>
                  <a:srgbClr val="00007D"/>
                </a:solidFill>
              </a:rPr>
              <a:t>2011:  </a:t>
            </a:r>
            <a:r>
              <a:rPr lang="en-US" sz="2000" b="1" kern="0" dirty="0" smtClean="0">
                <a:solidFill>
                  <a:srgbClr val="FF0000"/>
                </a:solidFill>
              </a:rPr>
              <a:t>6.1  fb</a:t>
            </a:r>
            <a:r>
              <a:rPr lang="en-US" sz="2000" b="1" kern="0" baseline="30000" dirty="0" smtClean="0">
                <a:solidFill>
                  <a:srgbClr val="FF0000"/>
                </a:solidFill>
              </a:rPr>
              <a:t>-1</a:t>
            </a:r>
          </a:p>
          <a:p>
            <a:pPr lvl="1">
              <a:buClr>
                <a:srgbClr val="9999CC"/>
              </a:buClr>
              <a:defRPr/>
            </a:pPr>
            <a:r>
              <a:rPr lang="en-US" sz="1800" kern="0" dirty="0" smtClean="0">
                <a:cs typeface="Arial" charset="0"/>
              </a:rPr>
              <a:t>7 </a:t>
            </a:r>
            <a:r>
              <a:rPr lang="en-US" sz="1800" kern="0" dirty="0" err="1" smtClean="0">
                <a:cs typeface="Arial" charset="0"/>
              </a:rPr>
              <a:t>TeV</a:t>
            </a:r>
            <a:r>
              <a:rPr lang="en-US" sz="1800" kern="0" dirty="0" smtClean="0">
                <a:cs typeface="Arial" charset="0"/>
              </a:rPr>
              <a:t> CM</a:t>
            </a:r>
          </a:p>
          <a:p>
            <a:pPr lvl="1">
              <a:buClr>
                <a:srgbClr val="9999CC"/>
              </a:buClr>
              <a:defRPr/>
            </a:pPr>
            <a:r>
              <a:rPr lang="en-US" sz="1800" kern="0" dirty="0">
                <a:solidFill>
                  <a:srgbClr val="008000"/>
                </a:solidFill>
                <a:cs typeface="Arial" charset="0"/>
              </a:rPr>
              <a:t>E</a:t>
            </a:r>
            <a:r>
              <a:rPr lang="en-US" sz="1800" kern="0" dirty="0" smtClean="0">
                <a:solidFill>
                  <a:srgbClr val="008000"/>
                </a:solidFill>
                <a:cs typeface="Arial" charset="0"/>
              </a:rPr>
              <a:t>xploring the limits</a:t>
            </a:r>
          </a:p>
          <a:p>
            <a:pPr>
              <a:buClr>
                <a:srgbClr val="00007D"/>
              </a:buClr>
              <a:defRPr/>
            </a:pPr>
            <a:r>
              <a:rPr lang="en-US" sz="2000" kern="0" dirty="0" smtClean="0">
                <a:solidFill>
                  <a:srgbClr val="00007D"/>
                </a:solidFill>
              </a:rPr>
              <a:t>2012:  </a:t>
            </a:r>
            <a:r>
              <a:rPr lang="en-US" sz="2000" b="1" kern="0" dirty="0" smtClean="0">
                <a:solidFill>
                  <a:srgbClr val="FF0000"/>
                </a:solidFill>
              </a:rPr>
              <a:t>23.3  fb</a:t>
            </a:r>
            <a:r>
              <a:rPr lang="en-US" sz="2000" b="1" kern="0" baseline="30000" dirty="0" smtClean="0">
                <a:solidFill>
                  <a:srgbClr val="FF0000"/>
                </a:solidFill>
              </a:rPr>
              <a:t>-1</a:t>
            </a:r>
            <a:endParaRPr lang="en-US" sz="2000" b="1" kern="0" dirty="0" smtClean="0">
              <a:solidFill>
                <a:srgbClr val="FF0000"/>
              </a:solidFill>
            </a:endParaRPr>
          </a:p>
          <a:p>
            <a:pPr lvl="1">
              <a:buClr>
                <a:srgbClr val="9999CC"/>
              </a:buClr>
              <a:defRPr/>
            </a:pPr>
            <a:r>
              <a:rPr lang="en-US" sz="1800" kern="0" dirty="0" smtClean="0">
                <a:cs typeface="Arial" charset="0"/>
              </a:rPr>
              <a:t>8 </a:t>
            </a:r>
            <a:r>
              <a:rPr lang="en-US" sz="1800" kern="0" dirty="0" err="1" smtClean="0">
                <a:cs typeface="Arial" charset="0"/>
              </a:rPr>
              <a:t>TeV</a:t>
            </a:r>
            <a:r>
              <a:rPr lang="en-US" sz="1800" kern="0" dirty="0" smtClean="0">
                <a:cs typeface="Arial" charset="0"/>
              </a:rPr>
              <a:t> CM</a:t>
            </a:r>
          </a:p>
          <a:p>
            <a:pPr lvl="1">
              <a:buClr>
                <a:srgbClr val="9999CC"/>
              </a:buClr>
              <a:defRPr/>
            </a:pPr>
            <a:r>
              <a:rPr lang="en-US" sz="1800" kern="0" dirty="0">
                <a:solidFill>
                  <a:srgbClr val="008000"/>
                </a:solidFill>
                <a:cs typeface="Arial" charset="0"/>
              </a:rPr>
              <a:t>P</a:t>
            </a:r>
            <a:r>
              <a:rPr lang="en-US" sz="1800" kern="0" dirty="0" smtClean="0">
                <a:solidFill>
                  <a:srgbClr val="008000"/>
                </a:solidFill>
                <a:cs typeface="Arial" charset="0"/>
              </a:rPr>
              <a:t>roduction</a:t>
            </a:r>
            <a:endParaRPr lang="en-US" sz="1800" kern="0" dirty="0">
              <a:solidFill>
                <a:srgbClr val="008000"/>
              </a:solidFill>
              <a:cs typeface="Arial" charset="0"/>
            </a:endParaRPr>
          </a:p>
          <a:p>
            <a:pPr lvl="1">
              <a:buClr>
                <a:srgbClr val="9999CC"/>
              </a:buClr>
              <a:defRPr/>
            </a:pPr>
            <a:endParaRPr lang="en-US" sz="1800" kern="0" dirty="0" smtClean="0"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1506" y="5804110"/>
            <a:ext cx="1505541" cy="830997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Higgs </a:t>
            </a:r>
          </a:p>
          <a:p>
            <a:pPr algn="ctr"/>
            <a:r>
              <a:rPr lang="en-US" dirty="0" smtClean="0"/>
              <a:t>Discovery</a:t>
            </a:r>
          </a:p>
          <a:p>
            <a:pPr algn="ctr"/>
            <a:r>
              <a:rPr lang="en-US" dirty="0" smtClean="0"/>
              <a:t>July 4</a:t>
            </a:r>
            <a:r>
              <a:rPr lang="en-US" baseline="30000" dirty="0" smtClean="0"/>
              <a:t>th</a:t>
            </a:r>
            <a:r>
              <a:rPr lang="en-US" dirty="0" smtClean="0"/>
              <a:t>, 2012</a:t>
            </a:r>
            <a:endParaRPr lang="en-US" dirty="0"/>
          </a:p>
        </p:txBody>
      </p:sp>
      <p:sp>
        <p:nvSpPr>
          <p:cNvPr id="9" name="Bent-Up Arrow 8"/>
          <p:cNvSpPr/>
          <p:nvPr/>
        </p:nvSpPr>
        <p:spPr bwMode="auto">
          <a:xfrm flipH="1">
            <a:off x="2573383" y="5928197"/>
            <a:ext cx="3631474" cy="291412"/>
          </a:xfrm>
          <a:prstGeom prst="bent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10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3929325" y="1747373"/>
            <a:ext cx="762000" cy="237067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222421"/>
            <a:ext cx="7769225" cy="765175"/>
          </a:xfrm>
        </p:spPr>
        <p:txBody>
          <a:bodyPr/>
          <a:lstStyle/>
          <a:p>
            <a:r>
              <a:rPr lang="en-US" dirty="0" smtClean="0"/>
              <a:t>Main Challenges during Run I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862" y="1338243"/>
            <a:ext cx="7769225" cy="4526219"/>
          </a:xfrm>
        </p:spPr>
        <p:txBody>
          <a:bodyPr/>
          <a:lstStyle/>
          <a:p>
            <a:r>
              <a:rPr lang="en-US" sz="1800" dirty="0" smtClean="0"/>
              <a:t>2010-2013  the LHC was running with   </a:t>
            </a:r>
            <a:r>
              <a:rPr lang="en-US" sz="1800" b="1" dirty="0" smtClean="0">
                <a:solidFill>
                  <a:srgbClr val="0000CC"/>
                </a:solidFill>
                <a:sym typeface="Symbol"/>
              </a:rPr>
              <a:t> </a:t>
            </a:r>
            <a:r>
              <a:rPr lang="en-US" sz="1800" b="1" dirty="0" smtClean="0">
                <a:solidFill>
                  <a:srgbClr val="0000CC"/>
                </a:solidFill>
              </a:rPr>
              <a:t>50 </a:t>
            </a:r>
            <a:r>
              <a:rPr lang="en-US" sz="1800" b="1" dirty="0">
                <a:solidFill>
                  <a:srgbClr val="0000CC"/>
                </a:solidFill>
              </a:rPr>
              <a:t>ns </a:t>
            </a:r>
            <a:r>
              <a:rPr lang="en-US" sz="1800" dirty="0" smtClean="0"/>
              <a:t>bunch spacing for   </a:t>
            </a:r>
            <a:r>
              <a:rPr lang="en-US" sz="1800" dirty="0" smtClean="0">
                <a:solidFill>
                  <a:srgbClr val="0000CC"/>
                </a:solidFill>
              </a:rPr>
              <a:t>“Physics Runs”</a:t>
            </a:r>
            <a:r>
              <a:rPr lang="en-US" sz="1800" dirty="0" smtClean="0"/>
              <a:t>.  However, was unable to run with nominal 25ns bunch spacing. </a:t>
            </a:r>
            <a:r>
              <a:rPr lang="en-US" sz="1800" dirty="0"/>
              <a:t>I</a:t>
            </a:r>
            <a:r>
              <a:rPr lang="en-US" sz="1800" dirty="0" smtClean="0"/>
              <a:t>dentified challenges were,</a:t>
            </a:r>
          </a:p>
          <a:p>
            <a:pPr lvl="1"/>
            <a:r>
              <a:rPr lang="en-US" sz="1800" dirty="0" smtClean="0">
                <a:solidFill>
                  <a:srgbClr val="C00000"/>
                </a:solidFill>
              </a:rPr>
              <a:t>Electron Cloud </a:t>
            </a:r>
          </a:p>
          <a:p>
            <a:pPr lvl="1"/>
            <a:r>
              <a:rPr lang="en-US" sz="1800" dirty="0" smtClean="0">
                <a:solidFill>
                  <a:srgbClr val="C00000"/>
                </a:solidFill>
              </a:rPr>
              <a:t>UFO (Unidentified objects)                                                   near injection regions                                                                           </a:t>
            </a:r>
            <a:r>
              <a:rPr lang="en-US" sz="1800" dirty="0" smtClean="0">
                <a:solidFill>
                  <a:srgbClr val="0000CC"/>
                </a:solidFill>
                <a:sym typeface="Wingdings" panose="05000000000000000000" pitchFamily="2" charset="2"/>
              </a:rPr>
              <a:t> Unintentional </a:t>
            </a:r>
            <a:r>
              <a:rPr lang="en-US" sz="1800" dirty="0">
                <a:solidFill>
                  <a:srgbClr val="0000CC"/>
                </a:solidFill>
                <a:sym typeface="Wingdings" panose="05000000000000000000" pitchFamily="2" charset="2"/>
              </a:rPr>
              <a:t>beam aborts</a:t>
            </a:r>
            <a:endParaRPr lang="en-US" sz="1800" dirty="0" smtClean="0">
              <a:solidFill>
                <a:srgbClr val="0000CC"/>
              </a:solidFill>
            </a:endParaRPr>
          </a:p>
          <a:p>
            <a:pPr lvl="1"/>
            <a:r>
              <a:rPr lang="en-US" sz="1800" dirty="0" smtClean="0">
                <a:solidFill>
                  <a:srgbClr val="C00000"/>
                </a:solidFill>
              </a:rPr>
              <a:t>Potential equipment damage</a:t>
            </a:r>
          </a:p>
          <a:p>
            <a:pPr lvl="1"/>
            <a:r>
              <a:rPr lang="en-US" sz="1800" dirty="0" smtClean="0">
                <a:solidFill>
                  <a:srgbClr val="C00000"/>
                </a:solidFill>
              </a:rPr>
              <a:t>Beam </a:t>
            </a:r>
            <a:r>
              <a:rPr lang="en-US" sz="1800" dirty="0">
                <a:solidFill>
                  <a:srgbClr val="C00000"/>
                </a:solidFill>
              </a:rPr>
              <a:t>induced </a:t>
            </a:r>
            <a:r>
              <a:rPr lang="en-US" sz="1800" dirty="0" smtClean="0">
                <a:solidFill>
                  <a:srgbClr val="C00000"/>
                </a:solidFill>
              </a:rPr>
              <a:t>heating</a:t>
            </a:r>
          </a:p>
          <a:p>
            <a:pPr lvl="1"/>
            <a:r>
              <a:rPr lang="en-US" sz="1800" dirty="0" smtClean="0">
                <a:solidFill>
                  <a:srgbClr val="C00000"/>
                </a:solidFill>
              </a:rPr>
              <a:t>Collective </a:t>
            </a:r>
            <a:r>
              <a:rPr lang="en-US" sz="1800" dirty="0">
                <a:solidFill>
                  <a:srgbClr val="C00000"/>
                </a:solidFill>
              </a:rPr>
              <a:t>effects and impedance</a:t>
            </a:r>
            <a:endParaRPr lang="en-US" sz="1800" dirty="0" smtClean="0">
              <a:solidFill>
                <a:srgbClr val="C00000"/>
              </a:solidFill>
            </a:endParaRPr>
          </a:p>
          <a:p>
            <a:pPr lvl="1"/>
            <a:r>
              <a:rPr lang="en-US" sz="1800" dirty="0">
                <a:solidFill>
                  <a:srgbClr val="C00000"/>
                </a:solidFill>
              </a:rPr>
              <a:t>Magnetic field perturbations </a:t>
            </a:r>
            <a:r>
              <a:rPr lang="en-US" sz="1800" dirty="0" smtClean="0">
                <a:solidFill>
                  <a:srgbClr val="C00000"/>
                </a:solidFill>
              </a:rPr>
              <a:t>                                                        &amp; </a:t>
            </a:r>
            <a:r>
              <a:rPr lang="en-US" sz="1800" dirty="0">
                <a:solidFill>
                  <a:srgbClr val="C00000"/>
                </a:solidFill>
              </a:rPr>
              <a:t>field </a:t>
            </a:r>
            <a:r>
              <a:rPr lang="en-US" sz="1800" dirty="0" smtClean="0">
                <a:solidFill>
                  <a:srgbClr val="C00000"/>
                </a:solidFill>
              </a:rPr>
              <a:t>quality</a:t>
            </a:r>
          </a:p>
          <a:p>
            <a:pPr lvl="1"/>
            <a:r>
              <a:rPr lang="en-US" sz="1800" dirty="0">
                <a:solidFill>
                  <a:srgbClr val="C00000"/>
                </a:solidFill>
              </a:rPr>
              <a:t>Triplet aperture and </a:t>
            </a:r>
            <a:r>
              <a:rPr lang="en-US" sz="1800" dirty="0" smtClean="0">
                <a:solidFill>
                  <a:srgbClr val="C00000"/>
                </a:solidFill>
              </a:rPr>
              <a:t>beam-beam</a:t>
            </a:r>
          </a:p>
          <a:p>
            <a:pPr marL="477838" lvl="1" indent="0">
              <a:buNone/>
            </a:pPr>
            <a:endParaRPr lang="en-US" sz="1800" dirty="0" smtClean="0">
              <a:solidFill>
                <a:srgbClr val="C00000"/>
              </a:solidFill>
            </a:endParaRPr>
          </a:p>
          <a:p>
            <a:pPr lvl="1"/>
            <a:endParaRPr lang="en-US" sz="1800" dirty="0" smtClean="0">
              <a:solidFill>
                <a:srgbClr val="C00000"/>
              </a:solidFill>
            </a:endParaRPr>
          </a:p>
          <a:p>
            <a:pPr lvl="1"/>
            <a:endParaRPr lang="en-US" sz="1800" dirty="0" smtClean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68AC2B-3AAF-4728-BB74-F644946B77C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4849899" y="2403589"/>
            <a:ext cx="4069558" cy="3218278"/>
            <a:chOff x="5583677" y="2266543"/>
            <a:chExt cx="3380936" cy="2577831"/>
          </a:xfrm>
        </p:grpSpPr>
        <p:pic>
          <p:nvPicPr>
            <p:cNvPr id="23" name="Picture 2"/>
            <p:cNvPicPr preferRelativeResize="0">
              <a:picLocks noChangeArrowheads="1"/>
            </p:cNvPicPr>
            <p:nvPr/>
          </p:nvPicPr>
          <p:blipFill rotWithShape="1">
            <a:blip r:embed="rId3" cstate="print"/>
            <a:srcRect t="11714"/>
            <a:stretch/>
          </p:blipFill>
          <p:spPr bwMode="auto">
            <a:xfrm>
              <a:off x="5583677" y="2266543"/>
              <a:ext cx="3380936" cy="25778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21" name="TextBox 20"/>
            <p:cNvSpPr txBox="1"/>
            <p:nvPr/>
          </p:nvSpPr>
          <p:spPr>
            <a:xfrm>
              <a:off x="7495497" y="2810413"/>
              <a:ext cx="1190855" cy="1972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0000CC"/>
                  </a:solidFill>
                </a:rPr>
                <a:t>72x 2.2E11ppb(25ns)</a:t>
              </a:r>
              <a:endParaRPr lang="en-US" sz="1000" dirty="0">
                <a:solidFill>
                  <a:srgbClr val="0000CC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524044" y="3772472"/>
              <a:ext cx="1190855" cy="1972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C00000"/>
                  </a:solidFill>
                </a:rPr>
                <a:t>36x 3.5E11ppb(50ns)</a:t>
              </a:r>
              <a:endParaRPr lang="en-US" sz="1000" dirty="0">
                <a:solidFill>
                  <a:srgbClr val="C0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134226" y="2374133"/>
              <a:ext cx="13612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E</a:t>
              </a:r>
              <a:r>
                <a:rPr lang="en-US" sz="1400" baseline="-25000" dirty="0" err="1" smtClean="0"/>
                <a:t>max</a:t>
              </a:r>
              <a:r>
                <a:rPr lang="en-US" sz="1400" dirty="0" smtClean="0"/>
                <a:t>=239.5 eV</a:t>
              </a:r>
            </a:p>
            <a:p>
              <a:r>
                <a:rPr lang="en-US" sz="1400" dirty="0" smtClean="0">
                  <a:sym typeface="Symbol"/>
                </a:rPr>
                <a:t></a:t>
              </a:r>
              <a:r>
                <a:rPr lang="en-US" sz="1400" baseline="-25000" dirty="0" smtClean="0">
                  <a:sym typeface="Symbol"/>
                </a:rPr>
                <a:t>T</a:t>
              </a:r>
              <a:r>
                <a:rPr lang="en-US" sz="1400" dirty="0" smtClean="0">
                  <a:sym typeface="Symbol"/>
                </a:rPr>
                <a:t> =2.5 m</a:t>
              </a:r>
              <a:endParaRPr lang="en-US" sz="1400" dirty="0" smtClean="0"/>
            </a:p>
          </p:txBody>
        </p:sp>
      </p:grpSp>
      <p:cxnSp>
        <p:nvCxnSpPr>
          <p:cNvPr id="28" name="Straight Arrow Connector 27"/>
          <p:cNvCxnSpPr/>
          <p:nvPr/>
        </p:nvCxnSpPr>
        <p:spPr bwMode="auto">
          <a:xfrm>
            <a:off x="7626216" y="3329828"/>
            <a:ext cx="224536" cy="11659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V="1">
            <a:off x="7772844" y="4105632"/>
            <a:ext cx="224536" cy="22326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83576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591" y="85335"/>
            <a:ext cx="6092357" cy="765175"/>
          </a:xfrm>
        </p:spPr>
        <p:txBody>
          <a:bodyPr/>
          <a:lstStyle/>
          <a:p>
            <a:r>
              <a:rPr lang="en-US" dirty="0" smtClean="0"/>
              <a:t>Buildup of Electron </a:t>
            </a:r>
            <a:r>
              <a:rPr lang="en-US" dirty="0"/>
              <a:t>Cloud at the </a:t>
            </a:r>
            <a:r>
              <a:rPr lang="en-US" dirty="0" smtClean="0"/>
              <a:t>LHC  &amp; consequences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085" y="3006349"/>
            <a:ext cx="5140653" cy="1244435"/>
          </a:xfrm>
        </p:spPr>
        <p:txBody>
          <a:bodyPr/>
          <a:lstStyle/>
          <a:p>
            <a:r>
              <a:rPr lang="en-US" sz="1800" dirty="0"/>
              <a:t>Primary Source of electrons in the LHC</a:t>
            </a:r>
          </a:p>
          <a:p>
            <a:pPr lvl="1"/>
            <a:r>
              <a:rPr lang="en-US" sz="1800" dirty="0"/>
              <a:t>At Injection (450 MeV)  gas ionization </a:t>
            </a:r>
          </a:p>
          <a:p>
            <a:pPr lvl="1"/>
            <a:r>
              <a:rPr lang="en-US" sz="1800" dirty="0"/>
              <a:t>At 7 </a:t>
            </a:r>
            <a:r>
              <a:rPr lang="en-US" sz="1800" dirty="0" err="1"/>
              <a:t>TeV</a:t>
            </a:r>
            <a:r>
              <a:rPr lang="en-US" sz="1800" dirty="0"/>
              <a:t> Synchrotron Radiation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68AC2B-3AAF-4728-BB74-F644946B77C5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06971" y="4297860"/>
            <a:ext cx="4677545" cy="192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55" tIns="47880" rIns="95755" bIns="47880" numCol="1" anchor="t" anchorCtr="0" compatLnSpc="1">
            <a:prstTxWarp prst="textNoShape">
              <a:avLst/>
            </a:prstTxWarp>
          </a:bodyPr>
          <a:lstStyle>
            <a:lvl1pPr marL="358775" indent="-358775" algn="l" defTabSz="957263" rtl="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9463" indent="-301625" algn="l" defTabSz="957263" rtl="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accent2"/>
                </a:solidFill>
                <a:latin typeface="+mn-lt"/>
              </a:defRPr>
            </a:lvl2pPr>
            <a:lvl3pPr marL="1200150" indent="-242888" algn="l" defTabSz="957263" rtl="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500">
                <a:solidFill>
                  <a:schemeClr val="tx1"/>
                </a:solidFill>
                <a:latin typeface="+mn-lt"/>
              </a:defRPr>
            </a:lvl3pPr>
            <a:lvl4pPr marL="1674813" indent="-239713" algn="l" defTabSz="957263" rtl="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►"/>
              <a:defRPr sz="1500">
                <a:solidFill>
                  <a:schemeClr val="accent2"/>
                </a:solidFill>
                <a:latin typeface="+mn-lt"/>
              </a:defRPr>
            </a:lvl4pPr>
            <a:lvl5pPr marL="2154238" indent="-239713" algn="l" defTabSz="957263" rtl="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2611438" indent="-239713" algn="l" defTabSz="957263" rtl="0" fontAlgn="base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3068638" indent="-239713" algn="l" defTabSz="957263" rtl="0" fontAlgn="base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3525838" indent="-239713" algn="l" defTabSz="957263" rtl="0" fontAlgn="base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3983038" indent="-239713" algn="l" defTabSz="957263" rtl="0" fontAlgn="base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dirty="0"/>
              <a:t>Possible consequences:</a:t>
            </a:r>
          </a:p>
          <a:p>
            <a:pPr marL="477838" lvl="1" indent="0">
              <a:buNone/>
            </a:pPr>
            <a:r>
              <a:rPr lang="en-US" sz="1800" dirty="0" smtClean="0"/>
              <a:t>- instabilities</a:t>
            </a:r>
            <a:r>
              <a:rPr lang="en-US" sz="1800" dirty="0"/>
              <a:t>, emittance growth, </a:t>
            </a:r>
            <a:r>
              <a:rPr lang="en-US" sz="1800" dirty="0" smtClean="0"/>
              <a:t> desorption  </a:t>
            </a:r>
            <a:r>
              <a:rPr lang="en-US" sz="1800" dirty="0" smtClean="0">
                <a:sym typeface="Wingdings" panose="05000000000000000000" pitchFamily="2" charset="2"/>
              </a:rPr>
              <a:t></a:t>
            </a:r>
            <a:r>
              <a:rPr lang="en-US" sz="1800" dirty="0" smtClean="0"/>
              <a:t>bad </a:t>
            </a:r>
            <a:r>
              <a:rPr lang="en-US" sz="1800" dirty="0"/>
              <a:t>vacuum</a:t>
            </a:r>
          </a:p>
          <a:p>
            <a:pPr marL="477838" lvl="1" indent="0">
              <a:buNone/>
            </a:pPr>
            <a:r>
              <a:rPr lang="en-US" sz="1800" dirty="0" smtClean="0"/>
              <a:t>-  excessive </a:t>
            </a:r>
            <a:r>
              <a:rPr lang="en-US" sz="1800" dirty="0"/>
              <a:t>energy deposition in the </a:t>
            </a:r>
            <a:r>
              <a:rPr lang="en-US" sz="1800" dirty="0" smtClean="0"/>
              <a:t>cold sectors</a:t>
            </a:r>
            <a:endParaRPr lang="en-US" sz="1800" dirty="0"/>
          </a:p>
          <a:p>
            <a:endParaRPr lang="en-US" sz="1800" kern="0" dirty="0"/>
          </a:p>
        </p:txBody>
      </p:sp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33" y="1027940"/>
            <a:ext cx="5490270" cy="2020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5771704" y="904298"/>
            <a:ext cx="2013288" cy="965883"/>
            <a:chOff x="7067105" y="1555027"/>
            <a:chExt cx="2013288" cy="965883"/>
          </a:xfrm>
        </p:grpSpPr>
        <p:sp>
          <p:nvSpPr>
            <p:cNvPr id="8" name="Rounded Rectangle 7"/>
            <p:cNvSpPr/>
            <p:nvPr/>
          </p:nvSpPr>
          <p:spPr bwMode="auto">
            <a:xfrm>
              <a:off x="7083149" y="1555027"/>
              <a:ext cx="1997244" cy="965883"/>
            </a:xfrm>
            <a:prstGeom prst="roundRect">
              <a:avLst/>
            </a:prstGeom>
            <a:solidFill>
              <a:srgbClr val="FFFF00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67105" y="1645554"/>
              <a:ext cx="199724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/>
                <a:t>The critical energy of the photons at  </a:t>
              </a:r>
            </a:p>
            <a:p>
              <a:pPr algn="ctr"/>
              <a:r>
                <a:rPr lang="en-US" sz="1500" dirty="0" smtClean="0"/>
                <a:t>7 </a:t>
              </a:r>
              <a:r>
                <a:rPr lang="en-US" sz="1500" dirty="0" err="1" smtClean="0"/>
                <a:t>TeV</a:t>
              </a:r>
              <a:r>
                <a:rPr lang="en-US" sz="1500" dirty="0" smtClean="0"/>
                <a:t> ~ 44 </a:t>
              </a:r>
              <a:r>
                <a:rPr lang="en-US" sz="1500" dirty="0" err="1" smtClean="0"/>
                <a:t>eV</a:t>
              </a:r>
              <a:endParaRPr lang="en-US" sz="1500" dirty="0"/>
            </a:p>
          </p:txBody>
        </p:sp>
      </p:grpSp>
      <p:sp>
        <p:nvSpPr>
          <p:cNvPr id="12" name="Freeform 11"/>
          <p:cNvSpPr/>
          <p:nvPr/>
        </p:nvSpPr>
        <p:spPr bwMode="auto">
          <a:xfrm rot="20019531" flipH="1">
            <a:off x="5176495" y="1036765"/>
            <a:ext cx="677026" cy="341650"/>
          </a:xfrm>
          <a:custGeom>
            <a:avLst/>
            <a:gdLst>
              <a:gd name="connsiteX0" fmla="*/ 0 w 691978"/>
              <a:gd name="connsiteY0" fmla="*/ 321276 h 342984"/>
              <a:gd name="connsiteX1" fmla="*/ 407773 w 691978"/>
              <a:gd name="connsiteY1" fmla="*/ 308919 h 342984"/>
              <a:gd name="connsiteX2" fmla="*/ 691978 w 691978"/>
              <a:gd name="connsiteY2" fmla="*/ 0 h 342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1978" h="342984">
                <a:moveTo>
                  <a:pt x="0" y="321276"/>
                </a:moveTo>
                <a:cubicBezTo>
                  <a:pt x="146221" y="341870"/>
                  <a:pt x="292443" y="362465"/>
                  <a:pt x="407773" y="308919"/>
                </a:cubicBezTo>
                <a:cubicBezTo>
                  <a:pt x="523103" y="255373"/>
                  <a:pt x="607540" y="127686"/>
                  <a:pt x="691978" y="0"/>
                </a:cubicBezTo>
              </a:path>
            </a:pathLst>
          </a:cu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00" y="2004597"/>
            <a:ext cx="2189731" cy="1642298"/>
          </a:xfrm>
          <a:prstGeom prst="rect">
            <a:avLst/>
          </a:prstGeom>
        </p:spPr>
      </p:pic>
      <p:pic>
        <p:nvPicPr>
          <p:cNvPr id="6" name="eclo_spch_sps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36303" y="4088717"/>
            <a:ext cx="3033034" cy="227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4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 bwMode="auto">
          <a:xfrm>
            <a:off x="114486" y="4123472"/>
            <a:ext cx="2100678" cy="66426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CC"/>
                </a:solidFill>
              </a:rPr>
              <a:t>What e-cloud </a:t>
            </a:r>
            <a:r>
              <a:rPr lang="en-US" dirty="0" smtClean="0">
                <a:solidFill>
                  <a:srgbClr val="0000CC"/>
                </a:solidFill>
              </a:rPr>
              <a:t>can </a:t>
            </a:r>
            <a:r>
              <a:rPr lang="en-US" dirty="0">
                <a:solidFill>
                  <a:srgbClr val="0000CC"/>
                </a:solidFill>
              </a:rPr>
              <a:t>do to </a:t>
            </a:r>
            <a:r>
              <a:rPr lang="en-US" dirty="0" smtClean="0">
                <a:solidFill>
                  <a:srgbClr val="0000CC"/>
                </a:solidFill>
              </a:rPr>
              <a:t>the </a:t>
            </a:r>
            <a:r>
              <a:rPr lang="en-US" dirty="0">
                <a:solidFill>
                  <a:srgbClr val="0000CC"/>
                </a:solidFill>
              </a:rPr>
              <a:t>Beam</a:t>
            </a:r>
            <a:r>
              <a:rPr lang="en-US" dirty="0" smtClean="0">
                <a:solidFill>
                  <a:srgbClr val="0000CC"/>
                </a:solidFill>
              </a:rPr>
              <a:t>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A5C3B2-2713-40BA-92CF-ECD67616E0C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9265" t="8893" r="10366" b="6058"/>
          <a:stretch>
            <a:fillRect/>
          </a:stretch>
        </p:blipFill>
        <p:spPr bwMode="auto">
          <a:xfrm>
            <a:off x="103236" y="762570"/>
            <a:ext cx="5766222" cy="32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8901" y="3966516"/>
            <a:ext cx="5257658" cy="257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58073" y="5017233"/>
            <a:ext cx="3257621" cy="1308231"/>
            <a:chOff x="254893" y="4615340"/>
            <a:chExt cx="2397750" cy="1308231"/>
          </a:xfrm>
        </p:grpSpPr>
        <p:sp>
          <p:nvSpPr>
            <p:cNvPr id="7" name="TextBox 6"/>
            <p:cNvSpPr txBox="1"/>
            <p:nvPr/>
          </p:nvSpPr>
          <p:spPr>
            <a:xfrm>
              <a:off x="466083" y="5000241"/>
              <a:ext cx="182550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rgbClr val="FF0000"/>
                  </a:solidFill>
                </a:rPr>
                <a:t>~33% Horizontal</a:t>
              </a:r>
            </a:p>
            <a:p>
              <a:pPr algn="ctr"/>
              <a:r>
                <a:rPr lang="en-US" sz="1800" dirty="0" smtClean="0">
                  <a:solidFill>
                    <a:srgbClr val="0000CC"/>
                  </a:solidFill>
                </a:rPr>
                <a:t>~110% Vertical</a:t>
              </a:r>
            </a:p>
            <a:p>
              <a:pPr algn="ctr"/>
              <a:r>
                <a:rPr lang="en-US" sz="1800" dirty="0" smtClean="0"/>
                <a:t>Associated beam loss</a:t>
              </a:r>
              <a:endParaRPr lang="en-US" sz="18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54893" y="4615340"/>
              <a:ext cx="2397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/>
                <a:t>Measured Emittance Growth</a:t>
              </a:r>
              <a:endParaRPr lang="en-US" sz="1800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50344" y="4123472"/>
            <a:ext cx="1999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Injection Intensity</a:t>
            </a:r>
          </a:p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 of fill Intensity</a:t>
            </a: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5795317" y="880368"/>
            <a:ext cx="3348684" cy="2239605"/>
          </a:xfrm>
          <a:prstGeom prst="rect">
            <a:avLst/>
          </a:prstGeom>
        </p:spPr>
        <p:txBody>
          <a:bodyPr/>
          <a:lstStyle>
            <a:lvl1pPr marL="358775" indent="-358775" algn="l" defTabSz="957263" rtl="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9463" indent="-301625" algn="l" defTabSz="957263" rtl="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accent2"/>
                </a:solidFill>
                <a:latin typeface="+mn-lt"/>
              </a:defRPr>
            </a:lvl2pPr>
            <a:lvl3pPr marL="1200150" indent="-242888" algn="l" defTabSz="957263" rtl="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500">
                <a:solidFill>
                  <a:schemeClr val="tx1"/>
                </a:solidFill>
                <a:latin typeface="+mn-lt"/>
              </a:defRPr>
            </a:lvl3pPr>
            <a:lvl4pPr marL="1674813" indent="-239713" algn="l" defTabSz="957263" rtl="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►"/>
              <a:defRPr sz="1500">
                <a:solidFill>
                  <a:schemeClr val="accent2"/>
                </a:solidFill>
                <a:latin typeface="+mn-lt"/>
              </a:defRPr>
            </a:lvl4pPr>
            <a:lvl5pPr marL="2154238" indent="-239713" algn="l" defTabSz="957263" rtl="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2611438" indent="-239713" algn="l" defTabSz="957263" rtl="0" fontAlgn="base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3068638" indent="-239713" algn="l" defTabSz="957263" rtl="0" fontAlgn="base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3525838" indent="-239713" algn="l" defTabSz="957263" rtl="0" fontAlgn="base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3983038" indent="-239713" algn="l" defTabSz="957263" rtl="0" fontAlgn="base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dirty="0" smtClean="0"/>
              <a:t>Fill: 2249   (2011) </a:t>
            </a:r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 25 ns </a:t>
            </a:r>
            <a:r>
              <a:rPr lang="en-US" sz="1800" dirty="0"/>
              <a:t>Bunch </a:t>
            </a:r>
            <a:r>
              <a:rPr lang="en-US" sz="1800" dirty="0" smtClean="0"/>
              <a:t>Spacing </a:t>
            </a:r>
          </a:p>
          <a:p>
            <a:r>
              <a:rPr lang="en-US" sz="1800" dirty="0" smtClean="0"/>
              <a:t>Energy = 450 </a:t>
            </a:r>
            <a:r>
              <a:rPr lang="en-US" sz="1800" dirty="0" err="1" smtClean="0"/>
              <a:t>GeV</a:t>
            </a:r>
            <a:endParaRPr lang="en-US" sz="1800" dirty="0" smtClean="0"/>
          </a:p>
          <a:p>
            <a:r>
              <a:rPr lang="en-US" sz="1800" dirty="0" smtClean="0"/>
              <a:t>Time between Injection </a:t>
            </a:r>
            <a:r>
              <a:rPr lang="en-US" sz="1800" dirty="0"/>
              <a:t>to </a:t>
            </a:r>
            <a:r>
              <a:rPr lang="en-US" sz="1800" dirty="0" smtClean="0"/>
              <a:t>End ~10 min</a:t>
            </a:r>
          </a:p>
          <a:p>
            <a:r>
              <a:rPr lang="en-US" sz="1800" dirty="0" smtClean="0"/>
              <a:t>Dumped by BPM</a:t>
            </a:r>
            <a:endParaRPr lang="en-US" sz="1800" dirty="0"/>
          </a:p>
          <a:p>
            <a:r>
              <a:rPr lang="en-US" sz="1800" dirty="0" smtClean="0"/>
              <a:t>1020 </a:t>
            </a:r>
            <a:r>
              <a:rPr lang="en-US" sz="1800" dirty="0"/>
              <a:t>Bunches</a:t>
            </a:r>
          </a:p>
          <a:p>
            <a:pPr marL="477838" lvl="1" indent="0">
              <a:buNone/>
            </a:pPr>
            <a:endParaRPr lang="en-US" sz="1800" kern="0" dirty="0" smtClean="0">
              <a:solidFill>
                <a:srgbClr val="C00000"/>
              </a:solidFill>
            </a:endParaRPr>
          </a:p>
          <a:p>
            <a:pPr lvl="1"/>
            <a:endParaRPr lang="en-US" sz="1800" kern="0" dirty="0" smtClean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342148" y="2216948"/>
            <a:ext cx="10567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Intensity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39070" y="3938806"/>
            <a:ext cx="9989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Bunch #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2006662" y="3240741"/>
            <a:ext cx="298147" cy="1080929"/>
          </a:xfrm>
          <a:custGeom>
            <a:avLst/>
            <a:gdLst>
              <a:gd name="connsiteX0" fmla="*/ 0 w 340727"/>
              <a:gd name="connsiteY0" fmla="*/ 1196021 h 1196021"/>
              <a:gd name="connsiteX1" fmla="*/ 0 w 340727"/>
              <a:gd name="connsiteY1" fmla="*/ 1196021 h 1196021"/>
              <a:gd name="connsiteX2" fmla="*/ 333773 w 340727"/>
              <a:gd name="connsiteY2" fmla="*/ 1196021 h 1196021"/>
              <a:gd name="connsiteX3" fmla="*/ 340727 w 340727"/>
              <a:gd name="connsiteY3" fmla="*/ 0 h 119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727" h="1196021">
                <a:moveTo>
                  <a:pt x="0" y="1196021"/>
                </a:moveTo>
                <a:lnTo>
                  <a:pt x="0" y="1196021"/>
                </a:lnTo>
                <a:lnTo>
                  <a:pt x="333773" y="1196021"/>
                </a:lnTo>
                <a:lnTo>
                  <a:pt x="340727" y="0"/>
                </a:ln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3" name="Freeform 22"/>
          <p:cNvSpPr/>
          <p:nvPr/>
        </p:nvSpPr>
        <p:spPr bwMode="auto">
          <a:xfrm>
            <a:off x="2159716" y="2551427"/>
            <a:ext cx="564564" cy="2075684"/>
          </a:xfrm>
          <a:custGeom>
            <a:avLst/>
            <a:gdLst>
              <a:gd name="connsiteX0" fmla="*/ 0 w 340727"/>
              <a:gd name="connsiteY0" fmla="*/ 1196021 h 1196021"/>
              <a:gd name="connsiteX1" fmla="*/ 0 w 340727"/>
              <a:gd name="connsiteY1" fmla="*/ 1196021 h 1196021"/>
              <a:gd name="connsiteX2" fmla="*/ 333773 w 340727"/>
              <a:gd name="connsiteY2" fmla="*/ 1196021 h 1196021"/>
              <a:gd name="connsiteX3" fmla="*/ 340727 w 340727"/>
              <a:gd name="connsiteY3" fmla="*/ 0 h 1196021"/>
              <a:gd name="connsiteX0" fmla="*/ 0 w 582774"/>
              <a:gd name="connsiteY0" fmla="*/ 2123868 h 2123868"/>
              <a:gd name="connsiteX1" fmla="*/ 0 w 582774"/>
              <a:gd name="connsiteY1" fmla="*/ 2123868 h 2123868"/>
              <a:gd name="connsiteX2" fmla="*/ 333773 w 582774"/>
              <a:gd name="connsiteY2" fmla="*/ 2123868 h 2123868"/>
              <a:gd name="connsiteX3" fmla="*/ 582774 w 582774"/>
              <a:gd name="connsiteY3" fmla="*/ 0 h 2123868"/>
              <a:gd name="connsiteX0" fmla="*/ 0 w 596221"/>
              <a:gd name="connsiteY0" fmla="*/ 2016292 h 2016292"/>
              <a:gd name="connsiteX1" fmla="*/ 0 w 596221"/>
              <a:gd name="connsiteY1" fmla="*/ 2016292 h 2016292"/>
              <a:gd name="connsiteX2" fmla="*/ 333773 w 596221"/>
              <a:gd name="connsiteY2" fmla="*/ 2016292 h 2016292"/>
              <a:gd name="connsiteX3" fmla="*/ 596221 w 596221"/>
              <a:gd name="connsiteY3" fmla="*/ 0 h 2016292"/>
              <a:gd name="connsiteX0" fmla="*/ 0 w 569327"/>
              <a:gd name="connsiteY0" fmla="*/ 2056634 h 2056634"/>
              <a:gd name="connsiteX1" fmla="*/ 0 w 569327"/>
              <a:gd name="connsiteY1" fmla="*/ 2056634 h 2056634"/>
              <a:gd name="connsiteX2" fmla="*/ 333773 w 569327"/>
              <a:gd name="connsiteY2" fmla="*/ 2056634 h 2056634"/>
              <a:gd name="connsiteX3" fmla="*/ 569327 w 569327"/>
              <a:gd name="connsiteY3" fmla="*/ 0 h 2056634"/>
              <a:gd name="connsiteX0" fmla="*/ 0 w 578852"/>
              <a:gd name="connsiteY0" fmla="*/ 2130453 h 2130453"/>
              <a:gd name="connsiteX1" fmla="*/ 0 w 578852"/>
              <a:gd name="connsiteY1" fmla="*/ 2130453 h 2130453"/>
              <a:gd name="connsiteX2" fmla="*/ 333773 w 578852"/>
              <a:gd name="connsiteY2" fmla="*/ 2130453 h 2130453"/>
              <a:gd name="connsiteX3" fmla="*/ 578852 w 578852"/>
              <a:gd name="connsiteY3" fmla="*/ 0 h 2130453"/>
              <a:gd name="connsiteX0" fmla="*/ 0 w 564564"/>
              <a:gd name="connsiteY0" fmla="*/ 2047109 h 2047109"/>
              <a:gd name="connsiteX1" fmla="*/ 0 w 564564"/>
              <a:gd name="connsiteY1" fmla="*/ 2047109 h 2047109"/>
              <a:gd name="connsiteX2" fmla="*/ 333773 w 564564"/>
              <a:gd name="connsiteY2" fmla="*/ 2047109 h 2047109"/>
              <a:gd name="connsiteX3" fmla="*/ 564564 w 564564"/>
              <a:gd name="connsiteY3" fmla="*/ 0 h 2047109"/>
              <a:gd name="connsiteX0" fmla="*/ 0 w 564564"/>
              <a:gd name="connsiteY0" fmla="*/ 2075684 h 2075684"/>
              <a:gd name="connsiteX1" fmla="*/ 0 w 564564"/>
              <a:gd name="connsiteY1" fmla="*/ 2075684 h 2075684"/>
              <a:gd name="connsiteX2" fmla="*/ 333773 w 564564"/>
              <a:gd name="connsiteY2" fmla="*/ 2075684 h 2075684"/>
              <a:gd name="connsiteX3" fmla="*/ 564564 w 564564"/>
              <a:gd name="connsiteY3" fmla="*/ 0 h 207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564" h="2075684">
                <a:moveTo>
                  <a:pt x="0" y="2075684"/>
                </a:moveTo>
                <a:lnTo>
                  <a:pt x="0" y="2075684"/>
                </a:lnTo>
                <a:lnTo>
                  <a:pt x="333773" y="2075684"/>
                </a:lnTo>
                <a:lnTo>
                  <a:pt x="564564" y="0"/>
                </a:ln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59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2740"/>
            <a:ext cx="8243887" cy="605481"/>
          </a:xfrm>
        </p:spPr>
        <p:txBody>
          <a:bodyPr/>
          <a:lstStyle/>
          <a:p>
            <a:r>
              <a:rPr lang="en-US" dirty="0" smtClean="0"/>
              <a:t>Mitigation of e-cloud in the </a:t>
            </a:r>
            <a:r>
              <a:rPr lang="en-US" sz="2800" dirty="0" smtClean="0">
                <a:solidFill>
                  <a:srgbClr val="0000CC"/>
                </a:solidFill>
              </a:rPr>
              <a:t>LHC </a:t>
            </a:r>
            <a:br>
              <a:rPr lang="en-US" sz="2800" dirty="0" smtClean="0">
                <a:solidFill>
                  <a:srgbClr val="0000CC"/>
                </a:solidFill>
              </a:rPr>
            </a:br>
            <a:r>
              <a:rPr lang="en-US" sz="2000" dirty="0" smtClean="0">
                <a:solidFill>
                  <a:srgbClr val="0000CC"/>
                </a:solidFill>
              </a:rPr>
              <a:t/>
            </a:r>
            <a:br>
              <a:rPr lang="en-US" sz="2000" dirty="0" smtClean="0">
                <a:solidFill>
                  <a:srgbClr val="0000CC"/>
                </a:solidFill>
              </a:rPr>
            </a:b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A5C3B2-2713-40BA-92CF-ECD67616E0C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591760" y="595476"/>
            <a:ext cx="8186317" cy="808372"/>
          </a:xfrm>
          <a:prstGeom prst="rect">
            <a:avLst/>
          </a:prstGeom>
        </p:spPr>
        <p:txBody>
          <a:bodyPr/>
          <a:lstStyle>
            <a:lvl1pPr marL="358775" indent="-358775" algn="l" defTabSz="957263" rtl="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9463" indent="-301625" algn="l" defTabSz="957263" rtl="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accent2"/>
                </a:solidFill>
                <a:latin typeface="+mn-lt"/>
              </a:defRPr>
            </a:lvl2pPr>
            <a:lvl3pPr marL="1200150" indent="-242888" algn="l" defTabSz="957263" rtl="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500">
                <a:solidFill>
                  <a:schemeClr val="tx1"/>
                </a:solidFill>
                <a:latin typeface="+mn-lt"/>
              </a:defRPr>
            </a:lvl3pPr>
            <a:lvl4pPr marL="1674813" indent="-239713" algn="l" defTabSz="957263" rtl="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►"/>
              <a:defRPr sz="1500">
                <a:solidFill>
                  <a:schemeClr val="accent2"/>
                </a:solidFill>
                <a:latin typeface="+mn-lt"/>
              </a:defRPr>
            </a:lvl4pPr>
            <a:lvl5pPr marL="2154238" indent="-239713" algn="l" defTabSz="957263" rtl="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2611438" indent="-239713" algn="l" defTabSz="957263" rtl="0" fontAlgn="base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3068638" indent="-239713" algn="l" defTabSz="957263" rtl="0" fontAlgn="base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3525838" indent="-239713" algn="l" defTabSz="957263" rtl="0" fontAlgn="base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3983038" indent="-239713" algn="l" defTabSz="957263" rtl="0" fontAlgn="base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dirty="0"/>
              <a:t>Electron bombardment of a surface </a:t>
            </a:r>
            <a:r>
              <a:rPr lang="en-US" sz="1800" dirty="0" smtClean="0"/>
              <a:t>reduces </a:t>
            </a:r>
            <a:r>
              <a:rPr lang="en-US" sz="1800" b="1" dirty="0" smtClean="0">
                <a:solidFill>
                  <a:srgbClr val="FF0000"/>
                </a:solidFill>
              </a:rPr>
              <a:t>secondary </a:t>
            </a:r>
            <a:r>
              <a:rPr lang="en-US" sz="1800" b="1" dirty="0">
                <a:solidFill>
                  <a:srgbClr val="FF0000"/>
                </a:solidFill>
              </a:rPr>
              <a:t>electron yield (SEY) </a:t>
            </a:r>
            <a:r>
              <a:rPr lang="en-US" sz="1800" dirty="0"/>
              <a:t>of a material</a:t>
            </a:r>
            <a:endParaRPr lang="en-US" sz="1800" kern="0" dirty="0" smtClean="0">
              <a:solidFill>
                <a:srgbClr val="C00000"/>
              </a:solidFill>
            </a:endParaRPr>
          </a:p>
          <a:p>
            <a:pPr lvl="1"/>
            <a:endParaRPr lang="en-US" sz="1800" kern="0" dirty="0" smtClean="0">
              <a:solidFill>
                <a:srgbClr val="C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5327" y="1290394"/>
            <a:ext cx="8981937" cy="5253744"/>
            <a:chOff x="105327" y="1290394"/>
            <a:chExt cx="8981937" cy="5253744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9236" y="4321217"/>
              <a:ext cx="5893678" cy="2174795"/>
            </a:xfrm>
            <a:prstGeom prst="rect">
              <a:avLst/>
            </a:prstGeom>
            <a:ln w="38100">
              <a:solidFill>
                <a:schemeClr val="tx2"/>
              </a:solidFill>
            </a:ln>
          </p:spPr>
        </p:pic>
        <p:sp>
          <p:nvSpPr>
            <p:cNvPr id="50" name="TextBox 49"/>
            <p:cNvSpPr txBox="1"/>
            <p:nvPr/>
          </p:nvSpPr>
          <p:spPr>
            <a:xfrm>
              <a:off x="1062618" y="3946120"/>
              <a:ext cx="4690708" cy="338554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C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CC"/>
                  </a:solidFill>
                </a:rPr>
                <a:t>Observed Reduction of SEY by beam scrubbing</a:t>
              </a:r>
              <a:endParaRPr lang="en-US" dirty="0">
                <a:solidFill>
                  <a:srgbClr val="0000CC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408825" y="5272401"/>
              <a:ext cx="16546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2011 Scrubbing</a:t>
              </a:r>
              <a:endParaRPr lang="en-US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4598751" y="6282528"/>
              <a:ext cx="162416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prstClr val="black"/>
                  </a:solidFill>
                </a:rPr>
                <a:t>G. Iadarola, G. </a:t>
              </a:r>
              <a:r>
                <a:rPr lang="en-US" sz="1100" dirty="0" err="1">
                  <a:solidFill>
                    <a:prstClr val="black"/>
                  </a:solidFill>
                </a:rPr>
                <a:t>Rumolo</a:t>
              </a:r>
              <a:endParaRPr lang="en-GB" sz="1100" dirty="0">
                <a:solidFill>
                  <a:prstClr val="black"/>
                </a:solidFill>
              </a:endParaRP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105327" y="1290394"/>
              <a:ext cx="8981937" cy="2334873"/>
              <a:chOff x="105327" y="1120575"/>
              <a:chExt cx="8981937" cy="2334873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105327" y="1120575"/>
                <a:ext cx="8981937" cy="2275778"/>
                <a:chOff x="105327" y="1902310"/>
                <a:chExt cx="8981937" cy="2275778"/>
              </a:xfrm>
            </p:grpSpPr>
            <p:sp>
              <p:nvSpPr>
                <p:cNvPr id="6" name="Pentagon 5"/>
                <p:cNvSpPr/>
                <p:nvPr/>
              </p:nvSpPr>
              <p:spPr>
                <a:xfrm>
                  <a:off x="8229600" y="2822377"/>
                  <a:ext cx="457200" cy="304800"/>
                </a:xfrm>
                <a:prstGeom prst="homePlate">
                  <a:avLst>
                    <a:gd name="adj" fmla="val 96298"/>
                  </a:avLst>
                </a:prstGeom>
                <a:solidFill>
                  <a:srgbClr val="4B9D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7" name="Rectangle 6"/>
                <p:cNvSpPr/>
                <p:nvPr/>
              </p:nvSpPr>
              <p:spPr>
                <a:xfrm>
                  <a:off x="720000" y="2822377"/>
                  <a:ext cx="804000" cy="304800"/>
                </a:xfrm>
                <a:prstGeom prst="rect">
                  <a:avLst/>
                </a:prstGeom>
                <a:solidFill>
                  <a:srgbClr val="BF00B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8" name="Chevron 7"/>
                <p:cNvSpPr/>
                <p:nvPr/>
              </p:nvSpPr>
              <p:spPr>
                <a:xfrm>
                  <a:off x="457200" y="2822377"/>
                  <a:ext cx="609600" cy="304800"/>
                </a:xfrm>
                <a:prstGeom prst="chevron">
                  <a:avLst/>
                </a:prstGeom>
                <a:solidFill>
                  <a:srgbClr val="BF00B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1524000" y="2822377"/>
                  <a:ext cx="994365" cy="304024"/>
                </a:xfrm>
                <a:prstGeom prst="rect">
                  <a:avLst/>
                </a:prstGeom>
                <a:solidFill>
                  <a:srgbClr val="00009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2876574" y="2822377"/>
                  <a:ext cx="5547425" cy="304800"/>
                </a:xfrm>
                <a:prstGeom prst="rect">
                  <a:avLst/>
                </a:prstGeom>
                <a:solidFill>
                  <a:srgbClr val="4B9D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105327" y="3124033"/>
                  <a:ext cx="1349245" cy="461665"/>
                </a:xfrm>
                <a:prstGeom prst="rect">
                  <a:avLst/>
                </a:prstGeom>
                <a:noFill/>
                <a:ln>
                  <a:solidFill>
                    <a:srgbClr val="BF00BF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rgbClr val="BF00BF"/>
                      </a:solidFill>
                    </a:rPr>
                    <a:t>Commissioning with beam</a:t>
                  </a:r>
                  <a:endParaRPr lang="en-US" sz="1200" dirty="0">
                    <a:solidFill>
                      <a:srgbClr val="BF00BF"/>
                    </a:solidFill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2518365" y="2822377"/>
                  <a:ext cx="358210" cy="301655"/>
                </a:xfrm>
                <a:prstGeom prst="rect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1295400" y="2511456"/>
                  <a:ext cx="64764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/>
                    <a:t>13/03</a:t>
                  </a:r>
                  <a:endParaRPr lang="en-US" sz="1200" dirty="0"/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2194540" y="2514600"/>
                  <a:ext cx="64764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/>
                    <a:t>05/04</a:t>
                  </a:r>
                  <a:endParaRPr lang="en-US" sz="1200" dirty="0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1052937" y="3716423"/>
                  <a:ext cx="1183198" cy="461665"/>
                </a:xfrm>
                <a:prstGeom prst="rect">
                  <a:avLst/>
                </a:prstGeom>
                <a:noFill/>
                <a:ln>
                  <a:solidFill>
                    <a:srgbClr val="00009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rgbClr val="000090"/>
                      </a:solidFill>
                    </a:rPr>
                    <a:t>75ns physics run (nominal)</a:t>
                  </a:r>
                </a:p>
              </p:txBody>
            </p:sp>
            <p:cxnSp>
              <p:nvCxnSpPr>
                <p:cNvPr id="16" name="Straight Arrow Connector 15"/>
                <p:cNvCxnSpPr>
                  <a:endCxn id="15" idx="0"/>
                </p:cNvCxnSpPr>
                <p:nvPr/>
              </p:nvCxnSpPr>
              <p:spPr>
                <a:xfrm flipH="1">
                  <a:off x="1644536" y="3127175"/>
                  <a:ext cx="298534" cy="589248"/>
                </a:xfrm>
                <a:prstGeom prst="straightConnector1">
                  <a:avLst/>
                </a:prstGeom>
                <a:ln>
                  <a:solidFill>
                    <a:srgbClr val="000090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Box 16"/>
                <p:cNvSpPr txBox="1"/>
                <p:nvPr/>
              </p:nvSpPr>
              <p:spPr>
                <a:xfrm>
                  <a:off x="2697470" y="2514600"/>
                  <a:ext cx="64764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/>
                    <a:t>12/04</a:t>
                  </a:r>
                  <a:endParaRPr lang="en-US" sz="1200" dirty="0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396175" y="2509967"/>
                  <a:ext cx="64764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/>
                    <a:t>21/02</a:t>
                  </a:r>
                  <a:endParaRPr lang="en-US" sz="1200" dirty="0"/>
                </a:p>
              </p:txBody>
            </p:sp>
            <p:cxnSp>
              <p:nvCxnSpPr>
                <p:cNvPr id="19" name="Straight Arrow Connector 18"/>
                <p:cNvCxnSpPr>
                  <a:stCxn id="12" idx="2"/>
                </p:cNvCxnSpPr>
                <p:nvPr/>
              </p:nvCxnSpPr>
              <p:spPr>
                <a:xfrm rot="16200000" flipH="1">
                  <a:off x="2594951" y="3226551"/>
                  <a:ext cx="384142" cy="179104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Left Brace 19"/>
                <p:cNvSpPr/>
                <p:nvPr/>
              </p:nvSpPr>
              <p:spPr>
                <a:xfrm rot="16200000">
                  <a:off x="5508385" y="540781"/>
                  <a:ext cx="380998" cy="5644618"/>
                </a:xfrm>
                <a:prstGeom prst="leftBrace">
                  <a:avLst>
                    <a:gd name="adj1" fmla="val 56412"/>
                    <a:gd name="adj2" fmla="val 50000"/>
                  </a:avLst>
                </a:prstGeom>
                <a:ln>
                  <a:solidFill>
                    <a:srgbClr val="4B9D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 rot="16200000" flipH="1">
                  <a:off x="8096493" y="2972585"/>
                  <a:ext cx="655011" cy="1"/>
                </a:xfrm>
                <a:prstGeom prst="line">
                  <a:avLst/>
                </a:prstGeom>
                <a:ln w="25400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3" name="Group 68"/>
                <p:cNvGrpSpPr/>
                <p:nvPr/>
              </p:nvGrpSpPr>
              <p:grpSpPr>
                <a:xfrm>
                  <a:off x="2518365" y="1902310"/>
                  <a:ext cx="6299571" cy="2213729"/>
                  <a:chOff x="2518365" y="1902310"/>
                  <a:chExt cx="6299571" cy="2213729"/>
                </a:xfrm>
              </p:grpSpPr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4089121" y="1932290"/>
                    <a:ext cx="1466826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 smtClean="0"/>
                      <a:t>First 1380 bunches in LHC</a:t>
                    </a:r>
                    <a:endParaRPr lang="en-US" sz="1200" dirty="0"/>
                  </a:p>
                </p:txBody>
              </p:sp>
              <p:sp>
                <p:nvSpPr>
                  <p:cNvPr id="28" name="Rounded Rectangular Callout 27"/>
                  <p:cNvSpPr/>
                  <p:nvPr/>
                </p:nvSpPr>
                <p:spPr>
                  <a:xfrm>
                    <a:off x="6987883" y="1902310"/>
                    <a:ext cx="1671787" cy="508058"/>
                  </a:xfrm>
                  <a:prstGeom prst="wedgeRoundRectCallout">
                    <a:avLst>
                      <a:gd name="adj1" fmla="val -15632"/>
                      <a:gd name="adj2" fmla="val 103551"/>
                      <a:gd name="adj3" fmla="val 16667"/>
                    </a:avLst>
                  </a:prstGeom>
                  <a:noFill/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grpSp>
                <p:nvGrpSpPr>
                  <p:cNvPr id="29" name="Group 67"/>
                  <p:cNvGrpSpPr/>
                  <p:nvPr/>
                </p:nvGrpSpPr>
                <p:grpSpPr>
                  <a:xfrm>
                    <a:off x="2518365" y="1917128"/>
                    <a:ext cx="6299571" cy="2198911"/>
                    <a:chOff x="2518365" y="1917128"/>
                    <a:chExt cx="6299571" cy="2198911"/>
                  </a:xfrm>
                </p:grpSpPr>
                <p:grpSp>
                  <p:nvGrpSpPr>
                    <p:cNvPr id="30" name="Group 66"/>
                    <p:cNvGrpSpPr/>
                    <p:nvPr/>
                  </p:nvGrpSpPr>
                  <p:grpSpPr>
                    <a:xfrm>
                      <a:off x="3571194" y="1917128"/>
                      <a:ext cx="5246742" cy="1382963"/>
                      <a:chOff x="3571194" y="1917128"/>
                      <a:chExt cx="5246742" cy="1382963"/>
                    </a:xfrm>
                  </p:grpSpPr>
                  <p:cxnSp>
                    <p:nvCxnSpPr>
                      <p:cNvPr id="36" name="Straight Connector 35"/>
                      <p:cNvCxnSpPr/>
                      <p:nvPr/>
                    </p:nvCxnSpPr>
                    <p:spPr>
                      <a:xfrm rot="16200000" flipH="1">
                        <a:off x="3840824" y="2971107"/>
                        <a:ext cx="655011" cy="1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7" name="Straight Connector 36"/>
                      <p:cNvCxnSpPr/>
                      <p:nvPr/>
                    </p:nvCxnSpPr>
                    <p:spPr>
                      <a:xfrm rot="16200000" flipH="1">
                        <a:off x="5311295" y="2972585"/>
                        <a:ext cx="655011" cy="1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8" name="TextBox 37"/>
                      <p:cNvSpPr txBox="1"/>
                      <p:nvPr/>
                    </p:nvSpPr>
                    <p:spPr>
                      <a:xfrm>
                        <a:off x="3571194" y="2514600"/>
                        <a:ext cx="647649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200" dirty="0" smtClean="0"/>
                          <a:t>28/06</a:t>
                        </a:r>
                        <a:endParaRPr lang="en-US" sz="1200" dirty="0"/>
                      </a:p>
                    </p:txBody>
                  </p:sp>
                  <p:sp>
                    <p:nvSpPr>
                      <p:cNvPr id="39" name="TextBox 38"/>
                      <p:cNvSpPr txBox="1"/>
                      <p:nvPr/>
                    </p:nvSpPr>
                    <p:spPr>
                      <a:xfrm>
                        <a:off x="5046081" y="2523123"/>
                        <a:ext cx="647649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200" dirty="0" smtClean="0"/>
                          <a:t>18/07</a:t>
                        </a:r>
                        <a:endParaRPr lang="en-US" sz="1200" dirty="0"/>
                      </a:p>
                    </p:txBody>
                  </p:sp>
                  <p:cxnSp>
                    <p:nvCxnSpPr>
                      <p:cNvPr id="40" name="Straight Connector 39"/>
                      <p:cNvCxnSpPr/>
                      <p:nvPr/>
                    </p:nvCxnSpPr>
                    <p:spPr>
                      <a:xfrm rot="16200000" flipH="1">
                        <a:off x="7292495" y="2971106"/>
                        <a:ext cx="655011" cy="1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1" name="TextBox 40"/>
                      <p:cNvSpPr txBox="1"/>
                      <p:nvPr/>
                    </p:nvSpPr>
                    <p:spPr>
                      <a:xfrm>
                        <a:off x="6915176" y="2523123"/>
                        <a:ext cx="647649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200" dirty="0" smtClean="0"/>
                          <a:t>30/09</a:t>
                        </a:r>
                        <a:endParaRPr lang="en-US" sz="1200" dirty="0"/>
                      </a:p>
                    </p:txBody>
                  </p:sp>
                  <p:sp>
                    <p:nvSpPr>
                      <p:cNvPr id="42" name="Rounded Rectangular Callout 41"/>
                      <p:cNvSpPr/>
                      <p:nvPr/>
                    </p:nvSpPr>
                    <p:spPr>
                      <a:xfrm>
                        <a:off x="4092344" y="1943145"/>
                        <a:ext cx="1237471" cy="510212"/>
                      </a:xfrm>
                      <a:prstGeom prst="wedgeRoundRectCallout">
                        <a:avLst>
                          <a:gd name="adj1" fmla="val -39316"/>
                          <a:gd name="adj2" fmla="val 118786"/>
                          <a:gd name="adj3" fmla="val 16667"/>
                        </a:avLst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00"/>
                      </a:p>
                    </p:txBody>
                  </p:sp>
                  <p:sp>
                    <p:nvSpPr>
                      <p:cNvPr id="43" name="Rounded Rectangular Callout 42"/>
                      <p:cNvSpPr/>
                      <p:nvPr/>
                    </p:nvSpPr>
                    <p:spPr>
                      <a:xfrm>
                        <a:off x="5677705" y="1927983"/>
                        <a:ext cx="1237471" cy="510212"/>
                      </a:xfrm>
                      <a:prstGeom prst="wedgeRoundRectCallout">
                        <a:avLst>
                          <a:gd name="adj1" fmla="val -48965"/>
                          <a:gd name="adj2" fmla="val 118786"/>
                          <a:gd name="adj3" fmla="val 16667"/>
                        </a:avLst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00"/>
                      </a:p>
                    </p:txBody>
                  </p:sp>
                  <p:sp>
                    <p:nvSpPr>
                      <p:cNvPr id="44" name="TextBox 43"/>
                      <p:cNvSpPr txBox="1"/>
                      <p:nvPr/>
                    </p:nvSpPr>
                    <p:spPr>
                      <a:xfrm>
                        <a:off x="5674482" y="1917128"/>
                        <a:ext cx="1304428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200" dirty="0" smtClean="0">
                            <a:latin typeface="Symbol" charset="2"/>
                            <a:cs typeface="Symbol" charset="2"/>
                          </a:rPr>
                          <a:t>e</a:t>
                        </a:r>
                        <a:r>
                          <a:rPr lang="en-US" sz="1200" baseline="-25000" dirty="0" smtClean="0"/>
                          <a:t>x,y</a:t>
                        </a:r>
                        <a:r>
                          <a:rPr lang="en-US" sz="1200" dirty="0" smtClean="0"/>
                          <a:t> decreasing towards 1.1</a:t>
                        </a:r>
                        <a:r>
                          <a:rPr lang="en-US" sz="1200" dirty="0" smtClean="0">
                            <a:latin typeface="Symbol" charset="2"/>
                            <a:cs typeface="Symbol" charset="2"/>
                          </a:rPr>
                          <a:t>m</a:t>
                        </a:r>
                        <a:r>
                          <a:rPr lang="en-US" sz="1200" dirty="0" smtClean="0"/>
                          <a:t>m</a:t>
                        </a:r>
                        <a:endParaRPr lang="en-US" sz="1200" dirty="0"/>
                      </a:p>
                    </p:txBody>
                  </p:sp>
                  <p:sp>
                    <p:nvSpPr>
                      <p:cNvPr id="45" name="TextBox 44"/>
                      <p:cNvSpPr txBox="1"/>
                      <p:nvPr/>
                    </p:nvSpPr>
                    <p:spPr>
                      <a:xfrm>
                        <a:off x="6972893" y="1927983"/>
                        <a:ext cx="1845043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200" dirty="0" err="1" smtClean="0"/>
                          <a:t>N</a:t>
                        </a:r>
                        <a:r>
                          <a:rPr lang="en-US" sz="1200" baseline="-25000" dirty="0" err="1" smtClean="0"/>
                          <a:t>b</a:t>
                        </a:r>
                        <a:r>
                          <a:rPr lang="en-US" sz="1200" dirty="0" smtClean="0"/>
                          <a:t> increasing towards1.45 x 10</a:t>
                        </a:r>
                        <a:r>
                          <a:rPr lang="en-US" sz="1200" baseline="30000" dirty="0" smtClean="0"/>
                          <a:t>11</a:t>
                        </a:r>
                        <a:r>
                          <a:rPr lang="en-US" sz="1200" dirty="0" smtClean="0"/>
                          <a:t> ppb</a:t>
                        </a:r>
                        <a:endParaRPr lang="en-US" sz="1200" dirty="0"/>
                      </a:p>
                    </p:txBody>
                  </p:sp>
                </p:grpSp>
                <p:grpSp>
                  <p:nvGrpSpPr>
                    <p:cNvPr id="31" name="Group 65"/>
                    <p:cNvGrpSpPr/>
                    <p:nvPr/>
                  </p:nvGrpSpPr>
                  <p:grpSpPr>
                    <a:xfrm>
                      <a:off x="2518365" y="2594241"/>
                      <a:ext cx="3120434" cy="1521798"/>
                      <a:chOff x="2518365" y="2594241"/>
                      <a:chExt cx="3120434" cy="1521798"/>
                    </a:xfrm>
                  </p:grpSpPr>
                  <p:cxnSp>
                    <p:nvCxnSpPr>
                      <p:cNvPr id="32" name="Straight Connector 31"/>
                      <p:cNvCxnSpPr>
                        <a:endCxn id="64" idx="6"/>
                      </p:cNvCxnSpPr>
                      <p:nvPr/>
                    </p:nvCxnSpPr>
                    <p:spPr>
                      <a:xfrm flipH="1">
                        <a:off x="5633743" y="2925450"/>
                        <a:ext cx="5056" cy="1178242"/>
                      </a:xfrm>
                      <a:prstGeom prst="line">
                        <a:avLst/>
                      </a:prstGeom>
                      <a:ln w="19050" cap="flat" cmpd="sng" algn="ctr">
                        <a:solidFill>
                          <a:srgbClr val="000000"/>
                        </a:solidFill>
                        <a:prstDash val="dash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3" name="Straight Connector 32"/>
                      <p:cNvCxnSpPr/>
                      <p:nvPr/>
                    </p:nvCxnSpPr>
                    <p:spPr>
                      <a:xfrm>
                        <a:off x="2518365" y="2594241"/>
                        <a:ext cx="2" cy="1521798"/>
                      </a:xfrm>
                      <a:prstGeom prst="line">
                        <a:avLst/>
                      </a:prstGeom>
                      <a:ln w="19050" cap="flat" cmpd="sng" algn="ctr">
                        <a:solidFill>
                          <a:srgbClr val="000000"/>
                        </a:solidFill>
                        <a:prstDash val="dash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5" name="TextBox 34"/>
                      <p:cNvSpPr txBox="1">
                        <a:spLocks/>
                      </p:cNvSpPr>
                      <p:nvPr/>
                    </p:nvSpPr>
                    <p:spPr>
                      <a:xfrm>
                        <a:off x="3590474" y="3656451"/>
                        <a:ext cx="1019751" cy="429346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00CC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200" dirty="0" smtClean="0"/>
                          <a:t>50ns beams</a:t>
                        </a:r>
                      </a:p>
                      <a:p>
                        <a:pPr algn="ctr"/>
                        <a:r>
                          <a:rPr lang="en-US" sz="1200" dirty="0" smtClean="0"/>
                          <a:t>1.1x10</a:t>
                        </a:r>
                        <a:r>
                          <a:rPr lang="en-US" sz="1200" baseline="30000" dirty="0" smtClean="0"/>
                          <a:t>11</a:t>
                        </a:r>
                        <a:r>
                          <a:rPr lang="en-US" sz="1200" dirty="0" smtClean="0"/>
                          <a:t>ppb</a:t>
                        </a:r>
                      </a:p>
                    </p:txBody>
                  </p:sp>
                </p:grpSp>
              </p:grpSp>
            </p:grpSp>
            <p:sp>
              <p:nvSpPr>
                <p:cNvPr id="24" name="TextBox 23"/>
                <p:cNvSpPr txBox="1"/>
                <p:nvPr/>
              </p:nvSpPr>
              <p:spPr>
                <a:xfrm>
                  <a:off x="2290507" y="3553589"/>
                  <a:ext cx="1204478" cy="4616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00FF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 smtClean="0">
                      <a:solidFill>
                        <a:srgbClr val="0000FF"/>
                      </a:solidFill>
                    </a:rPr>
                    <a:t>Scrubbing run 50ns</a:t>
                  </a:r>
                  <a:endParaRPr lang="en-US" sz="1200" b="1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5105400" y="3647253"/>
                  <a:ext cx="1204478" cy="46166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4B9DFF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 smtClean="0">
                      <a:solidFill>
                        <a:srgbClr val="4B9DFF"/>
                      </a:solidFill>
                    </a:rPr>
                    <a:t>Physics run 50ns</a:t>
                  </a:r>
                  <a:endParaRPr lang="en-US" sz="1200" b="1" dirty="0">
                    <a:solidFill>
                      <a:srgbClr val="4B9DFF"/>
                    </a:solidFill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8439615" y="2551057"/>
                  <a:ext cx="64764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30/10</a:t>
                  </a:r>
                  <a:endParaRPr lang="en-US" sz="1200" b="1" dirty="0"/>
                </a:p>
              </p:txBody>
            </p:sp>
          </p:grpSp>
          <p:sp>
            <p:nvSpPr>
              <p:cNvPr id="46" name="TextBox 45"/>
              <p:cNvSpPr txBox="1"/>
              <p:nvPr/>
            </p:nvSpPr>
            <p:spPr>
              <a:xfrm>
                <a:off x="501374" y="1258504"/>
                <a:ext cx="3039615" cy="33855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An example of scrubbing 2011</a:t>
                </a:r>
                <a:endParaRPr lang="en-US" dirty="0"/>
              </a:p>
            </p:txBody>
          </p:sp>
          <p:sp>
            <p:nvSpPr>
              <p:cNvPr id="64" name="Freeform 63"/>
              <p:cNvSpPr/>
              <p:nvPr/>
            </p:nvSpPr>
            <p:spPr bwMode="auto">
              <a:xfrm>
                <a:off x="2518363" y="3281498"/>
                <a:ext cx="3120435" cy="173950"/>
              </a:xfrm>
              <a:custGeom>
                <a:avLst/>
                <a:gdLst>
                  <a:gd name="connsiteX0" fmla="*/ 0 w 3129699"/>
                  <a:gd name="connsiteY0" fmla="*/ 0 h 84841"/>
                  <a:gd name="connsiteX1" fmla="*/ 0 w 3129699"/>
                  <a:gd name="connsiteY1" fmla="*/ 0 h 84841"/>
                  <a:gd name="connsiteX2" fmla="*/ 4714 w 3129699"/>
                  <a:gd name="connsiteY2" fmla="*/ 84841 h 84841"/>
                  <a:gd name="connsiteX3" fmla="*/ 1635551 w 3129699"/>
                  <a:gd name="connsiteY3" fmla="*/ 84841 h 84841"/>
                  <a:gd name="connsiteX4" fmla="*/ 1635551 w 3129699"/>
                  <a:gd name="connsiteY4" fmla="*/ 0 h 84841"/>
                  <a:gd name="connsiteX5" fmla="*/ 1635551 w 3129699"/>
                  <a:gd name="connsiteY5" fmla="*/ 84841 h 84841"/>
                  <a:gd name="connsiteX6" fmla="*/ 3124986 w 3129699"/>
                  <a:gd name="connsiteY6" fmla="*/ 84841 h 84841"/>
                  <a:gd name="connsiteX7" fmla="*/ 3129699 w 3129699"/>
                  <a:gd name="connsiteY7" fmla="*/ 14140 h 84841"/>
                  <a:gd name="connsiteX0" fmla="*/ 0 w 3129699"/>
                  <a:gd name="connsiteY0" fmla="*/ 0 h 84841"/>
                  <a:gd name="connsiteX1" fmla="*/ 0 w 3129699"/>
                  <a:gd name="connsiteY1" fmla="*/ 0 h 84841"/>
                  <a:gd name="connsiteX2" fmla="*/ 4714 w 3129699"/>
                  <a:gd name="connsiteY2" fmla="*/ 84841 h 84841"/>
                  <a:gd name="connsiteX3" fmla="*/ 1635551 w 3129699"/>
                  <a:gd name="connsiteY3" fmla="*/ 84841 h 84841"/>
                  <a:gd name="connsiteX4" fmla="*/ 1635551 w 3129699"/>
                  <a:gd name="connsiteY4" fmla="*/ 0 h 84841"/>
                  <a:gd name="connsiteX5" fmla="*/ 1635551 w 3129699"/>
                  <a:gd name="connsiteY5" fmla="*/ 84841 h 84841"/>
                  <a:gd name="connsiteX6" fmla="*/ 3124986 w 3129699"/>
                  <a:gd name="connsiteY6" fmla="*/ 77697 h 84841"/>
                  <a:gd name="connsiteX7" fmla="*/ 3129699 w 3129699"/>
                  <a:gd name="connsiteY7" fmla="*/ 14140 h 84841"/>
                  <a:gd name="connsiteX0" fmla="*/ 0 w 3129699"/>
                  <a:gd name="connsiteY0" fmla="*/ 47773 h 132614"/>
                  <a:gd name="connsiteX1" fmla="*/ 0 w 3129699"/>
                  <a:gd name="connsiteY1" fmla="*/ 47773 h 132614"/>
                  <a:gd name="connsiteX2" fmla="*/ 4714 w 3129699"/>
                  <a:gd name="connsiteY2" fmla="*/ 132614 h 132614"/>
                  <a:gd name="connsiteX3" fmla="*/ 1635551 w 3129699"/>
                  <a:gd name="connsiteY3" fmla="*/ 132614 h 132614"/>
                  <a:gd name="connsiteX4" fmla="*/ 1635551 w 3129699"/>
                  <a:gd name="connsiteY4" fmla="*/ 47773 h 132614"/>
                  <a:gd name="connsiteX5" fmla="*/ 1635551 w 3129699"/>
                  <a:gd name="connsiteY5" fmla="*/ 132614 h 132614"/>
                  <a:gd name="connsiteX6" fmla="*/ 3124986 w 3129699"/>
                  <a:gd name="connsiteY6" fmla="*/ 125470 h 132614"/>
                  <a:gd name="connsiteX7" fmla="*/ 3129699 w 3129699"/>
                  <a:gd name="connsiteY7" fmla="*/ 0 h 132614"/>
                  <a:gd name="connsiteX0" fmla="*/ 0 w 3124986"/>
                  <a:gd name="connsiteY0" fmla="*/ 47773 h 132614"/>
                  <a:gd name="connsiteX1" fmla="*/ 0 w 3124986"/>
                  <a:gd name="connsiteY1" fmla="*/ 47773 h 132614"/>
                  <a:gd name="connsiteX2" fmla="*/ 4714 w 3124986"/>
                  <a:gd name="connsiteY2" fmla="*/ 132614 h 132614"/>
                  <a:gd name="connsiteX3" fmla="*/ 1635551 w 3124986"/>
                  <a:gd name="connsiteY3" fmla="*/ 132614 h 132614"/>
                  <a:gd name="connsiteX4" fmla="*/ 1635551 w 3124986"/>
                  <a:gd name="connsiteY4" fmla="*/ 47773 h 132614"/>
                  <a:gd name="connsiteX5" fmla="*/ 1635551 w 3124986"/>
                  <a:gd name="connsiteY5" fmla="*/ 132614 h 132614"/>
                  <a:gd name="connsiteX6" fmla="*/ 3124986 w 3124986"/>
                  <a:gd name="connsiteY6" fmla="*/ 125470 h 132614"/>
                  <a:gd name="connsiteX7" fmla="*/ 3117793 w 3124986"/>
                  <a:gd name="connsiteY7" fmla="*/ 0 h 132614"/>
                  <a:gd name="connsiteX0" fmla="*/ 0 w 3132081"/>
                  <a:gd name="connsiteY0" fmla="*/ 47773 h 132614"/>
                  <a:gd name="connsiteX1" fmla="*/ 0 w 3132081"/>
                  <a:gd name="connsiteY1" fmla="*/ 47773 h 132614"/>
                  <a:gd name="connsiteX2" fmla="*/ 4714 w 3132081"/>
                  <a:gd name="connsiteY2" fmla="*/ 132614 h 132614"/>
                  <a:gd name="connsiteX3" fmla="*/ 1635551 w 3132081"/>
                  <a:gd name="connsiteY3" fmla="*/ 132614 h 132614"/>
                  <a:gd name="connsiteX4" fmla="*/ 1635551 w 3132081"/>
                  <a:gd name="connsiteY4" fmla="*/ 47773 h 132614"/>
                  <a:gd name="connsiteX5" fmla="*/ 1635551 w 3132081"/>
                  <a:gd name="connsiteY5" fmla="*/ 132614 h 132614"/>
                  <a:gd name="connsiteX6" fmla="*/ 3124986 w 3132081"/>
                  <a:gd name="connsiteY6" fmla="*/ 125470 h 132614"/>
                  <a:gd name="connsiteX7" fmla="*/ 3132081 w 3132081"/>
                  <a:gd name="connsiteY7" fmla="*/ 0 h 132614"/>
                  <a:gd name="connsiteX0" fmla="*/ 0 w 3124986"/>
                  <a:gd name="connsiteY0" fmla="*/ 47773 h 132614"/>
                  <a:gd name="connsiteX1" fmla="*/ 0 w 3124986"/>
                  <a:gd name="connsiteY1" fmla="*/ 47773 h 132614"/>
                  <a:gd name="connsiteX2" fmla="*/ 4714 w 3124986"/>
                  <a:gd name="connsiteY2" fmla="*/ 132614 h 132614"/>
                  <a:gd name="connsiteX3" fmla="*/ 1635551 w 3124986"/>
                  <a:gd name="connsiteY3" fmla="*/ 132614 h 132614"/>
                  <a:gd name="connsiteX4" fmla="*/ 1635551 w 3124986"/>
                  <a:gd name="connsiteY4" fmla="*/ 47773 h 132614"/>
                  <a:gd name="connsiteX5" fmla="*/ 1635551 w 3124986"/>
                  <a:gd name="connsiteY5" fmla="*/ 132614 h 132614"/>
                  <a:gd name="connsiteX6" fmla="*/ 3124986 w 3124986"/>
                  <a:gd name="connsiteY6" fmla="*/ 125470 h 132614"/>
                  <a:gd name="connsiteX7" fmla="*/ 3120175 w 3124986"/>
                  <a:gd name="connsiteY7" fmla="*/ 0 h 132614"/>
                  <a:gd name="connsiteX0" fmla="*/ 0 w 3124986"/>
                  <a:gd name="connsiteY0" fmla="*/ 47773 h 132614"/>
                  <a:gd name="connsiteX1" fmla="*/ 2381 w 3124986"/>
                  <a:gd name="connsiteY1" fmla="*/ 23961 h 132614"/>
                  <a:gd name="connsiteX2" fmla="*/ 4714 w 3124986"/>
                  <a:gd name="connsiteY2" fmla="*/ 132614 h 132614"/>
                  <a:gd name="connsiteX3" fmla="*/ 1635551 w 3124986"/>
                  <a:gd name="connsiteY3" fmla="*/ 132614 h 132614"/>
                  <a:gd name="connsiteX4" fmla="*/ 1635551 w 3124986"/>
                  <a:gd name="connsiteY4" fmla="*/ 47773 h 132614"/>
                  <a:gd name="connsiteX5" fmla="*/ 1635551 w 3124986"/>
                  <a:gd name="connsiteY5" fmla="*/ 132614 h 132614"/>
                  <a:gd name="connsiteX6" fmla="*/ 3124986 w 3124986"/>
                  <a:gd name="connsiteY6" fmla="*/ 125470 h 132614"/>
                  <a:gd name="connsiteX7" fmla="*/ 3120175 w 3124986"/>
                  <a:gd name="connsiteY7" fmla="*/ 0 h 132614"/>
                  <a:gd name="connsiteX0" fmla="*/ 0 w 3124986"/>
                  <a:gd name="connsiteY0" fmla="*/ 47773 h 132614"/>
                  <a:gd name="connsiteX1" fmla="*/ 2381 w 3124986"/>
                  <a:gd name="connsiteY1" fmla="*/ 2530 h 132614"/>
                  <a:gd name="connsiteX2" fmla="*/ 4714 w 3124986"/>
                  <a:gd name="connsiteY2" fmla="*/ 132614 h 132614"/>
                  <a:gd name="connsiteX3" fmla="*/ 1635551 w 3124986"/>
                  <a:gd name="connsiteY3" fmla="*/ 132614 h 132614"/>
                  <a:gd name="connsiteX4" fmla="*/ 1635551 w 3124986"/>
                  <a:gd name="connsiteY4" fmla="*/ 47773 h 132614"/>
                  <a:gd name="connsiteX5" fmla="*/ 1635551 w 3124986"/>
                  <a:gd name="connsiteY5" fmla="*/ 132614 h 132614"/>
                  <a:gd name="connsiteX6" fmla="*/ 3124986 w 3124986"/>
                  <a:gd name="connsiteY6" fmla="*/ 125470 h 132614"/>
                  <a:gd name="connsiteX7" fmla="*/ 3120175 w 3124986"/>
                  <a:gd name="connsiteY7" fmla="*/ 0 h 132614"/>
                  <a:gd name="connsiteX0" fmla="*/ 321667 w 3144234"/>
                  <a:gd name="connsiteY0" fmla="*/ 24840 h 135875"/>
                  <a:gd name="connsiteX1" fmla="*/ 21629 w 3144234"/>
                  <a:gd name="connsiteY1" fmla="*/ 5791 h 135875"/>
                  <a:gd name="connsiteX2" fmla="*/ 23962 w 3144234"/>
                  <a:gd name="connsiteY2" fmla="*/ 135875 h 135875"/>
                  <a:gd name="connsiteX3" fmla="*/ 1654799 w 3144234"/>
                  <a:gd name="connsiteY3" fmla="*/ 135875 h 135875"/>
                  <a:gd name="connsiteX4" fmla="*/ 1654799 w 3144234"/>
                  <a:gd name="connsiteY4" fmla="*/ 51034 h 135875"/>
                  <a:gd name="connsiteX5" fmla="*/ 1654799 w 3144234"/>
                  <a:gd name="connsiteY5" fmla="*/ 135875 h 135875"/>
                  <a:gd name="connsiteX6" fmla="*/ 3144234 w 3144234"/>
                  <a:gd name="connsiteY6" fmla="*/ 128731 h 135875"/>
                  <a:gd name="connsiteX7" fmla="*/ 3139423 w 3144234"/>
                  <a:gd name="connsiteY7" fmla="*/ 3261 h 135875"/>
                  <a:gd name="connsiteX0" fmla="*/ 358092 w 3180659"/>
                  <a:gd name="connsiteY0" fmla="*/ 21579 h 132614"/>
                  <a:gd name="connsiteX1" fmla="*/ 60387 w 3180659"/>
                  <a:gd name="connsiteY1" fmla="*/ 132614 h 132614"/>
                  <a:gd name="connsiteX2" fmla="*/ 1691224 w 3180659"/>
                  <a:gd name="connsiteY2" fmla="*/ 132614 h 132614"/>
                  <a:gd name="connsiteX3" fmla="*/ 1691224 w 3180659"/>
                  <a:gd name="connsiteY3" fmla="*/ 47773 h 132614"/>
                  <a:gd name="connsiteX4" fmla="*/ 1691224 w 3180659"/>
                  <a:gd name="connsiteY4" fmla="*/ 132614 h 132614"/>
                  <a:gd name="connsiteX5" fmla="*/ 3180659 w 3180659"/>
                  <a:gd name="connsiteY5" fmla="*/ 125470 h 132614"/>
                  <a:gd name="connsiteX6" fmla="*/ 3175848 w 3180659"/>
                  <a:gd name="connsiteY6" fmla="*/ 0 h 132614"/>
                  <a:gd name="connsiteX0" fmla="*/ 117285 w 3232746"/>
                  <a:gd name="connsiteY0" fmla="*/ 28722 h 132614"/>
                  <a:gd name="connsiteX1" fmla="*/ 112474 w 3232746"/>
                  <a:gd name="connsiteY1" fmla="*/ 132614 h 132614"/>
                  <a:gd name="connsiteX2" fmla="*/ 1743311 w 3232746"/>
                  <a:gd name="connsiteY2" fmla="*/ 132614 h 132614"/>
                  <a:gd name="connsiteX3" fmla="*/ 1743311 w 3232746"/>
                  <a:gd name="connsiteY3" fmla="*/ 47773 h 132614"/>
                  <a:gd name="connsiteX4" fmla="*/ 1743311 w 3232746"/>
                  <a:gd name="connsiteY4" fmla="*/ 132614 h 132614"/>
                  <a:gd name="connsiteX5" fmla="*/ 3232746 w 3232746"/>
                  <a:gd name="connsiteY5" fmla="*/ 125470 h 132614"/>
                  <a:gd name="connsiteX6" fmla="*/ 3227935 w 3232746"/>
                  <a:gd name="connsiteY6" fmla="*/ 0 h 132614"/>
                  <a:gd name="connsiteX0" fmla="*/ 0 w 3120272"/>
                  <a:gd name="connsiteY0" fmla="*/ 132614 h 132614"/>
                  <a:gd name="connsiteX1" fmla="*/ 1630837 w 3120272"/>
                  <a:gd name="connsiteY1" fmla="*/ 132614 h 132614"/>
                  <a:gd name="connsiteX2" fmla="*/ 1630837 w 3120272"/>
                  <a:gd name="connsiteY2" fmla="*/ 47773 h 132614"/>
                  <a:gd name="connsiteX3" fmla="*/ 1630837 w 3120272"/>
                  <a:gd name="connsiteY3" fmla="*/ 132614 h 132614"/>
                  <a:gd name="connsiteX4" fmla="*/ 3120272 w 3120272"/>
                  <a:gd name="connsiteY4" fmla="*/ 125470 h 132614"/>
                  <a:gd name="connsiteX5" fmla="*/ 3115461 w 3120272"/>
                  <a:gd name="connsiteY5" fmla="*/ 0 h 132614"/>
                  <a:gd name="connsiteX0" fmla="*/ 0 w 3120272"/>
                  <a:gd name="connsiteY0" fmla="*/ 132614 h 132701"/>
                  <a:gd name="connsiteX1" fmla="*/ 153775 w 3120272"/>
                  <a:gd name="connsiteY1" fmla="*/ 132701 h 132701"/>
                  <a:gd name="connsiteX2" fmla="*/ 1630837 w 3120272"/>
                  <a:gd name="connsiteY2" fmla="*/ 132614 h 132701"/>
                  <a:gd name="connsiteX3" fmla="*/ 1630837 w 3120272"/>
                  <a:gd name="connsiteY3" fmla="*/ 47773 h 132701"/>
                  <a:gd name="connsiteX4" fmla="*/ 1630837 w 3120272"/>
                  <a:gd name="connsiteY4" fmla="*/ 132614 h 132701"/>
                  <a:gd name="connsiteX5" fmla="*/ 3120272 w 3120272"/>
                  <a:gd name="connsiteY5" fmla="*/ 125470 h 132701"/>
                  <a:gd name="connsiteX6" fmla="*/ 3115461 w 3120272"/>
                  <a:gd name="connsiteY6" fmla="*/ 0 h 132701"/>
                  <a:gd name="connsiteX0" fmla="*/ 1006 w 2966497"/>
                  <a:gd name="connsiteY0" fmla="*/ 39745 h 132701"/>
                  <a:gd name="connsiteX1" fmla="*/ 0 w 2966497"/>
                  <a:gd name="connsiteY1" fmla="*/ 132701 h 132701"/>
                  <a:gd name="connsiteX2" fmla="*/ 1477062 w 2966497"/>
                  <a:gd name="connsiteY2" fmla="*/ 132614 h 132701"/>
                  <a:gd name="connsiteX3" fmla="*/ 1477062 w 2966497"/>
                  <a:gd name="connsiteY3" fmla="*/ 47773 h 132701"/>
                  <a:gd name="connsiteX4" fmla="*/ 1477062 w 2966497"/>
                  <a:gd name="connsiteY4" fmla="*/ 132614 h 132701"/>
                  <a:gd name="connsiteX5" fmla="*/ 2966497 w 2966497"/>
                  <a:gd name="connsiteY5" fmla="*/ 125470 h 132701"/>
                  <a:gd name="connsiteX6" fmla="*/ 2961686 w 2966497"/>
                  <a:gd name="connsiteY6" fmla="*/ 0 h 132701"/>
                  <a:gd name="connsiteX0" fmla="*/ 1006 w 2966497"/>
                  <a:gd name="connsiteY0" fmla="*/ 13552 h 132701"/>
                  <a:gd name="connsiteX1" fmla="*/ 0 w 2966497"/>
                  <a:gd name="connsiteY1" fmla="*/ 132701 h 132701"/>
                  <a:gd name="connsiteX2" fmla="*/ 1477062 w 2966497"/>
                  <a:gd name="connsiteY2" fmla="*/ 132614 h 132701"/>
                  <a:gd name="connsiteX3" fmla="*/ 1477062 w 2966497"/>
                  <a:gd name="connsiteY3" fmla="*/ 47773 h 132701"/>
                  <a:gd name="connsiteX4" fmla="*/ 1477062 w 2966497"/>
                  <a:gd name="connsiteY4" fmla="*/ 132614 h 132701"/>
                  <a:gd name="connsiteX5" fmla="*/ 2966497 w 2966497"/>
                  <a:gd name="connsiteY5" fmla="*/ 125470 h 132701"/>
                  <a:gd name="connsiteX6" fmla="*/ 2961686 w 2966497"/>
                  <a:gd name="connsiteY6" fmla="*/ 0 h 132701"/>
                  <a:gd name="connsiteX0" fmla="*/ 1006 w 2966497"/>
                  <a:gd name="connsiteY0" fmla="*/ 13552 h 141512"/>
                  <a:gd name="connsiteX1" fmla="*/ 0 w 2966497"/>
                  <a:gd name="connsiteY1" fmla="*/ 132701 h 141512"/>
                  <a:gd name="connsiteX2" fmla="*/ 1477062 w 2966497"/>
                  <a:gd name="connsiteY2" fmla="*/ 132614 h 141512"/>
                  <a:gd name="connsiteX3" fmla="*/ 1477062 w 2966497"/>
                  <a:gd name="connsiteY3" fmla="*/ 47773 h 141512"/>
                  <a:gd name="connsiteX4" fmla="*/ 1477062 w 2966497"/>
                  <a:gd name="connsiteY4" fmla="*/ 132614 h 141512"/>
                  <a:gd name="connsiteX5" fmla="*/ 2966497 w 2966497"/>
                  <a:gd name="connsiteY5" fmla="*/ 141512 h 141512"/>
                  <a:gd name="connsiteX6" fmla="*/ 2961686 w 2966497"/>
                  <a:gd name="connsiteY6" fmla="*/ 0 h 141512"/>
                  <a:gd name="connsiteX0" fmla="*/ 1006 w 2970508"/>
                  <a:gd name="connsiteY0" fmla="*/ 13552 h 133491"/>
                  <a:gd name="connsiteX1" fmla="*/ 0 w 2970508"/>
                  <a:gd name="connsiteY1" fmla="*/ 132701 h 133491"/>
                  <a:gd name="connsiteX2" fmla="*/ 1477062 w 2970508"/>
                  <a:gd name="connsiteY2" fmla="*/ 132614 h 133491"/>
                  <a:gd name="connsiteX3" fmla="*/ 1477062 w 2970508"/>
                  <a:gd name="connsiteY3" fmla="*/ 47773 h 133491"/>
                  <a:gd name="connsiteX4" fmla="*/ 1477062 w 2970508"/>
                  <a:gd name="connsiteY4" fmla="*/ 132614 h 133491"/>
                  <a:gd name="connsiteX5" fmla="*/ 2970508 w 2970508"/>
                  <a:gd name="connsiteY5" fmla="*/ 133491 h 133491"/>
                  <a:gd name="connsiteX6" fmla="*/ 2961686 w 2970508"/>
                  <a:gd name="connsiteY6" fmla="*/ 0 h 133491"/>
                  <a:gd name="connsiteX0" fmla="*/ 1006 w 2977728"/>
                  <a:gd name="connsiteY0" fmla="*/ 13552 h 133491"/>
                  <a:gd name="connsiteX1" fmla="*/ 0 w 2977728"/>
                  <a:gd name="connsiteY1" fmla="*/ 132701 h 133491"/>
                  <a:gd name="connsiteX2" fmla="*/ 1477062 w 2977728"/>
                  <a:gd name="connsiteY2" fmla="*/ 132614 h 133491"/>
                  <a:gd name="connsiteX3" fmla="*/ 1477062 w 2977728"/>
                  <a:gd name="connsiteY3" fmla="*/ 47773 h 133491"/>
                  <a:gd name="connsiteX4" fmla="*/ 1477062 w 2977728"/>
                  <a:gd name="connsiteY4" fmla="*/ 132614 h 133491"/>
                  <a:gd name="connsiteX5" fmla="*/ 2970508 w 2977728"/>
                  <a:gd name="connsiteY5" fmla="*/ 133491 h 133491"/>
                  <a:gd name="connsiteX6" fmla="*/ 2977728 w 2977728"/>
                  <a:gd name="connsiteY6" fmla="*/ 0 h 133491"/>
                  <a:gd name="connsiteX0" fmla="*/ 1006 w 2970508"/>
                  <a:gd name="connsiteY0" fmla="*/ 13552 h 133491"/>
                  <a:gd name="connsiteX1" fmla="*/ 0 w 2970508"/>
                  <a:gd name="connsiteY1" fmla="*/ 132701 h 133491"/>
                  <a:gd name="connsiteX2" fmla="*/ 1477062 w 2970508"/>
                  <a:gd name="connsiteY2" fmla="*/ 132614 h 133491"/>
                  <a:gd name="connsiteX3" fmla="*/ 1477062 w 2970508"/>
                  <a:gd name="connsiteY3" fmla="*/ 47773 h 133491"/>
                  <a:gd name="connsiteX4" fmla="*/ 1477062 w 2970508"/>
                  <a:gd name="connsiteY4" fmla="*/ 132614 h 133491"/>
                  <a:gd name="connsiteX5" fmla="*/ 2970508 w 2970508"/>
                  <a:gd name="connsiteY5" fmla="*/ 133491 h 133491"/>
                  <a:gd name="connsiteX6" fmla="*/ 2965696 w 2970508"/>
                  <a:gd name="connsiteY6" fmla="*/ 0 h 133491"/>
                  <a:gd name="connsiteX0" fmla="*/ 1006 w 2970508"/>
                  <a:gd name="connsiteY0" fmla="*/ 74064 h 194003"/>
                  <a:gd name="connsiteX1" fmla="*/ 0 w 2970508"/>
                  <a:gd name="connsiteY1" fmla="*/ 193213 h 194003"/>
                  <a:gd name="connsiteX2" fmla="*/ 1477062 w 2970508"/>
                  <a:gd name="connsiteY2" fmla="*/ 193126 h 194003"/>
                  <a:gd name="connsiteX3" fmla="*/ 1480880 w 2970508"/>
                  <a:gd name="connsiteY3" fmla="*/ 0 h 194003"/>
                  <a:gd name="connsiteX4" fmla="*/ 1477062 w 2970508"/>
                  <a:gd name="connsiteY4" fmla="*/ 193126 h 194003"/>
                  <a:gd name="connsiteX5" fmla="*/ 2970508 w 2970508"/>
                  <a:gd name="connsiteY5" fmla="*/ 194003 h 194003"/>
                  <a:gd name="connsiteX6" fmla="*/ 2965696 w 2970508"/>
                  <a:gd name="connsiteY6" fmla="*/ 60512 h 194003"/>
                  <a:gd name="connsiteX0" fmla="*/ 1006 w 2970508"/>
                  <a:gd name="connsiteY0" fmla="*/ 45990 h 165929"/>
                  <a:gd name="connsiteX1" fmla="*/ 0 w 2970508"/>
                  <a:gd name="connsiteY1" fmla="*/ 165139 h 165929"/>
                  <a:gd name="connsiteX2" fmla="*/ 1477062 w 2970508"/>
                  <a:gd name="connsiteY2" fmla="*/ 165052 h 165929"/>
                  <a:gd name="connsiteX3" fmla="*/ 1480880 w 2970508"/>
                  <a:gd name="connsiteY3" fmla="*/ 0 h 165929"/>
                  <a:gd name="connsiteX4" fmla="*/ 1477062 w 2970508"/>
                  <a:gd name="connsiteY4" fmla="*/ 165052 h 165929"/>
                  <a:gd name="connsiteX5" fmla="*/ 2970508 w 2970508"/>
                  <a:gd name="connsiteY5" fmla="*/ 165929 h 165929"/>
                  <a:gd name="connsiteX6" fmla="*/ 2965696 w 2970508"/>
                  <a:gd name="connsiteY6" fmla="*/ 32438 h 165929"/>
                  <a:gd name="connsiteX0" fmla="*/ 1006 w 2970508"/>
                  <a:gd name="connsiteY0" fmla="*/ 54011 h 173950"/>
                  <a:gd name="connsiteX1" fmla="*/ 0 w 2970508"/>
                  <a:gd name="connsiteY1" fmla="*/ 173160 h 173950"/>
                  <a:gd name="connsiteX2" fmla="*/ 1477062 w 2970508"/>
                  <a:gd name="connsiteY2" fmla="*/ 173073 h 173950"/>
                  <a:gd name="connsiteX3" fmla="*/ 1408341 w 2970508"/>
                  <a:gd name="connsiteY3" fmla="*/ 0 h 173950"/>
                  <a:gd name="connsiteX4" fmla="*/ 1477062 w 2970508"/>
                  <a:gd name="connsiteY4" fmla="*/ 173073 h 173950"/>
                  <a:gd name="connsiteX5" fmla="*/ 2970508 w 2970508"/>
                  <a:gd name="connsiteY5" fmla="*/ 173950 h 173950"/>
                  <a:gd name="connsiteX6" fmla="*/ 2965696 w 2970508"/>
                  <a:gd name="connsiteY6" fmla="*/ 40459 h 173950"/>
                  <a:gd name="connsiteX0" fmla="*/ 1006 w 2970508"/>
                  <a:gd name="connsiteY0" fmla="*/ 54011 h 173950"/>
                  <a:gd name="connsiteX1" fmla="*/ 0 w 2970508"/>
                  <a:gd name="connsiteY1" fmla="*/ 173160 h 173950"/>
                  <a:gd name="connsiteX2" fmla="*/ 1477062 w 2970508"/>
                  <a:gd name="connsiteY2" fmla="*/ 173073 h 173950"/>
                  <a:gd name="connsiteX3" fmla="*/ 1477062 w 2970508"/>
                  <a:gd name="connsiteY3" fmla="*/ 0 h 173950"/>
                  <a:gd name="connsiteX4" fmla="*/ 1477062 w 2970508"/>
                  <a:gd name="connsiteY4" fmla="*/ 173073 h 173950"/>
                  <a:gd name="connsiteX5" fmla="*/ 2970508 w 2970508"/>
                  <a:gd name="connsiteY5" fmla="*/ 173950 h 173950"/>
                  <a:gd name="connsiteX6" fmla="*/ 2965696 w 2970508"/>
                  <a:gd name="connsiteY6" fmla="*/ 40459 h 173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70508" h="173950">
                    <a:moveTo>
                      <a:pt x="1006" y="54011"/>
                    </a:moveTo>
                    <a:cubicBezTo>
                      <a:pt x="671" y="84996"/>
                      <a:pt x="335" y="142175"/>
                      <a:pt x="0" y="173160"/>
                    </a:cubicBezTo>
                    <a:lnTo>
                      <a:pt x="1477062" y="173073"/>
                    </a:lnTo>
                    <a:cubicBezTo>
                      <a:pt x="1478335" y="108698"/>
                      <a:pt x="1475789" y="64375"/>
                      <a:pt x="1477062" y="0"/>
                    </a:cubicBezTo>
                    <a:cubicBezTo>
                      <a:pt x="1475789" y="64375"/>
                      <a:pt x="1478335" y="108698"/>
                      <a:pt x="1477062" y="173073"/>
                    </a:cubicBezTo>
                    <a:lnTo>
                      <a:pt x="2970508" y="173950"/>
                    </a:lnTo>
                    <a:lnTo>
                      <a:pt x="2965696" y="40459"/>
                    </a:ln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</p:grpSp>
      <p:grpSp>
        <p:nvGrpSpPr>
          <p:cNvPr id="69" name="Group 68"/>
          <p:cNvGrpSpPr/>
          <p:nvPr/>
        </p:nvGrpSpPr>
        <p:grpSpPr>
          <a:xfrm>
            <a:off x="4315095" y="4756080"/>
            <a:ext cx="4787454" cy="1477328"/>
            <a:chOff x="7178352" y="4740038"/>
            <a:chExt cx="4787454" cy="1477328"/>
          </a:xfrm>
        </p:grpSpPr>
        <p:grpSp>
          <p:nvGrpSpPr>
            <p:cNvPr id="61" name="Group 60"/>
            <p:cNvGrpSpPr/>
            <p:nvPr/>
          </p:nvGrpSpPr>
          <p:grpSpPr>
            <a:xfrm>
              <a:off x="7178352" y="5309425"/>
              <a:ext cx="1777853" cy="707133"/>
              <a:chOff x="7099974" y="5189505"/>
              <a:chExt cx="1777853" cy="707133"/>
            </a:xfrm>
          </p:grpSpPr>
          <p:sp>
            <p:nvSpPr>
              <p:cNvPr id="52" name="Oval 51"/>
              <p:cNvSpPr/>
              <p:nvPr/>
            </p:nvSpPr>
            <p:spPr bwMode="auto">
              <a:xfrm>
                <a:off x="8711333" y="5773071"/>
                <a:ext cx="166494" cy="123567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cxnSp>
            <p:nvCxnSpPr>
              <p:cNvPr id="54" name="Straight Arrow Connector 53"/>
              <p:cNvCxnSpPr/>
              <p:nvPr/>
            </p:nvCxnSpPr>
            <p:spPr bwMode="auto">
              <a:xfrm>
                <a:off x="8641482" y="5474993"/>
                <a:ext cx="153098" cy="320656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</p:cxnSp>
          <p:sp>
            <p:nvSpPr>
              <p:cNvPr id="59" name="Rectangle 58"/>
              <p:cNvSpPr/>
              <p:nvPr/>
            </p:nvSpPr>
            <p:spPr bwMode="auto">
              <a:xfrm>
                <a:off x="7172593" y="5195443"/>
                <a:ext cx="1560866" cy="295592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7099974" y="5189505"/>
                <a:ext cx="16866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2012 Scrubbing</a:t>
                </a:r>
                <a:endParaRPr lang="en-US" dirty="0"/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9135359" y="4740038"/>
              <a:ext cx="2830447" cy="147732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However, </a:t>
              </a:r>
              <a:r>
                <a:rPr lang="en-US" sz="1800" dirty="0"/>
                <a:t>s</a:t>
              </a:r>
              <a:r>
                <a:rPr lang="en-US" sz="1800" dirty="0" smtClean="0"/>
                <a:t>crubbing with beam with 25 </a:t>
              </a:r>
              <a:r>
                <a:rPr lang="en-US" sz="1800" dirty="0" err="1" smtClean="0"/>
                <a:t>nsec</a:t>
              </a:r>
              <a:r>
                <a:rPr lang="en-US" sz="1800" dirty="0" smtClean="0"/>
                <a:t> bunch spacing alone probably is </a:t>
              </a:r>
              <a:r>
                <a:rPr lang="en-US" sz="1800" b="1" dirty="0" smtClean="0">
                  <a:solidFill>
                    <a:srgbClr val="FF0000"/>
                  </a:solidFill>
                </a:rPr>
                <a:t>insufficient</a:t>
              </a:r>
              <a:r>
                <a:rPr lang="en-US" sz="1800" dirty="0" smtClean="0"/>
                <a:t> to fully suppress e-cloud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860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693691" y="5353129"/>
            <a:ext cx="7977343" cy="1241539"/>
          </a:xfrm>
          <a:prstGeom prst="rect">
            <a:avLst/>
          </a:prstGeom>
          <a:solidFill>
            <a:srgbClr val="FFFF00">
              <a:alpha val="8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312" y="133677"/>
            <a:ext cx="6815137" cy="765175"/>
          </a:xfrm>
        </p:spPr>
        <p:txBody>
          <a:bodyPr/>
          <a:lstStyle/>
          <a:p>
            <a:r>
              <a:rPr lang="fr-CH" dirty="0"/>
              <a:t>LHC: </a:t>
            </a:r>
            <a:r>
              <a:rPr lang="fr-CH" dirty="0" err="1"/>
              <a:t>Coming</a:t>
            </a:r>
            <a:r>
              <a:rPr lang="fr-CH" dirty="0"/>
              <a:t> up </a:t>
            </a:r>
            <a:r>
              <a:rPr lang="fr-CH" dirty="0" err="1"/>
              <a:t>from</a:t>
            </a:r>
            <a:r>
              <a:rPr lang="fr-CH" dirty="0"/>
              <a:t> a 2 </a:t>
            </a:r>
            <a:r>
              <a:rPr lang="fr-CH" dirty="0" err="1"/>
              <a:t>years</a:t>
            </a:r>
            <a:r>
              <a:rPr lang="fr-CH" dirty="0"/>
              <a:t> </a:t>
            </a:r>
            <a:r>
              <a:rPr lang="fr-CH" dirty="0" err="1"/>
              <a:t>shutdown</a:t>
            </a:r>
            <a:r>
              <a:rPr lang="fr-CH" dirty="0"/>
              <a:t> </a:t>
            </a:r>
            <a:r>
              <a:rPr lang="fr-CH" dirty="0" smtClean="0"/>
              <a:t> Main </a:t>
            </a:r>
            <a:r>
              <a:rPr lang="fr-CH" dirty="0" err="1" smtClean="0"/>
              <a:t>Repairs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A5C3B2-2713-40BA-92CF-ECD67616E0C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809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74" y="1007080"/>
            <a:ext cx="7188271" cy="4346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3691" y="5348173"/>
            <a:ext cx="808929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A</a:t>
            </a:r>
            <a:r>
              <a:rPr lang="en-US" sz="1500" dirty="0"/>
              <a:t> </a:t>
            </a:r>
            <a:r>
              <a:rPr lang="en-US" sz="1500" dirty="0" smtClean="0"/>
              <a:t>13kA </a:t>
            </a:r>
            <a:r>
              <a:rPr lang="en-US" sz="1500" dirty="0"/>
              <a:t>splice has a resistance of about 300 </a:t>
            </a:r>
            <a:r>
              <a:rPr lang="en-US" sz="1500" dirty="0" err="1" smtClean="0"/>
              <a:t>pΩ</a:t>
            </a:r>
            <a:r>
              <a:rPr lang="en-US" sz="1500" dirty="0" smtClean="0"/>
              <a:t>, which can be measured with </a:t>
            </a:r>
            <a:r>
              <a:rPr lang="en-US" sz="1500" dirty="0"/>
              <a:t>a precision ~</a:t>
            </a:r>
            <a:r>
              <a:rPr lang="en-US" sz="1500" dirty="0" smtClean="0"/>
              <a:t>20pΩ. </a:t>
            </a:r>
            <a:r>
              <a:rPr lang="en-US" sz="1500" dirty="0"/>
              <a:t>The </a:t>
            </a:r>
            <a:r>
              <a:rPr lang="en-US" sz="1500" dirty="0" smtClean="0"/>
              <a:t>acceptance </a:t>
            </a:r>
            <a:r>
              <a:rPr lang="en-US" sz="1500" dirty="0"/>
              <a:t>criteria </a:t>
            </a:r>
            <a:r>
              <a:rPr lang="en-US" sz="1500" dirty="0" smtClean="0"/>
              <a:t>is </a:t>
            </a:r>
            <a:r>
              <a:rPr lang="en-US" sz="1500" dirty="0"/>
              <a:t>10 </a:t>
            </a:r>
            <a:r>
              <a:rPr lang="en-US" sz="1500" dirty="0" err="1" smtClean="0"/>
              <a:t>nΩ</a:t>
            </a:r>
            <a:r>
              <a:rPr lang="en-US" sz="1500" dirty="0" smtClean="0"/>
              <a:t>. Any splice does not meet this criteria is replaced/repaired.</a:t>
            </a:r>
          </a:p>
          <a:p>
            <a:r>
              <a:rPr lang="en-US" sz="1500" dirty="0" smtClean="0"/>
              <a:t>The resistance acceptance criteria at the Cu </a:t>
            </a:r>
            <a:r>
              <a:rPr lang="en-US" sz="1500" dirty="0"/>
              <a:t>-</a:t>
            </a:r>
            <a:r>
              <a:rPr lang="en-US" sz="1500" dirty="0" smtClean="0"/>
              <a:t> superconducting splice joints was 5 </a:t>
            </a:r>
            <a:r>
              <a:rPr lang="en-US" sz="1500" dirty="0" smtClean="0">
                <a:sym typeface="Symbol"/>
              </a:rPr>
              <a:t></a:t>
            </a:r>
            <a:r>
              <a:rPr lang="en-US" sz="1500" dirty="0" smtClean="0"/>
              <a:t>Ω. </a:t>
            </a:r>
            <a:r>
              <a:rPr lang="en-US" sz="1500" dirty="0"/>
              <a:t>Any </a:t>
            </a:r>
            <a:r>
              <a:rPr lang="en-US" sz="1500" dirty="0" smtClean="0"/>
              <a:t>joint </a:t>
            </a:r>
            <a:r>
              <a:rPr lang="en-US" sz="1500" dirty="0"/>
              <a:t>does not </a:t>
            </a:r>
            <a:r>
              <a:rPr lang="en-US" sz="1500" dirty="0" smtClean="0"/>
              <a:t>meet this criteria is replaced or repaired. </a:t>
            </a:r>
          </a:p>
        </p:txBody>
      </p:sp>
    </p:spTree>
    <p:extLst>
      <p:ext uri="{BB962C8B-B14F-4D97-AF65-F5344CB8AC3E}">
        <p14:creationId xmlns:p14="http://schemas.microsoft.com/office/powerpoint/2010/main" val="149389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841387" y="684228"/>
            <a:ext cx="7818628" cy="1922614"/>
            <a:chOff x="214198" y="270509"/>
            <a:chExt cx="8784975" cy="2160240"/>
          </a:xfrm>
        </p:grpSpPr>
        <p:pic>
          <p:nvPicPr>
            <p:cNvPr id="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4198" y="270509"/>
              <a:ext cx="2880319" cy="2160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2" descr="C:\Users\Jeremie Fleuret\Downloads\SAM_1097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66526" y="270509"/>
              <a:ext cx="2880319" cy="2160240"/>
            </a:xfrm>
            <a:prstGeom prst="rect">
              <a:avLst/>
            </a:prstGeom>
            <a:noFill/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42856" y="288511"/>
              <a:ext cx="2856317" cy="2142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7" name="Connecteur droit avec flèche 15"/>
            <p:cNvCxnSpPr/>
            <p:nvPr/>
          </p:nvCxnSpPr>
          <p:spPr>
            <a:xfrm>
              <a:off x="2878493" y="1815480"/>
              <a:ext cx="576064" cy="0"/>
            </a:xfrm>
            <a:prstGeom prst="straightConnector1">
              <a:avLst/>
            </a:prstGeom>
            <a:ln w="101600">
              <a:solidFill>
                <a:srgbClr val="FF0000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24"/>
            <p:cNvCxnSpPr/>
            <p:nvPr/>
          </p:nvCxnSpPr>
          <p:spPr>
            <a:xfrm>
              <a:off x="5830821" y="1815480"/>
              <a:ext cx="576064" cy="0"/>
            </a:xfrm>
            <a:prstGeom prst="straightConnector1">
              <a:avLst/>
            </a:prstGeom>
            <a:ln w="101600">
              <a:solidFill>
                <a:srgbClr val="FF0000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ZoneTexte 25"/>
          <p:cNvSpPr txBox="1"/>
          <p:nvPr/>
        </p:nvSpPr>
        <p:spPr>
          <a:xfrm>
            <a:off x="889564" y="2242842"/>
            <a:ext cx="7982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>
                <a:solidFill>
                  <a:schemeClr val="bg1"/>
                </a:solidFill>
              </a:rPr>
              <a:t>      « Old </a:t>
            </a:r>
            <a:r>
              <a:rPr lang="fr-FR" sz="1400" dirty="0" err="1" smtClean="0">
                <a:solidFill>
                  <a:schemeClr val="bg1"/>
                </a:solidFill>
              </a:rPr>
              <a:t>Splice</a:t>
            </a:r>
            <a:r>
              <a:rPr lang="fr-FR" sz="1800" dirty="0" smtClean="0">
                <a:solidFill>
                  <a:schemeClr val="bg1"/>
                </a:solidFill>
              </a:rPr>
              <a:t> »</a:t>
            </a:r>
            <a:r>
              <a:rPr lang="fr-FR" sz="1800" dirty="0">
                <a:solidFill>
                  <a:schemeClr val="bg1"/>
                </a:solidFill>
              </a:rPr>
              <a:t> </a:t>
            </a:r>
            <a:r>
              <a:rPr lang="fr-FR" sz="1800" dirty="0" smtClean="0">
                <a:solidFill>
                  <a:schemeClr val="bg1"/>
                </a:solidFill>
              </a:rPr>
              <a:t>           « Machined Splice »       « Consolidated Splice »</a:t>
            </a:r>
            <a:endParaRPr lang="en-GB" sz="1800" dirty="0">
              <a:solidFill>
                <a:schemeClr val="bg1"/>
              </a:solidFill>
            </a:endParaRPr>
          </a:p>
        </p:txBody>
      </p:sp>
      <p:pic>
        <p:nvPicPr>
          <p:cNvPr id="12" name="Picture 11" descr="C:\Users\Jeremie Fleuret\Desktop\Nouveau dossier\SAM_17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2895600"/>
            <a:ext cx="3360373" cy="2520280"/>
          </a:xfrm>
          <a:prstGeom prst="rect">
            <a:avLst/>
          </a:prstGeom>
          <a:noFill/>
        </p:spPr>
      </p:pic>
      <p:cxnSp>
        <p:nvCxnSpPr>
          <p:cNvPr id="14" name="Connecteur droit avec flèche 27"/>
          <p:cNvCxnSpPr/>
          <p:nvPr/>
        </p:nvCxnSpPr>
        <p:spPr>
          <a:xfrm>
            <a:off x="7414997" y="2319536"/>
            <a:ext cx="0" cy="576064"/>
          </a:xfrm>
          <a:prstGeom prst="straightConnector1">
            <a:avLst/>
          </a:prstGeom>
          <a:ln w="101600">
            <a:solidFill>
              <a:srgbClr val="FF0000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29"/>
          <p:cNvSpPr txBox="1"/>
          <p:nvPr/>
        </p:nvSpPr>
        <p:spPr>
          <a:xfrm>
            <a:off x="6118853" y="5415880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« Insulation box »</a:t>
            </a:r>
            <a:endParaRPr lang="en-GB" sz="2000" dirty="0" smtClean="0"/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657244" y="2593927"/>
            <a:ext cx="4668124" cy="2045923"/>
            <a:chOff x="214197" y="2545932"/>
            <a:chExt cx="4741001" cy="2077860"/>
          </a:xfrm>
        </p:grpSpPr>
        <p:grpSp>
          <p:nvGrpSpPr>
            <p:cNvPr id="19" name="Group 18"/>
            <p:cNvGrpSpPr/>
            <p:nvPr/>
          </p:nvGrpSpPr>
          <p:grpSpPr>
            <a:xfrm>
              <a:off x="214197" y="2545932"/>
              <a:ext cx="4741001" cy="2077860"/>
              <a:chOff x="214197" y="2545932"/>
              <a:chExt cx="4741001" cy="2077860"/>
            </a:xfrm>
          </p:grpSpPr>
          <p:pic>
            <p:nvPicPr>
              <p:cNvPr id="3" name="Picture 3" descr="C:\Users\Jeremie Fleuret\Downloads\SAM_1235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197" y="2967608"/>
                <a:ext cx="2208246" cy="1656184"/>
              </a:xfrm>
              <a:prstGeom prst="rect">
                <a:avLst/>
              </a:prstGeom>
              <a:noFill/>
            </p:spPr>
          </p:pic>
          <p:pic>
            <p:nvPicPr>
              <p:cNvPr id="5" name="Picture 3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542455" y="2967608"/>
                <a:ext cx="2208246" cy="1656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cxnSp>
            <p:nvCxnSpPr>
              <p:cNvPr id="8" name="Connecteur droit avec flèche 18"/>
              <p:cNvCxnSpPr/>
              <p:nvPr/>
            </p:nvCxnSpPr>
            <p:spPr>
              <a:xfrm>
                <a:off x="1342323" y="2559151"/>
                <a:ext cx="0" cy="36004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necteur droit avec flèche 22"/>
              <p:cNvCxnSpPr/>
              <p:nvPr/>
            </p:nvCxnSpPr>
            <p:spPr>
              <a:xfrm flipV="1">
                <a:off x="3814597" y="2545932"/>
                <a:ext cx="0" cy="36004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ZoneTexte 26"/>
              <p:cNvSpPr txBox="1"/>
              <p:nvPr/>
            </p:nvSpPr>
            <p:spPr>
              <a:xfrm>
                <a:off x="274678" y="3023104"/>
                <a:ext cx="4680520" cy="341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solidFill>
                      <a:srgbClr val="FFFFFF"/>
                    </a:solidFill>
                  </a:rPr>
                  <a:t>    « Cables »	           	« New Splice »</a:t>
                </a:r>
                <a:endParaRPr lang="en-GB" dirty="0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16" name="Connecteur droit avec flèche 21"/>
            <p:cNvCxnSpPr/>
            <p:nvPr/>
          </p:nvCxnSpPr>
          <p:spPr>
            <a:xfrm>
              <a:off x="2158413" y="4335760"/>
              <a:ext cx="576064" cy="0"/>
            </a:xfrm>
            <a:prstGeom prst="straightConnector1">
              <a:avLst/>
            </a:prstGeom>
            <a:ln w="101600">
              <a:solidFill>
                <a:srgbClr val="FF0000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Content Placeholder 2"/>
          <p:cNvSpPr txBox="1">
            <a:spLocks/>
          </p:cNvSpPr>
          <p:nvPr/>
        </p:nvSpPr>
        <p:spPr>
          <a:xfrm>
            <a:off x="385955" y="4815835"/>
            <a:ext cx="5112801" cy="160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FF0000"/>
                </a:solidFill>
              </a:rPr>
              <a:t>Total interconnects in the LHC: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 1,695 (10,170 high current splices)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Number of splices redone: ~3,000 (~ 30%)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Number of shunts  applied: &gt; 27,000</a:t>
            </a:r>
          </a:p>
          <a:p>
            <a:endParaRPr lang="en-US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5638800" y="5893712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And a lot more besides…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56272" y="6322504"/>
            <a:ext cx="2265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(from Mike Lamont, 11/2014)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7271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Current Status of the LHC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51" y="636588"/>
            <a:ext cx="7338025" cy="2230437"/>
          </a:xfrm>
        </p:spPr>
        <p:txBody>
          <a:bodyPr/>
          <a:lstStyle/>
          <a:p>
            <a:r>
              <a:rPr lang="en-US" dirty="0" smtClean="0"/>
              <a:t>PS: Restarted in 3</a:t>
            </a:r>
            <a:r>
              <a:rPr lang="en-US" baseline="30000" dirty="0" smtClean="0"/>
              <a:t>rd</a:t>
            </a:r>
            <a:r>
              <a:rPr lang="en-US" dirty="0" smtClean="0"/>
              <a:t> week of June 2014</a:t>
            </a:r>
          </a:p>
          <a:p>
            <a:r>
              <a:rPr lang="en-US" dirty="0" smtClean="0"/>
              <a:t>SPS: Beam to SPS  during 3</a:t>
            </a:r>
            <a:r>
              <a:rPr lang="en-US" baseline="30000" dirty="0" smtClean="0"/>
              <a:t>rd</a:t>
            </a:r>
            <a:r>
              <a:rPr lang="en-US" dirty="0" smtClean="0"/>
              <a:t>  week of September, 2014</a:t>
            </a:r>
          </a:p>
          <a:p>
            <a:r>
              <a:rPr lang="en-US" dirty="0" smtClean="0"/>
              <a:t>LHC: All the sectors are completely repaired. The </a:t>
            </a:r>
            <a:r>
              <a:rPr lang="en-US" dirty="0"/>
              <a:t>magnets </a:t>
            </a:r>
            <a:r>
              <a:rPr lang="en-US" dirty="0" smtClean="0"/>
              <a:t>have </a:t>
            </a:r>
            <a:r>
              <a:rPr lang="en-US" dirty="0"/>
              <a:t>been "trained" and tested to full </a:t>
            </a:r>
            <a:r>
              <a:rPr lang="en-US" dirty="0" smtClean="0"/>
              <a:t>current only </a:t>
            </a:r>
            <a:r>
              <a:rPr lang="en-US" dirty="0"/>
              <a:t>in 2 </a:t>
            </a:r>
            <a:r>
              <a:rPr lang="en-US" dirty="0" smtClean="0"/>
              <a:t>sectors (</a:t>
            </a:r>
            <a:r>
              <a:rPr lang="en-US" b="1" dirty="0" smtClean="0">
                <a:solidFill>
                  <a:srgbClr val="0000CC"/>
                </a:solidFill>
              </a:rPr>
              <a:t>12 &amp; 67</a:t>
            </a:r>
            <a:r>
              <a:rPr lang="en-US" dirty="0" smtClean="0"/>
              <a:t>), 56 and 81 are being trained, 4-more </a:t>
            </a:r>
            <a:r>
              <a:rPr lang="en-US" dirty="0"/>
              <a:t>to go</a:t>
            </a:r>
            <a:r>
              <a:rPr lang="en-US" dirty="0" smtClean="0"/>
              <a:t>. (info from </a:t>
            </a:r>
            <a:r>
              <a:rPr lang="en-US" dirty="0" smtClean="0">
                <a:solidFill>
                  <a:srgbClr val="0000CC"/>
                </a:solidFill>
              </a:rPr>
              <a:t>Bob Flora</a:t>
            </a:r>
            <a:r>
              <a:rPr lang="en-US" dirty="0" smtClean="0"/>
              <a:t>).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LHC Commissioning with beam is planned to start on week 11 of 2015 (i.e., 2</a:t>
            </a:r>
            <a:r>
              <a:rPr lang="en-US" baseline="30000" dirty="0" smtClean="0">
                <a:solidFill>
                  <a:srgbClr val="C00000"/>
                </a:solidFill>
              </a:rPr>
              <a:t>nd</a:t>
            </a:r>
            <a:r>
              <a:rPr lang="en-US" dirty="0" smtClean="0">
                <a:solidFill>
                  <a:srgbClr val="C00000"/>
                </a:solidFill>
              </a:rPr>
              <a:t> week of March)</a:t>
            </a:r>
          </a:p>
          <a:p>
            <a:r>
              <a:rPr lang="en-US" dirty="0">
                <a:solidFill>
                  <a:srgbClr val="C00000"/>
                </a:solidFill>
              </a:rPr>
              <a:t>B</a:t>
            </a:r>
            <a:r>
              <a:rPr lang="en-US" dirty="0" smtClean="0">
                <a:solidFill>
                  <a:srgbClr val="C00000"/>
                </a:solidFill>
              </a:rPr>
              <a:t>eam for physics –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Late Spring  2015?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68AC2B-3AAF-4728-BB74-F644946B77C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4769752" y="2471805"/>
            <a:ext cx="4233862" cy="4272954"/>
            <a:chOff x="4362451" y="2643255"/>
            <a:chExt cx="4233862" cy="4272954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451" y="2643255"/>
              <a:ext cx="4233862" cy="4272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6092586" y="5303425"/>
              <a:ext cx="341760" cy="246221"/>
              <a:chOff x="5346286" y="1994981"/>
              <a:chExt cx="341760" cy="246221"/>
            </a:xfrm>
          </p:grpSpPr>
          <p:sp>
            <p:nvSpPr>
              <p:cNvPr id="8" name="Rectangle 7"/>
              <p:cNvSpPr>
                <a:spLocks noChangeAspect="1"/>
              </p:cNvSpPr>
              <p:nvPr/>
            </p:nvSpPr>
            <p:spPr bwMode="auto">
              <a:xfrm>
                <a:off x="5429257" y="2038354"/>
                <a:ext cx="170879" cy="149411"/>
              </a:xfrm>
              <a:prstGeom prst="rect">
                <a:avLst/>
              </a:prstGeom>
              <a:solidFill>
                <a:srgbClr val="FFCC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346286" y="1994981"/>
                <a:ext cx="34176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 smtClean="0">
                    <a:solidFill>
                      <a:srgbClr val="0000CC"/>
                    </a:solidFill>
                  </a:rPr>
                  <a:t>12</a:t>
                </a:r>
                <a:endParaRPr lang="en-US" sz="1000" b="1" dirty="0">
                  <a:solidFill>
                    <a:srgbClr val="0000CC"/>
                  </a:solidFill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6130686" y="4008025"/>
              <a:ext cx="341760" cy="246221"/>
              <a:chOff x="5346286" y="1994981"/>
              <a:chExt cx="341760" cy="246221"/>
            </a:xfrm>
          </p:grpSpPr>
          <p:sp>
            <p:nvSpPr>
              <p:cNvPr id="11" name="Rectangle 10"/>
              <p:cNvSpPr>
                <a:spLocks noChangeAspect="1"/>
              </p:cNvSpPr>
              <p:nvPr/>
            </p:nvSpPr>
            <p:spPr bwMode="auto">
              <a:xfrm>
                <a:off x="5429257" y="2038354"/>
                <a:ext cx="170879" cy="149411"/>
              </a:xfrm>
              <a:prstGeom prst="rect">
                <a:avLst/>
              </a:prstGeom>
              <a:solidFill>
                <a:srgbClr val="FFCC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346286" y="1994981"/>
                <a:ext cx="34176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 smtClean="0">
                    <a:solidFill>
                      <a:srgbClr val="0000CC"/>
                    </a:solidFill>
                  </a:rPr>
                  <a:t>45</a:t>
                </a:r>
                <a:endParaRPr lang="en-US" sz="1000" b="1" dirty="0">
                  <a:solidFill>
                    <a:srgbClr val="0000CC"/>
                  </a:solidFill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5738498" y="4401849"/>
              <a:ext cx="341760" cy="246221"/>
              <a:chOff x="5346286" y="1994981"/>
              <a:chExt cx="341760" cy="246221"/>
            </a:xfrm>
          </p:grpSpPr>
          <p:sp>
            <p:nvSpPr>
              <p:cNvPr id="14" name="Rectangle 13"/>
              <p:cNvSpPr>
                <a:spLocks noChangeAspect="1"/>
              </p:cNvSpPr>
              <p:nvPr/>
            </p:nvSpPr>
            <p:spPr bwMode="auto">
              <a:xfrm>
                <a:off x="5429257" y="2038354"/>
                <a:ext cx="170879" cy="149411"/>
              </a:xfrm>
              <a:prstGeom prst="rect">
                <a:avLst/>
              </a:prstGeom>
              <a:solidFill>
                <a:srgbClr val="FFCC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346286" y="1994981"/>
                <a:ext cx="34176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 smtClean="0">
                    <a:solidFill>
                      <a:srgbClr val="0000CC"/>
                    </a:solidFill>
                  </a:rPr>
                  <a:t>34</a:t>
                </a:r>
                <a:endParaRPr lang="en-US" sz="1000" b="1" dirty="0">
                  <a:solidFill>
                    <a:srgbClr val="0000CC"/>
                  </a:solidFill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6653873" y="5312950"/>
              <a:ext cx="341760" cy="246221"/>
              <a:chOff x="5346286" y="1994981"/>
              <a:chExt cx="341760" cy="246221"/>
            </a:xfrm>
          </p:grpSpPr>
          <p:sp>
            <p:nvSpPr>
              <p:cNvPr id="17" name="Rectangle 16"/>
              <p:cNvSpPr>
                <a:spLocks noChangeAspect="1"/>
              </p:cNvSpPr>
              <p:nvPr/>
            </p:nvSpPr>
            <p:spPr bwMode="auto">
              <a:xfrm>
                <a:off x="5429257" y="2038354"/>
                <a:ext cx="170879" cy="149411"/>
              </a:xfrm>
              <a:prstGeom prst="rect">
                <a:avLst/>
              </a:prstGeom>
              <a:solidFill>
                <a:srgbClr val="FFCC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346286" y="1994981"/>
                <a:ext cx="34176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 smtClean="0">
                    <a:solidFill>
                      <a:srgbClr val="0000CC"/>
                    </a:solidFill>
                  </a:rPr>
                  <a:t>81</a:t>
                </a:r>
                <a:endParaRPr lang="en-US" sz="1000" b="1" dirty="0">
                  <a:solidFill>
                    <a:srgbClr val="0000CC"/>
                  </a:solidFill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7002266" y="4911929"/>
              <a:ext cx="341760" cy="246221"/>
              <a:chOff x="5346286" y="1994981"/>
              <a:chExt cx="341760" cy="246221"/>
            </a:xfrm>
          </p:grpSpPr>
          <p:sp>
            <p:nvSpPr>
              <p:cNvPr id="20" name="Rectangle 19"/>
              <p:cNvSpPr>
                <a:spLocks noChangeAspect="1"/>
              </p:cNvSpPr>
              <p:nvPr/>
            </p:nvSpPr>
            <p:spPr bwMode="auto">
              <a:xfrm>
                <a:off x="5429257" y="2038354"/>
                <a:ext cx="170879" cy="149411"/>
              </a:xfrm>
              <a:prstGeom prst="rect">
                <a:avLst/>
              </a:prstGeom>
              <a:solidFill>
                <a:srgbClr val="FFCC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346286" y="1994981"/>
                <a:ext cx="34176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 smtClean="0">
                    <a:solidFill>
                      <a:srgbClr val="0000CC"/>
                    </a:solidFill>
                  </a:rPr>
                  <a:t>78</a:t>
                </a:r>
                <a:endParaRPr lang="en-US" sz="1000" b="1" dirty="0">
                  <a:solidFill>
                    <a:srgbClr val="0000CC"/>
                  </a:solidFill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6636826" y="4008025"/>
              <a:ext cx="341760" cy="246221"/>
              <a:chOff x="5346286" y="1994981"/>
              <a:chExt cx="341760" cy="246221"/>
            </a:xfrm>
          </p:grpSpPr>
          <p:sp>
            <p:nvSpPr>
              <p:cNvPr id="23" name="Rectangle 22"/>
              <p:cNvSpPr>
                <a:spLocks noChangeAspect="1"/>
              </p:cNvSpPr>
              <p:nvPr/>
            </p:nvSpPr>
            <p:spPr bwMode="auto">
              <a:xfrm>
                <a:off x="5429257" y="2038354"/>
                <a:ext cx="170879" cy="149411"/>
              </a:xfrm>
              <a:prstGeom prst="rect">
                <a:avLst/>
              </a:prstGeom>
              <a:solidFill>
                <a:srgbClr val="FFCC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346286" y="1994981"/>
                <a:ext cx="34176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 smtClean="0">
                    <a:solidFill>
                      <a:srgbClr val="0000CC"/>
                    </a:solidFill>
                  </a:rPr>
                  <a:t>56</a:t>
                </a:r>
                <a:endParaRPr lang="en-US" sz="1000" b="1" dirty="0">
                  <a:solidFill>
                    <a:srgbClr val="0000CC"/>
                  </a:solidFill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6976161" y="4368769"/>
              <a:ext cx="341760" cy="246221"/>
              <a:chOff x="5346286" y="1994981"/>
              <a:chExt cx="341760" cy="246221"/>
            </a:xfrm>
          </p:grpSpPr>
          <p:sp>
            <p:nvSpPr>
              <p:cNvPr id="26" name="Rectangle 25"/>
              <p:cNvSpPr>
                <a:spLocks noChangeAspect="1"/>
              </p:cNvSpPr>
              <p:nvPr/>
            </p:nvSpPr>
            <p:spPr bwMode="auto">
              <a:xfrm>
                <a:off x="5429257" y="2038354"/>
                <a:ext cx="170879" cy="149411"/>
              </a:xfrm>
              <a:prstGeom prst="rect">
                <a:avLst/>
              </a:prstGeom>
              <a:solidFill>
                <a:srgbClr val="FFCC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346286" y="1994981"/>
                <a:ext cx="34176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 smtClean="0">
                    <a:solidFill>
                      <a:srgbClr val="0000CC"/>
                    </a:solidFill>
                  </a:rPr>
                  <a:t>67</a:t>
                </a:r>
                <a:endParaRPr lang="en-US" sz="1000" b="1" dirty="0">
                  <a:solidFill>
                    <a:srgbClr val="0000CC"/>
                  </a:solidFill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5750826" y="4917006"/>
              <a:ext cx="341760" cy="246221"/>
              <a:chOff x="5346286" y="1994981"/>
              <a:chExt cx="341760" cy="246221"/>
            </a:xfrm>
          </p:grpSpPr>
          <p:sp>
            <p:nvSpPr>
              <p:cNvPr id="29" name="Rectangle 28"/>
              <p:cNvSpPr>
                <a:spLocks noChangeAspect="1"/>
              </p:cNvSpPr>
              <p:nvPr/>
            </p:nvSpPr>
            <p:spPr bwMode="auto">
              <a:xfrm>
                <a:off x="5429257" y="2038354"/>
                <a:ext cx="170879" cy="149411"/>
              </a:xfrm>
              <a:prstGeom prst="rect">
                <a:avLst/>
              </a:prstGeom>
              <a:solidFill>
                <a:srgbClr val="FFCC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346286" y="1994981"/>
                <a:ext cx="34176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 smtClean="0">
                    <a:solidFill>
                      <a:srgbClr val="0000CC"/>
                    </a:solidFill>
                  </a:rPr>
                  <a:t>23</a:t>
                </a:r>
                <a:endParaRPr lang="en-US" sz="1000" b="1" dirty="0">
                  <a:solidFill>
                    <a:srgbClr val="0000CC"/>
                  </a:solidFill>
                </a:endParaRPr>
              </a:p>
            </p:txBody>
          </p:sp>
        </p:grpSp>
      </p:grpSp>
      <p:pic>
        <p:nvPicPr>
          <p:cNvPr id="31" name="Picture 2" descr="http://vistar-capture.web.cern.ch/vistar-capture/lhccoord.png?0.4731301105917144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39" b="16512"/>
          <a:stretch/>
        </p:blipFill>
        <p:spPr bwMode="auto">
          <a:xfrm>
            <a:off x="620889" y="3189111"/>
            <a:ext cx="3455809" cy="321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90800" y="4462820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1.9K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565509" y="5196245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1.9K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71750" y="5348645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1.9K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562225" y="5691545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1.9K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14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 bwMode="auto">
          <a:xfrm>
            <a:off x="2448948" y="4425174"/>
            <a:ext cx="875223" cy="354240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3322617" y="2948156"/>
            <a:ext cx="4870176" cy="285007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LHC </a:t>
            </a:r>
            <a:r>
              <a:rPr lang="en-US" dirty="0" smtClean="0">
                <a:sym typeface="Wingdings" panose="05000000000000000000" pitchFamily="2" charset="2"/>
              </a:rPr>
              <a:t>– 2015-2017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375" y="786155"/>
            <a:ext cx="8504238" cy="5508625"/>
          </a:xfrm>
        </p:spPr>
        <p:txBody>
          <a:bodyPr/>
          <a:lstStyle/>
          <a:p>
            <a:r>
              <a:rPr lang="en-US" sz="1800" dirty="0" smtClean="0"/>
              <a:t>When the LHC is turned on this year, this will be a </a:t>
            </a:r>
            <a:r>
              <a:rPr lang="en-US" sz="1800" b="1" dirty="0" smtClean="0"/>
              <a:t>brand new machine</a:t>
            </a:r>
            <a:r>
              <a:rPr lang="en-US" sz="1800" dirty="0" smtClean="0"/>
              <a:t>.</a:t>
            </a:r>
          </a:p>
          <a:p>
            <a:r>
              <a:rPr lang="en-US" sz="1800" dirty="0" smtClean="0"/>
              <a:t>Beam Energy</a:t>
            </a:r>
            <a:r>
              <a:rPr lang="en-US" sz="1800" dirty="0"/>
              <a:t>: </a:t>
            </a:r>
            <a:r>
              <a:rPr lang="en-US" sz="1800" dirty="0">
                <a:solidFill>
                  <a:srgbClr val="FF0000"/>
                </a:solidFill>
              </a:rPr>
              <a:t>6.5 </a:t>
            </a:r>
            <a:r>
              <a:rPr lang="en-US" sz="1800" dirty="0" err="1" smtClean="0">
                <a:solidFill>
                  <a:srgbClr val="FF0000"/>
                </a:solidFill>
              </a:rPr>
              <a:t>TeV</a:t>
            </a:r>
            <a:endParaRPr lang="en-US" sz="1800" dirty="0" smtClean="0"/>
          </a:p>
          <a:p>
            <a:r>
              <a:rPr lang="en-US" sz="1800" dirty="0" smtClean="0"/>
              <a:t>Many Challenges are expected</a:t>
            </a:r>
          </a:p>
          <a:p>
            <a:pPr lvl="1"/>
            <a:r>
              <a:rPr lang="en-US" sz="1800" dirty="0">
                <a:solidFill>
                  <a:srgbClr val="0000CC"/>
                </a:solidFill>
              </a:rPr>
              <a:t>All magnet circuits are tested before and during installation. </a:t>
            </a:r>
            <a:r>
              <a:rPr lang="en-US" sz="1800" dirty="0" smtClean="0">
                <a:solidFill>
                  <a:srgbClr val="0000CC"/>
                </a:solidFill>
              </a:rPr>
              <a:t>            </a:t>
            </a:r>
            <a:r>
              <a:rPr lang="en-US" sz="1800" dirty="0" smtClean="0">
                <a:solidFill>
                  <a:srgbClr val="0000CC"/>
                </a:solidFill>
                <a:sym typeface="Wingdings" panose="05000000000000000000" pitchFamily="2" charset="2"/>
              </a:rPr>
              <a:t> Need </a:t>
            </a:r>
            <a:r>
              <a:rPr lang="en-US" sz="1800" dirty="0">
                <a:solidFill>
                  <a:srgbClr val="0000CC"/>
                </a:solidFill>
                <a:sym typeface="Wingdings" panose="05000000000000000000" pitchFamily="2" charset="2"/>
              </a:rPr>
              <a:t>a</a:t>
            </a:r>
            <a:r>
              <a:rPr lang="en-US" sz="1800" dirty="0" smtClean="0">
                <a:solidFill>
                  <a:srgbClr val="0000CC"/>
                </a:solidFill>
              </a:rPr>
              <a:t>djustments </a:t>
            </a:r>
            <a:r>
              <a:rPr lang="en-US" sz="1800" dirty="0">
                <a:solidFill>
                  <a:srgbClr val="0000CC"/>
                </a:solidFill>
              </a:rPr>
              <a:t>during </a:t>
            </a:r>
            <a:r>
              <a:rPr lang="en-US" sz="1800" dirty="0" smtClean="0">
                <a:solidFill>
                  <a:srgbClr val="0000CC"/>
                </a:solidFill>
              </a:rPr>
              <a:t>operation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Potential </a:t>
            </a:r>
            <a:r>
              <a:rPr lang="en-US" sz="1800" dirty="0">
                <a:solidFill>
                  <a:srgbClr val="FF0000"/>
                </a:solidFill>
              </a:rPr>
              <a:t>equipment damage in case of failures during operation. In case of failure the beam must never reach sensitive equipment</a:t>
            </a:r>
            <a:r>
              <a:rPr lang="en-US" sz="1800" dirty="0" smtClean="0">
                <a:solidFill>
                  <a:srgbClr val="FF0000"/>
                </a:solidFill>
              </a:rPr>
              <a:t>!</a:t>
            </a:r>
          </a:p>
          <a:p>
            <a:pPr lvl="1"/>
            <a:r>
              <a:rPr lang="en-US" sz="1800" dirty="0">
                <a:solidFill>
                  <a:srgbClr val="0000CC"/>
                </a:solidFill>
              </a:rPr>
              <a:t>Requires good </a:t>
            </a:r>
            <a:r>
              <a:rPr lang="en-US" sz="1800" dirty="0" smtClean="0">
                <a:solidFill>
                  <a:srgbClr val="0000CC"/>
                </a:solidFill>
              </a:rPr>
              <a:t>optics </a:t>
            </a:r>
            <a:r>
              <a:rPr lang="en-US" sz="1800" dirty="0">
                <a:solidFill>
                  <a:srgbClr val="0000CC"/>
                </a:solidFill>
              </a:rPr>
              <a:t>and orbit </a:t>
            </a:r>
            <a:r>
              <a:rPr lang="en-US" sz="1800" dirty="0" smtClean="0">
                <a:solidFill>
                  <a:srgbClr val="0000CC"/>
                </a:solidFill>
              </a:rPr>
              <a:t>control!</a:t>
            </a:r>
            <a:r>
              <a:rPr lang="en-US" sz="1800" dirty="0">
                <a:solidFill>
                  <a:srgbClr val="0000CC"/>
                </a:solidFill>
              </a:rPr>
              <a:t> </a:t>
            </a:r>
            <a:r>
              <a:rPr lang="en-US" sz="1800" dirty="0" smtClean="0">
                <a:solidFill>
                  <a:srgbClr val="0000CC"/>
                </a:solidFill>
                <a:sym typeface="Wingdings" panose="05000000000000000000" pitchFamily="2" charset="2"/>
              </a:rPr>
              <a:t> </a:t>
            </a:r>
            <a:r>
              <a:rPr lang="en-US" sz="1800" dirty="0" smtClean="0">
                <a:solidFill>
                  <a:srgbClr val="0000CC"/>
                </a:solidFill>
              </a:rPr>
              <a:t>feedback loops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  <a:sym typeface="Symbol"/>
              </a:rPr>
              <a:t>May need </a:t>
            </a:r>
            <a:r>
              <a:rPr lang="en-US" sz="1800" dirty="0">
                <a:solidFill>
                  <a:srgbClr val="FF0000"/>
                </a:solidFill>
              </a:rPr>
              <a:t>Tighter </a:t>
            </a:r>
            <a:r>
              <a:rPr lang="en-US" sz="1800" dirty="0" smtClean="0">
                <a:solidFill>
                  <a:srgbClr val="FF0000"/>
                </a:solidFill>
              </a:rPr>
              <a:t>Collimation than design!</a:t>
            </a:r>
            <a:endParaRPr lang="en-US" sz="1800" dirty="0">
              <a:solidFill>
                <a:srgbClr val="0000CC"/>
              </a:solidFill>
            </a:endParaRPr>
          </a:p>
          <a:p>
            <a:pPr marL="477838" lvl="1" indent="0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     Design:  6</a:t>
            </a:r>
            <a:r>
              <a:rPr lang="en-US" sz="1800" dirty="0" smtClean="0">
                <a:solidFill>
                  <a:srgbClr val="FF0000"/>
                </a:solidFill>
                <a:sym typeface="Symbol"/>
              </a:rPr>
              <a:t> for primary</a:t>
            </a:r>
            <a:r>
              <a:rPr lang="en-US" sz="1800" dirty="0" smtClean="0">
                <a:solidFill>
                  <a:srgbClr val="FF0000"/>
                </a:solidFill>
              </a:rPr>
              <a:t> collimators &amp; 7</a:t>
            </a:r>
            <a:r>
              <a:rPr lang="en-US" sz="1800" dirty="0" smtClean="0">
                <a:solidFill>
                  <a:srgbClr val="FF0000"/>
                </a:solidFill>
                <a:sym typeface="Symbol"/>
              </a:rPr>
              <a:t> for secondary collimators</a:t>
            </a:r>
          </a:p>
          <a:p>
            <a:pPr lvl="1"/>
            <a:r>
              <a:rPr lang="en-US" sz="1800" dirty="0" smtClean="0"/>
              <a:t>Beam with 25 ns bunch spacing.  Long range beam-beam effects will be larger than that observed in 2010-2012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+ All the problems encountered during Run 1.</a:t>
            </a:r>
          </a:p>
          <a:p>
            <a:pPr lvl="2"/>
            <a:r>
              <a:rPr lang="en-US" sz="1800" dirty="0" smtClean="0"/>
              <a:t>e-cloud, UFO and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68AC2B-3AAF-4728-BB74-F644946B77C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6249134" y="4779414"/>
            <a:ext cx="2303618" cy="1948268"/>
            <a:chOff x="6654995" y="1123949"/>
            <a:chExt cx="2441826" cy="206516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4995" y="1123949"/>
              <a:ext cx="2441826" cy="206516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283459" y="1167492"/>
              <a:ext cx="1813362" cy="244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rgbClr val="FFFFFF"/>
                  </a:solidFill>
                </a:rPr>
                <a:t> summary from Mike Lamont</a:t>
              </a:r>
              <a:endParaRPr lang="en-US" sz="9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511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056494"/>
              </p:ext>
            </p:extLst>
          </p:nvPr>
        </p:nvGraphicFramePr>
        <p:xfrm>
          <a:off x="429657" y="608910"/>
          <a:ext cx="8438920" cy="4572000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831336"/>
                <a:gridCol w="1073940"/>
                <a:gridCol w="1151467"/>
                <a:gridCol w="1772356"/>
                <a:gridCol w="1609821"/>
              </a:tblGrid>
              <a:tr h="416491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FF66"/>
                          </a:solidFill>
                        </a:rPr>
                        <a:t>LHC nominal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rgbClr val="FFFF66"/>
                          </a:solidFill>
                        </a:rPr>
                        <a:t>25ns</a:t>
                      </a:r>
                      <a:endParaRPr lang="en-GB" sz="1200" b="1" dirty="0">
                        <a:solidFill>
                          <a:srgbClr val="FFFF66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rgbClr val="FFFF66"/>
                          </a:solidFill>
                        </a:rPr>
                        <a:t>LHC 2012</a:t>
                      </a:r>
                    </a:p>
                    <a:p>
                      <a:pPr algn="ctr"/>
                      <a:r>
                        <a:rPr lang="en-GB" sz="1200" dirty="0" smtClean="0">
                          <a:solidFill>
                            <a:srgbClr val="FFFF66"/>
                          </a:solidFill>
                        </a:rPr>
                        <a:t>50 ns</a:t>
                      </a:r>
                      <a:endParaRPr lang="en-GB" sz="1200" dirty="0">
                        <a:solidFill>
                          <a:srgbClr val="FFFF66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LHC2015</a:t>
                      </a:r>
                    </a:p>
                    <a:p>
                      <a:pPr algn="ctr"/>
                      <a:r>
                        <a:rPr lang="en-GB" sz="1200" dirty="0" smtClean="0"/>
                        <a:t>25ns</a:t>
                      </a:r>
                      <a:r>
                        <a:rPr lang="en-GB" sz="1200" baseline="0" dirty="0" smtClean="0"/>
                        <a:t> </a:t>
                      </a:r>
                      <a:endParaRPr lang="en-GB" sz="12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LHC2015</a:t>
                      </a:r>
                    </a:p>
                    <a:p>
                      <a:pPr algn="ctr"/>
                      <a:r>
                        <a:rPr lang="en-GB" sz="1200" dirty="0" smtClean="0"/>
                        <a:t>25ns</a:t>
                      </a:r>
                      <a:r>
                        <a:rPr lang="en-GB" sz="1200" baseline="0" dirty="0" smtClean="0"/>
                        <a:t> (BCMS)</a:t>
                      </a:r>
                      <a:endParaRPr lang="en-GB" sz="1200" dirty="0" smtClean="0"/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249895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Beam Energy (</a:t>
                      </a:r>
                      <a:r>
                        <a:rPr lang="en-GB" sz="1200" dirty="0" err="1" smtClean="0"/>
                        <a:t>TeV</a:t>
                      </a:r>
                      <a:r>
                        <a:rPr lang="en-GB" sz="1200" dirty="0" smtClean="0"/>
                        <a:t>)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7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4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6.5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6.5</a:t>
                      </a:r>
                      <a:endParaRPr lang="en-GB" sz="1200" dirty="0"/>
                    </a:p>
                  </a:txBody>
                  <a:tcPr/>
                </a:tc>
              </a:tr>
              <a:tr h="24989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# Bunches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2808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1380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2748( or 2736)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2508( or 2496)</a:t>
                      </a:r>
                      <a:endParaRPr lang="en-GB" sz="1200" dirty="0"/>
                    </a:p>
                  </a:txBody>
                  <a:tcPr/>
                </a:tc>
              </a:tr>
              <a:tr h="24989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p/bunch [10</a:t>
                      </a:r>
                      <a:r>
                        <a:rPr lang="en-US" sz="1200" baseline="30000" dirty="0" smtClean="0"/>
                        <a:t>11</a:t>
                      </a:r>
                      <a:r>
                        <a:rPr lang="en-US" sz="1200" dirty="0" smtClean="0"/>
                        <a:t>], I[Amp]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1.15,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0.58 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rgbClr val="FF0000"/>
                          </a:solidFill>
                        </a:rPr>
                        <a:t>1.6,0.42</a:t>
                      </a:r>
                      <a:endParaRPr lang="en-GB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rgbClr val="FF0000"/>
                          </a:solidFill>
                        </a:rPr>
                        <a:t>1.2,0.59</a:t>
                      </a:r>
                      <a:endParaRPr lang="en-GB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rgbClr val="FF0000"/>
                          </a:solidFill>
                        </a:rPr>
                        <a:t>1.2,</a:t>
                      </a:r>
                      <a:r>
                        <a:rPr lang="en-GB" sz="12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GB" sz="1200" b="1" dirty="0" smtClean="0">
                          <a:solidFill>
                            <a:srgbClr val="FF0000"/>
                          </a:solidFill>
                        </a:rPr>
                        <a:t>0.54</a:t>
                      </a:r>
                      <a:endParaRPr lang="en-GB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4989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Symbol" pitchFamily="18" charset="2"/>
                        </a:rPr>
                        <a:t>ge</a:t>
                      </a:r>
                      <a:r>
                        <a:rPr lang="en-US" sz="1200" baseline="-25000" dirty="0" smtClean="0">
                          <a:latin typeface="+mn-lt"/>
                        </a:rPr>
                        <a:t>x,y</a:t>
                      </a:r>
                      <a:r>
                        <a:rPr lang="en-US" sz="1200" dirty="0" smtClean="0">
                          <a:latin typeface="Symbol" pitchFamily="18" charset="2"/>
                        </a:rPr>
                        <a:t> </a:t>
                      </a:r>
                      <a:r>
                        <a:rPr lang="en-US" sz="1200" dirty="0" smtClean="0"/>
                        <a:t> [</a:t>
                      </a:r>
                      <a:r>
                        <a:rPr lang="en-US" sz="1200" baseline="0" dirty="0" smtClean="0">
                          <a:latin typeface="Symbol" pitchFamily="18" charset="2"/>
                        </a:rPr>
                        <a:t>m</a:t>
                      </a:r>
                      <a:r>
                        <a:rPr lang="en-US" sz="1200" dirty="0" smtClean="0"/>
                        <a:t>m]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3.75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rgbClr val="FF0000"/>
                          </a:solidFill>
                        </a:rPr>
                        <a:t>~2.5</a:t>
                      </a:r>
                      <a:endParaRPr lang="en-GB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rgbClr val="FF0000"/>
                          </a:solidFill>
                        </a:rPr>
                        <a:t>3.1</a:t>
                      </a:r>
                      <a:endParaRPr lang="en-GB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rgbClr val="FF0000"/>
                          </a:solidFill>
                        </a:rPr>
                        <a:t>1.7</a:t>
                      </a:r>
                      <a:endParaRPr lang="en-GB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4989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Symbol" pitchFamily="18" charset="2"/>
                        </a:rPr>
                        <a:t>e</a:t>
                      </a:r>
                      <a:r>
                        <a:rPr lang="en-US" sz="1200" baseline="-25000" dirty="0" smtClean="0"/>
                        <a:t>L</a:t>
                      </a:r>
                      <a:r>
                        <a:rPr lang="en-US" sz="1200" dirty="0" smtClean="0"/>
                        <a:t> [eV.s]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2.5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2.5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2.5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2.5</a:t>
                      </a:r>
                      <a:endParaRPr lang="en-GB" sz="1200" dirty="0"/>
                    </a:p>
                  </a:txBody>
                  <a:tcPr/>
                </a:tc>
              </a:tr>
              <a:tr h="2498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Effective beam size</a:t>
                      </a:r>
                      <a:r>
                        <a:rPr lang="en-GB" sz="1200" baseline="0" dirty="0" smtClean="0"/>
                        <a:t> (</a:t>
                      </a:r>
                      <a:r>
                        <a:rPr lang="en-GB" sz="1200" baseline="0" dirty="0" smtClean="0">
                          <a:sym typeface="Symbol"/>
                        </a:rPr>
                        <a:t>m)</a:t>
                      </a:r>
                      <a:endParaRPr lang="en-GB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22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19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24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18</a:t>
                      </a:r>
                      <a:endParaRPr lang="en-GB" sz="1200" dirty="0"/>
                    </a:p>
                  </a:txBody>
                  <a:tcPr/>
                </a:tc>
              </a:tr>
              <a:tr h="2498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Symbol" pitchFamily="18" charset="2"/>
                        </a:rPr>
                        <a:t>s</a:t>
                      </a:r>
                      <a:r>
                        <a:rPr lang="en-US" sz="1200" baseline="-25000" dirty="0" smtClean="0"/>
                        <a:t>z </a:t>
                      </a:r>
                      <a:r>
                        <a:rPr lang="en-US" sz="1200" dirty="0" smtClean="0"/>
                        <a:t>[</a:t>
                      </a:r>
                      <a:r>
                        <a:rPr lang="en-US" sz="1200" baseline="0" dirty="0" smtClean="0">
                          <a:latin typeface="+mn-lt"/>
                        </a:rPr>
                        <a:t>c</a:t>
                      </a:r>
                      <a:r>
                        <a:rPr lang="en-US" sz="1200" dirty="0" smtClean="0"/>
                        <a:t>m]</a:t>
                      </a:r>
                      <a:endParaRPr lang="en-GB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7.5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7.5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7.5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7.5</a:t>
                      </a:r>
                      <a:endParaRPr lang="en-GB" sz="1200" dirty="0"/>
                    </a:p>
                  </a:txBody>
                  <a:tcPr/>
                </a:tc>
              </a:tr>
              <a:tr h="2498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Symbol" pitchFamily="18" charset="2"/>
                        </a:rPr>
                        <a:t>s</a:t>
                      </a:r>
                      <a:r>
                        <a:rPr lang="en-US" sz="1200" baseline="-25000" dirty="0" smtClean="0">
                          <a:latin typeface="Symbol" pitchFamily="18" charset="2"/>
                        </a:rPr>
                        <a:t>d</a:t>
                      </a:r>
                      <a:r>
                        <a:rPr lang="en-US" sz="1200" baseline="-25000" dirty="0" smtClean="0">
                          <a:latin typeface="+mn-lt"/>
                        </a:rPr>
                        <a:t>p/p</a:t>
                      </a:r>
                      <a:r>
                        <a:rPr lang="en-US" sz="1200" baseline="-25000" dirty="0" smtClean="0"/>
                        <a:t> </a:t>
                      </a:r>
                      <a:r>
                        <a:rPr lang="en-US" sz="1200" dirty="0" smtClean="0"/>
                        <a:t>[</a:t>
                      </a:r>
                      <a:r>
                        <a:rPr lang="en-US" sz="1200" baseline="0" dirty="0" smtClean="0">
                          <a:latin typeface="+mn-lt"/>
                        </a:rPr>
                        <a:t>10</a:t>
                      </a:r>
                      <a:r>
                        <a:rPr lang="en-US" sz="1200" baseline="30000" dirty="0" smtClean="0"/>
                        <a:t>-3</a:t>
                      </a:r>
                      <a:r>
                        <a:rPr lang="en-US" sz="1200" dirty="0" smtClean="0"/>
                        <a:t>]</a:t>
                      </a:r>
                      <a:endParaRPr lang="en-GB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0.1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0.1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0.1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0.1</a:t>
                      </a:r>
                      <a:endParaRPr lang="en-GB" sz="1200" dirty="0"/>
                    </a:p>
                  </a:txBody>
                  <a:tcPr/>
                </a:tc>
              </a:tr>
              <a:tr h="24989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Symbol" pitchFamily="18" charset="2"/>
                        </a:rPr>
                        <a:t>b</a:t>
                      </a:r>
                      <a:r>
                        <a:rPr lang="en-US" sz="1200" baseline="30000" dirty="0" smtClean="0">
                          <a:latin typeface="Symbol" pitchFamily="18" charset="2"/>
                        </a:rPr>
                        <a:t>*</a:t>
                      </a:r>
                      <a:r>
                        <a:rPr lang="en-US" sz="1200" dirty="0" smtClean="0"/>
                        <a:t> [cm] ,Xing Angle[</a:t>
                      </a:r>
                      <a:r>
                        <a:rPr lang="en-US" sz="1200" dirty="0" smtClean="0">
                          <a:sym typeface="Symbol"/>
                        </a:rPr>
                        <a:t>rad],b-b </a:t>
                      </a:r>
                      <a:r>
                        <a:rPr lang="en-US" sz="1200" dirty="0" err="1" smtClean="0">
                          <a:sym typeface="Symbol"/>
                        </a:rPr>
                        <a:t>sep</a:t>
                      </a:r>
                      <a:r>
                        <a:rPr lang="en-US" sz="1200" dirty="0" smtClean="0">
                          <a:sym typeface="Symbol"/>
                        </a:rPr>
                        <a:t> []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55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rgbClr val="FF0000"/>
                          </a:solidFill>
                        </a:rPr>
                        <a:t>60,145,10</a:t>
                      </a:r>
                      <a:endParaRPr lang="en-GB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rgbClr val="FF0000"/>
                          </a:solidFill>
                        </a:rPr>
                        <a:t>80,290,11</a:t>
                      </a:r>
                      <a:endParaRPr lang="en-GB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rgbClr val="FF0000"/>
                          </a:solidFill>
                        </a:rPr>
                        <a:t>80,290,11</a:t>
                      </a:r>
                      <a:endParaRPr lang="en-GB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49895">
                <a:tc>
                  <a:txBody>
                    <a:bodyPr/>
                    <a:lstStyle/>
                    <a:p>
                      <a:r>
                        <a:rPr lang="en-US" sz="1200" b="1" baseline="0" dirty="0" smtClean="0">
                          <a:solidFill>
                            <a:srgbClr val="0000CC"/>
                          </a:solidFill>
                        </a:rPr>
                        <a:t>Ultimate in 2015 </a:t>
                      </a:r>
                      <a:r>
                        <a:rPr lang="en-US" sz="1200" b="1" baseline="0" dirty="0" smtClean="0">
                          <a:solidFill>
                            <a:srgbClr val="0000CC"/>
                          </a:solidFill>
                          <a:sym typeface="Wingdings" panose="05000000000000000000" pitchFamily="2" charset="2"/>
                        </a:rPr>
                        <a:t> </a:t>
                      </a:r>
                      <a:endParaRPr lang="en-US" sz="1200" b="1" baseline="0" dirty="0" smtClean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rgbClr val="0000CC"/>
                          </a:solidFill>
                        </a:rPr>
                        <a:t> 40</a:t>
                      </a:r>
                      <a:r>
                        <a:rPr lang="en-GB" sz="1200" b="1" baseline="0" dirty="0" smtClean="0">
                          <a:solidFill>
                            <a:srgbClr val="0000CC"/>
                          </a:solidFill>
                        </a:rPr>
                        <a:t>          </a:t>
                      </a:r>
                      <a:endParaRPr lang="en-GB" sz="1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rgbClr val="0000CC"/>
                          </a:solidFill>
                        </a:rPr>
                        <a:t>40</a:t>
                      </a:r>
                      <a:endParaRPr lang="en-GB" sz="1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24989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Peak lumi [10</a:t>
                      </a:r>
                      <a:r>
                        <a:rPr lang="en-US" sz="1200" baseline="30000" dirty="0" smtClean="0"/>
                        <a:t>34</a:t>
                      </a:r>
                      <a:r>
                        <a:rPr lang="en-US" sz="1200" baseline="0" dirty="0" smtClean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1.0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0.76</a:t>
                      </a:r>
                      <a:r>
                        <a:rPr lang="en-GB" sz="1200" baseline="0" dirty="0" smtClean="0"/>
                        <a:t> (peak)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0.85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1.29</a:t>
                      </a:r>
                      <a:endParaRPr lang="en-GB" sz="1200" dirty="0"/>
                    </a:p>
                  </a:txBody>
                  <a:tcPr/>
                </a:tc>
              </a:tr>
              <a:tr h="2498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err="1" smtClean="0"/>
                        <a:t>Lumi</a:t>
                      </a:r>
                      <a:r>
                        <a:rPr lang="en-US" sz="1200" b="0" dirty="0" smtClean="0"/>
                        <a:t> loss Factor/Geometric Factor</a:t>
                      </a:r>
                      <a:endParaRPr lang="en-GB" sz="12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0.84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0.96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0.87</a:t>
                      </a:r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0.79</a:t>
                      </a:r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49895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T</a:t>
                      </a:r>
                      <a:r>
                        <a:rPr lang="en-US" sz="1200" b="1" baseline="-25000" dirty="0" smtClean="0"/>
                        <a:t>leveling</a:t>
                      </a:r>
                      <a:r>
                        <a:rPr lang="en-US" sz="1200" b="1" dirty="0" smtClean="0"/>
                        <a:t> [h] @ 5E34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</a:rPr>
                        <a:t> L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eveling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b="0" baseline="0" dirty="0" err="1" smtClean="0">
                          <a:solidFill>
                            <a:schemeClr val="tx1"/>
                          </a:solidFill>
                        </a:rPr>
                        <a:t>Leveling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No </a:t>
                      </a:r>
                      <a:r>
                        <a:rPr lang="en-GB" sz="1200" b="1" dirty="0" err="1" smtClean="0">
                          <a:solidFill>
                            <a:schemeClr val="tx1"/>
                          </a:solidFill>
                        </a:rPr>
                        <a:t>Leveling</a:t>
                      </a:r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No </a:t>
                      </a:r>
                      <a:r>
                        <a:rPr lang="en-GB" sz="1200" b="1" dirty="0" err="1" smtClean="0">
                          <a:solidFill>
                            <a:schemeClr val="tx1"/>
                          </a:solidFill>
                        </a:rPr>
                        <a:t>Leveling</a:t>
                      </a:r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498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#Pile 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25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rgbClr val="FF0000"/>
                          </a:solidFill>
                        </a:rPr>
                        <a:t>35(max)</a:t>
                      </a:r>
                      <a:endParaRPr lang="en-GB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36</a:t>
                      </a:r>
                    </a:p>
                  </a:txBody>
                  <a:tcPr/>
                </a:tc>
              </a:tr>
              <a:tr h="2498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Max</a:t>
                      </a:r>
                      <a:r>
                        <a:rPr lang="en-US" sz="1200" baseline="0" dirty="0" smtClean="0"/>
                        <a:t> Stored Energy[MJ]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362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rgbClr val="FF0000"/>
                          </a:solidFill>
                        </a:rPr>
                        <a:t>140</a:t>
                      </a:r>
                      <a:endParaRPr lang="en-GB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342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311</a:t>
                      </a: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5" name="Straight Arrow Connector 24"/>
          <p:cNvCxnSpPr/>
          <p:nvPr/>
        </p:nvCxnSpPr>
        <p:spPr bwMode="auto">
          <a:xfrm flipH="1" flipV="1">
            <a:off x="6434667" y="5219452"/>
            <a:ext cx="235787" cy="5486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H="1" flipV="1">
            <a:off x="8095239" y="5221892"/>
            <a:ext cx="121426" cy="5486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-92600"/>
            <a:ext cx="7769225" cy="765175"/>
          </a:xfrm>
        </p:spPr>
        <p:txBody>
          <a:bodyPr/>
          <a:lstStyle/>
          <a:p>
            <a:r>
              <a:rPr lang="en-US" sz="2600" dirty="0" smtClean="0"/>
              <a:t>LHC </a:t>
            </a:r>
            <a:r>
              <a:rPr lang="en-US" dirty="0" smtClean="0"/>
              <a:t>Performance Goal</a:t>
            </a:r>
            <a:r>
              <a:rPr lang="en-US" sz="2600" dirty="0" smtClean="0"/>
              <a:t> 2015-…</a:t>
            </a:r>
            <a:endParaRPr lang="en-US" sz="2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A5C3B2-2713-40BA-92CF-ECD67616E0CD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642" y="5721189"/>
            <a:ext cx="1520346" cy="850770"/>
          </a:xfrm>
          <a:prstGeom prst="rect">
            <a:avLst/>
          </a:prstGeom>
        </p:spPr>
      </p:pic>
      <p:pic>
        <p:nvPicPr>
          <p:cNvPr id="21" name="Picture 1" descr="C:\Heiko\CPS\2012-01_LHCBeamSlides\LHC25\inj2allb.png"/>
          <p:cNvPicPr>
            <a:picLocks noChangeAspect="1" noChangeArrowheads="1"/>
          </p:cNvPicPr>
          <p:nvPr/>
        </p:nvPicPr>
        <p:blipFill rotWithShape="1">
          <a:blip r:embed="rId4" cstate="print"/>
          <a:srcRect l="11874" t="-26553" b="39316"/>
          <a:stretch/>
        </p:blipFill>
        <p:spPr bwMode="auto">
          <a:xfrm>
            <a:off x="6099839" y="5361219"/>
            <a:ext cx="1231542" cy="1188619"/>
          </a:xfrm>
          <a:prstGeom prst="rect">
            <a:avLst/>
          </a:prstGeom>
          <a:noFill/>
        </p:spPr>
      </p:pic>
      <p:pic>
        <p:nvPicPr>
          <p:cNvPr id="22" name="Picture 2" descr="C:\Heiko\CPS\2012-01_LHCBeamSlides\LHC25\foursplitb12.png"/>
          <p:cNvPicPr preferRelativeResize="0">
            <a:picLocks noChangeAspect="1" noChangeArrowheads="1"/>
          </p:cNvPicPr>
          <p:nvPr/>
        </p:nvPicPr>
        <p:blipFill rotWithShape="1">
          <a:blip r:embed="rId5" cstate="print"/>
          <a:srcRect l="21735" t="-20172" r="8582" b="32935"/>
          <a:stretch/>
        </p:blipFill>
        <p:spPr bwMode="auto">
          <a:xfrm>
            <a:off x="6561758" y="5445990"/>
            <a:ext cx="730332" cy="891464"/>
          </a:xfrm>
          <a:prstGeom prst="rect">
            <a:avLst/>
          </a:prstGeom>
          <a:noFill/>
        </p:spPr>
      </p:pic>
      <p:pic>
        <p:nvPicPr>
          <p:cNvPr id="23" name="Picture 2" descr="C:\Heiko\CPS\2012-01_LHCBeamSlides\LHC25\foursplitb12.png"/>
          <p:cNvPicPr preferRelativeResize="0">
            <a:picLocks noChangeAspect="1" noChangeArrowheads="1"/>
          </p:cNvPicPr>
          <p:nvPr/>
        </p:nvPicPr>
        <p:blipFill rotWithShape="1">
          <a:blip r:embed="rId5" cstate="print"/>
          <a:srcRect l="21735" t="-20172" r="8582" b="32935"/>
          <a:stretch/>
        </p:blipFill>
        <p:spPr bwMode="auto">
          <a:xfrm>
            <a:off x="8109793" y="5427035"/>
            <a:ext cx="730332" cy="891464"/>
          </a:xfrm>
          <a:prstGeom prst="rect">
            <a:avLst/>
          </a:prstGeom>
          <a:noFill/>
        </p:spPr>
      </p:pic>
      <p:pic>
        <p:nvPicPr>
          <p:cNvPr id="29" name="Picture 1" descr="C:\Heiko\CPS\2012-01_LHCBeamSlides\LHC25\inj2allb.png"/>
          <p:cNvPicPr>
            <a:picLocks noChangeAspect="1" noChangeArrowheads="1"/>
          </p:cNvPicPr>
          <p:nvPr/>
        </p:nvPicPr>
        <p:blipFill rotWithShape="1">
          <a:blip r:embed="rId4" cstate="print"/>
          <a:srcRect l="11874" t="-26553" b="39316"/>
          <a:stretch/>
        </p:blipFill>
        <p:spPr bwMode="auto">
          <a:xfrm>
            <a:off x="4211685" y="5361220"/>
            <a:ext cx="1231542" cy="1188619"/>
          </a:xfrm>
          <a:prstGeom prst="rect">
            <a:avLst/>
          </a:prstGeom>
          <a:noFill/>
        </p:spPr>
      </p:pic>
      <p:cxnSp>
        <p:nvCxnSpPr>
          <p:cNvPr id="31" name="Straight Arrow Connector 30"/>
          <p:cNvCxnSpPr/>
          <p:nvPr/>
        </p:nvCxnSpPr>
        <p:spPr bwMode="auto">
          <a:xfrm flipV="1">
            <a:off x="4959556" y="5220266"/>
            <a:ext cx="0" cy="5486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37" name="Freeform 36"/>
          <p:cNvSpPr/>
          <p:nvPr/>
        </p:nvSpPr>
        <p:spPr bwMode="auto">
          <a:xfrm>
            <a:off x="3859481" y="5143775"/>
            <a:ext cx="2702277" cy="468456"/>
          </a:xfrm>
          <a:custGeom>
            <a:avLst/>
            <a:gdLst>
              <a:gd name="connsiteX0" fmla="*/ 2850078 w 2850078"/>
              <a:gd name="connsiteY0" fmla="*/ 403761 h 403761"/>
              <a:gd name="connsiteX1" fmla="*/ 0 w 2850078"/>
              <a:gd name="connsiteY1" fmla="*/ 201880 h 403761"/>
              <a:gd name="connsiteX2" fmla="*/ 11876 w 2850078"/>
              <a:gd name="connsiteY2" fmla="*/ 0 h 403761"/>
              <a:gd name="connsiteX0" fmla="*/ 2838276 w 2838276"/>
              <a:gd name="connsiteY0" fmla="*/ 403761 h 403761"/>
              <a:gd name="connsiteX1" fmla="*/ 0 w 2838276"/>
              <a:gd name="connsiteY1" fmla="*/ 298145 h 403761"/>
              <a:gd name="connsiteX2" fmla="*/ 74 w 2838276"/>
              <a:gd name="connsiteY2" fmla="*/ 0 h 403761"/>
              <a:gd name="connsiteX0" fmla="*/ 2838276 w 2838276"/>
              <a:gd name="connsiteY0" fmla="*/ 403761 h 403761"/>
              <a:gd name="connsiteX1" fmla="*/ 0 w 2838276"/>
              <a:gd name="connsiteY1" fmla="*/ 253221 h 403761"/>
              <a:gd name="connsiteX2" fmla="*/ 74 w 2838276"/>
              <a:gd name="connsiteY2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38276" h="403761">
                <a:moveTo>
                  <a:pt x="2838276" y="403761"/>
                </a:moveTo>
                <a:lnTo>
                  <a:pt x="0" y="253221"/>
                </a:lnTo>
                <a:cubicBezTo>
                  <a:pt x="25" y="153839"/>
                  <a:pt x="49" y="99382"/>
                  <a:pt x="74" y="0"/>
                </a:cubicBezTo>
              </a:path>
            </a:pathLst>
          </a:custGeom>
          <a:noFill/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38" name="Picture 1" descr="C:\Heiko\CPS\2012-01_LHCBeamSlides\LHC25\inj2allb.png"/>
          <p:cNvPicPr>
            <a:picLocks noChangeAspect="1" noChangeArrowheads="1"/>
          </p:cNvPicPr>
          <p:nvPr/>
        </p:nvPicPr>
        <p:blipFill rotWithShape="1">
          <a:blip r:embed="rId4" cstate="print"/>
          <a:srcRect l="11874" t="-26553" b="39316"/>
          <a:stretch/>
        </p:blipFill>
        <p:spPr bwMode="auto">
          <a:xfrm>
            <a:off x="4241510" y="5361220"/>
            <a:ext cx="1231542" cy="1188619"/>
          </a:xfrm>
          <a:prstGeom prst="rect">
            <a:avLst/>
          </a:prstGeom>
          <a:noFill/>
        </p:spPr>
      </p:pic>
      <p:pic>
        <p:nvPicPr>
          <p:cNvPr id="39" name="Picture 2" descr="C:\Heiko\CPS\2012-01_LHCBeamSlides\LHC25\foursplitb12.png"/>
          <p:cNvPicPr preferRelativeResize="0">
            <a:picLocks noChangeAspect="1" noChangeArrowheads="1"/>
          </p:cNvPicPr>
          <p:nvPr/>
        </p:nvPicPr>
        <p:blipFill rotWithShape="1">
          <a:blip r:embed="rId5" cstate="print"/>
          <a:srcRect l="15158" t="12334" r="4111" b="19733"/>
          <a:stretch/>
        </p:blipFill>
        <p:spPr bwMode="auto">
          <a:xfrm>
            <a:off x="4703432" y="5612230"/>
            <a:ext cx="846117" cy="649911"/>
          </a:xfrm>
          <a:prstGeom prst="rect">
            <a:avLst/>
          </a:prstGeom>
          <a:noFill/>
        </p:spPr>
      </p:pic>
      <p:sp>
        <p:nvSpPr>
          <p:cNvPr id="44" name="TextBox 43"/>
          <p:cNvSpPr txBox="1"/>
          <p:nvPr/>
        </p:nvSpPr>
        <p:spPr>
          <a:xfrm>
            <a:off x="372172" y="5813465"/>
            <a:ext cx="3839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PS: Bunch splitting schemes </a:t>
            </a:r>
            <a:r>
              <a:rPr lang="en-US" sz="2000" dirty="0" smtClean="0">
                <a:sym typeface="Wingdings" panose="05000000000000000000" pitchFamily="2" charset="2"/>
              </a:rPr>
              <a:t></a:t>
            </a:r>
            <a:endParaRPr lang="en-US" sz="2000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6102749" y="3500968"/>
            <a:ext cx="169334" cy="9877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7803543" y="3500967"/>
            <a:ext cx="169334" cy="9877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7360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3440997" y="1920644"/>
            <a:ext cx="3962400" cy="217192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Luminosity Formula for a Collider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A5C3B2-2713-40BA-92CF-ECD67616E0C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aphicFrame>
        <p:nvGraphicFramePr>
          <p:cNvPr id="4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6050246"/>
              </p:ext>
            </p:extLst>
          </p:nvPr>
        </p:nvGraphicFramePr>
        <p:xfrm>
          <a:off x="322263" y="1911346"/>
          <a:ext cx="8332787" cy="217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13" name="Equation" r:id="rId4" imgW="3098520" imgH="812520" progId="Equation.3">
                  <p:embed/>
                </p:oleObj>
              </mc:Choice>
              <mc:Fallback>
                <p:oleObj name="Equation" r:id="rId4" imgW="3098520" imgH="8125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263" y="1911346"/>
                        <a:ext cx="8332787" cy="217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887892" y="1098985"/>
            <a:ext cx="2776722" cy="338554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Beam Revolution Frequency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39027" y="4305425"/>
            <a:ext cx="2076209" cy="338554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# of Bunches/beam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810326" y="3814468"/>
            <a:ext cx="2366353" cy="1323439"/>
            <a:chOff x="1488527" y="4657648"/>
            <a:chExt cx="2366353" cy="1323439"/>
          </a:xfrm>
        </p:grpSpPr>
        <p:sp>
          <p:nvSpPr>
            <p:cNvPr id="10" name="TextBox 9"/>
            <p:cNvSpPr txBox="1"/>
            <p:nvPr/>
          </p:nvSpPr>
          <p:spPr>
            <a:xfrm>
              <a:off x="1488527" y="4657648"/>
              <a:ext cx="2366353" cy="1323439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Transverse Beam sizes</a:t>
              </a:r>
            </a:p>
            <a:p>
              <a:r>
                <a:rPr lang="en-US" dirty="0" smtClean="0"/>
                <a:t>For Beam-1 &amp; Beam-2</a:t>
              </a:r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50545606"/>
                </p:ext>
              </p:extLst>
            </p:nvPr>
          </p:nvGraphicFramePr>
          <p:xfrm>
            <a:off x="1940659" y="5207996"/>
            <a:ext cx="1462087" cy="6905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514" name="Equation" r:id="rId6" imgW="1066680" imgH="507960" progId="Equation.3">
                    <p:embed/>
                  </p:oleObj>
                </mc:Choice>
                <mc:Fallback>
                  <p:oleObj name="Equation" r:id="rId6" imgW="1066680" imgH="507960" progId="Equation.3">
                    <p:embed/>
                    <p:pic>
                      <p:nvPicPr>
                        <p:cNvPr id="0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40659" y="5207996"/>
                          <a:ext cx="1462087" cy="6905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" name="Down Arrow 15"/>
          <p:cNvSpPr/>
          <p:nvPr/>
        </p:nvSpPr>
        <p:spPr bwMode="auto">
          <a:xfrm>
            <a:off x="2521833" y="1719709"/>
            <a:ext cx="233364" cy="28217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7" name="Up Arrow 16"/>
          <p:cNvSpPr/>
          <p:nvPr/>
        </p:nvSpPr>
        <p:spPr bwMode="auto">
          <a:xfrm>
            <a:off x="2829015" y="3221081"/>
            <a:ext cx="233364" cy="584562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002722" y="2026222"/>
            <a:ext cx="1276350" cy="60007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2435804" y="2621005"/>
            <a:ext cx="976009" cy="60007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7879647" y="2125704"/>
            <a:ext cx="390525" cy="99060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1" name="Down Arrow 20"/>
          <p:cNvSpPr/>
          <p:nvPr/>
        </p:nvSpPr>
        <p:spPr bwMode="auto">
          <a:xfrm>
            <a:off x="7958227" y="1437538"/>
            <a:ext cx="233364" cy="688165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8255039" y="2268580"/>
            <a:ext cx="390525" cy="71913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3" name="Up Arrow 22"/>
          <p:cNvSpPr/>
          <p:nvPr/>
        </p:nvSpPr>
        <p:spPr bwMode="auto">
          <a:xfrm>
            <a:off x="8333619" y="3006604"/>
            <a:ext cx="233364" cy="1298821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2308129" y="4418370"/>
            <a:ext cx="375631" cy="339228"/>
          </a:xfrm>
          <a:prstGeom prst="ellipse">
            <a:avLst/>
          </a:prstGeom>
          <a:noFill/>
          <a:ln w="28575" cap="flat" cmpd="sng" algn="ctr">
            <a:solidFill>
              <a:schemeClr val="tx1">
                <a:alpha val="4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8262" y="5883668"/>
            <a:ext cx="2310248" cy="58477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ym typeface="Symbol"/>
              </a:rPr>
              <a:t>*</a:t>
            </a:r>
            <a:r>
              <a:rPr lang="en-US" dirty="0" smtClean="0">
                <a:sym typeface="Symbol"/>
              </a:rPr>
              <a:t> @ interaction point</a:t>
            </a:r>
          </a:p>
          <a:p>
            <a:pPr algn="ctr"/>
            <a:r>
              <a:rPr lang="en-US" dirty="0" smtClean="0">
                <a:sym typeface="Symbol"/>
              </a:rPr>
              <a:t>(Lattice parameter)</a:t>
            </a:r>
            <a:endParaRPr lang="en-US" dirty="0"/>
          </a:p>
        </p:txBody>
      </p:sp>
      <p:sp>
        <p:nvSpPr>
          <p:cNvPr id="27" name="Up Arrow 26"/>
          <p:cNvSpPr/>
          <p:nvPr/>
        </p:nvSpPr>
        <p:spPr bwMode="auto">
          <a:xfrm>
            <a:off x="5415053" y="4079821"/>
            <a:ext cx="233364" cy="338549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9533264"/>
              </p:ext>
            </p:extLst>
          </p:nvPr>
        </p:nvGraphicFramePr>
        <p:xfrm>
          <a:off x="3411813" y="5304797"/>
          <a:ext cx="3721100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15" name="Equation" r:id="rId8" imgW="1384200" imgH="279360" progId="Equation.3">
                  <p:embed/>
                </p:oleObj>
              </mc:Choice>
              <mc:Fallback>
                <p:oleObj name="Equation" r:id="rId8" imgW="1384200" imgH="279360" progId="Equation.3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1813" y="5304797"/>
                        <a:ext cx="3721100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auto">
          <a:xfrm>
            <a:off x="2725108" y="4587985"/>
            <a:ext cx="221878" cy="1464468"/>
          </a:xfrm>
          <a:custGeom>
            <a:avLst/>
            <a:gdLst>
              <a:gd name="connsiteX0" fmla="*/ 0 w 221877"/>
              <a:gd name="connsiteY0" fmla="*/ 0 h 921123"/>
              <a:gd name="connsiteX1" fmla="*/ 221877 w 221877"/>
              <a:gd name="connsiteY1" fmla="*/ 13447 h 921123"/>
              <a:gd name="connsiteX2" fmla="*/ 215153 w 221877"/>
              <a:gd name="connsiteY2" fmla="*/ 914400 h 921123"/>
              <a:gd name="connsiteX3" fmla="*/ 73959 w 221877"/>
              <a:gd name="connsiteY3" fmla="*/ 921123 h 921123"/>
              <a:gd name="connsiteX0" fmla="*/ 0 w 215800"/>
              <a:gd name="connsiteY0" fmla="*/ 6724 h 927847"/>
              <a:gd name="connsiteX1" fmla="*/ 215154 w 215800"/>
              <a:gd name="connsiteY1" fmla="*/ 0 h 927847"/>
              <a:gd name="connsiteX2" fmla="*/ 215153 w 215800"/>
              <a:gd name="connsiteY2" fmla="*/ 921124 h 927847"/>
              <a:gd name="connsiteX3" fmla="*/ 73959 w 215800"/>
              <a:gd name="connsiteY3" fmla="*/ 927847 h 927847"/>
              <a:gd name="connsiteX0" fmla="*/ 0 w 228601"/>
              <a:gd name="connsiteY0" fmla="*/ 6724 h 927847"/>
              <a:gd name="connsiteX1" fmla="*/ 228601 w 228601"/>
              <a:gd name="connsiteY1" fmla="*/ 0 h 927847"/>
              <a:gd name="connsiteX2" fmla="*/ 215153 w 228601"/>
              <a:gd name="connsiteY2" fmla="*/ 921124 h 927847"/>
              <a:gd name="connsiteX3" fmla="*/ 73959 w 228601"/>
              <a:gd name="connsiteY3" fmla="*/ 927847 h 927847"/>
              <a:gd name="connsiteX0" fmla="*/ 0 w 215800"/>
              <a:gd name="connsiteY0" fmla="*/ 6724 h 927847"/>
              <a:gd name="connsiteX1" fmla="*/ 215154 w 215800"/>
              <a:gd name="connsiteY1" fmla="*/ 0 h 927847"/>
              <a:gd name="connsiteX2" fmla="*/ 215153 w 215800"/>
              <a:gd name="connsiteY2" fmla="*/ 921124 h 927847"/>
              <a:gd name="connsiteX3" fmla="*/ 73959 w 215800"/>
              <a:gd name="connsiteY3" fmla="*/ 927847 h 927847"/>
              <a:gd name="connsiteX0" fmla="*/ 0 w 221878"/>
              <a:gd name="connsiteY0" fmla="*/ 0 h 921123"/>
              <a:gd name="connsiteX1" fmla="*/ 221878 w 221878"/>
              <a:gd name="connsiteY1" fmla="*/ 13446 h 921123"/>
              <a:gd name="connsiteX2" fmla="*/ 215153 w 221878"/>
              <a:gd name="connsiteY2" fmla="*/ 914400 h 921123"/>
              <a:gd name="connsiteX3" fmla="*/ 73959 w 221878"/>
              <a:gd name="connsiteY3" fmla="*/ 921123 h 921123"/>
              <a:gd name="connsiteX0" fmla="*/ 0 w 221878"/>
              <a:gd name="connsiteY0" fmla="*/ 6725 h 907677"/>
              <a:gd name="connsiteX1" fmla="*/ 221878 w 221878"/>
              <a:gd name="connsiteY1" fmla="*/ 0 h 907677"/>
              <a:gd name="connsiteX2" fmla="*/ 215153 w 221878"/>
              <a:gd name="connsiteY2" fmla="*/ 900954 h 907677"/>
              <a:gd name="connsiteX3" fmla="*/ 73959 w 221878"/>
              <a:gd name="connsiteY3" fmla="*/ 907677 h 907677"/>
              <a:gd name="connsiteX0" fmla="*/ 0 w 224259"/>
              <a:gd name="connsiteY0" fmla="*/ 0 h 910477"/>
              <a:gd name="connsiteX1" fmla="*/ 224259 w 224259"/>
              <a:gd name="connsiteY1" fmla="*/ 2800 h 910477"/>
              <a:gd name="connsiteX2" fmla="*/ 217534 w 224259"/>
              <a:gd name="connsiteY2" fmla="*/ 903754 h 910477"/>
              <a:gd name="connsiteX3" fmla="*/ 76340 w 224259"/>
              <a:gd name="connsiteY3" fmla="*/ 910477 h 910477"/>
              <a:gd name="connsiteX0" fmla="*/ 0 w 219496"/>
              <a:gd name="connsiteY0" fmla="*/ 0 h 908095"/>
              <a:gd name="connsiteX1" fmla="*/ 219496 w 219496"/>
              <a:gd name="connsiteY1" fmla="*/ 418 h 908095"/>
              <a:gd name="connsiteX2" fmla="*/ 212771 w 219496"/>
              <a:gd name="connsiteY2" fmla="*/ 901372 h 908095"/>
              <a:gd name="connsiteX3" fmla="*/ 71577 w 219496"/>
              <a:gd name="connsiteY3" fmla="*/ 908095 h 908095"/>
              <a:gd name="connsiteX0" fmla="*/ 0 w 221878"/>
              <a:gd name="connsiteY0" fmla="*/ 6726 h 907677"/>
              <a:gd name="connsiteX1" fmla="*/ 221878 w 221878"/>
              <a:gd name="connsiteY1" fmla="*/ 0 h 907677"/>
              <a:gd name="connsiteX2" fmla="*/ 215153 w 221878"/>
              <a:gd name="connsiteY2" fmla="*/ 900954 h 907677"/>
              <a:gd name="connsiteX3" fmla="*/ 73959 w 221878"/>
              <a:gd name="connsiteY3" fmla="*/ 907677 h 907677"/>
              <a:gd name="connsiteX0" fmla="*/ 0 w 221878"/>
              <a:gd name="connsiteY0" fmla="*/ 0 h 908095"/>
              <a:gd name="connsiteX1" fmla="*/ 221878 w 221878"/>
              <a:gd name="connsiteY1" fmla="*/ 418 h 908095"/>
              <a:gd name="connsiteX2" fmla="*/ 215153 w 221878"/>
              <a:gd name="connsiteY2" fmla="*/ 901372 h 908095"/>
              <a:gd name="connsiteX3" fmla="*/ 73959 w 221878"/>
              <a:gd name="connsiteY3" fmla="*/ 908095 h 908095"/>
              <a:gd name="connsiteX0" fmla="*/ 0 w 221878"/>
              <a:gd name="connsiteY0" fmla="*/ 0 h 901372"/>
              <a:gd name="connsiteX1" fmla="*/ 221878 w 221878"/>
              <a:gd name="connsiteY1" fmla="*/ 418 h 901372"/>
              <a:gd name="connsiteX2" fmla="*/ 215153 w 221878"/>
              <a:gd name="connsiteY2" fmla="*/ 901372 h 901372"/>
              <a:gd name="connsiteX3" fmla="*/ 73959 w 221878"/>
              <a:gd name="connsiteY3" fmla="*/ 900952 h 90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878" h="901372">
                <a:moveTo>
                  <a:pt x="0" y="0"/>
                </a:moveTo>
                <a:lnTo>
                  <a:pt x="221878" y="418"/>
                </a:lnTo>
                <a:cubicBezTo>
                  <a:pt x="219637" y="300736"/>
                  <a:pt x="217394" y="601054"/>
                  <a:pt x="215153" y="901372"/>
                </a:cubicBezTo>
                <a:lnTo>
                  <a:pt x="73959" y="900952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08392" y="5213676"/>
            <a:ext cx="1887055" cy="58477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ym typeface="Symbol"/>
              </a:rPr>
              <a:t>Beam Transverse </a:t>
            </a:r>
          </a:p>
          <a:p>
            <a:pPr algn="ctr"/>
            <a:r>
              <a:rPr lang="en-US" dirty="0" smtClean="0">
                <a:sym typeface="Symbol"/>
              </a:rPr>
              <a:t>Emittance</a:t>
            </a:r>
            <a:endParaRPr lang="en-US" dirty="0"/>
          </a:p>
        </p:txBody>
      </p:sp>
      <p:cxnSp>
        <p:nvCxnSpPr>
          <p:cNvPr id="29" name="Straight Arrow Connector 28"/>
          <p:cNvCxnSpPr>
            <a:endCxn id="32" idx="4"/>
          </p:cNvCxnSpPr>
          <p:nvPr/>
        </p:nvCxnSpPr>
        <p:spPr bwMode="auto">
          <a:xfrm flipV="1">
            <a:off x="2139596" y="4757599"/>
            <a:ext cx="1542" cy="4560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2" name="Oval 31"/>
          <p:cNvSpPr/>
          <p:nvPr/>
        </p:nvSpPr>
        <p:spPr bwMode="auto">
          <a:xfrm>
            <a:off x="1953322" y="4418371"/>
            <a:ext cx="375631" cy="339228"/>
          </a:xfrm>
          <a:prstGeom prst="ellipse">
            <a:avLst/>
          </a:prstGeom>
          <a:noFill/>
          <a:ln w="28575" cap="flat" cmpd="sng" algn="ctr">
            <a:solidFill>
              <a:schemeClr val="tx1">
                <a:alpha val="4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9560" y="673208"/>
            <a:ext cx="3932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Instantaneous Luminosity 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414799" y="1218840"/>
            <a:ext cx="2214068" cy="58477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# of protons/bunch</a:t>
            </a:r>
          </a:p>
          <a:p>
            <a:r>
              <a:rPr lang="en-US" dirty="0"/>
              <a:t>f</a:t>
            </a:r>
            <a:r>
              <a:rPr lang="en-US" dirty="0" smtClean="0"/>
              <a:t>or Beam-1 &amp; Beam-2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464609" y="4776238"/>
            <a:ext cx="1957588" cy="338554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Relativistic Factor</a:t>
            </a:r>
            <a:endParaRPr lang="en-US" dirty="0"/>
          </a:p>
        </p:txBody>
      </p:sp>
      <p:cxnSp>
        <p:nvCxnSpPr>
          <p:cNvPr id="31" name="Straight Arrow Connector 30"/>
          <p:cNvCxnSpPr>
            <a:stCxn id="30" idx="1"/>
          </p:cNvCxnSpPr>
          <p:nvPr/>
        </p:nvCxnSpPr>
        <p:spPr bwMode="auto">
          <a:xfrm flipH="1" flipV="1">
            <a:off x="2557766" y="4898208"/>
            <a:ext cx="906843" cy="4730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4637098" y="4357660"/>
            <a:ext cx="1789272" cy="338554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Correction term</a:t>
            </a:r>
            <a:r>
              <a:rPr lang="en-US" dirty="0"/>
              <a:t> </a:t>
            </a:r>
            <a:endParaRPr lang="en-US" dirty="0" smtClean="0"/>
          </a:p>
        </p:txBody>
      </p:sp>
      <p:sp>
        <p:nvSpPr>
          <p:cNvPr id="34" name="Oval 33"/>
          <p:cNvSpPr/>
          <p:nvPr/>
        </p:nvSpPr>
        <p:spPr bwMode="auto">
          <a:xfrm>
            <a:off x="2191108" y="4783851"/>
            <a:ext cx="330725" cy="22871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69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13" grpId="0" animBg="1"/>
      <p:bldP spid="28" grpId="0" animBg="1"/>
      <p:bldP spid="32" grpId="0" animBg="1"/>
      <p:bldP spid="5" grpId="0" animBg="1"/>
      <p:bldP spid="30" grpId="0" animBg="1"/>
      <p:bldP spid="14" grpId="0" animBg="1"/>
      <p:bldP spid="3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331639" y="155885"/>
            <a:ext cx="6759167" cy="536811"/>
          </a:xfrm>
          <a:prstGeom prst="rect">
            <a:avLst/>
          </a:prstGeom>
          <a:noFill/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GB" sz="2600" dirty="0" smtClean="0">
                <a:solidFill>
                  <a:srgbClr val="0000CC"/>
                </a:solidFill>
              </a:rPr>
              <a:t>LHC for next 20 years</a:t>
            </a:r>
            <a:endParaRPr lang="en-GB" sz="2600" dirty="0">
              <a:solidFill>
                <a:srgbClr val="0000CC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32490" y="657557"/>
            <a:ext cx="8360001" cy="5691730"/>
            <a:chOff x="432490" y="657557"/>
            <a:chExt cx="8360001" cy="569173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67" t="2123" r="2193" b="5914"/>
            <a:stretch/>
          </p:blipFill>
          <p:spPr bwMode="auto">
            <a:xfrm>
              <a:off x="432490" y="1210523"/>
              <a:ext cx="8360001" cy="513876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119531" y="657557"/>
              <a:ext cx="4985917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GB" sz="2000" dirty="0" smtClean="0"/>
                <a:t>Very preliminary and very likely to change </a:t>
              </a:r>
              <a:endParaRPr lang="en-GB" sz="2000" dirty="0"/>
            </a:p>
          </p:txBody>
        </p:sp>
        <p:sp>
          <p:nvSpPr>
            <p:cNvPr id="6" name="Left-Right Arrow 5"/>
            <p:cNvSpPr/>
            <p:nvPr/>
          </p:nvSpPr>
          <p:spPr bwMode="auto">
            <a:xfrm>
              <a:off x="4967369" y="4245774"/>
              <a:ext cx="2784022" cy="155121"/>
            </a:xfrm>
            <a:prstGeom prst="left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490208" y="3815745"/>
              <a:ext cx="131318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smtClean="0">
                  <a:solidFill>
                    <a:srgbClr val="0000CC"/>
                  </a:solidFill>
                </a:rPr>
                <a:t>HL-LHC era</a:t>
              </a:r>
              <a:endParaRPr lang="en-US" dirty="0"/>
            </a:p>
          </p:txBody>
        </p:sp>
        <p:grpSp>
          <p:nvGrpSpPr>
            <p:cNvPr id="24" name="Group 23"/>
            <p:cNvGrpSpPr/>
            <p:nvPr/>
          </p:nvGrpSpPr>
          <p:grpSpPr>
            <a:xfrm rot="16200000">
              <a:off x="1133085" y="1936730"/>
              <a:ext cx="1907276" cy="830997"/>
              <a:chOff x="2830668" y="4940135"/>
              <a:chExt cx="1907276" cy="830997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3028822" y="4940135"/>
                <a:ext cx="1709122" cy="830997"/>
              </a:xfrm>
              <a:prstGeom prst="rect">
                <a:avLst/>
              </a:prstGeom>
              <a:solidFill>
                <a:srgbClr val="FFFF00">
                  <a:alpha val="39000"/>
                </a:srgb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latin typeface="Lucida Handwriting" panose="03010101010101010101" pitchFamily="66" charset="0"/>
                    <a:sym typeface="Mathematica6Mono"/>
                  </a:rPr>
                  <a:t></a:t>
                </a:r>
                <a:r>
                  <a:rPr lang="en-US" sz="1200" b="1" baseline="-25000" dirty="0">
                    <a:latin typeface="Lucida Handwriting" panose="03010101010101010101" pitchFamily="66" charset="0"/>
                  </a:rPr>
                  <a:t>peak  </a:t>
                </a:r>
                <a:r>
                  <a:rPr lang="en-US" sz="1200" b="1" dirty="0"/>
                  <a:t>=7.7nb</a:t>
                </a:r>
                <a:r>
                  <a:rPr lang="en-US" sz="1200" b="1" baseline="30000" dirty="0"/>
                  <a:t>-1</a:t>
                </a:r>
                <a:r>
                  <a:rPr lang="en-US" sz="1200" b="1" dirty="0"/>
                  <a:t>/s</a:t>
                </a:r>
              </a:p>
              <a:p>
                <a:r>
                  <a:rPr lang="en-US" sz="1200" b="1" dirty="0">
                    <a:latin typeface="Lucida Handwriting" panose="03010101010101010101" pitchFamily="66" charset="0"/>
                    <a:sym typeface="Mathematica6Mono"/>
                  </a:rPr>
                  <a:t></a:t>
                </a:r>
                <a:r>
                  <a:rPr lang="en-US" sz="1200" b="1" baseline="-25000" dirty="0">
                    <a:latin typeface="Lucida Handwriting" panose="03010101010101010101" pitchFamily="66" charset="0"/>
                    <a:sym typeface="Mathematica6Mono"/>
                  </a:rPr>
                  <a:t>total  </a:t>
                </a:r>
                <a:r>
                  <a:rPr lang="en-US" sz="1200" b="1" dirty="0"/>
                  <a:t>=</a:t>
                </a:r>
                <a:r>
                  <a:rPr lang="en-US" sz="1200" b="1" dirty="0" smtClean="0"/>
                  <a:t>30fb-1</a:t>
                </a:r>
              </a:p>
              <a:p>
                <a:r>
                  <a:rPr lang="en-US" sz="1200" b="1" dirty="0" smtClean="0"/>
                  <a:t>Pileup(Max)~35</a:t>
                </a:r>
              </a:p>
              <a:p>
                <a:r>
                  <a:rPr lang="en-US" sz="1200" b="1" dirty="0" smtClean="0"/>
                  <a:t>Bunch spacing=50ns </a:t>
                </a:r>
                <a:endParaRPr lang="en-US" sz="1200" b="1" baseline="30000" dirty="0"/>
              </a:p>
            </p:txBody>
          </p:sp>
          <p:sp>
            <p:nvSpPr>
              <p:cNvPr id="25" name="Right Arrow 24"/>
              <p:cNvSpPr/>
              <p:nvPr/>
            </p:nvSpPr>
            <p:spPr bwMode="auto">
              <a:xfrm rot="10800000">
                <a:off x="2830668" y="5250114"/>
                <a:ext cx="242371" cy="187287"/>
              </a:xfrm>
              <a:prstGeom prst="right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 rot="16200000">
              <a:off x="2452214" y="1950674"/>
              <a:ext cx="1944145" cy="830997"/>
              <a:chOff x="2830668" y="4940135"/>
              <a:chExt cx="1944145" cy="830997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3028822" y="4940135"/>
                <a:ext cx="1745991" cy="830997"/>
              </a:xfrm>
              <a:prstGeom prst="rect">
                <a:avLst/>
              </a:prstGeom>
              <a:solidFill>
                <a:srgbClr val="FFFF00">
                  <a:alpha val="39000"/>
                </a:srgb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latin typeface="Lucida Handwriting" panose="03010101010101010101" pitchFamily="66" charset="0"/>
                    <a:sym typeface="Mathematica6Mono"/>
                  </a:rPr>
                  <a:t></a:t>
                </a:r>
                <a:r>
                  <a:rPr lang="en-US" sz="1200" b="1" baseline="-25000" dirty="0">
                    <a:latin typeface="Lucida Handwriting" panose="03010101010101010101" pitchFamily="66" charset="0"/>
                  </a:rPr>
                  <a:t>peak  </a:t>
                </a:r>
                <a:r>
                  <a:rPr lang="en-US" sz="1200" b="1" dirty="0" smtClean="0"/>
                  <a:t>=17nb</a:t>
                </a:r>
                <a:r>
                  <a:rPr lang="en-US" sz="1200" b="1" baseline="30000" dirty="0" smtClean="0"/>
                  <a:t>-1</a:t>
                </a:r>
                <a:r>
                  <a:rPr lang="en-US" sz="1200" b="1" dirty="0" smtClean="0"/>
                  <a:t>/s</a:t>
                </a:r>
                <a:endParaRPr lang="en-US" sz="1200" b="1" dirty="0"/>
              </a:p>
              <a:p>
                <a:r>
                  <a:rPr lang="en-US" sz="1200" b="1" dirty="0">
                    <a:latin typeface="Lucida Handwriting" panose="03010101010101010101" pitchFamily="66" charset="0"/>
                    <a:sym typeface="Mathematica6Mono"/>
                  </a:rPr>
                  <a:t></a:t>
                </a:r>
                <a:r>
                  <a:rPr lang="en-US" sz="1200" b="1" baseline="-25000" dirty="0">
                    <a:latin typeface="Lucida Handwriting" panose="03010101010101010101" pitchFamily="66" charset="0"/>
                    <a:sym typeface="Mathematica6Mono"/>
                  </a:rPr>
                  <a:t>total  </a:t>
                </a:r>
                <a:r>
                  <a:rPr lang="en-US" sz="1200" b="1" dirty="0" smtClean="0"/>
                  <a:t>=100-200fb-1</a:t>
                </a:r>
              </a:p>
              <a:p>
                <a:r>
                  <a:rPr lang="en-US" sz="1200" b="1" dirty="0" smtClean="0"/>
                  <a:t>Pileup(Max)~42</a:t>
                </a:r>
              </a:p>
              <a:p>
                <a:r>
                  <a:rPr lang="en-US" sz="1200" b="1" dirty="0" smtClean="0"/>
                  <a:t>Bunch spacing=25ns </a:t>
                </a:r>
                <a:endParaRPr lang="en-US" sz="1200" b="1" baseline="30000" dirty="0"/>
              </a:p>
            </p:txBody>
          </p:sp>
          <p:sp>
            <p:nvSpPr>
              <p:cNvPr id="32" name="Right Arrow 31"/>
              <p:cNvSpPr/>
              <p:nvPr/>
            </p:nvSpPr>
            <p:spPr bwMode="auto">
              <a:xfrm rot="10800000">
                <a:off x="2830668" y="5250114"/>
                <a:ext cx="242371" cy="187287"/>
              </a:xfrm>
              <a:prstGeom prst="right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 rot="16200000">
              <a:off x="3530589" y="1984065"/>
              <a:ext cx="1944145" cy="830997"/>
              <a:chOff x="2830668" y="4940135"/>
              <a:chExt cx="1944145" cy="830997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3028822" y="4940135"/>
                <a:ext cx="1745991" cy="830997"/>
              </a:xfrm>
              <a:prstGeom prst="rect">
                <a:avLst/>
              </a:prstGeom>
              <a:solidFill>
                <a:srgbClr val="FFFF00">
                  <a:alpha val="39000"/>
                </a:srgb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latin typeface="Lucida Handwriting" panose="03010101010101010101" pitchFamily="66" charset="0"/>
                    <a:sym typeface="Mathematica6Mono"/>
                  </a:rPr>
                  <a:t></a:t>
                </a:r>
                <a:r>
                  <a:rPr lang="en-US" sz="1200" b="1" baseline="-25000" dirty="0">
                    <a:latin typeface="Lucida Handwriting" panose="03010101010101010101" pitchFamily="66" charset="0"/>
                  </a:rPr>
                  <a:t>peak  </a:t>
                </a:r>
                <a:r>
                  <a:rPr lang="en-US" sz="1200" b="1" dirty="0" smtClean="0"/>
                  <a:t>=20nb</a:t>
                </a:r>
                <a:r>
                  <a:rPr lang="en-US" sz="1200" b="1" baseline="30000" dirty="0" smtClean="0"/>
                  <a:t>-1</a:t>
                </a:r>
                <a:r>
                  <a:rPr lang="en-US" sz="1200" b="1" dirty="0" smtClean="0"/>
                  <a:t>/s</a:t>
                </a:r>
                <a:endParaRPr lang="en-US" sz="1200" b="1" dirty="0"/>
              </a:p>
              <a:p>
                <a:r>
                  <a:rPr lang="en-US" sz="1200" b="1" dirty="0">
                    <a:latin typeface="Lucida Handwriting" panose="03010101010101010101" pitchFamily="66" charset="0"/>
                    <a:sym typeface="Mathematica6Mono"/>
                  </a:rPr>
                  <a:t></a:t>
                </a:r>
                <a:r>
                  <a:rPr lang="en-US" sz="1200" b="1" baseline="-25000" dirty="0">
                    <a:latin typeface="Lucida Handwriting" panose="03010101010101010101" pitchFamily="66" charset="0"/>
                    <a:sym typeface="Mathematica6Mono"/>
                  </a:rPr>
                  <a:t>total  </a:t>
                </a:r>
                <a:r>
                  <a:rPr lang="en-US" sz="1200" b="1" dirty="0">
                    <a:sym typeface="Mathematica6Mono"/>
                  </a:rPr>
                  <a:t>~</a:t>
                </a:r>
                <a:r>
                  <a:rPr lang="en-US" sz="1200" b="1" dirty="0" smtClean="0"/>
                  <a:t>250fb-1</a:t>
                </a:r>
              </a:p>
              <a:p>
                <a:r>
                  <a:rPr lang="en-US" sz="1200" b="1" dirty="0" smtClean="0"/>
                  <a:t>Pileup(Max)~42</a:t>
                </a:r>
              </a:p>
              <a:p>
                <a:r>
                  <a:rPr lang="en-US" sz="1200" b="1" dirty="0" smtClean="0"/>
                  <a:t>Bunch spacing=25ns </a:t>
                </a:r>
                <a:endParaRPr lang="en-US" sz="1200" b="1" baseline="30000" dirty="0"/>
              </a:p>
            </p:txBody>
          </p:sp>
          <p:sp>
            <p:nvSpPr>
              <p:cNvPr id="35" name="Right Arrow 34"/>
              <p:cNvSpPr/>
              <p:nvPr/>
            </p:nvSpPr>
            <p:spPr bwMode="auto">
              <a:xfrm rot="10800000">
                <a:off x="2830668" y="5250114"/>
                <a:ext cx="242371" cy="187287"/>
              </a:xfrm>
              <a:prstGeom prst="right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5486384" y="4469618"/>
              <a:ext cx="1745991" cy="830997"/>
            </a:xfrm>
            <a:prstGeom prst="rect">
              <a:avLst/>
            </a:prstGeom>
            <a:solidFill>
              <a:srgbClr val="FFFF00">
                <a:alpha val="39000"/>
              </a:srgb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Lucida Handwriting" panose="03010101010101010101" pitchFamily="66" charset="0"/>
                  <a:sym typeface="Mathematica6Mono"/>
                </a:rPr>
                <a:t></a:t>
              </a:r>
              <a:r>
                <a:rPr lang="en-US" sz="1200" b="1" baseline="-25000" dirty="0">
                  <a:latin typeface="Lucida Handwriting" panose="03010101010101010101" pitchFamily="66" charset="0"/>
                </a:rPr>
                <a:t>peak  </a:t>
              </a:r>
              <a:r>
                <a:rPr lang="en-US" sz="1200" b="1" dirty="0" smtClean="0"/>
                <a:t>=50nb</a:t>
              </a:r>
              <a:r>
                <a:rPr lang="en-US" sz="1200" b="1" baseline="30000" dirty="0" smtClean="0"/>
                <a:t>-1</a:t>
              </a:r>
              <a:r>
                <a:rPr lang="en-US" sz="1200" b="1" dirty="0" smtClean="0"/>
                <a:t>/s</a:t>
              </a:r>
              <a:endParaRPr lang="en-US" sz="1200" b="1" dirty="0"/>
            </a:p>
            <a:p>
              <a:r>
                <a:rPr lang="en-US" sz="1200" b="1" dirty="0">
                  <a:latin typeface="Lucida Handwriting" panose="03010101010101010101" pitchFamily="66" charset="0"/>
                  <a:sym typeface="Mathematica6Mono"/>
                </a:rPr>
                <a:t></a:t>
              </a:r>
              <a:r>
                <a:rPr lang="en-US" sz="1200" b="1" baseline="-25000" dirty="0">
                  <a:latin typeface="Lucida Handwriting" panose="03010101010101010101" pitchFamily="66" charset="0"/>
                  <a:sym typeface="Mathematica6Mono"/>
                </a:rPr>
                <a:t>total  </a:t>
              </a:r>
              <a:r>
                <a:rPr lang="en-US" sz="1200" b="1" dirty="0" smtClean="0">
                  <a:sym typeface="Mathematica6Mono"/>
                </a:rPr>
                <a:t>~3000</a:t>
              </a:r>
              <a:r>
                <a:rPr lang="en-US" sz="1200" b="1" dirty="0" smtClean="0"/>
                <a:t>fb-1</a:t>
              </a:r>
            </a:p>
            <a:p>
              <a:r>
                <a:rPr lang="en-US" sz="1200" b="1" dirty="0" smtClean="0"/>
                <a:t>Pileup(Max)~140</a:t>
              </a:r>
            </a:p>
            <a:p>
              <a:r>
                <a:rPr lang="en-US" sz="1200" b="1" dirty="0" smtClean="0"/>
                <a:t>Bunch spacing=25ns </a:t>
              </a:r>
              <a:endParaRPr lang="en-US" sz="1200" b="1" baseline="30000" dirty="0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1524000" y="1568781"/>
              <a:ext cx="6445581" cy="3927144"/>
              <a:chOff x="1524000" y="1568781"/>
              <a:chExt cx="6445581" cy="3927144"/>
            </a:xfrm>
          </p:grpSpPr>
          <p:sp>
            <p:nvSpPr>
              <p:cNvPr id="26" name="Freeform 25"/>
              <p:cNvSpPr/>
              <p:nvPr/>
            </p:nvSpPr>
            <p:spPr bwMode="auto">
              <a:xfrm>
                <a:off x="1524000" y="3314700"/>
                <a:ext cx="590550" cy="2181225"/>
              </a:xfrm>
              <a:custGeom>
                <a:avLst/>
                <a:gdLst>
                  <a:gd name="connsiteX0" fmla="*/ 0 w 590550"/>
                  <a:gd name="connsiteY0" fmla="*/ 2181225 h 2181225"/>
                  <a:gd name="connsiteX1" fmla="*/ 247650 w 590550"/>
                  <a:gd name="connsiteY1" fmla="*/ 638175 h 2181225"/>
                  <a:gd name="connsiteX2" fmla="*/ 523875 w 590550"/>
                  <a:gd name="connsiteY2" fmla="*/ 0 h 2181225"/>
                  <a:gd name="connsiteX3" fmla="*/ 590550 w 590550"/>
                  <a:gd name="connsiteY3" fmla="*/ 0 h 2181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0550" h="2181225">
                    <a:moveTo>
                      <a:pt x="0" y="2181225"/>
                    </a:moveTo>
                    <a:lnTo>
                      <a:pt x="247650" y="638175"/>
                    </a:lnTo>
                    <a:lnTo>
                      <a:pt x="523875" y="0"/>
                    </a:lnTo>
                    <a:lnTo>
                      <a:pt x="590550" y="0"/>
                    </a:lnTo>
                  </a:path>
                </a:pathLst>
              </a:custGeom>
              <a:noFill/>
              <a:ln w="3810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0" name="Freeform 39"/>
              <p:cNvSpPr/>
              <p:nvPr/>
            </p:nvSpPr>
            <p:spPr bwMode="auto">
              <a:xfrm>
                <a:off x="2630525" y="2665194"/>
                <a:ext cx="814726" cy="654381"/>
              </a:xfrm>
              <a:custGeom>
                <a:avLst/>
                <a:gdLst>
                  <a:gd name="connsiteX0" fmla="*/ 0 w 814726"/>
                  <a:gd name="connsiteY0" fmla="*/ 654381 h 654381"/>
                  <a:gd name="connsiteX1" fmla="*/ 69339 w 814726"/>
                  <a:gd name="connsiteY1" fmla="*/ 654381 h 654381"/>
                  <a:gd name="connsiteX2" fmla="*/ 186347 w 814726"/>
                  <a:gd name="connsiteY2" fmla="*/ 368361 h 654381"/>
                  <a:gd name="connsiteX3" fmla="*/ 446366 w 814726"/>
                  <a:gd name="connsiteY3" fmla="*/ 143011 h 654381"/>
                  <a:gd name="connsiteX4" fmla="*/ 814726 w 814726"/>
                  <a:gd name="connsiteY4" fmla="*/ 0 h 65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726" h="654381">
                    <a:moveTo>
                      <a:pt x="0" y="654381"/>
                    </a:moveTo>
                    <a:lnTo>
                      <a:pt x="69339" y="654381"/>
                    </a:lnTo>
                    <a:lnTo>
                      <a:pt x="186347" y="368361"/>
                    </a:lnTo>
                    <a:lnTo>
                      <a:pt x="446366" y="143011"/>
                    </a:lnTo>
                    <a:lnTo>
                      <a:pt x="814726" y="0"/>
                    </a:lnTo>
                  </a:path>
                </a:pathLst>
              </a:custGeom>
              <a:noFill/>
              <a:ln w="3810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1" name="Freeform 40"/>
              <p:cNvSpPr/>
              <p:nvPr/>
            </p:nvSpPr>
            <p:spPr bwMode="auto">
              <a:xfrm>
                <a:off x="3748607" y="2366173"/>
                <a:ext cx="754055" cy="216682"/>
              </a:xfrm>
              <a:custGeom>
                <a:avLst/>
                <a:gdLst>
                  <a:gd name="connsiteX0" fmla="*/ 0 w 754055"/>
                  <a:gd name="connsiteY0" fmla="*/ 216682 h 216682"/>
                  <a:gd name="connsiteX1" fmla="*/ 355359 w 754055"/>
                  <a:gd name="connsiteY1" fmla="*/ 73672 h 216682"/>
                  <a:gd name="connsiteX2" fmla="*/ 624045 w 754055"/>
                  <a:gd name="connsiteY2" fmla="*/ 0 h 216682"/>
                  <a:gd name="connsiteX3" fmla="*/ 754055 w 754055"/>
                  <a:gd name="connsiteY3" fmla="*/ 4333 h 216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4055" h="216682">
                    <a:moveTo>
                      <a:pt x="0" y="216682"/>
                    </a:moveTo>
                    <a:lnTo>
                      <a:pt x="355359" y="73672"/>
                    </a:lnTo>
                    <a:lnTo>
                      <a:pt x="624045" y="0"/>
                    </a:lnTo>
                    <a:lnTo>
                      <a:pt x="754055" y="4333"/>
                    </a:lnTo>
                  </a:path>
                </a:pathLst>
              </a:custGeom>
              <a:noFill/>
              <a:ln w="3810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2" name="Freeform 41"/>
              <p:cNvSpPr/>
              <p:nvPr/>
            </p:nvSpPr>
            <p:spPr bwMode="auto">
              <a:xfrm>
                <a:off x="4996698" y="2041149"/>
                <a:ext cx="762722" cy="268686"/>
              </a:xfrm>
              <a:custGeom>
                <a:avLst/>
                <a:gdLst>
                  <a:gd name="connsiteX0" fmla="*/ 0 w 762722"/>
                  <a:gd name="connsiteY0" fmla="*/ 268686 h 268686"/>
                  <a:gd name="connsiteX1" fmla="*/ 411696 w 762722"/>
                  <a:gd name="connsiteY1" fmla="*/ 78006 h 268686"/>
                  <a:gd name="connsiteX2" fmla="*/ 654381 w 762722"/>
                  <a:gd name="connsiteY2" fmla="*/ 0 h 268686"/>
                  <a:gd name="connsiteX3" fmla="*/ 762722 w 762722"/>
                  <a:gd name="connsiteY3" fmla="*/ 0 h 26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722" h="268686">
                    <a:moveTo>
                      <a:pt x="0" y="268686"/>
                    </a:moveTo>
                    <a:lnTo>
                      <a:pt x="411696" y="78006"/>
                    </a:lnTo>
                    <a:lnTo>
                      <a:pt x="654381" y="0"/>
                    </a:lnTo>
                    <a:lnTo>
                      <a:pt x="762722" y="0"/>
                    </a:lnTo>
                  </a:path>
                </a:pathLst>
              </a:custGeom>
              <a:noFill/>
              <a:ln w="3810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3" name="Freeform 42"/>
              <p:cNvSpPr/>
              <p:nvPr/>
            </p:nvSpPr>
            <p:spPr bwMode="auto">
              <a:xfrm>
                <a:off x="6062775" y="1785464"/>
                <a:ext cx="697718" cy="195014"/>
              </a:xfrm>
              <a:custGeom>
                <a:avLst/>
                <a:gdLst>
                  <a:gd name="connsiteX0" fmla="*/ 0 w 697718"/>
                  <a:gd name="connsiteY0" fmla="*/ 195014 h 195014"/>
                  <a:gd name="connsiteX1" fmla="*/ 624046 w 697718"/>
                  <a:gd name="connsiteY1" fmla="*/ 0 h 195014"/>
                  <a:gd name="connsiteX2" fmla="*/ 697718 w 697718"/>
                  <a:gd name="connsiteY2" fmla="*/ 4333 h 195014"/>
                  <a:gd name="connsiteX3" fmla="*/ 697718 w 697718"/>
                  <a:gd name="connsiteY3" fmla="*/ 4333 h 19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7718" h="195014">
                    <a:moveTo>
                      <a:pt x="0" y="195014"/>
                    </a:moveTo>
                    <a:lnTo>
                      <a:pt x="624046" y="0"/>
                    </a:lnTo>
                    <a:lnTo>
                      <a:pt x="697718" y="4333"/>
                    </a:lnTo>
                    <a:lnTo>
                      <a:pt x="697718" y="4333"/>
                    </a:lnTo>
                  </a:path>
                </a:pathLst>
              </a:custGeom>
              <a:noFill/>
              <a:ln w="3810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4" name="Freeform 43"/>
              <p:cNvSpPr/>
              <p:nvPr/>
            </p:nvSpPr>
            <p:spPr bwMode="auto">
              <a:xfrm>
                <a:off x="7076849" y="1568781"/>
                <a:ext cx="892732" cy="182013"/>
              </a:xfrm>
              <a:custGeom>
                <a:avLst/>
                <a:gdLst>
                  <a:gd name="connsiteX0" fmla="*/ 0 w 892732"/>
                  <a:gd name="connsiteY0" fmla="*/ 182013 h 182013"/>
                  <a:gd name="connsiteX1" fmla="*/ 637047 w 892732"/>
                  <a:gd name="connsiteY1" fmla="*/ 43337 h 182013"/>
                  <a:gd name="connsiteX2" fmla="*/ 892732 w 892732"/>
                  <a:gd name="connsiteY2" fmla="*/ 0 h 182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2732" h="182013">
                    <a:moveTo>
                      <a:pt x="0" y="182013"/>
                    </a:moveTo>
                    <a:lnTo>
                      <a:pt x="637047" y="43337"/>
                    </a:lnTo>
                    <a:lnTo>
                      <a:pt x="892732" y="0"/>
                    </a:lnTo>
                  </a:path>
                </a:pathLst>
              </a:custGeom>
              <a:noFill/>
              <a:ln w="3810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</p:grpSp>
      <p:sp>
        <p:nvSpPr>
          <p:cNvPr id="48" name="Slide Number Placeholder 2"/>
          <p:cNvSpPr txBox="1">
            <a:spLocks/>
          </p:cNvSpPr>
          <p:nvPr/>
        </p:nvSpPr>
        <p:spPr>
          <a:xfrm>
            <a:off x="7885113" y="6478588"/>
            <a:ext cx="1079500" cy="37941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          </a:t>
            </a:r>
            <a:fld id="{C5A5C3B2-2713-40BA-92CF-ECD67616E0CD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30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8077103">
            <a:off x="1514510" y="4642013"/>
            <a:ext cx="681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 1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18077103">
            <a:off x="2733993" y="4548279"/>
            <a:ext cx="713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 2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 rot="18077103">
            <a:off x="3768805" y="4533404"/>
            <a:ext cx="713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 3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1117565" y="4090879"/>
            <a:ext cx="253146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Shutdown-1(       )</a:t>
            </a:r>
            <a:endParaRPr lang="en-US" sz="17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22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HL-LHC Official </a:t>
            </a:r>
            <a:r>
              <a:rPr lang="fr-CH" dirty="0" err="1"/>
              <a:t>Beam</a:t>
            </a:r>
            <a:r>
              <a:rPr lang="fr-CH" dirty="0"/>
              <a:t> </a:t>
            </a:r>
            <a:r>
              <a:rPr lang="fr-CH" dirty="0" err="1"/>
              <a:t>Parameters</a:t>
            </a:r>
            <a:r>
              <a:rPr lang="fr-CH" dirty="0"/>
              <a:t>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A5C3B2-2713-40BA-92CF-ECD67616E0C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498622"/>
              </p:ext>
            </p:extLst>
          </p:nvPr>
        </p:nvGraphicFramePr>
        <p:xfrm>
          <a:off x="213295" y="878543"/>
          <a:ext cx="5984305" cy="4956813"/>
        </p:xfrm>
        <a:graphic>
          <a:graphicData uri="http://schemas.openxmlformats.org/drawingml/2006/table">
            <a:tbl>
              <a:tblPr/>
              <a:tblGrid>
                <a:gridCol w="1850455"/>
                <a:gridCol w="1193800"/>
                <a:gridCol w="1540228"/>
                <a:gridCol w="1399822"/>
              </a:tblGrid>
              <a:tr h="398463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Parameter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nominal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  25ns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50ns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N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1.15E+11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2.2E+11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3.5E+11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n</a:t>
                      </a:r>
                      <a:r>
                        <a:rPr kumimoji="0" lang="en-US" sz="14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b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2808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2808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1404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beam current [A]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0.58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1.12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0.89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x-ing angle [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65" charset="2"/>
                          <a:ea typeface="ＭＳ Ｐゴシック" pitchFamily="-65" charset="-128"/>
                          <a:cs typeface="ＭＳ Ｐゴシック" pitchFamily="-65" charset="-128"/>
                        </a:rPr>
                        <a:t>m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rad]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300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590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590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beam separation [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65" charset="2"/>
                          <a:ea typeface="ＭＳ Ｐゴシック" pitchFamily="-65" charset="-128"/>
                          <a:cs typeface="ＭＳ Ｐゴシック" pitchFamily="-65" charset="-128"/>
                        </a:rPr>
                        <a:t>s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]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12.5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11.4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65" charset="2"/>
                          <a:ea typeface="ＭＳ Ｐゴシック" pitchFamily="-65" charset="-128"/>
                          <a:cs typeface="ＭＳ Ｐゴシック" pitchFamily="-65" charset="-128"/>
                        </a:rPr>
                        <a:t>b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*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 [m]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-65" charset="2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0.55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0.15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0.15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65" charset="2"/>
                          <a:ea typeface="ＭＳ Ｐゴシック" pitchFamily="-65" charset="-128"/>
                          <a:cs typeface="ＭＳ Ｐゴシック" pitchFamily="-65" charset="-128"/>
                        </a:rPr>
                        <a:t>e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n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 [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65" charset="2"/>
                          <a:ea typeface="ＭＳ Ｐゴシック" pitchFamily="-65" charset="-128"/>
                          <a:cs typeface="ＭＳ Ｐゴシック" pitchFamily="-65" charset="-128"/>
                        </a:rPr>
                        <a:t>m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m]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-65" charset="2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3.75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2.5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3.0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65" charset="2"/>
                          <a:ea typeface="ＭＳ Ｐゴシック" pitchFamily="-65" charset="-128"/>
                          <a:cs typeface="ＭＳ Ｐゴシック" pitchFamily="-65" charset="-128"/>
                        </a:rPr>
                        <a:t>e</a:t>
                      </a:r>
                      <a:r>
                        <a:rPr kumimoji="0" lang="en-US" sz="14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L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 [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eVs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]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-65" charset="2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2.5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2.5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2.5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energy spread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1.20E-04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1.20E-04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1.20E-04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bunch length [m]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7.50E-02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7.50E-02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7.50E-02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Piwinski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 parameter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0.68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3.1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2.9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geom. reduction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0.83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0.35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27551F"/>
                        </a:solidFill>
                        <a:effectLst/>
                        <a:latin typeface="Verdana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0.33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beam-beam / IP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3.10E-03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3.9E-03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5.0E-03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Peak Luminosity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1E10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34</a:t>
                      </a:r>
                      <a:endParaRPr kumimoji="0" lang="en-US" sz="14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7.4E10</a:t>
                      </a:r>
                      <a:r>
                        <a:rPr kumimoji="0" lang="en-US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8.5 10</a:t>
                      </a:r>
                      <a:r>
                        <a:rPr kumimoji="0" lang="en-US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Virtual Luminosity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1.2E10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21E10</a:t>
                      </a:r>
                      <a:r>
                        <a:rPr kumimoji="0" lang="en-US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26 10</a:t>
                      </a:r>
                      <a:r>
                        <a:rPr kumimoji="0" lang="en-US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7551F"/>
                        </a:solidFill>
                        <a:effectLst/>
                        <a:latin typeface="Verdana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Events/Crossing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26</a:t>
                      </a:r>
                      <a:endParaRPr lang="en-US" dirty="0"/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210</a:t>
                      </a:r>
                      <a:endParaRPr lang="en-US" dirty="0"/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475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400800" y="4788941"/>
            <a:ext cx="2667000" cy="4971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(Leveled to </a:t>
            </a:r>
            <a:r>
              <a:rPr lang="en-US" sz="1500" dirty="0" smtClean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5x10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34</a:t>
            </a:r>
            <a:r>
              <a:rPr lang="en-US" sz="1500" dirty="0" smtClean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cm</a:t>
            </a:r>
            <a:r>
              <a:rPr lang="en-US" sz="1500" baseline="30000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-2</a:t>
            </a:r>
            <a:r>
              <a:rPr lang="en-US" sz="1500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s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-1</a:t>
            </a:r>
            <a:r>
              <a:rPr lang="en-US" sz="1500" dirty="0" smtClean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)</a:t>
            </a:r>
            <a:endParaRPr lang="en-US" sz="1500" dirty="0">
              <a:solidFill>
                <a:srgbClr val="0000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0000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706368" y="1323450"/>
            <a:ext cx="1249680" cy="3718661"/>
            <a:chOff x="3706368" y="1323450"/>
            <a:chExt cx="1249680" cy="3718661"/>
          </a:xfrm>
        </p:grpSpPr>
        <p:sp>
          <p:nvSpPr>
            <p:cNvPr id="4" name="Oval 3"/>
            <p:cNvSpPr/>
            <p:nvPr/>
          </p:nvSpPr>
          <p:spPr bwMode="auto">
            <a:xfrm>
              <a:off x="3706368" y="1323450"/>
              <a:ext cx="1146048" cy="231139"/>
            </a:xfrm>
            <a:prstGeom prst="ellipse">
              <a:avLst/>
            </a:prstGeom>
            <a:noFill/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3776409" y="2092054"/>
              <a:ext cx="1146048" cy="231139"/>
            </a:xfrm>
            <a:prstGeom prst="ellipse">
              <a:avLst/>
            </a:prstGeom>
            <a:noFill/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3810000" y="2792586"/>
              <a:ext cx="1146048" cy="231139"/>
            </a:xfrm>
            <a:prstGeom prst="ellipse">
              <a:avLst/>
            </a:prstGeom>
            <a:noFill/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3797808" y="3036535"/>
              <a:ext cx="1146048" cy="231139"/>
            </a:xfrm>
            <a:prstGeom prst="ellipse">
              <a:avLst/>
            </a:prstGeom>
            <a:noFill/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3755136" y="4810972"/>
              <a:ext cx="1146048" cy="231139"/>
            </a:xfrm>
            <a:prstGeom prst="ellipse">
              <a:avLst/>
            </a:prstGeom>
            <a:noFill/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231744" y="1011870"/>
            <a:ext cx="3718619" cy="4993819"/>
            <a:chOff x="5231744" y="1011870"/>
            <a:chExt cx="3718619" cy="4993819"/>
          </a:xfrm>
        </p:grpSpPr>
        <p:sp>
          <p:nvSpPr>
            <p:cNvPr id="29" name="Rectangle 28"/>
            <p:cNvSpPr/>
            <p:nvPr/>
          </p:nvSpPr>
          <p:spPr bwMode="auto">
            <a:xfrm>
              <a:off x="5231744" y="1011870"/>
              <a:ext cx="1169056" cy="4993819"/>
            </a:xfrm>
            <a:prstGeom prst="rect">
              <a:avLst/>
            </a:prstGeom>
            <a:noFill/>
            <a:ln w="571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6411135" y="4733367"/>
              <a:ext cx="2539228" cy="386081"/>
            </a:xfrm>
            <a:prstGeom prst="rect">
              <a:avLst/>
            </a:prstGeom>
            <a:noFill/>
            <a:ln w="571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cxnSp>
        <p:nvCxnSpPr>
          <p:cNvPr id="11" name="Straight Arrow Connector 10"/>
          <p:cNvCxnSpPr/>
          <p:nvPr/>
        </p:nvCxnSpPr>
        <p:spPr bwMode="auto">
          <a:xfrm>
            <a:off x="7292622" y="5241928"/>
            <a:ext cx="0" cy="24858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7055556" y="5508033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140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101317" y="5042111"/>
            <a:ext cx="8527658" cy="1380829"/>
            <a:chOff x="101317" y="5042111"/>
            <a:chExt cx="8527658" cy="1380829"/>
          </a:xfrm>
        </p:grpSpPr>
        <p:sp>
          <p:nvSpPr>
            <p:cNvPr id="6" name="TextBox 5"/>
            <p:cNvSpPr txBox="1"/>
            <p:nvPr/>
          </p:nvSpPr>
          <p:spPr>
            <a:xfrm>
              <a:off x="488605" y="6084386"/>
              <a:ext cx="8140370" cy="33855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One can regain the lost Luminosity due to crossing angle by introducing Crab-cavity</a:t>
              </a:r>
              <a:endParaRPr lang="en-US" dirty="0"/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101317" y="5042111"/>
              <a:ext cx="6299483" cy="244000"/>
            </a:xfrm>
            <a:prstGeom prst="roundRect">
              <a:avLst/>
            </a:prstGeom>
            <a:solidFill>
              <a:srgbClr val="00B050">
                <a:alpha val="30000"/>
              </a:srgbClr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144867" y="5282005"/>
              <a:ext cx="349985" cy="989703"/>
            </a:xfrm>
            <a:custGeom>
              <a:avLst/>
              <a:gdLst>
                <a:gd name="connsiteX0" fmla="*/ 349985 w 349985"/>
                <a:gd name="connsiteY0" fmla="*/ 989703 h 989703"/>
                <a:gd name="connsiteX1" fmla="*/ 38013 w 349985"/>
                <a:gd name="connsiteY1" fmla="*/ 623943 h 989703"/>
                <a:gd name="connsiteX2" fmla="*/ 16498 w 349985"/>
                <a:gd name="connsiteY2" fmla="*/ 0 h 989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9985" h="989703">
                  <a:moveTo>
                    <a:pt x="349985" y="989703"/>
                  </a:moveTo>
                  <a:cubicBezTo>
                    <a:pt x="221789" y="889298"/>
                    <a:pt x="93594" y="788893"/>
                    <a:pt x="38013" y="623943"/>
                  </a:cubicBezTo>
                  <a:cubicBezTo>
                    <a:pt x="-17568" y="458993"/>
                    <a:pt x="-535" y="229496"/>
                    <a:pt x="16498" y="0"/>
                  </a:cubicBezTo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052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680" y="-4310"/>
            <a:ext cx="9251441" cy="765175"/>
          </a:xfrm>
        </p:spPr>
        <p:txBody>
          <a:bodyPr/>
          <a:lstStyle/>
          <a:p>
            <a:r>
              <a:rPr lang="en-US" sz="2600" dirty="0" smtClean="0"/>
              <a:t>Collider Luminosity with </a:t>
            </a:r>
            <a:r>
              <a:rPr lang="en-US" dirty="0" smtClean="0"/>
              <a:t>Crab</a:t>
            </a:r>
            <a:r>
              <a:rPr lang="en-US" sz="2600" dirty="0" smtClean="0"/>
              <a:t> Crossing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68AC2B-3AAF-4728-BB74-F644946B77C5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029767" y="1096307"/>
            <a:ext cx="7862336" cy="1586785"/>
            <a:chOff x="804917" y="852467"/>
            <a:chExt cx="7862336" cy="1586785"/>
          </a:xfrm>
        </p:grpSpPr>
        <p:sp>
          <p:nvSpPr>
            <p:cNvPr id="36" name="Rounded Rectangle 35"/>
            <p:cNvSpPr/>
            <p:nvPr/>
          </p:nvSpPr>
          <p:spPr bwMode="auto">
            <a:xfrm>
              <a:off x="4849836" y="1191021"/>
              <a:ext cx="3112082" cy="1219200"/>
            </a:xfrm>
            <a:prstGeom prst="roundRect">
              <a:avLst/>
            </a:prstGeom>
            <a:solidFill>
              <a:srgbClr val="FFFF66">
                <a:alpha val="28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804917" y="1129727"/>
              <a:ext cx="2838934" cy="1309525"/>
              <a:chOff x="348524" y="795955"/>
              <a:chExt cx="2838934" cy="1309525"/>
            </a:xfrm>
          </p:grpSpPr>
          <p:pic>
            <p:nvPicPr>
              <p:cNvPr id="44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524" y="795955"/>
                <a:ext cx="2838934" cy="1304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7" name="Straight Connector 46"/>
              <p:cNvCxnSpPr/>
              <p:nvPr/>
            </p:nvCxnSpPr>
            <p:spPr bwMode="auto">
              <a:xfrm>
                <a:off x="348524" y="1476718"/>
                <a:ext cx="283893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8" name="TextBox 47"/>
              <p:cNvSpPr txBox="1"/>
              <p:nvPr/>
            </p:nvSpPr>
            <p:spPr>
              <a:xfrm rot="1354846">
                <a:off x="2242354" y="1828481"/>
                <a:ext cx="7072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Beam 2</a:t>
                </a:r>
                <a:endParaRPr lang="en-US" sz="1200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 rot="20327712">
                <a:off x="782707" y="1786449"/>
                <a:ext cx="68159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Beam 1</a:t>
                </a:r>
                <a:endParaRPr lang="en-US" sz="1200" dirty="0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255869" y="1276487"/>
                <a:ext cx="29206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ym typeface="Symbol"/>
                  </a:rPr>
                  <a:t></a:t>
                </a:r>
                <a:endParaRPr lang="en-US" dirty="0"/>
              </a:p>
            </p:txBody>
          </p:sp>
          <p:sp>
            <p:nvSpPr>
              <p:cNvPr id="53" name="Freeform 52"/>
              <p:cNvSpPr/>
              <p:nvPr/>
            </p:nvSpPr>
            <p:spPr bwMode="auto">
              <a:xfrm>
                <a:off x="2141988" y="1335017"/>
                <a:ext cx="45719" cy="283401"/>
              </a:xfrm>
              <a:custGeom>
                <a:avLst/>
                <a:gdLst>
                  <a:gd name="connsiteX0" fmla="*/ 0 w 162158"/>
                  <a:gd name="connsiteY0" fmla="*/ 0 h 447675"/>
                  <a:gd name="connsiteX1" fmla="*/ 161925 w 162158"/>
                  <a:gd name="connsiteY1" fmla="*/ 238125 h 447675"/>
                  <a:gd name="connsiteX2" fmla="*/ 28575 w 162158"/>
                  <a:gd name="connsiteY2" fmla="*/ 447675 h 447675"/>
                  <a:gd name="connsiteX0" fmla="*/ 0 w 167337"/>
                  <a:gd name="connsiteY0" fmla="*/ 0 h 447675"/>
                  <a:gd name="connsiteX1" fmla="*/ 167121 w 167337"/>
                  <a:gd name="connsiteY1" fmla="*/ 211793 h 447675"/>
                  <a:gd name="connsiteX2" fmla="*/ 28575 w 167337"/>
                  <a:gd name="connsiteY2" fmla="*/ 447675 h 447675"/>
                  <a:gd name="connsiteX0" fmla="*/ 0 w 177707"/>
                  <a:gd name="connsiteY0" fmla="*/ 0 h 447675"/>
                  <a:gd name="connsiteX1" fmla="*/ 177515 w 177707"/>
                  <a:gd name="connsiteY1" fmla="*/ 226840 h 447675"/>
                  <a:gd name="connsiteX2" fmla="*/ 28575 w 177707"/>
                  <a:gd name="connsiteY2" fmla="*/ 447675 h 4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707" h="447675">
                    <a:moveTo>
                      <a:pt x="0" y="0"/>
                    </a:moveTo>
                    <a:cubicBezTo>
                      <a:pt x="78581" y="81756"/>
                      <a:pt x="172753" y="152228"/>
                      <a:pt x="177515" y="226840"/>
                    </a:cubicBezTo>
                    <a:cubicBezTo>
                      <a:pt x="182278" y="301453"/>
                      <a:pt x="97631" y="380206"/>
                      <a:pt x="28575" y="447675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aphicFrame>
          <p:nvGraphicFramePr>
            <p:cNvPr id="54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1898637"/>
                </p:ext>
              </p:extLst>
            </p:nvPr>
          </p:nvGraphicFramePr>
          <p:xfrm>
            <a:off x="3990478" y="1191021"/>
            <a:ext cx="4676775" cy="1219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164" name="Equation" r:id="rId5" imgW="3098520" imgH="812520" progId="Equation.3">
                    <p:embed/>
                  </p:oleObj>
                </mc:Choice>
                <mc:Fallback>
                  <p:oleObj name="Equation" r:id="rId5" imgW="3098520" imgH="8125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90478" y="1191021"/>
                          <a:ext cx="4676775" cy="1219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5" name="TextBox 54"/>
            <p:cNvSpPr txBox="1"/>
            <p:nvPr/>
          </p:nvSpPr>
          <p:spPr>
            <a:xfrm>
              <a:off x="1613442" y="852467"/>
              <a:ext cx="14654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Crossing scheme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37356" y="881811"/>
            <a:ext cx="8950902" cy="5558657"/>
            <a:chOff x="137356" y="881811"/>
            <a:chExt cx="8950902" cy="5558657"/>
          </a:xfrm>
        </p:grpSpPr>
        <p:grpSp>
          <p:nvGrpSpPr>
            <p:cNvPr id="20" name="Group 19"/>
            <p:cNvGrpSpPr/>
            <p:nvPr/>
          </p:nvGrpSpPr>
          <p:grpSpPr>
            <a:xfrm>
              <a:off x="137356" y="881811"/>
              <a:ext cx="8950902" cy="5558657"/>
              <a:chOff x="137356" y="881811"/>
              <a:chExt cx="8950902" cy="5558657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137356" y="881811"/>
                <a:ext cx="8950902" cy="5558657"/>
                <a:chOff x="132680" y="883380"/>
                <a:chExt cx="8950902" cy="5558657"/>
              </a:xfrm>
            </p:grpSpPr>
            <p:grpSp>
              <p:nvGrpSpPr>
                <p:cNvPr id="121" name="Group 120"/>
                <p:cNvGrpSpPr/>
                <p:nvPr/>
              </p:nvGrpSpPr>
              <p:grpSpPr>
                <a:xfrm>
                  <a:off x="132680" y="1017779"/>
                  <a:ext cx="4829307" cy="2112307"/>
                  <a:chOff x="97341" y="2772841"/>
                  <a:chExt cx="4829307" cy="2112307"/>
                </a:xfrm>
              </p:grpSpPr>
              <p:grpSp>
                <p:nvGrpSpPr>
                  <p:cNvPr id="88" name="Group 87"/>
                  <p:cNvGrpSpPr/>
                  <p:nvPr/>
                </p:nvGrpSpPr>
                <p:grpSpPr>
                  <a:xfrm>
                    <a:off x="147205" y="2772841"/>
                    <a:ext cx="4779443" cy="2061590"/>
                    <a:chOff x="147205" y="2772841"/>
                    <a:chExt cx="4779443" cy="2061590"/>
                  </a:xfrm>
                </p:grpSpPr>
                <p:sp>
                  <p:nvSpPr>
                    <p:cNvPr id="7" name="Rectangle 6"/>
                    <p:cNvSpPr/>
                    <p:nvPr/>
                  </p:nvSpPr>
                  <p:spPr bwMode="auto">
                    <a:xfrm>
                      <a:off x="147205" y="2772842"/>
                      <a:ext cx="4779443" cy="202869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pic>
                  <p:nvPicPr>
                    <p:cNvPr id="51206" name="Picture 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031777" y="3179590"/>
                      <a:ext cx="2994751" cy="130868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cxnSp>
                  <p:nvCxnSpPr>
                    <p:cNvPr id="16" name="Straight Connector 15"/>
                    <p:cNvCxnSpPr/>
                    <p:nvPr/>
                  </p:nvCxnSpPr>
                  <p:spPr bwMode="auto">
                    <a:xfrm>
                      <a:off x="937240" y="3814881"/>
                      <a:ext cx="2838934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sp>
                  <p:nvSpPr>
                    <p:cNvPr id="17" name="TextBox 16"/>
                    <p:cNvSpPr txBox="1"/>
                    <p:nvPr/>
                  </p:nvSpPr>
                  <p:spPr>
                    <a:xfrm>
                      <a:off x="2844585" y="3567025"/>
                      <a:ext cx="609462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 smtClean="0">
                          <a:sym typeface="Symbol"/>
                        </a:rPr>
                        <a:t>c=</a:t>
                      </a:r>
                      <a:r>
                        <a:rPr lang="en-US" dirty="0">
                          <a:sym typeface="Symbol"/>
                        </a:rPr>
                        <a:t></a:t>
                      </a:r>
                      <a:endParaRPr lang="en-US" dirty="0"/>
                    </a:p>
                  </p:txBody>
                </p:sp>
                <p:sp>
                  <p:nvSpPr>
                    <p:cNvPr id="18" name="Freeform 17"/>
                    <p:cNvSpPr/>
                    <p:nvPr/>
                  </p:nvSpPr>
                  <p:spPr bwMode="auto">
                    <a:xfrm>
                      <a:off x="2730704" y="3673180"/>
                      <a:ext cx="45719" cy="283401"/>
                    </a:xfrm>
                    <a:custGeom>
                      <a:avLst/>
                      <a:gdLst>
                        <a:gd name="connsiteX0" fmla="*/ 0 w 162158"/>
                        <a:gd name="connsiteY0" fmla="*/ 0 h 447675"/>
                        <a:gd name="connsiteX1" fmla="*/ 161925 w 162158"/>
                        <a:gd name="connsiteY1" fmla="*/ 238125 h 447675"/>
                        <a:gd name="connsiteX2" fmla="*/ 28575 w 162158"/>
                        <a:gd name="connsiteY2" fmla="*/ 447675 h 447675"/>
                        <a:gd name="connsiteX0" fmla="*/ 0 w 167337"/>
                        <a:gd name="connsiteY0" fmla="*/ 0 h 447675"/>
                        <a:gd name="connsiteX1" fmla="*/ 167121 w 167337"/>
                        <a:gd name="connsiteY1" fmla="*/ 211793 h 447675"/>
                        <a:gd name="connsiteX2" fmla="*/ 28575 w 167337"/>
                        <a:gd name="connsiteY2" fmla="*/ 447675 h 447675"/>
                        <a:gd name="connsiteX0" fmla="*/ 0 w 177707"/>
                        <a:gd name="connsiteY0" fmla="*/ 0 h 447675"/>
                        <a:gd name="connsiteX1" fmla="*/ 177515 w 177707"/>
                        <a:gd name="connsiteY1" fmla="*/ 226840 h 447675"/>
                        <a:gd name="connsiteX2" fmla="*/ 28575 w 177707"/>
                        <a:gd name="connsiteY2" fmla="*/ 447675 h 447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77707" h="447675">
                          <a:moveTo>
                            <a:pt x="0" y="0"/>
                          </a:moveTo>
                          <a:cubicBezTo>
                            <a:pt x="78581" y="81756"/>
                            <a:pt x="172753" y="152228"/>
                            <a:pt x="177515" y="226840"/>
                          </a:cubicBezTo>
                          <a:cubicBezTo>
                            <a:pt x="182278" y="301453"/>
                            <a:pt x="97631" y="380206"/>
                            <a:pt x="28575" y="447675"/>
                          </a:cubicBezTo>
                        </a:path>
                      </a:pathLst>
                    </a:custGeom>
                    <a:noFill/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triangl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sp>
                  <p:nvSpPr>
                    <p:cNvPr id="23" name="TextBox 22"/>
                    <p:cNvSpPr txBox="1"/>
                    <p:nvPr/>
                  </p:nvSpPr>
                  <p:spPr>
                    <a:xfrm rot="1354846">
                      <a:off x="2851314" y="4118142"/>
                      <a:ext cx="707245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200" dirty="0" smtClean="0"/>
                        <a:t>Beam 2</a:t>
                      </a:r>
                      <a:endParaRPr lang="en-US" sz="1200" dirty="0"/>
                    </a:p>
                  </p:txBody>
                </p:sp>
                <p:sp>
                  <p:nvSpPr>
                    <p:cNvPr id="24" name="TextBox 23"/>
                    <p:cNvSpPr txBox="1"/>
                    <p:nvPr/>
                  </p:nvSpPr>
                  <p:spPr>
                    <a:xfrm rot="20327712">
                      <a:off x="1391668" y="4106863"/>
                      <a:ext cx="681597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200" dirty="0" smtClean="0"/>
                        <a:t>Beam 1</a:t>
                      </a:r>
                      <a:endParaRPr lang="en-US" sz="1200" dirty="0"/>
                    </a:p>
                  </p:txBody>
                </p:sp>
                <p:sp>
                  <p:nvSpPr>
                    <p:cNvPr id="10" name="TextBox 9"/>
                    <p:cNvSpPr txBox="1"/>
                    <p:nvPr/>
                  </p:nvSpPr>
                  <p:spPr>
                    <a:xfrm>
                      <a:off x="1496526" y="2841036"/>
                      <a:ext cx="1909433" cy="67710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Crab Crossing scheme</a:t>
                      </a:r>
                    </a:p>
                    <a:p>
                      <a:pPr algn="ctr"/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 transversely </a:t>
                      </a:r>
                    </a:p>
                    <a:p>
                      <a:pPr algn="ctr"/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Deflecting cavities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cxnSp>
                  <p:nvCxnSpPr>
                    <p:cNvPr id="77" name="Straight Connector 76"/>
                    <p:cNvCxnSpPr/>
                    <p:nvPr/>
                  </p:nvCxnSpPr>
                  <p:spPr bwMode="auto">
                    <a:xfrm>
                      <a:off x="3814151" y="4340139"/>
                      <a:ext cx="562160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sp>
                  <p:nvSpPr>
                    <p:cNvPr id="84" name="Rectangle 83"/>
                    <p:cNvSpPr/>
                    <p:nvPr/>
                  </p:nvSpPr>
                  <p:spPr bwMode="auto">
                    <a:xfrm>
                      <a:off x="3836060" y="3038487"/>
                      <a:ext cx="687615" cy="49027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cxnSp>
                  <p:nvCxnSpPr>
                    <p:cNvPr id="74" name="Straight Connector 73"/>
                    <p:cNvCxnSpPr>
                      <a:endCxn id="84" idx="3"/>
                    </p:cNvCxnSpPr>
                    <p:nvPr/>
                  </p:nvCxnSpPr>
                  <p:spPr bwMode="auto">
                    <a:xfrm flipV="1">
                      <a:off x="3806030" y="3283622"/>
                      <a:ext cx="717645" cy="2912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grpSp>
                  <p:nvGrpSpPr>
                    <p:cNvPr id="80" name="Group 79"/>
                    <p:cNvGrpSpPr/>
                    <p:nvPr/>
                  </p:nvGrpSpPr>
                  <p:grpSpPr>
                    <a:xfrm>
                      <a:off x="3994535" y="3075720"/>
                      <a:ext cx="370663" cy="415803"/>
                      <a:chOff x="4077098" y="3076755"/>
                      <a:chExt cx="370663" cy="415803"/>
                    </a:xfrm>
                  </p:grpSpPr>
                  <p:sp>
                    <p:nvSpPr>
                      <p:cNvPr id="75" name="Oval 74"/>
                      <p:cNvSpPr/>
                      <p:nvPr/>
                    </p:nvSpPr>
                    <p:spPr bwMode="auto">
                      <a:xfrm>
                        <a:off x="4077098" y="3240132"/>
                        <a:ext cx="370663" cy="94875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 cap="flat" cmpd="sng" algn="ctr">
                        <a:solidFill>
                          <a:srgbClr val="FF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5726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endParaRPr>
                      </a:p>
                    </p:txBody>
                  </p:sp>
                  <p:cxnSp>
                    <p:nvCxnSpPr>
                      <p:cNvPr id="78" name="Straight Arrow Connector 77"/>
                      <p:cNvCxnSpPr/>
                      <p:nvPr/>
                    </p:nvCxnSpPr>
                    <p:spPr bwMode="auto">
                      <a:xfrm flipV="1">
                        <a:off x="4094351" y="3076755"/>
                        <a:ext cx="0" cy="203634"/>
                      </a:xfrm>
                      <a:prstGeom prst="straightConnector1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triangle" w="med" len="med"/>
                      </a:ln>
                      <a:effectLst/>
                    </p:spPr>
                  </p:cxnSp>
                  <p:cxnSp>
                    <p:nvCxnSpPr>
                      <p:cNvPr id="81" name="Straight Arrow Connector 80"/>
                      <p:cNvCxnSpPr/>
                      <p:nvPr/>
                    </p:nvCxnSpPr>
                    <p:spPr bwMode="auto">
                      <a:xfrm>
                        <a:off x="4447761" y="3280389"/>
                        <a:ext cx="0" cy="212169"/>
                      </a:xfrm>
                      <a:prstGeom prst="straightConnector1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triangle" w="med" len="med"/>
                      </a:ln>
                      <a:effectLst/>
                    </p:spPr>
                  </p:cxnSp>
                </p:grpSp>
                <p:sp>
                  <p:nvSpPr>
                    <p:cNvPr id="82" name="TextBox 81"/>
                    <p:cNvSpPr txBox="1"/>
                    <p:nvPr/>
                  </p:nvSpPr>
                  <p:spPr>
                    <a:xfrm>
                      <a:off x="3650245" y="2784272"/>
                      <a:ext cx="1141659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 smtClean="0"/>
                        <a:t>Crab Cavity</a:t>
                      </a:r>
                      <a:endParaRPr lang="en-US" sz="1400" dirty="0"/>
                    </a:p>
                  </p:txBody>
                </p:sp>
                <p:sp>
                  <p:nvSpPr>
                    <p:cNvPr id="90" name="Rectangle 89"/>
                    <p:cNvSpPr/>
                    <p:nvPr/>
                  </p:nvSpPr>
                  <p:spPr bwMode="auto">
                    <a:xfrm>
                      <a:off x="3864560" y="4091343"/>
                      <a:ext cx="687615" cy="49027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cxnSp>
                  <p:nvCxnSpPr>
                    <p:cNvPr id="91" name="Straight Connector 90"/>
                    <p:cNvCxnSpPr>
                      <a:endCxn id="90" idx="3"/>
                    </p:cNvCxnSpPr>
                    <p:nvPr/>
                  </p:nvCxnSpPr>
                  <p:spPr bwMode="auto">
                    <a:xfrm flipV="1">
                      <a:off x="3834530" y="4336478"/>
                      <a:ext cx="717645" cy="2912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grpSp>
                  <p:nvGrpSpPr>
                    <p:cNvPr id="92" name="Group 91"/>
                    <p:cNvGrpSpPr/>
                    <p:nvPr/>
                  </p:nvGrpSpPr>
                  <p:grpSpPr>
                    <a:xfrm>
                      <a:off x="4023035" y="4136505"/>
                      <a:ext cx="371913" cy="412141"/>
                      <a:chOff x="4077098" y="3084684"/>
                      <a:chExt cx="371913" cy="412141"/>
                    </a:xfrm>
                  </p:grpSpPr>
                  <p:sp>
                    <p:nvSpPr>
                      <p:cNvPr id="94" name="Oval 93"/>
                      <p:cNvSpPr/>
                      <p:nvPr/>
                    </p:nvSpPr>
                    <p:spPr bwMode="auto">
                      <a:xfrm>
                        <a:off x="4077098" y="3240132"/>
                        <a:ext cx="370663" cy="94875"/>
                      </a:xfrm>
                      <a:prstGeom prst="ellipse">
                        <a:avLst/>
                      </a:prstGeom>
                      <a:solidFill>
                        <a:srgbClr val="0000CC"/>
                      </a:solidFill>
                      <a:ln w="9525" cap="flat" cmpd="sng" algn="ctr">
                        <a:solidFill>
                          <a:srgbClr val="0000C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5726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endParaRPr>
                      </a:p>
                    </p:txBody>
                  </p:sp>
                  <p:cxnSp>
                    <p:nvCxnSpPr>
                      <p:cNvPr id="95" name="Straight Arrow Connector 94"/>
                      <p:cNvCxnSpPr/>
                      <p:nvPr/>
                    </p:nvCxnSpPr>
                    <p:spPr bwMode="auto">
                      <a:xfrm flipV="1">
                        <a:off x="4080591" y="3084684"/>
                        <a:ext cx="0" cy="203634"/>
                      </a:xfrm>
                      <a:prstGeom prst="straightConnector1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triangle" w="med" len="med"/>
                      </a:ln>
                      <a:effectLst/>
                    </p:spPr>
                  </p:cxnSp>
                  <p:cxnSp>
                    <p:nvCxnSpPr>
                      <p:cNvPr id="96" name="Straight Arrow Connector 95"/>
                      <p:cNvCxnSpPr/>
                      <p:nvPr/>
                    </p:nvCxnSpPr>
                    <p:spPr bwMode="auto">
                      <a:xfrm>
                        <a:off x="4449011" y="3284656"/>
                        <a:ext cx="0" cy="212169"/>
                      </a:xfrm>
                      <a:prstGeom prst="straightConnector1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triangle" w="med" len="med"/>
                      </a:ln>
                      <a:effectLst/>
                    </p:spPr>
                  </p:cxnSp>
                </p:grpSp>
                <p:sp>
                  <p:nvSpPr>
                    <p:cNvPr id="93" name="TextBox 92"/>
                    <p:cNvSpPr txBox="1"/>
                    <p:nvPr/>
                  </p:nvSpPr>
                  <p:spPr>
                    <a:xfrm>
                      <a:off x="3643851" y="4526654"/>
                      <a:ext cx="1141659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 smtClean="0"/>
                        <a:t>Crab Cavity</a:t>
                      </a:r>
                      <a:endParaRPr lang="en-US" sz="1400" dirty="0"/>
                    </a:p>
                  </p:txBody>
                </p:sp>
                <p:sp>
                  <p:nvSpPr>
                    <p:cNvPr id="98" name="Rectangle 97"/>
                    <p:cNvSpPr/>
                    <p:nvPr/>
                  </p:nvSpPr>
                  <p:spPr bwMode="auto">
                    <a:xfrm>
                      <a:off x="359257" y="3027056"/>
                      <a:ext cx="687615" cy="49027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cxnSp>
                  <p:nvCxnSpPr>
                    <p:cNvPr id="99" name="Straight Connector 98"/>
                    <p:cNvCxnSpPr>
                      <a:endCxn id="98" idx="3"/>
                    </p:cNvCxnSpPr>
                    <p:nvPr/>
                  </p:nvCxnSpPr>
                  <p:spPr bwMode="auto">
                    <a:xfrm flipV="1">
                      <a:off x="329227" y="3272191"/>
                      <a:ext cx="717645" cy="2912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grpSp>
                  <p:nvGrpSpPr>
                    <p:cNvPr id="100" name="Group 99"/>
                    <p:cNvGrpSpPr/>
                    <p:nvPr/>
                  </p:nvGrpSpPr>
                  <p:grpSpPr>
                    <a:xfrm>
                      <a:off x="517732" y="3080618"/>
                      <a:ext cx="370663" cy="399474"/>
                      <a:chOff x="4077098" y="3093084"/>
                      <a:chExt cx="370663" cy="399474"/>
                    </a:xfrm>
                  </p:grpSpPr>
                  <p:sp>
                    <p:nvSpPr>
                      <p:cNvPr id="102" name="Oval 101"/>
                      <p:cNvSpPr/>
                      <p:nvPr/>
                    </p:nvSpPr>
                    <p:spPr bwMode="auto">
                      <a:xfrm>
                        <a:off x="4077098" y="3240132"/>
                        <a:ext cx="370663" cy="94875"/>
                      </a:xfrm>
                      <a:prstGeom prst="ellipse">
                        <a:avLst/>
                      </a:prstGeom>
                      <a:solidFill>
                        <a:srgbClr val="0000CC"/>
                      </a:solidFill>
                      <a:ln w="9525" cap="flat" cmpd="sng" algn="ctr">
                        <a:solidFill>
                          <a:srgbClr val="0000C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5726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endParaRPr>
                      </a:p>
                    </p:txBody>
                  </p:sp>
                  <p:cxnSp>
                    <p:nvCxnSpPr>
                      <p:cNvPr id="103" name="Straight Arrow Connector 102"/>
                      <p:cNvCxnSpPr/>
                      <p:nvPr/>
                    </p:nvCxnSpPr>
                    <p:spPr bwMode="auto">
                      <a:xfrm flipV="1">
                        <a:off x="4445616" y="3093084"/>
                        <a:ext cx="0" cy="203634"/>
                      </a:xfrm>
                      <a:prstGeom prst="straightConnector1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triangle" w="med" len="med"/>
                      </a:ln>
                      <a:effectLst/>
                    </p:spPr>
                  </p:cxnSp>
                  <p:cxnSp>
                    <p:nvCxnSpPr>
                      <p:cNvPr id="104" name="Straight Arrow Connector 103"/>
                      <p:cNvCxnSpPr/>
                      <p:nvPr/>
                    </p:nvCxnSpPr>
                    <p:spPr bwMode="auto">
                      <a:xfrm>
                        <a:off x="4077098" y="3280389"/>
                        <a:ext cx="0" cy="212169"/>
                      </a:xfrm>
                      <a:prstGeom prst="straightConnector1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triangle" w="med" len="med"/>
                      </a:ln>
                      <a:effectLst/>
                    </p:spPr>
                  </p:cxnSp>
                </p:grpSp>
                <p:sp>
                  <p:nvSpPr>
                    <p:cNvPr id="101" name="TextBox 100"/>
                    <p:cNvSpPr txBox="1"/>
                    <p:nvPr/>
                  </p:nvSpPr>
                  <p:spPr>
                    <a:xfrm>
                      <a:off x="173442" y="2772841"/>
                      <a:ext cx="1141659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 smtClean="0"/>
                        <a:t>Crab Cavity</a:t>
                      </a:r>
                      <a:endParaRPr lang="en-US" sz="1400" dirty="0"/>
                    </a:p>
                  </p:txBody>
                </p:sp>
                <p:sp>
                  <p:nvSpPr>
                    <p:cNvPr id="114" name="Rectangle 113"/>
                    <p:cNvSpPr/>
                    <p:nvPr/>
                  </p:nvSpPr>
                  <p:spPr bwMode="auto">
                    <a:xfrm>
                      <a:off x="339379" y="4107730"/>
                      <a:ext cx="687615" cy="49027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cxnSp>
                  <p:nvCxnSpPr>
                    <p:cNvPr id="115" name="Straight Connector 114"/>
                    <p:cNvCxnSpPr>
                      <a:endCxn id="114" idx="3"/>
                    </p:cNvCxnSpPr>
                    <p:nvPr/>
                  </p:nvCxnSpPr>
                  <p:spPr bwMode="auto">
                    <a:xfrm flipV="1">
                      <a:off x="309349" y="4352865"/>
                      <a:ext cx="717645" cy="2912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grpSp>
                  <p:nvGrpSpPr>
                    <p:cNvPr id="116" name="Group 115"/>
                    <p:cNvGrpSpPr/>
                    <p:nvPr/>
                  </p:nvGrpSpPr>
                  <p:grpSpPr>
                    <a:xfrm>
                      <a:off x="497854" y="4161481"/>
                      <a:ext cx="370663" cy="403553"/>
                      <a:chOff x="4077098" y="3093273"/>
                      <a:chExt cx="370663" cy="403553"/>
                    </a:xfrm>
                  </p:grpSpPr>
                  <p:sp>
                    <p:nvSpPr>
                      <p:cNvPr id="118" name="Oval 117"/>
                      <p:cNvSpPr/>
                      <p:nvPr/>
                    </p:nvSpPr>
                    <p:spPr bwMode="auto">
                      <a:xfrm>
                        <a:off x="4077098" y="3240132"/>
                        <a:ext cx="370663" cy="94875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 cap="flat" cmpd="sng" algn="ctr">
                        <a:solidFill>
                          <a:srgbClr val="FF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5726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endParaRPr>
                      </a:p>
                    </p:txBody>
                  </p:sp>
                  <p:cxnSp>
                    <p:nvCxnSpPr>
                      <p:cNvPr id="119" name="Straight Arrow Connector 118"/>
                      <p:cNvCxnSpPr/>
                      <p:nvPr/>
                    </p:nvCxnSpPr>
                    <p:spPr bwMode="auto">
                      <a:xfrm flipV="1">
                        <a:off x="4447761" y="3093273"/>
                        <a:ext cx="0" cy="203634"/>
                      </a:xfrm>
                      <a:prstGeom prst="straightConnector1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triangle" w="med" len="med"/>
                      </a:ln>
                      <a:effectLst/>
                    </p:spPr>
                  </p:cxnSp>
                  <p:cxnSp>
                    <p:nvCxnSpPr>
                      <p:cNvPr id="120" name="Straight Arrow Connector 119"/>
                      <p:cNvCxnSpPr/>
                      <p:nvPr/>
                    </p:nvCxnSpPr>
                    <p:spPr bwMode="auto">
                      <a:xfrm>
                        <a:off x="4096976" y="3284657"/>
                        <a:ext cx="0" cy="212169"/>
                      </a:xfrm>
                      <a:prstGeom prst="straightConnector1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triangle" w="med" len="med"/>
                      </a:ln>
                      <a:effectLst/>
                    </p:spPr>
                  </p:cxnSp>
                </p:grpSp>
              </p:grpSp>
              <p:sp>
                <p:nvSpPr>
                  <p:cNvPr id="117" name="TextBox 116"/>
                  <p:cNvSpPr txBox="1"/>
                  <p:nvPr/>
                </p:nvSpPr>
                <p:spPr>
                  <a:xfrm>
                    <a:off x="97341" y="4577371"/>
                    <a:ext cx="1141659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 smtClean="0"/>
                      <a:t>Crab Cavity</a:t>
                    </a:r>
                    <a:endParaRPr lang="en-US" sz="1400" dirty="0"/>
                  </a:p>
                </p:txBody>
              </p:sp>
            </p:grpSp>
            <p:grpSp>
              <p:nvGrpSpPr>
                <p:cNvPr id="15" name="Group 14"/>
                <p:cNvGrpSpPr/>
                <p:nvPr/>
              </p:nvGrpSpPr>
              <p:grpSpPr>
                <a:xfrm>
                  <a:off x="190856" y="3217340"/>
                  <a:ext cx="8668473" cy="3224697"/>
                  <a:chOff x="-11084640" y="2824272"/>
                  <a:chExt cx="8668473" cy="3224697"/>
                </a:xfrm>
              </p:grpSpPr>
              <p:sp>
                <p:nvSpPr>
                  <p:cNvPr id="126" name="Rectangle 125"/>
                  <p:cNvSpPr/>
                  <p:nvPr/>
                </p:nvSpPr>
                <p:spPr bwMode="auto">
                  <a:xfrm>
                    <a:off x="-10832088" y="4929650"/>
                    <a:ext cx="6419442" cy="490270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57263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  <p:sp>
                <p:nvSpPr>
                  <p:cNvPr id="9" name="Rectangle 8"/>
                  <p:cNvSpPr/>
                  <p:nvPr/>
                </p:nvSpPr>
                <p:spPr>
                  <a:xfrm>
                    <a:off x="-11084640" y="2824272"/>
                    <a:ext cx="4413388" cy="400110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solidFill>
                      <a:srgbClr val="6600CC"/>
                    </a:solidFill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000" dirty="0">
                        <a:solidFill>
                          <a:srgbClr val="0000CC"/>
                        </a:solidFill>
                      </a:rPr>
                      <a:t> For the </a:t>
                    </a:r>
                    <a:r>
                      <a:rPr lang="en-US" sz="2000" dirty="0" smtClean="0">
                        <a:solidFill>
                          <a:srgbClr val="0000CC"/>
                        </a:solidFill>
                      </a:rPr>
                      <a:t>HL-LHC Beam parameters </a:t>
                    </a:r>
                    <a:endParaRPr lang="en-US" sz="2000" dirty="0"/>
                  </a:p>
                </p:txBody>
              </p:sp>
              <p:grpSp>
                <p:nvGrpSpPr>
                  <p:cNvPr id="38" name="Group 37"/>
                  <p:cNvGrpSpPr/>
                  <p:nvPr/>
                </p:nvGrpSpPr>
                <p:grpSpPr>
                  <a:xfrm>
                    <a:off x="-10205666" y="3213446"/>
                    <a:ext cx="5948921" cy="1609785"/>
                    <a:chOff x="2031458" y="2963282"/>
                    <a:chExt cx="5948921" cy="1609785"/>
                  </a:xfrm>
                </p:grpSpPr>
                <p:sp>
                  <p:nvSpPr>
                    <p:cNvPr id="31" name="TextBox 30"/>
                    <p:cNvSpPr txBox="1"/>
                    <p:nvPr/>
                  </p:nvSpPr>
                  <p:spPr>
                    <a:xfrm>
                      <a:off x="2031458" y="3335852"/>
                      <a:ext cx="233589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800" b="1" dirty="0" smtClean="0">
                          <a:latin typeface="Lucida Calligraphy" panose="03010101010101010101" pitchFamily="66" charset="0"/>
                        </a:rPr>
                        <a:t>L</a:t>
                      </a:r>
                      <a:r>
                        <a:rPr lang="en-US" sz="1800" b="1" baseline="-25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smtClean="0">
                          <a:latin typeface="+mn-lt"/>
                        </a:rPr>
                        <a:t>=21x10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34</a:t>
                      </a:r>
                      <a:r>
                        <a:rPr lang="en-US" sz="1800" b="1" dirty="0" smtClean="0">
                          <a:latin typeface="+mn-lt"/>
                        </a:rPr>
                        <a:t>cm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-2</a:t>
                      </a:r>
                      <a:r>
                        <a:rPr lang="en-US" sz="1800" b="1" dirty="0" smtClean="0">
                          <a:latin typeface="+mn-lt"/>
                        </a:rPr>
                        <a:t>s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-1</a:t>
                      </a:r>
                      <a:endParaRPr lang="en-US" sz="1800" baseline="30000" dirty="0"/>
                    </a:p>
                  </p:txBody>
                </p:sp>
                <p:sp>
                  <p:nvSpPr>
                    <p:cNvPr id="51" name="TextBox 50"/>
                    <p:cNvSpPr txBox="1"/>
                    <p:nvPr/>
                  </p:nvSpPr>
                  <p:spPr>
                    <a:xfrm>
                      <a:off x="5331897" y="3862638"/>
                      <a:ext cx="2648482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800" b="1" dirty="0" smtClean="0">
                          <a:latin typeface="Lucida Calligraphy" panose="03010101010101010101" pitchFamily="66" charset="0"/>
                        </a:rPr>
                        <a:t>L</a:t>
                      </a:r>
                      <a:r>
                        <a:rPr lang="en-US" sz="1800" b="1" baseline="-25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S&amp;H</a:t>
                      </a:r>
                      <a:r>
                        <a:rPr lang="en-US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smtClean="0">
                          <a:latin typeface="+mn-lt"/>
                        </a:rPr>
                        <a:t>=7.4x10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34</a:t>
                      </a:r>
                      <a:r>
                        <a:rPr lang="en-US" sz="1800" b="1" dirty="0" smtClean="0">
                          <a:latin typeface="+mn-lt"/>
                        </a:rPr>
                        <a:t>cm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-2</a:t>
                      </a:r>
                      <a:r>
                        <a:rPr lang="en-US" sz="1800" b="1" dirty="0" smtClean="0">
                          <a:latin typeface="+mn-lt"/>
                        </a:rPr>
                        <a:t>s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-1</a:t>
                      </a:r>
                      <a:endParaRPr lang="en-US" sz="1800" baseline="30000" dirty="0"/>
                    </a:p>
                  </p:txBody>
                </p:sp>
                <p:grpSp>
                  <p:nvGrpSpPr>
                    <p:cNvPr id="28" name="Group 27"/>
                    <p:cNvGrpSpPr/>
                    <p:nvPr/>
                  </p:nvGrpSpPr>
                  <p:grpSpPr>
                    <a:xfrm rot="348629">
                      <a:off x="3460910" y="3854143"/>
                      <a:ext cx="2670232" cy="718924"/>
                      <a:chOff x="3410329" y="3573434"/>
                      <a:chExt cx="2670232" cy="718924"/>
                    </a:xfrm>
                  </p:grpSpPr>
                  <p:sp>
                    <p:nvSpPr>
                      <p:cNvPr id="3" name="Freeform 2"/>
                      <p:cNvSpPr/>
                      <p:nvPr/>
                    </p:nvSpPr>
                    <p:spPr bwMode="auto">
                      <a:xfrm>
                        <a:off x="3410329" y="3573434"/>
                        <a:ext cx="2670232" cy="493737"/>
                      </a:xfrm>
                      <a:custGeom>
                        <a:avLst/>
                        <a:gdLst>
                          <a:gd name="connsiteX0" fmla="*/ 4226011 w 4226011"/>
                          <a:gd name="connsiteY0" fmla="*/ 370703 h 824953"/>
                          <a:gd name="connsiteX1" fmla="*/ 1791729 w 4226011"/>
                          <a:gd name="connsiteY1" fmla="*/ 815546 h 824953"/>
                          <a:gd name="connsiteX2" fmla="*/ 0 w 4226011"/>
                          <a:gd name="connsiteY2" fmla="*/ 0 h 8249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4226011" h="824953">
                            <a:moveTo>
                              <a:pt x="4226011" y="370703"/>
                            </a:moveTo>
                            <a:cubicBezTo>
                              <a:pt x="3361037" y="624016"/>
                              <a:pt x="2496064" y="877330"/>
                              <a:pt x="1791729" y="815546"/>
                            </a:cubicBezTo>
                            <a:cubicBezTo>
                              <a:pt x="1087394" y="753762"/>
                              <a:pt x="543697" y="376881"/>
                              <a:pt x="0" y="0"/>
                            </a:cubicBezTo>
                          </a:path>
                        </a:pathLst>
                      </a:custGeom>
                      <a:noFill/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triangle" w="lg" len="lg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5726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endParaRPr>
                      </a:p>
                    </p:txBody>
                  </p:sp>
                  <p:sp>
                    <p:nvSpPr>
                      <p:cNvPr id="5" name="TextBox 4"/>
                      <p:cNvSpPr txBox="1"/>
                      <p:nvPr/>
                    </p:nvSpPr>
                    <p:spPr>
                      <a:xfrm rot="21009033">
                        <a:off x="4480493" y="3984581"/>
                        <a:ext cx="1019831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400" dirty="0" smtClean="0">
                            <a:solidFill>
                              <a:srgbClr val="0000CC"/>
                            </a:solidFill>
                          </a:rPr>
                          <a:t>Crab-Xing</a:t>
                        </a:r>
                        <a:endParaRPr lang="en-US" sz="1400" dirty="0">
                          <a:solidFill>
                            <a:srgbClr val="0000CC"/>
                          </a:solidFill>
                        </a:endParaRPr>
                      </a:p>
                    </p:txBody>
                  </p:sp>
                  <p:sp>
                    <p:nvSpPr>
                      <p:cNvPr id="42" name="TextBox 41"/>
                      <p:cNvSpPr txBox="1"/>
                      <p:nvPr/>
                    </p:nvSpPr>
                    <p:spPr>
                      <a:xfrm rot="1299372">
                        <a:off x="3721082" y="3924195"/>
                        <a:ext cx="846707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400" dirty="0" smtClean="0">
                            <a:solidFill>
                              <a:srgbClr val="0000CC"/>
                            </a:solidFill>
                          </a:rPr>
                          <a:t> Gain by</a:t>
                        </a:r>
                        <a:endParaRPr lang="en-US" sz="1400" dirty="0">
                          <a:solidFill>
                            <a:srgbClr val="0000CC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59" name="Freeform 58"/>
                    <p:cNvSpPr/>
                    <p:nvPr/>
                  </p:nvSpPr>
                  <p:spPr bwMode="auto">
                    <a:xfrm rot="11348073">
                      <a:off x="3913003" y="3268665"/>
                      <a:ext cx="2670232" cy="395874"/>
                    </a:xfrm>
                    <a:custGeom>
                      <a:avLst/>
                      <a:gdLst>
                        <a:gd name="connsiteX0" fmla="*/ 4226011 w 4226011"/>
                        <a:gd name="connsiteY0" fmla="*/ 370703 h 824953"/>
                        <a:gd name="connsiteX1" fmla="*/ 1791729 w 4226011"/>
                        <a:gd name="connsiteY1" fmla="*/ 815546 h 824953"/>
                        <a:gd name="connsiteX2" fmla="*/ 0 w 4226011"/>
                        <a:gd name="connsiteY2" fmla="*/ 0 h 824953"/>
                        <a:gd name="connsiteX0" fmla="*/ 4226011 w 4226011"/>
                        <a:gd name="connsiteY0" fmla="*/ 370703 h 805278"/>
                        <a:gd name="connsiteX1" fmla="*/ 1998579 w 4226011"/>
                        <a:gd name="connsiteY1" fmla="*/ 795226 h 805278"/>
                        <a:gd name="connsiteX2" fmla="*/ 0 w 4226011"/>
                        <a:gd name="connsiteY2" fmla="*/ 0 h 8052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226011" h="805278">
                          <a:moveTo>
                            <a:pt x="4226011" y="370703"/>
                          </a:moveTo>
                          <a:cubicBezTo>
                            <a:pt x="3361037" y="624016"/>
                            <a:pt x="2702914" y="857010"/>
                            <a:pt x="1998579" y="795226"/>
                          </a:cubicBezTo>
                          <a:cubicBezTo>
                            <a:pt x="1294244" y="733442"/>
                            <a:pt x="543697" y="376881"/>
                            <a:pt x="0" y="0"/>
                          </a:cubicBezTo>
                        </a:path>
                      </a:pathLst>
                    </a:custGeom>
                    <a:noFill/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triangle" w="lg" len="lg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sp>
                  <p:nvSpPr>
                    <p:cNvPr id="61" name="TextBox 60"/>
                    <p:cNvSpPr txBox="1"/>
                    <p:nvPr/>
                  </p:nvSpPr>
                  <p:spPr>
                    <a:xfrm rot="21583900">
                      <a:off x="4082304" y="2963282"/>
                      <a:ext cx="1412566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 smtClean="0">
                          <a:solidFill>
                            <a:srgbClr val="0000CC"/>
                          </a:solidFill>
                        </a:rPr>
                        <a:t> Reduction due</a:t>
                      </a:r>
                      <a:endParaRPr lang="en-US" sz="1400" dirty="0">
                        <a:solidFill>
                          <a:srgbClr val="0000CC"/>
                        </a:solidFill>
                      </a:endParaRPr>
                    </a:p>
                  </p:txBody>
                </p:sp>
                <p:sp>
                  <p:nvSpPr>
                    <p:cNvPr id="62" name="TextBox 61"/>
                    <p:cNvSpPr txBox="1"/>
                    <p:nvPr/>
                  </p:nvSpPr>
                  <p:spPr>
                    <a:xfrm rot="1754255">
                      <a:off x="5355693" y="3249150"/>
                      <a:ext cx="126669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 smtClean="0">
                          <a:solidFill>
                            <a:srgbClr val="0000CC"/>
                          </a:solidFill>
                        </a:rPr>
                        <a:t>to Xing angle</a:t>
                      </a:r>
                      <a:endParaRPr lang="en-US" sz="1400" dirty="0">
                        <a:solidFill>
                          <a:srgbClr val="0000CC"/>
                        </a:solidFill>
                      </a:endParaRPr>
                    </a:p>
                  </p:txBody>
                </p:sp>
              </p:grpSp>
              <p:sp>
                <p:nvSpPr>
                  <p:cNvPr id="123" name="TextBox 122"/>
                  <p:cNvSpPr txBox="1"/>
                  <p:nvPr/>
                </p:nvSpPr>
                <p:spPr>
                  <a:xfrm>
                    <a:off x="-10875632" y="5017918"/>
                    <a:ext cx="8459465" cy="10310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800" dirty="0" smtClean="0"/>
                      <a:t>Luminosity Leveling  </a:t>
                    </a:r>
                    <a:r>
                      <a:rPr lang="en-US" sz="1800" b="1" dirty="0" smtClean="0"/>
                      <a:t>5x10</a:t>
                    </a:r>
                    <a:r>
                      <a:rPr lang="en-US" sz="1800" b="1" baseline="30000" dirty="0" smtClean="0"/>
                      <a:t>34</a:t>
                    </a:r>
                    <a:r>
                      <a:rPr lang="en-US" sz="1800" b="1" dirty="0" smtClean="0"/>
                      <a:t>cm</a:t>
                    </a:r>
                    <a:r>
                      <a:rPr lang="en-US" sz="1800" b="1" baseline="30000" dirty="0" smtClean="0"/>
                      <a:t>-2</a:t>
                    </a:r>
                    <a:r>
                      <a:rPr lang="en-US" sz="1800" b="1" dirty="0" smtClean="0"/>
                      <a:t>s</a:t>
                    </a:r>
                    <a:r>
                      <a:rPr lang="en-US" sz="1800" b="1" baseline="30000" dirty="0" smtClean="0"/>
                      <a:t>-1</a:t>
                    </a:r>
                    <a:r>
                      <a:rPr lang="en-US" sz="1800" baseline="30000" dirty="0" smtClean="0"/>
                      <a:t> </a:t>
                    </a:r>
                    <a:r>
                      <a:rPr lang="en-US" sz="1800" dirty="0" smtClean="0"/>
                      <a:t>at pileup~140/collision</a:t>
                    </a:r>
                  </a:p>
                  <a:p>
                    <a:endParaRPr lang="en-US" sz="1100" dirty="0" smtClean="0"/>
                  </a:p>
                  <a:p>
                    <a:pPr marL="285750" indent="-285750">
                      <a:buFontTx/>
                      <a:buChar char="-"/>
                    </a:pPr>
                    <a:r>
                      <a:rPr lang="en-US" dirty="0" smtClean="0"/>
                      <a:t>Changing the </a:t>
                    </a:r>
                    <a:r>
                      <a:rPr lang="en-US" dirty="0" smtClean="0">
                        <a:sym typeface="Symbol"/>
                      </a:rPr>
                      <a:t>*                                 -  Transverse offset</a:t>
                    </a:r>
                  </a:p>
                  <a:p>
                    <a:pPr marL="285750" indent="-285750">
                      <a:buFontTx/>
                      <a:buChar char="-"/>
                    </a:pPr>
                    <a:r>
                      <a:rPr lang="en-US" dirty="0" smtClean="0">
                        <a:sym typeface="Symbol"/>
                      </a:rPr>
                      <a:t>Manipulating the crossing angle         -  Use crab cavity to change the beam overlap </a:t>
                    </a:r>
                    <a:r>
                      <a:rPr lang="en-US" dirty="0" smtClean="0"/>
                      <a:t>  </a:t>
                    </a:r>
                    <a:endParaRPr lang="en-US" sz="1400" baseline="30000" dirty="0"/>
                  </a:p>
                </p:txBody>
              </p:sp>
            </p:grpSp>
            <p:grpSp>
              <p:nvGrpSpPr>
                <p:cNvPr id="14" name="Group 13"/>
                <p:cNvGrpSpPr/>
                <p:nvPr/>
              </p:nvGrpSpPr>
              <p:grpSpPr>
                <a:xfrm>
                  <a:off x="4828497" y="883380"/>
                  <a:ext cx="4255085" cy="2813854"/>
                  <a:chOff x="9384121" y="2862882"/>
                  <a:chExt cx="4255085" cy="2813854"/>
                </a:xfrm>
              </p:grpSpPr>
              <p:sp>
                <p:nvSpPr>
                  <p:cNvPr id="13" name="Rectangle 12"/>
                  <p:cNvSpPr/>
                  <p:nvPr/>
                </p:nvSpPr>
                <p:spPr bwMode="auto">
                  <a:xfrm>
                    <a:off x="9384121" y="2910382"/>
                    <a:ext cx="4255085" cy="2766354"/>
                  </a:xfrm>
                  <a:prstGeom prst="rect">
                    <a:avLst/>
                  </a:prstGeom>
                  <a:solidFill>
                    <a:srgbClr val="FFFFCC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57263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  <p:grpSp>
                <p:nvGrpSpPr>
                  <p:cNvPr id="8" name="Group 7"/>
                  <p:cNvGrpSpPr>
                    <a:grpSpLocks noChangeAspect="1"/>
                  </p:cNvGrpSpPr>
                  <p:nvPr/>
                </p:nvGrpSpPr>
                <p:grpSpPr>
                  <a:xfrm>
                    <a:off x="10303126" y="3182171"/>
                    <a:ext cx="2799186" cy="685603"/>
                    <a:chOff x="-9411597" y="-270905"/>
                    <a:chExt cx="4109946" cy="1006646"/>
                  </a:xfrm>
                </p:grpSpPr>
                <p:pic>
                  <p:nvPicPr>
                    <p:cNvPr id="72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-7037678" y="-261551"/>
                      <a:ext cx="1736027" cy="99729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95857" name="Picture 62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-9411597" y="-267079"/>
                      <a:ext cx="1190625" cy="10001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95858" name="Picture 62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-8149959" y="-270905"/>
                      <a:ext cx="995144" cy="97016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10548003" y="2862882"/>
                    <a:ext cx="225254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 smtClean="0"/>
                      <a:t>Old Dominion University </a:t>
                    </a:r>
                    <a:endParaRPr lang="en-US" sz="1400" dirty="0"/>
                  </a:p>
                </p:txBody>
              </p:sp>
              <p:pic>
                <p:nvPicPr>
                  <p:cNvPr id="95852" name="Picture 620"/>
                  <p:cNvPicPr>
                    <a:picLocks noChangeAspect="1" noChangeArrowheads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567519" y="3974521"/>
                    <a:ext cx="3976687" cy="9286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aphicFrame>
                <p:nvGraphicFramePr>
                  <p:cNvPr id="79" name="Object 27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2871811243"/>
                      </p:ext>
                    </p:extLst>
                  </p:nvPr>
                </p:nvGraphicFramePr>
                <p:xfrm>
                  <a:off x="9935699" y="4883641"/>
                  <a:ext cx="3297238" cy="74295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20165" name="Equation" r:id="rId12" imgW="2184120" imgH="495000" progId="Equation.3">
                          <p:embed/>
                        </p:oleObj>
                      </mc:Choice>
                      <mc:Fallback>
                        <p:oleObj name="Equation" r:id="rId12" imgW="2184120" imgH="49500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3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9935699" y="4883641"/>
                                <a:ext cx="3297238" cy="74295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/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</p:grpSp>
          <p:pic>
            <p:nvPicPr>
              <p:cNvPr id="83" name="Picture 2"/>
              <p:cNvPicPr>
                <a:picLocks noChangeAspect="1" noChangeArrowheads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5" t="14132" r="32773" b="23178"/>
              <a:stretch/>
            </p:blipFill>
            <p:spPr bwMode="auto">
              <a:xfrm>
                <a:off x="2043289" y="2323515"/>
                <a:ext cx="881793" cy="7170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1955903" y="3007540"/>
              <a:ext cx="107914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Bob Palmer 1988</a:t>
              </a:r>
              <a:endParaRPr lang="en-US" sz="9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289219" y="3683876"/>
            <a:ext cx="1854782" cy="2400657"/>
            <a:chOff x="7289219" y="3922001"/>
            <a:chExt cx="1854782" cy="2400657"/>
          </a:xfrm>
        </p:grpSpPr>
        <p:grpSp>
          <p:nvGrpSpPr>
            <p:cNvPr id="30" name="Group 29"/>
            <p:cNvGrpSpPr/>
            <p:nvPr/>
          </p:nvGrpSpPr>
          <p:grpSpPr>
            <a:xfrm>
              <a:off x="7289219" y="3922001"/>
              <a:ext cx="1854782" cy="2400657"/>
              <a:chOff x="7289219" y="3922001"/>
              <a:chExt cx="1854782" cy="2400657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7289219" y="3922001"/>
                <a:ext cx="1854782" cy="2400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 smtClean="0"/>
                  <a:t>Added gain in Luminosity  by a factor </a:t>
                </a:r>
                <a:r>
                  <a:rPr lang="en-US" sz="1500" dirty="0" smtClean="0">
                    <a:sym typeface="Symbol"/>
                  </a:rPr>
                  <a:t>2  using </a:t>
                </a:r>
                <a:r>
                  <a:rPr lang="en-US" sz="1500" dirty="0" smtClean="0">
                    <a:solidFill>
                      <a:srgbClr val="0000CC"/>
                    </a:solidFill>
                    <a:sym typeface="Symbol"/>
                  </a:rPr>
                  <a:t>crab-kissing</a:t>
                </a:r>
              </a:p>
              <a:p>
                <a:endParaRPr lang="en-US" sz="1500" dirty="0" smtClean="0">
                  <a:sym typeface="Symbol"/>
                </a:endParaRPr>
              </a:p>
              <a:p>
                <a:endParaRPr lang="en-US" sz="1500" dirty="0" smtClean="0">
                  <a:sym typeface="Symbol"/>
                </a:endParaRPr>
              </a:p>
              <a:p>
                <a:endParaRPr lang="en-US" sz="1500" dirty="0">
                  <a:sym typeface="Symbol"/>
                </a:endParaRPr>
              </a:p>
              <a:p>
                <a:endParaRPr lang="en-US" sz="1500" dirty="0" smtClean="0">
                  <a:sym typeface="Symbol"/>
                </a:endParaRPr>
              </a:p>
              <a:p>
                <a:r>
                  <a:rPr lang="en-US" sz="1500" dirty="0" smtClean="0">
                    <a:sym typeface="Symbol"/>
                  </a:rPr>
                  <a:t>(flat bunches with </a:t>
                </a:r>
              </a:p>
              <a:p>
                <a:r>
                  <a:rPr lang="en-US" sz="1500" dirty="0" smtClean="0">
                    <a:sym typeface="Symbol"/>
                  </a:rPr>
                  <a:t>crab-cavity)</a:t>
                </a:r>
                <a:endParaRPr lang="en-US" sz="1500" dirty="0"/>
              </a:p>
            </p:txBody>
          </p:sp>
          <p:pic>
            <p:nvPicPr>
              <p:cNvPr id="97" name="Picture 2"/>
              <p:cNvPicPr preferRelativeResize="0">
                <a:picLocks noChangeAspect="1" noChangeArrowheads="1"/>
              </p:cNvPicPr>
              <p:nvPr/>
            </p:nvPicPr>
            <p:blipFill rotWithShape="1">
              <a:blip r:embed="rId15" cstate="print"/>
              <a:srcRect l="17756" b="12108"/>
              <a:stretch/>
            </p:blipFill>
            <p:spPr bwMode="auto">
              <a:xfrm>
                <a:off x="7518410" y="4910335"/>
                <a:ext cx="1174143" cy="8437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cxnSp>
          <p:nvCxnSpPr>
            <p:cNvPr id="26" name="Straight Arrow Connector 25"/>
            <p:cNvCxnSpPr/>
            <p:nvPr/>
          </p:nvCxnSpPr>
          <p:spPr bwMode="auto">
            <a:xfrm flipV="1">
              <a:off x="7922080" y="5409417"/>
              <a:ext cx="192926" cy="41813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66380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990600" y="-9525"/>
            <a:ext cx="6781800" cy="1020763"/>
          </a:xfrm>
        </p:spPr>
        <p:txBody>
          <a:bodyPr/>
          <a:lstStyle/>
          <a:p>
            <a:r>
              <a:rPr lang="en-US" smtClean="0"/>
              <a:t>Acknowledgements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990600" y="1011238"/>
            <a:ext cx="7988300" cy="5427662"/>
          </a:xfrm>
        </p:spPr>
        <p:txBody>
          <a:bodyPr>
            <a:noAutofit/>
          </a:bodyPr>
          <a:lstStyle/>
          <a:p>
            <a:pPr eaLnBrk="1" hangingPunct="1"/>
            <a:r>
              <a:rPr lang="en-US" sz="2000" b="1" dirty="0" smtClean="0">
                <a:solidFill>
                  <a:srgbClr val="C00000"/>
                </a:solidFill>
              </a:rPr>
              <a:t>Frank Zimmerman, Oliver </a:t>
            </a:r>
            <a:r>
              <a:rPr lang="en-US" sz="2000" b="1" dirty="0" err="1" smtClean="0">
                <a:solidFill>
                  <a:srgbClr val="C00000"/>
                </a:solidFill>
              </a:rPr>
              <a:t>Bruning</a:t>
            </a:r>
            <a:r>
              <a:rPr lang="en-US" sz="2000" b="1" dirty="0" smtClean="0">
                <a:solidFill>
                  <a:srgbClr val="C00000"/>
                </a:solidFill>
              </a:rPr>
              <a:t>, Mike Lamont, E. </a:t>
            </a:r>
            <a:r>
              <a:rPr lang="en-US" sz="2000" b="1" dirty="0" err="1" smtClean="0">
                <a:solidFill>
                  <a:srgbClr val="C00000"/>
                </a:solidFill>
              </a:rPr>
              <a:t>Prebys</a:t>
            </a:r>
            <a:endParaRPr lang="en-US" sz="2000" b="1" dirty="0" smtClean="0">
              <a:solidFill>
                <a:srgbClr val="C00000"/>
              </a:solidFill>
            </a:endParaRPr>
          </a:p>
          <a:p>
            <a:pPr marL="0" indent="0" eaLnBrk="1" hangingPunct="1">
              <a:buNone/>
            </a:pPr>
            <a:r>
              <a:rPr lang="en-US" sz="2000" dirty="0" smtClean="0">
                <a:solidFill>
                  <a:srgbClr val="C00000"/>
                </a:solidFill>
              </a:rPr>
              <a:t>     </a:t>
            </a:r>
            <a:r>
              <a:rPr lang="en-US" sz="2000" dirty="0" smtClean="0"/>
              <a:t>Elena </a:t>
            </a:r>
            <a:r>
              <a:rPr lang="en-US" sz="2000" dirty="0" err="1" smtClean="0"/>
              <a:t>Shaposhnikova</a:t>
            </a:r>
            <a:r>
              <a:rPr lang="en-US" sz="2000" dirty="0" smtClean="0"/>
              <a:t>, G. </a:t>
            </a:r>
            <a:r>
              <a:rPr lang="en-US" sz="2000" dirty="0" err="1" smtClean="0"/>
              <a:t>Rumolo</a:t>
            </a:r>
            <a:r>
              <a:rPr lang="en-US" sz="2000" dirty="0" smtClean="0"/>
              <a:t>, Roland </a:t>
            </a:r>
            <a:r>
              <a:rPr lang="en-US" sz="2000" dirty="0" err="1" smtClean="0"/>
              <a:t>Garoby</a:t>
            </a:r>
            <a:r>
              <a:rPr lang="en-US" sz="2000" dirty="0" smtClean="0"/>
              <a:t>, and  </a:t>
            </a:r>
          </a:p>
          <a:p>
            <a:pPr marL="0" indent="0" eaLnBrk="1" hangingPunct="1">
              <a:buNone/>
            </a:pPr>
            <a:r>
              <a:rPr lang="en-US" sz="2000" dirty="0" smtClean="0"/>
              <a:t>     </a:t>
            </a:r>
            <a:r>
              <a:rPr lang="en-US" sz="2000" dirty="0" err="1" smtClean="0"/>
              <a:t>Gianluigi</a:t>
            </a:r>
            <a:r>
              <a:rPr lang="en-US" sz="2000" dirty="0" smtClean="0"/>
              <a:t> </a:t>
            </a:r>
            <a:r>
              <a:rPr lang="en-US" sz="2000" dirty="0" err="1" smtClean="0"/>
              <a:t>Arduini</a:t>
            </a:r>
            <a:endParaRPr lang="en-US" sz="2000" dirty="0" smtClean="0"/>
          </a:p>
          <a:p>
            <a:pPr eaLnBrk="1" hangingPunct="1"/>
            <a:r>
              <a:rPr lang="en-US" sz="2000" dirty="0" smtClean="0"/>
              <a:t>PS Collaborators:</a:t>
            </a:r>
          </a:p>
          <a:p>
            <a:pPr lvl="1" eaLnBrk="1" hangingPunct="1"/>
            <a:r>
              <a:rPr lang="en-US" sz="2000" dirty="0" err="1" smtClean="0">
                <a:solidFill>
                  <a:srgbClr val="6600CC"/>
                </a:solidFill>
              </a:rPr>
              <a:t>Heiko</a:t>
            </a:r>
            <a:r>
              <a:rPr lang="en-US" sz="2000" dirty="0" smtClean="0">
                <a:solidFill>
                  <a:srgbClr val="6600CC"/>
                </a:solidFill>
              </a:rPr>
              <a:t> </a:t>
            </a:r>
            <a:r>
              <a:rPr lang="en-US" sz="2000" dirty="0" err="1" smtClean="0">
                <a:solidFill>
                  <a:srgbClr val="6600CC"/>
                </a:solidFill>
              </a:rPr>
              <a:t>Damerau</a:t>
            </a:r>
            <a:r>
              <a:rPr lang="en-US" sz="2000" dirty="0" smtClean="0">
                <a:solidFill>
                  <a:srgbClr val="6600CC"/>
                </a:solidFill>
              </a:rPr>
              <a:t>, </a:t>
            </a:r>
            <a:r>
              <a:rPr lang="en-US" sz="2000" dirty="0" smtClean="0"/>
              <a:t>Steven Hancock, Edgar </a:t>
            </a:r>
            <a:r>
              <a:rPr lang="en-US" sz="2000" dirty="0" err="1" smtClean="0"/>
              <a:t>Mahner</a:t>
            </a:r>
            <a:r>
              <a:rPr lang="en-US" sz="2000" dirty="0" smtClean="0"/>
              <a:t>, </a:t>
            </a:r>
          </a:p>
          <a:p>
            <a:pPr marL="477838" lvl="1" indent="0" eaLnBrk="1" hangingPunct="1">
              <a:buNone/>
            </a:pPr>
            <a:r>
              <a:rPr lang="en-US" sz="2000" dirty="0" smtClean="0"/>
              <a:t>    Fritz Casper </a:t>
            </a:r>
          </a:p>
          <a:p>
            <a:pPr eaLnBrk="1" hangingPunct="1"/>
            <a:r>
              <a:rPr lang="en-US" sz="2000" dirty="0" smtClean="0"/>
              <a:t>SPS Collaborators</a:t>
            </a:r>
          </a:p>
          <a:p>
            <a:pPr lvl="1" eaLnBrk="1" hangingPunct="1"/>
            <a:r>
              <a:rPr lang="en-US" sz="2000" dirty="0"/>
              <a:t>T. </a:t>
            </a:r>
            <a:r>
              <a:rPr lang="en-US" sz="2000" dirty="0" err="1"/>
              <a:t>Argyropoulos</a:t>
            </a:r>
            <a:r>
              <a:rPr lang="en-US" sz="2000" dirty="0"/>
              <a:t>, </a:t>
            </a:r>
            <a:r>
              <a:rPr lang="nb-NO" sz="2000" dirty="0"/>
              <a:t>J. Esteban Müller,</a:t>
            </a:r>
            <a:r>
              <a:rPr lang="en-US" sz="2000" dirty="0"/>
              <a:t>T. </a:t>
            </a:r>
            <a:r>
              <a:rPr lang="en-US" sz="2000" dirty="0" err="1"/>
              <a:t>Bohl</a:t>
            </a:r>
            <a:r>
              <a:rPr lang="en-US" sz="2000" dirty="0"/>
              <a:t>, W. </a:t>
            </a:r>
            <a:r>
              <a:rPr lang="en-US" sz="2000" dirty="0" err="1"/>
              <a:t>Hofle</a:t>
            </a:r>
            <a:r>
              <a:rPr lang="en-US" sz="2000" dirty="0"/>
              <a:t>, </a:t>
            </a:r>
          </a:p>
          <a:p>
            <a:pPr marL="477838" lvl="1" indent="0" eaLnBrk="1" hangingPunct="1">
              <a:buNone/>
            </a:pPr>
            <a:r>
              <a:rPr lang="en-US" sz="2000" dirty="0"/>
              <a:t>    E. </a:t>
            </a:r>
            <a:r>
              <a:rPr lang="en-US" sz="2000" dirty="0" err="1"/>
              <a:t>Metral</a:t>
            </a:r>
            <a:r>
              <a:rPr lang="en-US" sz="2000" dirty="0"/>
              <a:t>, G. </a:t>
            </a:r>
            <a:r>
              <a:rPr lang="en-US" sz="2000" dirty="0" err="1"/>
              <a:t>Iadarola</a:t>
            </a:r>
            <a:r>
              <a:rPr lang="en-US" sz="2000" dirty="0"/>
              <a:t>, B. </a:t>
            </a:r>
            <a:r>
              <a:rPr lang="en-US" sz="2000" dirty="0" err="1"/>
              <a:t>Salvant</a:t>
            </a:r>
            <a:r>
              <a:rPr lang="en-US" sz="2000" dirty="0"/>
              <a:t>, M. </a:t>
            </a:r>
            <a:r>
              <a:rPr lang="en-US" sz="2000" dirty="0" err="1"/>
              <a:t>Taborelli</a:t>
            </a:r>
            <a:r>
              <a:rPr lang="en-US" sz="2000" dirty="0"/>
              <a:t>, </a:t>
            </a:r>
          </a:p>
          <a:p>
            <a:pPr marL="477838" lvl="1" indent="0" eaLnBrk="1" hangingPunct="1">
              <a:buNone/>
            </a:pPr>
            <a:r>
              <a:rPr lang="en-US" sz="2000" dirty="0"/>
              <a:t>    J. </a:t>
            </a:r>
            <a:r>
              <a:rPr lang="en-US" sz="2000" dirty="0" err="1"/>
              <a:t>Tuckmantel</a:t>
            </a:r>
            <a:r>
              <a:rPr lang="en-US" sz="2000" dirty="0"/>
              <a:t>, H. </a:t>
            </a:r>
            <a:r>
              <a:rPr lang="en-US" sz="2000" dirty="0" err="1" smtClean="0"/>
              <a:t>Timko</a:t>
            </a:r>
            <a:r>
              <a:rPr lang="en-US" sz="2000" dirty="0" smtClean="0"/>
              <a:t> </a:t>
            </a:r>
          </a:p>
          <a:p>
            <a:pPr eaLnBrk="1" hangingPunct="1"/>
            <a:r>
              <a:rPr lang="en-US" sz="2000" dirty="0" smtClean="0"/>
              <a:t>LARP and Fermi Research Alliance under U.S. DOE Contract.</a:t>
            </a:r>
          </a:p>
          <a:p>
            <a:pPr eaLnBrk="1" hangingPunct="1"/>
            <a:r>
              <a:rPr lang="en-US" sz="2000" dirty="0" smtClean="0"/>
              <a:t>Special thanks are due to </a:t>
            </a:r>
            <a:r>
              <a:rPr lang="en-US" sz="2000" b="1" dirty="0" smtClean="0">
                <a:solidFill>
                  <a:srgbClr val="0000CC"/>
                </a:solidFill>
              </a:rPr>
              <a:t>Bob Flora </a:t>
            </a:r>
            <a:r>
              <a:rPr lang="en-US" sz="2000" dirty="0" smtClean="0"/>
              <a:t>			</a:t>
            </a:r>
          </a:p>
          <a:p>
            <a:pPr marL="477838" lvl="1" indent="0" eaLnBrk="1" hangingPunct="1">
              <a:buNone/>
            </a:pPr>
            <a:endParaRPr lang="en-US" sz="2000" dirty="0" smtClean="0"/>
          </a:p>
          <a:p>
            <a:pPr>
              <a:buFont typeface="Wingdings" pitchFamily="2" charset="2"/>
              <a:buNone/>
            </a:pPr>
            <a:endParaRPr lang="en-US" sz="2000" dirty="0" smtClean="0"/>
          </a:p>
        </p:txBody>
      </p:sp>
      <p:sp>
        <p:nvSpPr>
          <p:cNvPr id="27653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845300" y="6438900"/>
            <a:ext cx="2133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61EBABA4-955D-4CF3-9403-9F6270C8FB1F}" type="slidenum">
              <a:rPr lang="en-US" sz="1400" smtClean="0"/>
              <a:pPr algn="r" eaLnBrk="1" hangingPunct="1"/>
              <a:t>33</a:t>
            </a:fld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8311445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814" y="790926"/>
            <a:ext cx="8830028" cy="5227433"/>
          </a:xfrm>
        </p:spPr>
        <p:txBody>
          <a:bodyPr/>
          <a:lstStyle/>
          <a:p>
            <a:pPr>
              <a:defRPr/>
            </a:pPr>
            <a:r>
              <a:rPr lang="en-US" sz="1800" dirty="0" smtClean="0"/>
              <a:t>I have given you a simple overview of the physics of CERN accelerators and operating scenarios.</a:t>
            </a:r>
          </a:p>
          <a:p>
            <a:pPr>
              <a:defRPr/>
            </a:pPr>
            <a:r>
              <a:rPr lang="en-US" sz="1800" dirty="0" smtClean="0"/>
              <a:t>LHC started in 2008 with a </a:t>
            </a:r>
            <a:r>
              <a:rPr lang="en-US" sz="1800" b="1" dirty="0" smtClean="0"/>
              <a:t>glamorous </a:t>
            </a:r>
            <a:r>
              <a:rPr lang="en-US" sz="1800" dirty="0" smtClean="0"/>
              <a:t>start – but a disaster strikes!</a:t>
            </a:r>
          </a:p>
          <a:p>
            <a:pPr lvl="1">
              <a:defRPr/>
            </a:pPr>
            <a:r>
              <a:rPr lang="en-US" sz="1800" dirty="0" smtClean="0"/>
              <a:t>2008-10 LHC was </a:t>
            </a:r>
            <a:r>
              <a:rPr lang="en-US" sz="1800" dirty="0"/>
              <a:t>fixed partially, </a:t>
            </a:r>
            <a:r>
              <a:rPr lang="en-US" sz="1800" dirty="0" smtClean="0"/>
              <a:t>learned a </a:t>
            </a:r>
            <a:r>
              <a:rPr lang="en-US" sz="1800" dirty="0"/>
              <a:t>lot of </a:t>
            </a:r>
            <a:r>
              <a:rPr lang="en-US" sz="1800" dirty="0" smtClean="0"/>
              <a:t>lessons. </a:t>
            </a:r>
            <a:endParaRPr lang="en-US" sz="1800" dirty="0"/>
          </a:p>
          <a:p>
            <a:pPr>
              <a:defRPr/>
            </a:pPr>
            <a:r>
              <a:rPr lang="en-US" sz="1800" dirty="0" smtClean="0"/>
              <a:t>Restarted in 2010 and had a phenomenal run providing L</a:t>
            </a:r>
            <a:r>
              <a:rPr lang="en-US" sz="1800" baseline="-25000" dirty="0" smtClean="0"/>
              <a:t>intg</a:t>
            </a:r>
            <a:r>
              <a:rPr lang="en-US" sz="1800" dirty="0" smtClean="0"/>
              <a:t>~30 fb</a:t>
            </a:r>
            <a:r>
              <a:rPr lang="en-US" sz="1800" baseline="30000" dirty="0" smtClean="0"/>
              <a:t>-1</a:t>
            </a:r>
            <a:r>
              <a:rPr lang="en-US" sz="1800" dirty="0" smtClean="0"/>
              <a:t> to CMS and ATLAS collider detectors during 2010-12</a:t>
            </a:r>
          </a:p>
          <a:p>
            <a:pPr lvl="1">
              <a:defRPr/>
            </a:pPr>
            <a:r>
              <a:rPr lang="en-US" sz="1800" dirty="0" smtClean="0">
                <a:solidFill>
                  <a:srgbClr val="FF0000"/>
                </a:solidFill>
                <a:cs typeface="Arial" charset="0"/>
                <a:sym typeface="Wingdings" panose="05000000000000000000" pitchFamily="2" charset="2"/>
              </a:rPr>
              <a:t> </a:t>
            </a:r>
            <a:r>
              <a:rPr lang="en-US" sz="1800" b="1" dirty="0" smtClean="0">
                <a:solidFill>
                  <a:srgbClr val="FF0000"/>
                </a:solidFill>
                <a:cs typeface="Arial" charset="0"/>
                <a:sym typeface="Wingdings" panose="05000000000000000000" pitchFamily="2" charset="2"/>
              </a:rPr>
              <a:t>Discovery of the Higgs Boson </a:t>
            </a:r>
            <a:r>
              <a:rPr lang="en-US" sz="1800" dirty="0" smtClean="0">
                <a:solidFill>
                  <a:schemeClr val="tx1"/>
                </a:solidFill>
                <a:cs typeface="Arial" charset="0"/>
                <a:sym typeface="Wingdings" panose="05000000000000000000" pitchFamily="2" charset="2"/>
              </a:rPr>
              <a:t>in 2012</a:t>
            </a:r>
          </a:p>
          <a:p>
            <a:pPr>
              <a:defRPr/>
            </a:pPr>
            <a:r>
              <a:rPr lang="en-US" sz="1800" dirty="0" smtClean="0">
                <a:cs typeface="Arial" charset="0"/>
                <a:sym typeface="Wingdings" panose="05000000000000000000" pitchFamily="2" charset="2"/>
              </a:rPr>
              <a:t>Further “consolidation” 2013-15: repaired and replaced all of the defective electrical connections (several thousands!) </a:t>
            </a:r>
            <a:r>
              <a:rPr lang="en-US" sz="1800" dirty="0">
                <a:cs typeface="Arial" charset="0"/>
                <a:sym typeface="Wingdings" panose="05000000000000000000" pitchFamily="2" charset="2"/>
              </a:rPr>
              <a:t>a</a:t>
            </a:r>
            <a:r>
              <a:rPr lang="en-US" sz="1800" dirty="0" smtClean="0">
                <a:cs typeface="Arial" charset="0"/>
                <a:sym typeface="Wingdings" panose="05000000000000000000" pitchFamily="2" charset="2"/>
              </a:rPr>
              <a:t>nd many more. </a:t>
            </a:r>
          </a:p>
          <a:p>
            <a:pPr>
              <a:defRPr/>
            </a:pPr>
            <a:r>
              <a:rPr lang="en-US" sz="1800" dirty="0" smtClean="0">
                <a:cs typeface="Arial" charset="0"/>
                <a:sym typeface="Wingdings" panose="05000000000000000000" pitchFamily="2" charset="2"/>
              </a:rPr>
              <a:t>Currently, testing of the accelerator components  underway, to run the LHC with beam energy of 6.5TeV</a:t>
            </a:r>
          </a:p>
          <a:p>
            <a:pPr>
              <a:defRPr/>
            </a:pPr>
            <a:r>
              <a:rPr lang="en-US" sz="1800" dirty="0" smtClean="0">
                <a:cs typeface="Arial" charset="0"/>
                <a:sym typeface="Wingdings" panose="05000000000000000000" pitchFamily="2" charset="2"/>
              </a:rPr>
              <a:t>Run </a:t>
            </a:r>
            <a:r>
              <a:rPr lang="en-US" sz="1800" dirty="0">
                <a:cs typeface="Arial" charset="0"/>
                <a:sym typeface="Wingdings" panose="05000000000000000000" pitchFamily="2" charset="2"/>
              </a:rPr>
              <a:t>2</a:t>
            </a:r>
            <a:r>
              <a:rPr lang="en-US" sz="1800" dirty="0" smtClean="0">
                <a:cs typeface="Arial" charset="0"/>
                <a:sym typeface="Wingdings" panose="05000000000000000000" pitchFamily="2" charset="2"/>
              </a:rPr>
              <a:t> (2015-17): </a:t>
            </a:r>
          </a:p>
          <a:p>
            <a:pPr lvl="1">
              <a:defRPr/>
            </a:pPr>
            <a:r>
              <a:rPr lang="en-US" sz="1800" dirty="0" smtClean="0">
                <a:cs typeface="Arial" charset="0"/>
                <a:sym typeface="Wingdings" panose="05000000000000000000" pitchFamily="2" charset="2"/>
              </a:rPr>
              <a:t> Run at CM </a:t>
            </a:r>
            <a:r>
              <a:rPr lang="en-US" sz="1800" smtClean="0">
                <a:cs typeface="Arial" charset="0"/>
                <a:sym typeface="Wingdings" panose="05000000000000000000" pitchFamily="2" charset="2"/>
              </a:rPr>
              <a:t>energy of13TeV </a:t>
            </a:r>
            <a:r>
              <a:rPr lang="en-US" sz="1800" dirty="0" smtClean="0">
                <a:cs typeface="Arial" charset="0"/>
                <a:sym typeface="Wingdings" panose="05000000000000000000" pitchFamily="2" charset="2"/>
              </a:rPr>
              <a:t>– may start with 50 ns bunch spacing? </a:t>
            </a:r>
          </a:p>
          <a:p>
            <a:pPr lvl="1">
              <a:defRPr/>
            </a:pPr>
            <a:r>
              <a:rPr lang="en-US" sz="1800" dirty="0" smtClean="0">
                <a:cs typeface="Arial" charset="0"/>
                <a:sym typeface="Wingdings" panose="05000000000000000000" pitchFamily="2" charset="2"/>
              </a:rPr>
              <a:t>25 ns bunch spacing with~ 2736/2496 bunches, </a:t>
            </a:r>
            <a:r>
              <a:rPr lang="en-US" sz="1800" dirty="0" smtClean="0">
                <a:cs typeface="Arial" charset="0"/>
                <a:sym typeface="Symbol"/>
              </a:rPr>
              <a:t>*=80cm and going to *=40cm (in 2015)</a:t>
            </a:r>
            <a:endParaRPr lang="en-US" sz="1800" dirty="0">
              <a:cs typeface="Arial" charset="0"/>
              <a:sym typeface="Symbol"/>
            </a:endParaRPr>
          </a:p>
          <a:p>
            <a:pPr lvl="1">
              <a:defRPr/>
            </a:pPr>
            <a:endParaRPr lang="en-US" sz="1800" dirty="0" smtClean="0">
              <a:cs typeface="Arial" charset="0"/>
              <a:sym typeface="Wingdings" panose="05000000000000000000" pitchFamily="2" charset="2"/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1800" dirty="0"/>
          </a:p>
        </p:txBody>
      </p:sp>
      <p:sp>
        <p:nvSpPr>
          <p:cNvPr id="4813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251CFEFF-2699-4E8D-B40F-D81761E80C04}" type="slidenum">
              <a:rPr lang="en-US" altLang="en-US" smtClean="0">
                <a:latin typeface="Times New Roman" pitchFamily="18" charset="0"/>
              </a:rPr>
              <a:pPr eaLnBrk="1" hangingPunct="1"/>
              <a:t>34</a:t>
            </a:fld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04288" y="6147237"/>
            <a:ext cx="2528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Contact: cbhat@fnal.gov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61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5460" y="765175"/>
            <a:ext cx="4780250" cy="765175"/>
          </a:xfrm>
        </p:spPr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3" y="1645519"/>
            <a:ext cx="7769225" cy="3499860"/>
          </a:xfrm>
        </p:spPr>
        <p:txBody>
          <a:bodyPr/>
          <a:lstStyle/>
          <a:p>
            <a:r>
              <a:rPr lang="en-US" sz="1800" dirty="0" smtClean="0">
                <a:solidFill>
                  <a:srgbClr val="C00000"/>
                </a:solidFill>
              </a:rPr>
              <a:t>Practical Accelerator Physics, 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smtClean="0">
                <a:solidFill>
                  <a:srgbClr val="C00000"/>
                </a:solidFill>
              </a:rPr>
              <a:t>    http</a:t>
            </a:r>
            <a:r>
              <a:rPr lang="en-US" sz="1800" dirty="0">
                <a:solidFill>
                  <a:srgbClr val="C00000"/>
                </a:solidFill>
              </a:rPr>
              <a:t>://www-ap.fnal.gov/users/cbhat/</a:t>
            </a:r>
          </a:p>
          <a:p>
            <a:r>
              <a:rPr lang="en-US" sz="1800" dirty="0" smtClean="0"/>
              <a:t>Particle </a:t>
            </a:r>
            <a:r>
              <a:rPr lang="en-US" sz="1800" dirty="0"/>
              <a:t>Accelerator Physics, H. </a:t>
            </a:r>
            <a:r>
              <a:rPr lang="en-US" sz="1800" dirty="0" err="1"/>
              <a:t>Wiedemann</a:t>
            </a:r>
            <a:r>
              <a:rPr lang="en-US" sz="1800" dirty="0"/>
              <a:t> (Springer, 1999) </a:t>
            </a:r>
            <a:endParaRPr lang="en-US" sz="1800" dirty="0" smtClean="0"/>
          </a:p>
          <a:p>
            <a:r>
              <a:rPr lang="en-US" sz="1800" dirty="0" smtClean="0">
                <a:solidFill>
                  <a:srgbClr val="C00000"/>
                </a:solidFill>
              </a:rPr>
              <a:t>An </a:t>
            </a:r>
            <a:r>
              <a:rPr lang="en-US" sz="1800" dirty="0">
                <a:solidFill>
                  <a:srgbClr val="C00000"/>
                </a:solidFill>
              </a:rPr>
              <a:t>Introduction to Particle Physics High Energy Accelerators, D. Edwards and M. </a:t>
            </a:r>
            <a:r>
              <a:rPr lang="en-US" sz="1800" dirty="0" err="1">
                <a:solidFill>
                  <a:srgbClr val="C00000"/>
                </a:solidFill>
              </a:rPr>
              <a:t>Syphers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smtClean="0">
                <a:solidFill>
                  <a:srgbClr val="C00000"/>
                </a:solidFill>
              </a:rPr>
              <a:t> (</a:t>
            </a:r>
            <a:r>
              <a:rPr lang="en-US" sz="1800" dirty="0">
                <a:solidFill>
                  <a:srgbClr val="C00000"/>
                </a:solidFill>
              </a:rPr>
              <a:t>John </a:t>
            </a:r>
            <a:r>
              <a:rPr lang="en-US" sz="1800" dirty="0" err="1">
                <a:solidFill>
                  <a:srgbClr val="C00000"/>
                </a:solidFill>
              </a:rPr>
              <a:t>Wileyand</a:t>
            </a:r>
            <a:r>
              <a:rPr lang="en-US" sz="1800" dirty="0">
                <a:solidFill>
                  <a:srgbClr val="C00000"/>
                </a:solidFill>
              </a:rPr>
              <a:t> Sons, </a:t>
            </a:r>
            <a:r>
              <a:rPr lang="en-US" sz="1800" dirty="0" err="1">
                <a:solidFill>
                  <a:srgbClr val="C00000"/>
                </a:solidFill>
              </a:rPr>
              <a:t>Inc</a:t>
            </a:r>
            <a:r>
              <a:rPr lang="en-US" sz="1800" dirty="0">
                <a:solidFill>
                  <a:srgbClr val="C00000"/>
                </a:solidFill>
              </a:rPr>
              <a:t>, 1993) </a:t>
            </a:r>
            <a:endParaRPr lang="en-US" sz="1800" dirty="0" smtClean="0">
              <a:solidFill>
                <a:srgbClr val="C00000"/>
              </a:solidFill>
            </a:endParaRPr>
          </a:p>
          <a:p>
            <a:r>
              <a:rPr lang="en-US" sz="1800" dirty="0" smtClean="0"/>
              <a:t>Accelerator </a:t>
            </a:r>
            <a:r>
              <a:rPr lang="en-US" sz="1800" dirty="0"/>
              <a:t>Physics, S.Y. Lee (World Scientific, 1999) </a:t>
            </a:r>
          </a:p>
          <a:p>
            <a:r>
              <a:rPr lang="en-US" sz="1800" dirty="0" smtClean="0">
                <a:solidFill>
                  <a:srgbClr val="C00000"/>
                </a:solidFill>
              </a:rPr>
              <a:t>Hand </a:t>
            </a:r>
            <a:r>
              <a:rPr lang="en-US" sz="1800" dirty="0">
                <a:solidFill>
                  <a:srgbClr val="C00000"/>
                </a:solidFill>
              </a:rPr>
              <a:t>Book of Accelerator Physics and Engineering - </a:t>
            </a:r>
            <a:r>
              <a:rPr lang="en-US" sz="1800" dirty="0" err="1">
                <a:solidFill>
                  <a:srgbClr val="C00000"/>
                </a:solidFill>
              </a:rPr>
              <a:t>Edt</a:t>
            </a:r>
            <a:r>
              <a:rPr lang="en-US" sz="1800" dirty="0">
                <a:solidFill>
                  <a:srgbClr val="C00000"/>
                </a:solidFill>
              </a:rPr>
              <a:t> by A. Chao and M. </a:t>
            </a:r>
            <a:r>
              <a:rPr lang="en-US" sz="1800" dirty="0" err="1">
                <a:solidFill>
                  <a:srgbClr val="C00000"/>
                </a:solidFill>
              </a:rPr>
              <a:t>Tinger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smtClean="0">
                <a:solidFill>
                  <a:srgbClr val="C00000"/>
                </a:solidFill>
              </a:rPr>
              <a:t>, World </a:t>
            </a:r>
            <a:r>
              <a:rPr lang="en-US" sz="1800" dirty="0">
                <a:solidFill>
                  <a:srgbClr val="C00000"/>
                </a:solidFill>
              </a:rPr>
              <a:t>Scientific (1999) </a:t>
            </a:r>
            <a:endParaRPr lang="en-US" sz="1800" dirty="0" smtClean="0">
              <a:solidFill>
                <a:srgbClr val="C00000"/>
              </a:solidFill>
            </a:endParaRPr>
          </a:p>
          <a:p>
            <a:r>
              <a:rPr lang="en-US" sz="1800" dirty="0" smtClean="0"/>
              <a:t>CAS </a:t>
            </a:r>
            <a:r>
              <a:rPr lang="en-US" sz="1800" dirty="0"/>
              <a:t>CERN Accelerator, Accelerator Physics </a:t>
            </a:r>
            <a:r>
              <a:rPr lang="en-US" sz="1800" dirty="0" smtClean="0"/>
              <a:t>Courses</a:t>
            </a:r>
          </a:p>
          <a:p>
            <a:pPr marL="0" indent="0">
              <a:buNone/>
            </a:pPr>
            <a:r>
              <a:rPr lang="en-US" sz="1800" dirty="0" smtClean="0"/>
              <a:t>          http://cas.web.cern.ch/cas/CAS%20Welcome/</a:t>
            </a: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          Previous%20Schools.htm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68AC2B-3AAF-4728-BB74-F644946B77C5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1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Backup-Slides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CE172-364F-4842-8553-91FB4DB15B35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68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957263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957263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957263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957263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DBE74C2C-66BA-4C5F-8A8F-F43324180ADC}" type="slidenum">
              <a:rPr lang="en-US" altLang="en-US" smtClean="0">
                <a:latin typeface="Times New Roman" pitchFamily="18" charset="0"/>
              </a:rPr>
              <a:pPr eaLnBrk="1" hangingPunct="1"/>
              <a:t>37</a:t>
            </a:fld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en-US" sz="2600" dirty="0" smtClean="0"/>
              <a:t>Introduction: Terminology in Accelerator Physics</a:t>
            </a:r>
          </a:p>
        </p:txBody>
      </p:sp>
      <p:grpSp>
        <p:nvGrpSpPr>
          <p:cNvPr id="1033" name="Group 50"/>
          <p:cNvGrpSpPr>
            <a:grpSpLocks/>
          </p:cNvGrpSpPr>
          <p:nvPr/>
        </p:nvGrpSpPr>
        <p:grpSpPr bwMode="auto">
          <a:xfrm>
            <a:off x="458788" y="692150"/>
            <a:ext cx="8375649" cy="5934076"/>
            <a:chOff x="289" y="436"/>
            <a:chExt cx="5276" cy="3738"/>
          </a:xfrm>
        </p:grpSpPr>
        <p:sp>
          <p:nvSpPr>
            <p:cNvPr id="1034" name="Rectangle 4"/>
            <p:cNvSpPr>
              <a:spLocks noChangeArrowheads="1"/>
            </p:cNvSpPr>
            <p:nvPr/>
          </p:nvSpPr>
          <p:spPr bwMode="auto">
            <a:xfrm>
              <a:off x="289" y="436"/>
              <a:ext cx="5276" cy="2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55" tIns="47880" rIns="95755" bIns="47880"/>
            <a:lstStyle>
              <a:lvl1pPr marL="358775" indent="-358775" defTabSz="957263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79463" indent="-301625" defTabSz="957263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957263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957263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957263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lnSpc>
                  <a:spcPct val="105000"/>
                </a:lnSpc>
                <a:spcBef>
                  <a:spcPct val="20000"/>
                </a:spcBef>
                <a:buFont typeface="Wingdings" pitchFamily="2" charset="2"/>
                <a:buChar char="Ø"/>
              </a:pPr>
              <a:r>
                <a:rPr lang="en-US" altLang="en-US" sz="1800" b="1" dirty="0"/>
                <a:t>Units: </a:t>
              </a:r>
              <a:r>
                <a:rPr lang="en-US" altLang="en-US" sz="1800" dirty="0" smtClean="0"/>
                <a:t>I </a:t>
              </a:r>
              <a:r>
                <a:rPr lang="en-US" altLang="en-US" sz="1800" dirty="0"/>
                <a:t>will try to stick to the MKS  system.</a:t>
              </a:r>
            </a:p>
            <a:p>
              <a:pPr eaLnBrk="1" hangingPunct="1">
                <a:lnSpc>
                  <a:spcPct val="105000"/>
                </a:lnSpc>
                <a:spcBef>
                  <a:spcPct val="20000"/>
                </a:spcBef>
                <a:buFont typeface="Wingdings" pitchFamily="2" charset="2"/>
                <a:buChar char="Ø"/>
              </a:pPr>
              <a:r>
                <a:rPr lang="en-US" altLang="en-US" sz="1800" b="1" dirty="0" smtClean="0"/>
                <a:t>Energy Units:</a:t>
              </a:r>
              <a:r>
                <a:rPr lang="en-US" altLang="en-US" sz="1800" dirty="0" smtClean="0"/>
                <a:t> </a:t>
              </a:r>
              <a:endParaRPr lang="en-US" altLang="en-US" sz="1800" dirty="0"/>
            </a:p>
            <a:p>
              <a:pPr eaLnBrk="1" hangingPunct="1">
                <a:lnSpc>
                  <a:spcPct val="105000"/>
                </a:lnSpc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altLang="en-US" sz="1800" dirty="0"/>
                <a:t>	</a:t>
              </a:r>
              <a:r>
                <a:rPr lang="en-US" altLang="en-US" sz="1800" dirty="0" err="1" smtClean="0"/>
                <a:t>eV</a:t>
              </a:r>
              <a:r>
                <a:rPr lang="en-US" altLang="en-US" sz="1800" dirty="0" smtClean="0"/>
                <a:t>: </a:t>
              </a:r>
              <a:r>
                <a:rPr lang="en-US" altLang="en-US" sz="1800" dirty="0"/>
                <a:t>It is the amount of kinetic energy gained by a single unbound electron when it passes through an electrostatic potential difference of one </a:t>
              </a:r>
              <a:r>
                <a:rPr lang="en-US" altLang="en-US" sz="1800" dirty="0" smtClean="0"/>
                <a:t>volt,</a:t>
              </a:r>
              <a:endParaRPr lang="en-US" altLang="en-US" sz="1800" dirty="0"/>
            </a:p>
            <a:p>
              <a:pPr eaLnBrk="1" hangingPunct="1">
                <a:lnSpc>
                  <a:spcPct val="105000"/>
                </a:lnSpc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altLang="en-US" sz="1800" dirty="0"/>
                <a:t>	</a:t>
              </a:r>
              <a:r>
                <a:rPr lang="en-US" altLang="en-US" sz="1800" dirty="0" err="1" smtClean="0"/>
                <a:t>keV</a:t>
              </a:r>
              <a:r>
                <a:rPr lang="en-US" altLang="en-US" sz="1800" dirty="0" smtClean="0"/>
                <a:t>=10</a:t>
              </a:r>
              <a:r>
                <a:rPr lang="en-US" altLang="en-US" sz="1800" baseline="30000" dirty="0" smtClean="0"/>
                <a:t>3</a:t>
              </a:r>
              <a:r>
                <a:rPr lang="en-US" altLang="en-US" sz="1800" dirty="0" smtClean="0"/>
                <a:t>*</a:t>
              </a:r>
              <a:r>
                <a:rPr lang="en-US" altLang="en-US" sz="1800" dirty="0" err="1" smtClean="0"/>
                <a:t>eV</a:t>
              </a:r>
              <a:r>
                <a:rPr lang="en-US" altLang="en-US" sz="1800" dirty="0" smtClean="0"/>
                <a:t>, </a:t>
              </a:r>
              <a:r>
                <a:rPr lang="en-US" altLang="en-US" sz="1800" dirty="0"/>
                <a:t>MeV, </a:t>
              </a:r>
              <a:r>
                <a:rPr lang="en-US" altLang="en-US" sz="1800" dirty="0" err="1"/>
                <a:t>GeV</a:t>
              </a:r>
              <a:r>
                <a:rPr lang="en-US" altLang="en-US" sz="1800" dirty="0"/>
                <a:t>, </a:t>
              </a:r>
              <a:r>
                <a:rPr lang="en-US" altLang="en-US" sz="1800" dirty="0" err="1"/>
                <a:t>TeV</a:t>
              </a:r>
              <a:r>
                <a:rPr lang="en-US" altLang="en-US" sz="1800" dirty="0"/>
                <a:t> etc</a:t>
              </a:r>
              <a:r>
                <a:rPr lang="en-US" altLang="en-US" sz="1800" dirty="0" smtClean="0"/>
                <a:t>.</a:t>
              </a:r>
            </a:p>
            <a:p>
              <a:pPr eaLnBrk="1" hangingPunct="1">
                <a:lnSpc>
                  <a:spcPct val="105000"/>
                </a:lnSpc>
                <a:spcBef>
                  <a:spcPct val="20000"/>
                </a:spcBef>
                <a:buFont typeface="Wingdings" pitchFamily="2" charset="2"/>
                <a:buNone/>
              </a:pPr>
              <a:endParaRPr lang="en-US" altLang="en-US" sz="1800" dirty="0" smtClean="0"/>
            </a:p>
            <a:p>
              <a:pPr eaLnBrk="1" hangingPunct="1">
                <a:lnSpc>
                  <a:spcPct val="105000"/>
                </a:lnSpc>
                <a:spcBef>
                  <a:spcPct val="20000"/>
                </a:spcBef>
                <a:buFont typeface="Wingdings" pitchFamily="2" charset="2"/>
                <a:buNone/>
              </a:pPr>
              <a:endParaRPr lang="en-US" altLang="en-US" sz="1800" dirty="0"/>
            </a:p>
            <a:p>
              <a:pPr eaLnBrk="1" hangingPunct="1">
                <a:lnSpc>
                  <a:spcPct val="105000"/>
                </a:lnSpc>
                <a:spcBef>
                  <a:spcPct val="20000"/>
                </a:spcBef>
                <a:buFont typeface="Wingdings" pitchFamily="2" charset="2"/>
                <a:buChar char="Ø"/>
              </a:pPr>
              <a:r>
                <a:rPr lang="en-US" altLang="en-US" sz="1800" b="1" dirty="0"/>
                <a:t>Momentum:</a:t>
              </a:r>
              <a:r>
                <a:rPr lang="en-US" altLang="en-US" sz="1800" dirty="0"/>
                <a:t> </a:t>
              </a:r>
            </a:p>
            <a:p>
              <a:pPr eaLnBrk="1" hangingPunct="1">
                <a:lnSpc>
                  <a:spcPct val="105000"/>
                </a:lnSpc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altLang="en-US" sz="1800" dirty="0"/>
                <a:t>	Measured in units of [MeV/c], [</a:t>
              </a:r>
              <a:r>
                <a:rPr lang="en-US" altLang="en-US" sz="1800" dirty="0" err="1"/>
                <a:t>GeV</a:t>
              </a:r>
              <a:r>
                <a:rPr lang="en-US" altLang="en-US" sz="1800" dirty="0"/>
                <a:t>/c], [</a:t>
              </a:r>
              <a:r>
                <a:rPr lang="en-US" altLang="en-US" sz="1800" dirty="0" err="1"/>
                <a:t>TeV</a:t>
              </a:r>
              <a:r>
                <a:rPr lang="en-US" altLang="en-US" sz="1800" dirty="0"/>
                <a:t>/c</a:t>
              </a:r>
              <a:r>
                <a:rPr lang="en-US" altLang="en-US" sz="1800" dirty="0" smtClean="0"/>
                <a:t>]</a:t>
              </a:r>
            </a:p>
            <a:p>
              <a:pPr eaLnBrk="1" hangingPunct="1">
                <a:lnSpc>
                  <a:spcPct val="105000"/>
                </a:lnSpc>
                <a:spcBef>
                  <a:spcPct val="20000"/>
                </a:spcBef>
                <a:buFont typeface="Wingdings" pitchFamily="2" charset="2"/>
                <a:buNone/>
              </a:pPr>
              <a:endParaRPr lang="en-US" altLang="en-US" sz="1800" dirty="0"/>
            </a:p>
            <a:p>
              <a:pPr eaLnBrk="1" hangingPunct="1">
                <a:lnSpc>
                  <a:spcPct val="105000"/>
                </a:lnSpc>
                <a:spcBef>
                  <a:spcPct val="20000"/>
                </a:spcBef>
                <a:buFont typeface="Wingdings" pitchFamily="2" charset="2"/>
                <a:buChar char="Ø"/>
              </a:pPr>
              <a:r>
                <a:rPr lang="en-US" altLang="en-US" sz="1800" b="1" dirty="0"/>
                <a:t>Beam Current:</a:t>
              </a:r>
              <a:r>
                <a:rPr lang="en-US" altLang="en-US" sz="1800" dirty="0"/>
                <a:t> </a:t>
              </a:r>
              <a:r>
                <a:rPr lang="en-US" altLang="en-US" sz="1800" dirty="0" smtClean="0"/>
                <a:t>              ;                              Unit </a:t>
              </a:r>
              <a:r>
                <a:rPr lang="en-US" altLang="en-US" sz="1800" dirty="0"/>
                <a:t>of current = Amp</a:t>
              </a:r>
            </a:p>
            <a:p>
              <a:pPr eaLnBrk="1" hangingPunct="1">
                <a:lnSpc>
                  <a:spcPct val="105000"/>
                </a:lnSpc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altLang="en-US" sz="1800" dirty="0"/>
                <a:t>	 </a:t>
              </a:r>
              <a:r>
                <a:rPr lang="en-US" altLang="en-US" sz="1800" dirty="0" smtClean="0"/>
                <a:t>						= </a:t>
              </a:r>
              <a:r>
                <a:rPr lang="en-US" altLang="en-US" sz="1800" dirty="0"/>
                <a:t>1 Coulomb/sec</a:t>
              </a:r>
            </a:p>
            <a:p>
              <a:pPr lvl="1" eaLnBrk="1" hangingPunct="1">
                <a:lnSpc>
                  <a:spcPct val="105000"/>
                </a:lnSpc>
                <a:spcBef>
                  <a:spcPct val="20000"/>
                </a:spcBef>
                <a:buFontTx/>
                <a:buChar char="–"/>
              </a:pPr>
              <a:r>
                <a:rPr lang="en-US" altLang="en-US" sz="1800" dirty="0">
                  <a:solidFill>
                    <a:schemeClr val="accent2"/>
                  </a:solidFill>
                </a:rPr>
                <a:t>Beam Transport: Beam particles pass only once</a:t>
              </a:r>
            </a:p>
            <a:p>
              <a:pPr marL="477838" lvl="1" indent="0" eaLnBrk="1" hangingPunct="1">
                <a:lnSpc>
                  <a:spcPct val="105000"/>
                </a:lnSpc>
                <a:spcBef>
                  <a:spcPct val="20000"/>
                </a:spcBef>
              </a:pPr>
              <a:endParaRPr lang="en-US" altLang="en-US" sz="1800" dirty="0">
                <a:solidFill>
                  <a:schemeClr val="accent2"/>
                </a:solidFill>
              </a:endParaRPr>
            </a:p>
            <a:p>
              <a:pPr lvl="1" eaLnBrk="1" hangingPunct="1">
                <a:lnSpc>
                  <a:spcPct val="105000"/>
                </a:lnSpc>
                <a:spcBef>
                  <a:spcPct val="20000"/>
                </a:spcBef>
                <a:buFontTx/>
                <a:buChar char="–"/>
              </a:pPr>
              <a:r>
                <a:rPr lang="en-US" altLang="en-US" sz="1800" dirty="0">
                  <a:solidFill>
                    <a:schemeClr val="accent2"/>
                  </a:solidFill>
                </a:rPr>
                <a:t>Circular Accelerator: Same particle goes through the same section </a:t>
              </a:r>
              <a:r>
                <a:rPr lang="en-US" altLang="en-US" sz="1800" dirty="0" smtClean="0">
                  <a:solidFill>
                    <a:schemeClr val="accent2"/>
                  </a:solidFill>
                </a:rPr>
                <a:t>  </a:t>
              </a:r>
              <a:r>
                <a:rPr lang="en-US" altLang="en-US" sz="1800" i="1" dirty="0" smtClean="0">
                  <a:solidFill>
                    <a:schemeClr val="accent2"/>
                  </a:solidFill>
                </a:rPr>
                <a:t>f</a:t>
              </a:r>
              <a:r>
                <a:rPr lang="en-US" altLang="en-US" sz="1800" dirty="0" smtClean="0">
                  <a:solidFill>
                    <a:schemeClr val="accent2"/>
                  </a:solidFill>
                </a:rPr>
                <a:t> </a:t>
              </a:r>
              <a:r>
                <a:rPr lang="en-US" altLang="en-US" sz="1800" dirty="0">
                  <a:solidFill>
                    <a:schemeClr val="accent2"/>
                  </a:solidFill>
                </a:rPr>
                <a:t>times/sec </a:t>
              </a:r>
            </a:p>
            <a:p>
              <a:pPr eaLnBrk="1" hangingPunct="1">
                <a:lnSpc>
                  <a:spcPct val="105000"/>
                </a:lnSpc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altLang="en-US" sz="1800" dirty="0"/>
                <a:t>	</a:t>
              </a:r>
            </a:p>
          </p:txBody>
        </p:sp>
        <p:graphicFrame>
          <p:nvGraphicFramePr>
            <p:cNvPr id="1026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87709383"/>
                </p:ext>
              </p:extLst>
            </p:nvPr>
          </p:nvGraphicFramePr>
          <p:xfrm>
            <a:off x="2007" y="3900"/>
            <a:ext cx="707" cy="2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904" name="Equation" r:id="rId4" imgW="622080" imgH="241200" progId="Equation.3">
                    <p:embed/>
                  </p:oleObj>
                </mc:Choice>
                <mc:Fallback>
                  <p:oleObj name="Equation" r:id="rId4" imgW="62208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07" y="3900"/>
                          <a:ext cx="707" cy="2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7" name="Object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433928"/>
                </p:ext>
              </p:extLst>
            </p:nvPr>
          </p:nvGraphicFramePr>
          <p:xfrm>
            <a:off x="813" y="3388"/>
            <a:ext cx="3250" cy="1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905" name="Equation" r:id="rId6" imgW="3403440" imgH="203040" progId="Equation.3">
                    <p:embed/>
                  </p:oleObj>
                </mc:Choice>
                <mc:Fallback>
                  <p:oleObj name="Equation" r:id="rId6" imgW="340344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3" y="3388"/>
                          <a:ext cx="3250" cy="19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35" name="Group 5"/>
            <p:cNvGrpSpPr>
              <a:grpSpLocks/>
            </p:cNvGrpSpPr>
            <p:nvPr/>
          </p:nvGrpSpPr>
          <p:grpSpPr bwMode="auto">
            <a:xfrm>
              <a:off x="4210" y="1389"/>
              <a:ext cx="1156" cy="1006"/>
              <a:chOff x="3606" y="2840"/>
              <a:chExt cx="1156" cy="1006"/>
            </a:xfrm>
          </p:grpSpPr>
          <p:sp>
            <p:nvSpPr>
              <p:cNvPr id="1044" name="Text Box 6"/>
              <p:cNvSpPr txBox="1">
                <a:spLocks noChangeArrowheads="1"/>
              </p:cNvSpPr>
              <p:nvPr/>
            </p:nvSpPr>
            <p:spPr bwMode="auto">
              <a:xfrm>
                <a:off x="4377" y="2886"/>
                <a:ext cx="239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957263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defTabSz="957263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defTabSz="957263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defTabSz="957263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defTabSz="957263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r>
                  <a:rPr lang="en-US" altLang="en-US"/>
                  <a:t>e-</a:t>
                </a:r>
              </a:p>
            </p:txBody>
          </p:sp>
          <p:grpSp>
            <p:nvGrpSpPr>
              <p:cNvPr id="1045" name="Group 7"/>
              <p:cNvGrpSpPr>
                <a:grpSpLocks/>
              </p:cNvGrpSpPr>
              <p:nvPr/>
            </p:nvGrpSpPr>
            <p:grpSpPr bwMode="auto">
              <a:xfrm>
                <a:off x="3606" y="3045"/>
                <a:ext cx="1156" cy="635"/>
                <a:chOff x="3606" y="3045"/>
                <a:chExt cx="839" cy="498"/>
              </a:xfrm>
            </p:grpSpPr>
            <p:sp>
              <p:nvSpPr>
                <p:cNvPr id="1048" name="Line 8"/>
                <p:cNvSpPr>
                  <a:spLocks noChangeShapeType="1"/>
                </p:cNvSpPr>
                <p:nvPr/>
              </p:nvSpPr>
              <p:spPr bwMode="auto">
                <a:xfrm>
                  <a:off x="3742" y="3045"/>
                  <a:ext cx="0" cy="249"/>
                </a:xfrm>
                <a:prstGeom prst="line">
                  <a:avLst/>
                </a:prstGeom>
                <a:noFill/>
                <a:ln w="762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9" name="Line 9"/>
                <p:cNvSpPr>
                  <a:spLocks noChangeShapeType="1"/>
                </p:cNvSpPr>
                <p:nvPr/>
              </p:nvSpPr>
              <p:spPr bwMode="auto">
                <a:xfrm>
                  <a:off x="4309" y="3045"/>
                  <a:ext cx="0" cy="249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0" name="Oval 10"/>
                <p:cNvSpPr>
                  <a:spLocks noChangeArrowheads="1"/>
                </p:cNvSpPr>
                <p:nvPr/>
              </p:nvSpPr>
              <p:spPr bwMode="auto">
                <a:xfrm>
                  <a:off x="4241" y="3135"/>
                  <a:ext cx="22" cy="4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051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878" y="3158"/>
                  <a:ext cx="3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2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606" y="3158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3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4309" y="3158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4" name="Line 14"/>
                <p:cNvSpPr>
                  <a:spLocks noChangeShapeType="1"/>
                </p:cNvSpPr>
                <p:nvPr/>
              </p:nvSpPr>
              <p:spPr bwMode="auto">
                <a:xfrm>
                  <a:off x="3606" y="3158"/>
                  <a:ext cx="0" cy="2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5" name="Line 15"/>
                <p:cNvSpPr>
                  <a:spLocks noChangeShapeType="1"/>
                </p:cNvSpPr>
                <p:nvPr/>
              </p:nvSpPr>
              <p:spPr bwMode="auto">
                <a:xfrm>
                  <a:off x="4445" y="3158"/>
                  <a:ext cx="0" cy="2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6" name="Line 16"/>
                <p:cNvSpPr>
                  <a:spLocks noChangeShapeType="1"/>
                </p:cNvSpPr>
                <p:nvPr/>
              </p:nvSpPr>
              <p:spPr bwMode="auto">
                <a:xfrm>
                  <a:off x="3606" y="3430"/>
                  <a:ext cx="36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7" name="Line 17"/>
                <p:cNvSpPr>
                  <a:spLocks noChangeShapeType="1"/>
                </p:cNvSpPr>
                <p:nvPr/>
              </p:nvSpPr>
              <p:spPr bwMode="auto">
                <a:xfrm>
                  <a:off x="3969" y="3339"/>
                  <a:ext cx="0" cy="20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8" name="Line 18"/>
                <p:cNvSpPr>
                  <a:spLocks noChangeShapeType="1"/>
                </p:cNvSpPr>
                <p:nvPr/>
              </p:nvSpPr>
              <p:spPr bwMode="auto">
                <a:xfrm>
                  <a:off x="4014" y="3385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9" name="Line 19"/>
                <p:cNvSpPr>
                  <a:spLocks noChangeShapeType="1"/>
                </p:cNvSpPr>
                <p:nvPr/>
              </p:nvSpPr>
              <p:spPr bwMode="auto">
                <a:xfrm>
                  <a:off x="4014" y="3430"/>
                  <a:ext cx="43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46" name="Text Box 20"/>
              <p:cNvSpPr txBox="1">
                <a:spLocks noChangeArrowheads="1"/>
              </p:cNvSpPr>
              <p:nvPr/>
            </p:nvSpPr>
            <p:spPr bwMode="auto">
              <a:xfrm>
                <a:off x="3946" y="3634"/>
                <a:ext cx="419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957263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defTabSz="957263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defTabSz="957263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defTabSz="957263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defTabSz="957263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r>
                  <a:rPr lang="en-US" altLang="en-US"/>
                  <a:t>1Volt</a:t>
                </a:r>
              </a:p>
            </p:txBody>
          </p:sp>
          <p:sp>
            <p:nvSpPr>
              <p:cNvPr id="1047" name="Text Box 21"/>
              <p:cNvSpPr txBox="1">
                <a:spLocks noChangeArrowheads="1"/>
              </p:cNvSpPr>
              <p:nvPr/>
            </p:nvSpPr>
            <p:spPr bwMode="auto">
              <a:xfrm>
                <a:off x="3969" y="2840"/>
                <a:ext cx="365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957263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defTabSz="957263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defTabSz="957263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defTabSz="957263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defTabSz="957263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r>
                  <a:rPr lang="en-US" altLang="en-US"/>
                  <a:t>1 eV</a:t>
                </a:r>
              </a:p>
            </p:txBody>
          </p:sp>
        </p:grpSp>
        <p:sp>
          <p:nvSpPr>
            <p:cNvPr id="1036" name="Text Box 22"/>
            <p:cNvSpPr txBox="1">
              <a:spLocks noChangeArrowheads="1"/>
            </p:cNvSpPr>
            <p:nvPr/>
          </p:nvSpPr>
          <p:spPr bwMode="auto">
            <a:xfrm>
              <a:off x="507" y="1678"/>
              <a:ext cx="24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57263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957263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957263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957263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957263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dirty="0"/>
                <a:t>At low energies Total energy &gt;&gt; KE</a:t>
              </a:r>
            </a:p>
            <a:p>
              <a:pPr eaLnBrk="1" hangingPunct="1"/>
              <a:r>
                <a:rPr lang="en-US" altLang="en-US" sz="1800" dirty="0"/>
                <a:t>At high energies  KE~ Total energy</a:t>
              </a:r>
            </a:p>
          </p:txBody>
        </p:sp>
        <p:graphicFrame>
          <p:nvGraphicFramePr>
            <p:cNvPr id="1029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42575294"/>
                </p:ext>
              </p:extLst>
            </p:nvPr>
          </p:nvGraphicFramePr>
          <p:xfrm>
            <a:off x="1711" y="2646"/>
            <a:ext cx="522" cy="4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906" name="Equation" r:id="rId8" imgW="457200" imgH="393480" progId="Equation.3">
                    <p:embed/>
                  </p:oleObj>
                </mc:Choice>
                <mc:Fallback>
                  <p:oleObj name="Equation" r:id="rId8" imgW="45720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11" y="2646"/>
                          <a:ext cx="522" cy="4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8" name="Text Box 25"/>
            <p:cNvSpPr txBox="1">
              <a:spLocks noChangeArrowheads="1"/>
            </p:cNvSpPr>
            <p:nvPr/>
          </p:nvSpPr>
          <p:spPr bwMode="auto">
            <a:xfrm>
              <a:off x="2302" y="2700"/>
              <a:ext cx="123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57263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957263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957263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957263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957263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400" dirty="0"/>
                <a:t>Charge passing through/unit time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830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76200"/>
            <a:ext cx="7769225" cy="482600"/>
          </a:xfrm>
        </p:spPr>
        <p:txBody>
          <a:bodyPr/>
          <a:lstStyle/>
          <a:p>
            <a:r>
              <a:rPr lang="en-US" dirty="0" smtClean="0"/>
              <a:t>Some History of LHC Startup – Bright </a:t>
            </a:r>
            <a:r>
              <a:rPr lang="en-US" dirty="0"/>
              <a:t>Startup 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68AC2B-3AAF-4728-BB74-F644946B77C5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635627" y="3904140"/>
            <a:ext cx="2080012" cy="523220"/>
          </a:xfrm>
          <a:prstGeom prst="rect">
            <a:avLst/>
          </a:prstGeom>
          <a:solidFill>
            <a:srgbClr val="FFC000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~4km of the LHC Ring was badly damaged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726182" y="4473660"/>
            <a:ext cx="1915569" cy="2073152"/>
            <a:chOff x="6517898" y="4103922"/>
            <a:chExt cx="2522254" cy="2716730"/>
          </a:xfrm>
        </p:grpSpPr>
        <p:pic>
          <p:nvPicPr>
            <p:cNvPr id="114690" name="Picture 2" descr="http://d1jqu7g1y74ds1.cloudfront.net/wp-content/uploads/2008/12/damage_lhc1.jp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7898" y="4103922"/>
              <a:ext cx="2522254" cy="138247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692" name="Picture 4" descr="https://encrypted-tbn1.gstatic.com/images?q=tbn:ANd9GcQ_v0SUV0StGieXWZHTZHaBfh3lI4ThQMTAPEdBsBlV_wvozZtsI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3110" y="5555054"/>
              <a:ext cx="1265598" cy="126559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5197214" y="886119"/>
            <a:ext cx="4026927" cy="2490731"/>
            <a:chOff x="5197214" y="886119"/>
            <a:chExt cx="4026927" cy="2490731"/>
          </a:xfrm>
        </p:grpSpPr>
        <p:pic>
          <p:nvPicPr>
            <p:cNvPr id="68614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214" y="1130416"/>
              <a:ext cx="3775198" cy="2246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7085414" y="2287453"/>
              <a:ext cx="21387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SC splices at the joints</a:t>
              </a:r>
              <a:endParaRPr lang="en-US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72552" y="2797804"/>
              <a:ext cx="1725728" cy="4522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Complex connections </a:t>
              </a:r>
            </a:p>
            <a:p>
              <a:pPr algn="ctr"/>
              <a:r>
                <a:rPr lang="en-US" sz="1400" dirty="0" smtClean="0"/>
                <a:t>between two dipoles</a:t>
              </a:r>
              <a:endParaRPr lang="en-US" sz="14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436091" y="886119"/>
              <a:ext cx="1696101" cy="3795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400" dirty="0" smtClean="0"/>
                <a:t>Public display of the </a:t>
              </a:r>
            </a:p>
            <a:p>
              <a:pPr algn="ctr">
                <a:lnSpc>
                  <a:spcPct val="80000"/>
                </a:lnSpc>
              </a:pPr>
              <a:r>
                <a:rPr lang="en-US" sz="1400" dirty="0" smtClean="0"/>
                <a:t>Dipole magnet</a:t>
              </a:r>
              <a:endParaRPr lang="en-US" sz="1400" dirty="0"/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>
              <a:off x="7134228" y="2955985"/>
              <a:ext cx="240022" cy="8320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lg" len="lg"/>
              <a:tailEnd type="none" w="med" len="med"/>
            </a:ln>
            <a:effectLst/>
          </p:spPr>
        </p:cxnSp>
        <p:pic>
          <p:nvPicPr>
            <p:cNvPr id="115714" name="Picture 2" descr="Damage of the LHC magnets in sector 3-4 of the LHC, provoked by the incident which happened on 19 September 2008 (Image: CERN)">
              <a:hlinkClick r:id="rId7" tooltip="Damage of the LHC magnets in sector 3-4 of the LHC, provoked by the incident which happened on 19 September 2008 (Image: CERN)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907" y="1130415"/>
              <a:ext cx="1763705" cy="11673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7737295" y="1143641"/>
              <a:ext cx="318100" cy="32683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>
              <a:off x="7896345" y="1469263"/>
              <a:ext cx="0" cy="13499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66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615" y="758426"/>
            <a:ext cx="6358432" cy="5834686"/>
          </a:xfrm>
        </p:spPr>
        <p:txBody>
          <a:bodyPr/>
          <a:lstStyle/>
          <a:p>
            <a:pPr eaLnBrk="1" hangingPunct="1"/>
            <a:r>
              <a:rPr lang="en-US" altLang="en-US" sz="1800" dirty="0" smtClean="0">
                <a:ea typeface="ＭＳ Ｐゴシック" pitchFamily="34" charset="-128"/>
              </a:rPr>
              <a:t>2008: </a:t>
            </a:r>
            <a:r>
              <a:rPr lang="en-US" altLang="en-US" sz="1800" dirty="0">
                <a:ea typeface="ＭＳ Ｐゴシック" pitchFamily="34" charset="-128"/>
              </a:rPr>
              <a:t> </a:t>
            </a:r>
            <a:r>
              <a:rPr lang="en-US" altLang="en-US" sz="1800" dirty="0" smtClean="0">
                <a:ea typeface="ＭＳ Ｐゴシック" pitchFamily="34" charset="-128"/>
              </a:rPr>
              <a:t>Accelerator complete.                                  Ring </a:t>
            </a:r>
            <a:r>
              <a:rPr lang="en-US" altLang="en-US" sz="1800" dirty="0">
                <a:ea typeface="ＭＳ Ｐゴシック" pitchFamily="34" charset="-128"/>
              </a:rPr>
              <a:t>cold and under </a:t>
            </a:r>
            <a:r>
              <a:rPr lang="en-US" altLang="en-US" sz="1800" dirty="0" smtClean="0">
                <a:ea typeface="ＭＳ Ｐゴシック" pitchFamily="34" charset="-128"/>
              </a:rPr>
              <a:t>vacuum.</a:t>
            </a:r>
            <a:endParaRPr lang="en-US" altLang="en-US" sz="1800" dirty="0">
              <a:ea typeface="ＭＳ Ｐゴシック" pitchFamily="34" charset="-128"/>
            </a:endParaRPr>
          </a:p>
          <a:p>
            <a:pPr eaLnBrk="1" hangingPunct="1"/>
            <a:r>
              <a:rPr lang="en-US" altLang="en-US" sz="1800" dirty="0" smtClean="0">
                <a:ea typeface="ＭＳ Ｐゴシック" pitchFamily="34" charset="-128"/>
              </a:rPr>
              <a:t>Sept. </a:t>
            </a:r>
            <a:r>
              <a:rPr lang="en-US" altLang="en-US" sz="1800" dirty="0">
                <a:ea typeface="ＭＳ Ｐゴシック" pitchFamily="34" charset="-128"/>
              </a:rPr>
              <a:t>10</a:t>
            </a:r>
            <a:r>
              <a:rPr lang="en-US" altLang="en-US" sz="1800" baseline="30000" dirty="0">
                <a:ea typeface="ＭＳ Ｐゴシック" pitchFamily="34" charset="-128"/>
              </a:rPr>
              <a:t>th</a:t>
            </a:r>
            <a:r>
              <a:rPr lang="en-US" altLang="en-US" sz="1800" dirty="0">
                <a:ea typeface="ＭＳ Ｐゴシック" pitchFamily="34" charset="-128"/>
              </a:rPr>
              <a:t> </a:t>
            </a:r>
            <a:r>
              <a:rPr lang="en-US" altLang="en-US" sz="1800" dirty="0" smtClean="0">
                <a:ea typeface="ＭＳ Ｐゴシック" pitchFamily="34" charset="-128"/>
              </a:rPr>
              <a:t>2008 by 14:59 </a:t>
            </a:r>
            <a:r>
              <a:rPr lang="en-US" altLang="en-US" sz="1800" dirty="0" err="1" smtClean="0">
                <a:ea typeface="ＭＳ Ｐゴシック" pitchFamily="34" charset="-128"/>
              </a:rPr>
              <a:t>hr</a:t>
            </a:r>
            <a:endParaRPr lang="en-US" altLang="en-US" sz="1800" dirty="0">
              <a:ea typeface="ＭＳ Ｐゴシック" pitchFamily="34" charset="-128"/>
            </a:endParaRPr>
          </a:p>
          <a:p>
            <a:pPr lvl="1" eaLnBrk="1" hangingPunct="1"/>
            <a:r>
              <a:rPr lang="en-US" altLang="en-US" sz="1800" dirty="0">
                <a:ea typeface="ＭＳ Ｐゴシック" pitchFamily="34" charset="-128"/>
              </a:rPr>
              <a:t>First </a:t>
            </a:r>
            <a:r>
              <a:rPr lang="en-US" altLang="en-US" sz="1800" dirty="0" smtClean="0">
                <a:ea typeface="ＭＳ Ｐゴシック" pitchFamily="34" charset="-128"/>
              </a:rPr>
              <a:t>beam around the ring</a:t>
            </a:r>
            <a:endParaRPr lang="en-US" altLang="en-US" sz="1800" dirty="0">
              <a:ea typeface="ＭＳ Ｐゴシック" pitchFamily="34" charset="-128"/>
            </a:endParaRPr>
          </a:p>
          <a:p>
            <a:pPr eaLnBrk="1" hangingPunct="1"/>
            <a:r>
              <a:rPr lang="en-US" altLang="en-US" sz="1800" dirty="0" smtClean="0">
                <a:ea typeface="ＭＳ Ｐゴシック" pitchFamily="34" charset="-128"/>
              </a:rPr>
              <a:t>Sept. </a:t>
            </a:r>
            <a:r>
              <a:rPr lang="en-US" altLang="en-US" sz="1800" dirty="0">
                <a:ea typeface="ＭＳ Ｐゴシック" pitchFamily="34" charset="-128"/>
              </a:rPr>
              <a:t>19</a:t>
            </a:r>
            <a:r>
              <a:rPr lang="en-US" altLang="en-US" sz="1800" baseline="30000" dirty="0">
                <a:ea typeface="ＭＳ Ｐゴシック" pitchFamily="34" charset="-128"/>
              </a:rPr>
              <a:t>th</a:t>
            </a:r>
            <a:r>
              <a:rPr lang="en-US" altLang="en-US" sz="1800" dirty="0">
                <a:ea typeface="ＭＳ Ｐゴシック" pitchFamily="34" charset="-128"/>
              </a:rPr>
              <a:t> </a:t>
            </a:r>
            <a:r>
              <a:rPr lang="en-US" altLang="en-US" sz="1800" dirty="0" smtClean="0">
                <a:ea typeface="ＭＳ Ｐゴシック" pitchFamily="34" charset="-128"/>
              </a:rPr>
              <a:t>2008 around noon: </a:t>
            </a:r>
            <a:r>
              <a:rPr lang="en-US" altLang="en-US" sz="1800" b="1" dirty="0" smtClean="0">
                <a:solidFill>
                  <a:srgbClr val="C00000"/>
                </a:solidFill>
                <a:ea typeface="ＭＳ Ｐゴシック" pitchFamily="34" charset="-128"/>
              </a:rPr>
              <a:t>DISASTER</a:t>
            </a:r>
            <a:r>
              <a:rPr lang="en-US" altLang="en-US" sz="1800" b="1" dirty="0">
                <a:solidFill>
                  <a:srgbClr val="C00000"/>
                </a:solidFill>
                <a:ea typeface="ＭＳ Ｐゴシック" pitchFamily="34" charset="-128"/>
              </a:rPr>
              <a:t> </a:t>
            </a:r>
            <a:r>
              <a:rPr lang="en-US" altLang="en-US" sz="1800" dirty="0">
                <a:ea typeface="ＭＳ Ｐゴシック" pitchFamily="34" charset="-128"/>
              </a:rPr>
              <a:t> </a:t>
            </a:r>
            <a:r>
              <a:rPr lang="en-US" altLang="en-US" sz="1800" dirty="0" smtClean="0">
                <a:ea typeface="ＭＳ Ｐゴシック" pitchFamily="34" charset="-128"/>
              </a:rPr>
              <a:t>            while ramping Sect. 3-4 to 5.5TeV  </a:t>
            </a:r>
            <a:endParaRPr lang="en-US" altLang="en-US" sz="1800" dirty="0">
              <a:ea typeface="ＭＳ Ｐゴシック" pitchFamily="34" charset="-128"/>
            </a:endParaRPr>
          </a:p>
          <a:p>
            <a:pPr eaLnBrk="1" hangingPunct="1"/>
            <a:r>
              <a:rPr lang="en-US" altLang="en-US" sz="1800" dirty="0" smtClean="0">
                <a:ea typeface="ＭＳ Ｐゴシック" pitchFamily="34" charset="-128"/>
              </a:rPr>
              <a:t>2008–2009: 14 months of major repairs</a:t>
            </a:r>
            <a:endParaRPr lang="en-US" altLang="en-US" sz="1800" dirty="0">
              <a:ea typeface="ＭＳ Ｐゴシック" pitchFamily="34" charset="-128"/>
            </a:endParaRPr>
          </a:p>
          <a:p>
            <a:pPr lvl="1" eaLnBrk="1" hangingPunct="1"/>
            <a:r>
              <a:rPr lang="en-US" altLang="en-US" sz="1800" dirty="0" smtClean="0">
                <a:ea typeface="ＭＳ Ｐゴシック" pitchFamily="34" charset="-128"/>
              </a:rPr>
              <a:t>Replaced ~50 SC magnets in that sector</a:t>
            </a:r>
          </a:p>
          <a:p>
            <a:pPr lvl="1" eaLnBrk="1" hangingPunct="1"/>
            <a:r>
              <a:rPr lang="en-US" altLang="en-US" sz="1800" dirty="0" smtClean="0">
                <a:ea typeface="ＭＳ Ｐゴシック" pitchFamily="34" charset="-128"/>
              </a:rPr>
              <a:t>Inspected all the sectors</a:t>
            </a:r>
          </a:p>
          <a:p>
            <a:pPr lvl="1" eaLnBrk="1" hangingPunct="1"/>
            <a:r>
              <a:rPr lang="en-US" altLang="en-US" sz="1800" dirty="0">
                <a:ea typeface="ＭＳ Ｐゴシック" pitchFamily="34" charset="-128"/>
              </a:rPr>
              <a:t>New </a:t>
            </a:r>
            <a:r>
              <a:rPr lang="en-US" altLang="en-US" sz="1800" dirty="0">
                <a:solidFill>
                  <a:srgbClr val="FF0000"/>
                </a:solidFill>
                <a:ea typeface="ＭＳ Ｐゴシック" pitchFamily="34" charset="-128"/>
              </a:rPr>
              <a:t>Quench Protection System </a:t>
            </a:r>
            <a:r>
              <a:rPr lang="en-US" altLang="en-US" sz="1800" dirty="0">
                <a:ea typeface="ＭＳ Ｐゴシック" pitchFamily="34" charset="-128"/>
              </a:rPr>
              <a:t>for online                               monitoring and protection of all </a:t>
            </a:r>
            <a:r>
              <a:rPr lang="en-US" altLang="en-US" sz="1800" dirty="0" smtClean="0">
                <a:ea typeface="ＭＳ Ｐゴシック" pitchFamily="34" charset="-128"/>
              </a:rPr>
              <a:t>joints.</a:t>
            </a:r>
          </a:p>
          <a:p>
            <a:pPr eaLnBrk="1" hangingPunct="1"/>
            <a:r>
              <a:rPr lang="en-US" altLang="en-US" sz="1800" dirty="0" smtClean="0">
                <a:ea typeface="ＭＳ Ｐゴシック" pitchFamily="34" charset="-128"/>
              </a:rPr>
              <a:t>However, </a:t>
            </a:r>
            <a:r>
              <a:rPr lang="en-US" alt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uncertainties existed about </a:t>
            </a:r>
            <a:r>
              <a:rPr lang="en-US" alt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the </a:t>
            </a:r>
            <a:r>
              <a:rPr lang="en-US" alt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                        splice quality  </a:t>
            </a:r>
            <a:r>
              <a:rPr lang="en-US" altLang="en-US" sz="1800" dirty="0" smtClean="0">
                <a:ea typeface="ＭＳ Ｐゴシック" pitchFamily="34" charset="-128"/>
              </a:rPr>
              <a:t>through out the 2010-2013 runs</a:t>
            </a:r>
            <a:endParaRPr lang="en-US" altLang="en-US" sz="1800" dirty="0">
              <a:ea typeface="ＭＳ Ｐゴシック" pitchFamily="34" charset="-128"/>
            </a:endParaRPr>
          </a:p>
          <a:p>
            <a:pPr lvl="1" eaLnBrk="1" hangingPunct="1"/>
            <a:r>
              <a:rPr lang="en-US" altLang="en-US" sz="1800" dirty="0" smtClean="0">
                <a:solidFill>
                  <a:srgbClr val="FF0000"/>
                </a:solidFill>
                <a:ea typeface="ＭＳ Ｐゴシック" pitchFamily="34" charset="-128"/>
              </a:rPr>
              <a:t>Because of this Risk </a:t>
            </a:r>
          </a:p>
          <a:p>
            <a:pPr marL="477838" lvl="1" indent="0" eaLnBrk="1" hangingPunct="1">
              <a:buNone/>
            </a:pPr>
            <a:r>
              <a:rPr lang="en-US" altLang="en-US" sz="1800" dirty="0">
                <a:solidFill>
                  <a:srgbClr val="FF0000"/>
                </a:solidFill>
                <a:ea typeface="ＭＳ Ｐゴシック" pitchFamily="34" charset="-128"/>
                <a:sym typeface="Wingdings" pitchFamily="2" charset="2"/>
              </a:rPr>
              <a:t> </a:t>
            </a:r>
            <a:r>
              <a:rPr lang="en-US" altLang="en-US" sz="1800" dirty="0" smtClean="0">
                <a:solidFill>
                  <a:srgbClr val="FF0000"/>
                </a:solidFill>
                <a:ea typeface="ＭＳ Ｐゴシック" pitchFamily="34" charset="-128"/>
                <a:sym typeface="Wingdings" pitchFamily="2" charset="2"/>
              </a:rPr>
              <a:t>    decision: </a:t>
            </a:r>
            <a:r>
              <a:rPr lang="en-US" altLang="en-US" sz="1800" dirty="0">
                <a:solidFill>
                  <a:srgbClr val="FF0000"/>
                </a:solidFill>
                <a:ea typeface="ＭＳ Ｐゴシック" pitchFamily="34" charset="-128"/>
                <a:sym typeface="Wingdings" pitchFamily="2" charset="2"/>
              </a:rPr>
              <a:t>limit </a:t>
            </a:r>
            <a:r>
              <a:rPr lang="en-US" altLang="en-US" sz="1800" dirty="0" smtClean="0">
                <a:solidFill>
                  <a:srgbClr val="FF0000"/>
                </a:solidFill>
                <a:ea typeface="ＭＳ Ｐゴシック" pitchFamily="34" charset="-128"/>
                <a:sym typeface="Wingdings" pitchFamily="2" charset="2"/>
              </a:rPr>
              <a:t>the beam </a:t>
            </a:r>
            <a:r>
              <a:rPr lang="en-US" altLang="en-US" sz="1800" dirty="0">
                <a:solidFill>
                  <a:srgbClr val="FF0000"/>
                </a:solidFill>
                <a:ea typeface="ＭＳ Ｐゴシック" pitchFamily="34" charset="-128"/>
                <a:sym typeface="Wingdings" pitchFamily="2" charset="2"/>
              </a:rPr>
              <a:t>energy to 3.5 </a:t>
            </a:r>
            <a:r>
              <a:rPr lang="en-US" altLang="en-US" sz="1800" dirty="0" err="1">
                <a:solidFill>
                  <a:srgbClr val="FF0000"/>
                </a:solidFill>
                <a:ea typeface="ＭＳ Ｐゴシック" pitchFamily="34" charset="-128"/>
                <a:sym typeface="Wingdings" pitchFamily="2" charset="2"/>
              </a:rPr>
              <a:t>TeV</a:t>
            </a:r>
            <a:r>
              <a:rPr lang="en-US" altLang="en-US" sz="1800" dirty="0">
                <a:solidFill>
                  <a:srgbClr val="FF0000"/>
                </a:solidFill>
                <a:ea typeface="ＭＳ Ｐゴシック" pitchFamily="34" charset="-128"/>
                <a:sym typeface="Wingdings" pitchFamily="2" charset="2"/>
              </a:rPr>
              <a:t> </a:t>
            </a:r>
            <a:endParaRPr lang="en-US" altLang="en-US" sz="1800" dirty="0" smtClean="0">
              <a:solidFill>
                <a:srgbClr val="FF0000"/>
              </a:solidFill>
              <a:ea typeface="ＭＳ Ｐゴシック" pitchFamily="34" charset="-128"/>
              <a:sym typeface="Wingdings" pitchFamily="2" charset="2"/>
            </a:endParaRPr>
          </a:p>
          <a:p>
            <a:pPr lvl="1" eaLnBrk="1" hangingPunct="1">
              <a:buFont typeface="Wingdings" pitchFamily="2" charset="2"/>
              <a:buNone/>
            </a:pPr>
            <a:r>
              <a:rPr lang="en-US" altLang="en-US" sz="1800" dirty="0">
                <a:solidFill>
                  <a:srgbClr val="FF0000"/>
                </a:solidFill>
                <a:ea typeface="ＭＳ Ｐゴシック" pitchFamily="34" charset="-128"/>
                <a:sym typeface="Wingdings" pitchFamily="2" charset="2"/>
              </a:rPr>
              <a:t>	</a:t>
            </a:r>
            <a:r>
              <a:rPr lang="en-US" altLang="en-US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sym typeface="Wingdings" pitchFamily="2" charset="2"/>
              </a:rPr>
              <a:t>“This is HISTORY &amp; we learned a lot</a:t>
            </a:r>
            <a:endParaRPr lang="en-US" altLang="en-US" sz="1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8882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Crab Kissing Scheme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37550" y="6534150"/>
            <a:ext cx="58896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962E954-A950-7341-A7F7-EE0D0CC58447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31" y="1239915"/>
            <a:ext cx="8741358" cy="51419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24260" y="855865"/>
            <a:ext cx="7873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Using crab cavities to level luminosity and lower peak interaction density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13, 2014</a:t>
            </a:r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4294967295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E. Prebys, LARP Status Presented at USLUO Meeting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61" name="Rectangle 48160"/>
          <p:cNvSpPr/>
          <p:nvPr/>
        </p:nvSpPr>
        <p:spPr bwMode="auto">
          <a:xfrm>
            <a:off x="2708029" y="1318842"/>
            <a:ext cx="2949346" cy="58477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Luminosity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>
                <a:solidFill>
                  <a:srgbClr val="C00000"/>
                </a:solidFill>
              </a:rPr>
              <a:t>Luminosity        </a:t>
            </a:r>
            <a:r>
              <a:rPr lang="en-US" sz="1800" dirty="0" smtClean="0"/>
              <a:t>relates the cross-section </a:t>
            </a:r>
            <a:r>
              <a:rPr lang="en-US" sz="1800" i="1" dirty="0" smtClean="0">
                <a:sym typeface="Symbol"/>
              </a:rPr>
              <a:t></a:t>
            </a:r>
            <a:r>
              <a:rPr lang="en-US" sz="1800" i="1" baseline="-25000" dirty="0" smtClean="0">
                <a:sym typeface="Symbol"/>
              </a:rPr>
              <a:t>p</a:t>
            </a:r>
            <a:r>
              <a:rPr lang="en-US" sz="1800" dirty="0" smtClean="0">
                <a:sym typeface="Symbol"/>
              </a:rPr>
              <a:t>  </a:t>
            </a:r>
            <a:r>
              <a:rPr lang="en-US" sz="1800" dirty="0" smtClean="0"/>
              <a:t>and event rate</a:t>
            </a:r>
          </a:p>
          <a:p>
            <a:endParaRPr lang="en-US" sz="1800" dirty="0">
              <a:solidFill>
                <a:srgbClr val="C00000"/>
              </a:solidFill>
            </a:endParaRPr>
          </a:p>
          <a:p>
            <a:endParaRPr lang="en-US" sz="1800" dirty="0" smtClean="0">
              <a:solidFill>
                <a:srgbClr val="C00000"/>
              </a:solidFill>
            </a:endParaRPr>
          </a:p>
          <a:p>
            <a:pPr lvl="1"/>
            <a:r>
              <a:rPr lang="en-US" sz="1800" dirty="0" smtClean="0">
                <a:solidFill>
                  <a:srgbClr val="660033"/>
                </a:solidFill>
              </a:rPr>
              <a:t>For Fixed Target case       depends on</a:t>
            </a:r>
          </a:p>
          <a:p>
            <a:pPr lvl="2"/>
            <a:r>
              <a:rPr lang="en-US" sz="1800" dirty="0" smtClean="0">
                <a:solidFill>
                  <a:srgbClr val="660033"/>
                </a:solidFill>
              </a:rPr>
              <a:t>Flux of Incident beam</a:t>
            </a:r>
          </a:p>
          <a:p>
            <a:pPr lvl="2"/>
            <a:r>
              <a:rPr lang="en-US" sz="1800" dirty="0" smtClean="0">
                <a:solidFill>
                  <a:srgbClr val="660033"/>
                </a:solidFill>
              </a:rPr>
              <a:t># of target nuclei/unit area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68AC2B-3AAF-4728-BB74-F644946B77C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220312185"/>
              </p:ext>
            </p:extLst>
          </p:nvPr>
        </p:nvGraphicFramePr>
        <p:xfrm>
          <a:off x="7545316" y="765175"/>
          <a:ext cx="312737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00" name="Equation" r:id="rId4" imgW="241200" imgH="393480" progId="Equation.3">
                  <p:embed/>
                </p:oleObj>
              </mc:Choice>
              <mc:Fallback>
                <p:oleObj name="Equation" r:id="rId4" imgW="241200" imgH="39348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5316" y="765175"/>
                        <a:ext cx="312737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61394157"/>
              </p:ext>
            </p:extLst>
          </p:nvPr>
        </p:nvGraphicFramePr>
        <p:xfrm>
          <a:off x="1371501" y="1283227"/>
          <a:ext cx="1194449" cy="664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01" name="Equation" r:id="rId6" imgW="711000" imgH="393480" progId="Equation.3">
                  <p:embed/>
                </p:oleObj>
              </mc:Choice>
              <mc:Fallback>
                <p:oleObj name="Equation" r:id="rId6" imgW="711000" imgH="39348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501" y="1283227"/>
                        <a:ext cx="1194449" cy="6642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456192252"/>
              </p:ext>
            </p:extLst>
          </p:nvPr>
        </p:nvGraphicFramePr>
        <p:xfrm>
          <a:off x="2396997" y="859764"/>
          <a:ext cx="279991" cy="327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02" name="Equation" r:id="rId8" imgW="152280" imgH="177480" progId="Equation.3">
                  <p:embed/>
                </p:oleObj>
              </mc:Choice>
              <mc:Fallback>
                <p:oleObj name="Equation" r:id="rId8" imgW="152280" imgH="17748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6997" y="859764"/>
                        <a:ext cx="279991" cy="3274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790250011"/>
              </p:ext>
            </p:extLst>
          </p:nvPr>
        </p:nvGraphicFramePr>
        <p:xfrm>
          <a:off x="4113700" y="1905430"/>
          <a:ext cx="312737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03" name="Equation" r:id="rId10" imgW="241200" imgH="393480" progId="Equation.3">
                  <p:embed/>
                </p:oleObj>
              </mc:Choice>
              <mc:Fallback>
                <p:oleObj name="Equation" r:id="rId10" imgW="241200" imgH="39348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3700" y="1905430"/>
                        <a:ext cx="312737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5868904" y="1773105"/>
            <a:ext cx="2835254" cy="1884890"/>
            <a:chOff x="6250879" y="1773105"/>
            <a:chExt cx="2835254" cy="1884890"/>
          </a:xfrm>
        </p:grpSpPr>
        <p:pic>
          <p:nvPicPr>
            <p:cNvPr id="48170" name="Picture 4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0879" y="1773105"/>
              <a:ext cx="2835254" cy="1884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880789" y="2149655"/>
              <a:ext cx="33855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latin typeface="Lucida Calligraphy" panose="03010101010101010101" pitchFamily="66" charset="0"/>
                </a:rPr>
                <a:t>L</a:t>
              </a:r>
              <a:endParaRPr lang="en-US" sz="1800" b="1" dirty="0">
                <a:latin typeface="Lucida Calligraphy" panose="03010101010101010101" pitchFamily="66" charset="0"/>
              </a:endParaRPr>
            </a:p>
          </p:txBody>
        </p:sp>
      </p:grpSp>
      <p:grpSp>
        <p:nvGrpSpPr>
          <p:cNvPr id="48175" name="Group 48174"/>
          <p:cNvGrpSpPr/>
          <p:nvPr/>
        </p:nvGrpSpPr>
        <p:grpSpPr>
          <a:xfrm>
            <a:off x="32248" y="1760532"/>
            <a:ext cx="8972270" cy="4830234"/>
            <a:chOff x="32248" y="1760532"/>
            <a:chExt cx="8972270" cy="4830234"/>
          </a:xfrm>
        </p:grpSpPr>
        <p:grpSp>
          <p:nvGrpSpPr>
            <p:cNvPr id="7" name="Group 6"/>
            <p:cNvGrpSpPr/>
            <p:nvPr/>
          </p:nvGrpSpPr>
          <p:grpSpPr>
            <a:xfrm>
              <a:off x="32248" y="1760532"/>
              <a:ext cx="8972270" cy="4830234"/>
              <a:chOff x="32248" y="1760532"/>
              <a:chExt cx="8972270" cy="4830234"/>
            </a:xfrm>
          </p:grpSpPr>
          <p:sp>
            <p:nvSpPr>
              <p:cNvPr id="5" name="Rounded Rectangle 4"/>
              <p:cNvSpPr/>
              <p:nvPr/>
            </p:nvSpPr>
            <p:spPr bwMode="auto">
              <a:xfrm>
                <a:off x="1644445" y="3476205"/>
                <a:ext cx="2912315" cy="290887"/>
              </a:xfrm>
              <a:prstGeom prst="roundRect">
                <a:avLst/>
              </a:prstGeom>
              <a:solidFill>
                <a:srgbClr val="FFFFCC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grpSp>
            <p:nvGrpSpPr>
              <p:cNvPr id="18" name="Group 17"/>
              <p:cNvGrpSpPr/>
              <p:nvPr/>
            </p:nvGrpSpPr>
            <p:grpSpPr>
              <a:xfrm>
                <a:off x="32248" y="1760532"/>
                <a:ext cx="8972270" cy="4830234"/>
                <a:chOff x="32248" y="1760532"/>
                <a:chExt cx="8972270" cy="4830234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436631" y="1760532"/>
                  <a:ext cx="8567887" cy="4830234"/>
                  <a:chOff x="436631" y="1760532"/>
                  <a:chExt cx="8567887" cy="4830234"/>
                </a:xfrm>
              </p:grpSpPr>
              <p:grpSp>
                <p:nvGrpSpPr>
                  <p:cNvPr id="10" name="Group 9"/>
                  <p:cNvGrpSpPr/>
                  <p:nvPr/>
                </p:nvGrpSpPr>
                <p:grpSpPr>
                  <a:xfrm>
                    <a:off x="436631" y="1760532"/>
                    <a:ext cx="8567887" cy="4830234"/>
                    <a:chOff x="436631" y="1760532"/>
                    <a:chExt cx="8567887" cy="4830234"/>
                  </a:xfrm>
                </p:grpSpPr>
                <p:grpSp>
                  <p:nvGrpSpPr>
                    <p:cNvPr id="31" name="Group 30"/>
                    <p:cNvGrpSpPr/>
                    <p:nvPr/>
                  </p:nvGrpSpPr>
                  <p:grpSpPr>
                    <a:xfrm>
                      <a:off x="436631" y="1760532"/>
                      <a:ext cx="8561449" cy="4830234"/>
                      <a:chOff x="474065" y="1773105"/>
                      <a:chExt cx="8561449" cy="4830234"/>
                    </a:xfrm>
                  </p:grpSpPr>
                  <p:grpSp>
                    <p:nvGrpSpPr>
                      <p:cNvPr id="28" name="Group 27"/>
                      <p:cNvGrpSpPr/>
                      <p:nvPr/>
                    </p:nvGrpSpPr>
                    <p:grpSpPr>
                      <a:xfrm>
                        <a:off x="1026047" y="1773105"/>
                        <a:ext cx="8009467" cy="4830234"/>
                        <a:chOff x="1026047" y="1773105"/>
                        <a:chExt cx="8009467" cy="4830234"/>
                      </a:xfrm>
                    </p:grpSpPr>
                    <p:grpSp>
                      <p:nvGrpSpPr>
                        <p:cNvPr id="25" name="Group 24"/>
                        <p:cNvGrpSpPr/>
                        <p:nvPr/>
                      </p:nvGrpSpPr>
                      <p:grpSpPr>
                        <a:xfrm>
                          <a:off x="1026047" y="1773105"/>
                          <a:ext cx="8009467" cy="4830234"/>
                          <a:chOff x="1026047" y="1773105"/>
                          <a:chExt cx="8009467" cy="4830234"/>
                        </a:xfrm>
                      </p:grpSpPr>
                      <p:grpSp>
                        <p:nvGrpSpPr>
                          <p:cNvPr id="23" name="Group 22"/>
                          <p:cNvGrpSpPr/>
                          <p:nvPr/>
                        </p:nvGrpSpPr>
                        <p:grpSpPr>
                          <a:xfrm>
                            <a:off x="1026047" y="1773105"/>
                            <a:ext cx="8009467" cy="4830234"/>
                            <a:chOff x="1026047" y="1773105"/>
                            <a:chExt cx="8009467" cy="4830234"/>
                          </a:xfrm>
                        </p:grpSpPr>
                        <p:grpSp>
                          <p:nvGrpSpPr>
                            <p:cNvPr id="19" name="Group 18"/>
                            <p:cNvGrpSpPr/>
                            <p:nvPr/>
                          </p:nvGrpSpPr>
                          <p:grpSpPr>
                            <a:xfrm>
                              <a:off x="5694809" y="1773105"/>
                              <a:ext cx="3340705" cy="1901336"/>
                              <a:chOff x="5868904" y="3892743"/>
                              <a:chExt cx="3097373" cy="1563000"/>
                            </a:xfrm>
                          </p:grpSpPr>
                          <p:pic>
                            <p:nvPicPr>
                              <p:cNvPr id="48173" name="Picture 45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3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5868904" y="3892743"/>
                                <a:ext cx="3097373" cy="156300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  <p:sp>
                            <p:nvSpPr>
                              <p:cNvPr id="22" name="TextBox 21"/>
                              <p:cNvSpPr txBox="1">
                                <a:spLocks noChangeAspect="1"/>
                              </p:cNvSpPr>
                              <p:nvPr/>
                            </p:nvSpPr>
                            <p:spPr>
                              <a:xfrm>
                                <a:off x="6510393" y="3966859"/>
                                <a:ext cx="328397" cy="358253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solidFill>
                                  <a:schemeClr val="bg1"/>
                                </a:solidFill>
                              </a:ln>
                            </p:spPr>
                            <p:txBody>
                              <a:bodyPr wrap="none" rtlCol="0">
                                <a:spAutoFit/>
                              </a:bodyPr>
                              <a:lstStyle/>
                              <a:p>
                                <a:r>
                                  <a:rPr lang="en-US" sz="1800" b="1" dirty="0" smtClean="0">
                                    <a:latin typeface="Lucida Calligraphy" panose="03010101010101010101" pitchFamily="66" charset="0"/>
                                  </a:rPr>
                                  <a:t>L</a:t>
                                </a:r>
                                <a:endParaRPr lang="en-US" sz="1800" b="1" dirty="0">
                                  <a:latin typeface="Lucida Calligraphy" panose="03010101010101010101" pitchFamily="66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20" name="TextBox 19"/>
                            <p:cNvSpPr txBox="1"/>
                            <p:nvPr/>
                          </p:nvSpPr>
                          <p:spPr>
                            <a:xfrm>
                              <a:off x="1026047" y="5499872"/>
                              <a:ext cx="1471878" cy="338554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>
                              <a:spAutoFit/>
                            </a:bodyPr>
                            <a:lstStyle/>
                            <a:p>
                              <a:r>
                                <a:rPr lang="en-US" dirty="0" smtClean="0"/>
                                <a:t>Time variable</a:t>
                              </a:r>
                              <a:endParaRPr lang="en-US" dirty="0"/>
                            </a:p>
                          </p:txBody>
                        </p:sp>
                        <p:sp>
                          <p:nvSpPr>
                            <p:cNvPr id="29" name="TextBox 28"/>
                            <p:cNvSpPr txBox="1"/>
                            <p:nvPr/>
                          </p:nvSpPr>
                          <p:spPr>
                            <a:xfrm>
                              <a:off x="6007739" y="6234007"/>
                              <a:ext cx="1991251" cy="369332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>
                              <a:spAutoFit/>
                            </a:bodyPr>
                            <a:lstStyle/>
                            <a:p>
                              <a:r>
                                <a:rPr lang="en-US" sz="1800" dirty="0" smtClean="0"/>
                                <a:t>Kinematic factor</a:t>
                              </a:r>
                              <a:endParaRPr lang="en-US" sz="1800" dirty="0"/>
                            </a:p>
                          </p:txBody>
                        </p:sp>
                        <p:sp>
                          <p:nvSpPr>
                            <p:cNvPr id="21" name="Up Arrow 20"/>
                            <p:cNvSpPr/>
                            <p:nvPr/>
                          </p:nvSpPr>
                          <p:spPr bwMode="auto">
                            <a:xfrm>
                              <a:off x="6820501" y="5915833"/>
                              <a:ext cx="338347" cy="343122"/>
                            </a:xfrm>
                            <a:prstGeom prst="upArrow">
                              <a:avLst/>
                            </a:prstGeom>
                            <a:solidFill>
                              <a:schemeClr val="accent1"/>
                            </a:solidFill>
                            <a:ln w="9525" cap="flat" cmpd="sng" algn="ctr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>
                            <a:effectLst/>
                          </p:spPr>
                          <p:txBody>
                            <a:bodyPr vert="horz" wrap="square" lIns="91440" tIns="45720" rIns="91440" bIns="45720" numCol="1" rtlCol="0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indent="0" algn="l" defTabSz="957263" rtl="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</a:pPr>
                              <a:endParaRPr kumimoji="0" lang="en-US" sz="1600" b="0" i="0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omic Sans MS" pitchFamily="66" charset="0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24" name="TextBox 23"/>
                          <p:cNvSpPr txBox="1"/>
                          <p:nvPr/>
                        </p:nvSpPr>
                        <p:spPr>
                          <a:xfrm>
                            <a:off x="1303425" y="3455415"/>
                            <a:ext cx="5770176" cy="1006429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marL="285750" lvl="1" indent="-285750">
                              <a:lnSpc>
                                <a:spcPct val="110000"/>
                              </a:lnSpc>
                              <a:buFontTx/>
                              <a:buChar char="-"/>
                            </a:pPr>
                            <a:r>
                              <a:rPr lang="en-US" sz="1800" dirty="0" smtClean="0">
                                <a:solidFill>
                                  <a:srgbClr val="660033"/>
                                </a:solidFill>
                              </a:rPr>
                              <a:t>In the case of  </a:t>
                            </a:r>
                            <a:r>
                              <a:rPr lang="en-US" sz="1800" dirty="0">
                                <a:solidFill>
                                  <a:srgbClr val="660033"/>
                                </a:solidFill>
                              </a:rPr>
                              <a:t>the </a:t>
                            </a:r>
                            <a:r>
                              <a:rPr lang="en-US" sz="1800" b="1" dirty="0">
                                <a:solidFill>
                                  <a:srgbClr val="0000CC"/>
                                </a:solidFill>
                              </a:rPr>
                              <a:t>Collider</a:t>
                            </a:r>
                            <a:r>
                              <a:rPr lang="en-US" sz="1800" dirty="0">
                                <a:solidFill>
                                  <a:srgbClr val="660033"/>
                                </a:solidFill>
                              </a:rPr>
                              <a:t> </a:t>
                            </a:r>
                          </a:p>
                          <a:p>
                            <a:pPr marL="742950" lvl="2" indent="-285750">
                              <a:lnSpc>
                                <a:spcPct val="110000"/>
                              </a:lnSpc>
                              <a:buFont typeface="Wingdings" panose="05000000000000000000" pitchFamily="2" charset="2"/>
                              <a:buChar char="Ø"/>
                            </a:pPr>
                            <a:r>
                              <a:rPr lang="en-US" sz="1800" dirty="0" smtClean="0">
                                <a:solidFill>
                                  <a:srgbClr val="660033"/>
                                </a:solidFill>
                              </a:rPr>
                              <a:t>the target is </a:t>
                            </a:r>
                            <a:r>
                              <a:rPr lang="en-US" sz="1800" dirty="0">
                                <a:solidFill>
                                  <a:srgbClr val="660033"/>
                                </a:solidFill>
                              </a:rPr>
                              <a:t>also </a:t>
                            </a:r>
                            <a:r>
                              <a:rPr lang="en-US" sz="1800" dirty="0" smtClean="0">
                                <a:solidFill>
                                  <a:srgbClr val="660033"/>
                                </a:solidFill>
                              </a:rPr>
                              <a:t>moving. Assuming           bunched beam, the </a:t>
                            </a:r>
                            <a:r>
                              <a:rPr lang="en-US" sz="1800" b="1" dirty="0">
                                <a:solidFill>
                                  <a:srgbClr val="660033"/>
                                </a:solidFill>
                                <a:latin typeface="Lucida Calligraphy" panose="03010101010101010101" pitchFamily="66" charset="0"/>
                              </a:rPr>
                              <a:t>L  </a:t>
                            </a:r>
                            <a:r>
                              <a:rPr lang="en-US" sz="1800" dirty="0">
                                <a:solidFill>
                                  <a:srgbClr val="660033"/>
                                </a:solidFill>
                              </a:rPr>
                              <a:t>per  </a:t>
                            </a:r>
                            <a:r>
                              <a:rPr lang="en-US" sz="1800" dirty="0">
                                <a:solidFill>
                                  <a:srgbClr val="0000CC"/>
                                </a:solidFill>
                              </a:rPr>
                              <a:t>bunch crossing</a:t>
                            </a:r>
                            <a:r>
                              <a:rPr lang="en-US" sz="1800" dirty="0">
                                <a:solidFill>
                                  <a:srgbClr val="660033"/>
                                </a:solidFill>
                              </a:rPr>
                              <a:t>  is, </a:t>
                            </a:r>
                            <a:r>
                              <a:rPr lang="en-US" sz="1800" dirty="0" smtClean="0">
                                <a:solidFill>
                                  <a:srgbClr val="660033"/>
                                </a:solidFill>
                              </a:rPr>
                              <a:t> </a:t>
                            </a:r>
                            <a:endParaRPr lang="en-US" sz="1800" dirty="0">
                              <a:solidFill>
                                <a:srgbClr val="660033"/>
                              </a:solidFill>
                            </a:endParaRPr>
                          </a:p>
                        </p:txBody>
                      </p:sp>
                    </p:grpSp>
                    <p:sp>
                      <p:nvSpPr>
                        <p:cNvPr id="27" name="TextBox 26"/>
                        <p:cNvSpPr txBox="1"/>
                        <p:nvPr/>
                      </p:nvSpPr>
                      <p:spPr>
                        <a:xfrm rot="20648861">
                          <a:off x="6186193" y="3152936"/>
                          <a:ext cx="938077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sz="2400" i="1" dirty="0" smtClean="0">
                              <a:latin typeface="Goudy Old Style" panose="02020502050305020303" pitchFamily="18" charset="0"/>
                              <a:cs typeface="Times New Roman" panose="02020603050405020304" pitchFamily="18" charset="0"/>
                            </a:rPr>
                            <a:t>v</a:t>
                          </a:r>
                          <a:r>
                            <a:rPr lang="en-US" sz="2400" i="1" baseline="-25000" dirty="0" smtClean="0">
                              <a:latin typeface="Goudy Old Style" panose="02020502050305020303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r>
                            <a:rPr lang="en-US" sz="2400" i="1" dirty="0" smtClean="0">
                              <a:latin typeface="Goudy Old Style" panose="02020502050305020303" pitchFamily="18" charset="0"/>
                              <a:cs typeface="Times New Roman" panose="02020603050405020304" pitchFamily="18" charset="0"/>
                            </a:rPr>
                            <a:t>=</a:t>
                          </a:r>
                          <a:r>
                            <a:rPr lang="en-US" sz="2400" i="1" dirty="0" smtClean="0">
                              <a:latin typeface="Goudy Old Style" panose="02020502050305020303" pitchFamily="18" charset="0"/>
                              <a:cs typeface="Times New Roman" panose="02020603050405020304" pitchFamily="18" charset="0"/>
                              <a:sym typeface="Symbol"/>
                            </a:rPr>
                            <a:t></a:t>
                          </a:r>
                          <a:r>
                            <a:rPr lang="en-US" sz="2400" i="1" baseline="-25000" dirty="0" smtClean="0">
                              <a:latin typeface="Goudy Old Style" panose="02020502050305020303" pitchFamily="18" charset="0"/>
                              <a:cs typeface="Times New Roman" panose="02020603050405020304" pitchFamily="18" charset="0"/>
                              <a:sym typeface="Symbol"/>
                            </a:rPr>
                            <a:t>1</a:t>
                          </a:r>
                          <a:r>
                            <a:rPr lang="en-US" sz="2400" i="1" dirty="0" smtClean="0">
                              <a:latin typeface="Goudy Old Style" panose="02020502050305020303" pitchFamily="18" charset="0"/>
                              <a:cs typeface="Times New Roman" panose="02020603050405020304" pitchFamily="18" charset="0"/>
                              <a:sym typeface="Symbol"/>
                            </a:rPr>
                            <a:t>c</a:t>
                          </a:r>
                          <a:endParaRPr lang="en-US" sz="2400" i="1" baseline="-25000" dirty="0">
                            <a:latin typeface="Goudy Old Style" panose="02020502050305020303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6" name="TextBox 35"/>
                        <p:cNvSpPr txBox="1"/>
                        <p:nvPr/>
                      </p:nvSpPr>
                      <p:spPr>
                        <a:xfrm rot="20648861">
                          <a:off x="7822874" y="1848509"/>
                          <a:ext cx="938077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sz="2400" i="1" dirty="0" smtClean="0">
                              <a:latin typeface="Goudy Old Style" panose="02020502050305020303" pitchFamily="18" charset="0"/>
                              <a:cs typeface="Times New Roman" panose="02020603050405020304" pitchFamily="18" charset="0"/>
                            </a:rPr>
                            <a:t>v</a:t>
                          </a:r>
                          <a:r>
                            <a:rPr lang="en-US" sz="2400" i="1" baseline="-25000" dirty="0">
                              <a:latin typeface="Goudy Old Style" panose="02020502050305020303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i="1" dirty="0" smtClean="0">
                              <a:latin typeface="Goudy Old Style" panose="02020502050305020303" pitchFamily="18" charset="0"/>
                              <a:cs typeface="Times New Roman" panose="02020603050405020304" pitchFamily="18" charset="0"/>
                            </a:rPr>
                            <a:t>=</a:t>
                          </a:r>
                          <a:r>
                            <a:rPr lang="en-US" sz="2400" i="1" dirty="0" smtClean="0">
                              <a:latin typeface="Goudy Old Style" panose="02020502050305020303" pitchFamily="18" charset="0"/>
                              <a:cs typeface="Times New Roman" panose="02020603050405020304" pitchFamily="18" charset="0"/>
                              <a:sym typeface="Symbol"/>
                            </a:rPr>
                            <a:t></a:t>
                          </a:r>
                          <a:r>
                            <a:rPr lang="en-US" sz="2400" i="1" baseline="-25000" dirty="0">
                              <a:latin typeface="Goudy Old Style" panose="02020502050305020303" pitchFamily="18" charset="0"/>
                              <a:cs typeface="Times New Roman" panose="02020603050405020304" pitchFamily="18" charset="0"/>
                              <a:sym typeface="Symbol"/>
                            </a:rPr>
                            <a:t>2</a:t>
                          </a:r>
                          <a:r>
                            <a:rPr lang="en-US" sz="2400" i="1" dirty="0" smtClean="0">
                              <a:latin typeface="Goudy Old Style" panose="02020502050305020303" pitchFamily="18" charset="0"/>
                              <a:cs typeface="Times New Roman" panose="02020603050405020304" pitchFamily="18" charset="0"/>
                              <a:sym typeface="Symbol"/>
                            </a:rPr>
                            <a:t>c</a:t>
                          </a:r>
                          <a:endParaRPr lang="en-US" sz="2400" i="1" baseline="-25000" dirty="0">
                            <a:latin typeface="Goudy Old Style" panose="02020502050305020303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  <p:sp>
                    <p:nvSpPr>
                      <p:cNvPr id="30" name="TextBox 29"/>
                      <p:cNvSpPr txBox="1"/>
                      <p:nvPr/>
                    </p:nvSpPr>
                    <p:spPr>
                      <a:xfrm>
                        <a:off x="474065" y="6043310"/>
                        <a:ext cx="4480714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80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N</a:t>
                        </a:r>
                        <a:r>
                          <a:rPr lang="en-US" sz="1800" baseline="-2500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1</a:t>
                        </a:r>
                        <a:r>
                          <a:rPr lang="en-US" sz="1800" dirty="0" smtClean="0"/>
                          <a:t> and </a:t>
                        </a:r>
                        <a:r>
                          <a:rPr lang="en-US" sz="180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N</a:t>
                        </a:r>
                        <a:r>
                          <a:rPr lang="en-US" sz="1800" baseline="-2500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2</a:t>
                        </a:r>
                        <a:r>
                          <a:rPr lang="en-US" sz="1800" dirty="0" smtClean="0"/>
                          <a:t> </a:t>
                        </a:r>
                        <a:r>
                          <a:rPr lang="en-US" sz="1800" dirty="0" smtClean="0">
                            <a:sym typeface="Wingdings" panose="05000000000000000000" pitchFamily="2" charset="2"/>
                          </a:rPr>
                          <a:t></a:t>
                        </a:r>
                        <a:r>
                          <a:rPr lang="en-US" sz="1800" dirty="0" smtClean="0"/>
                          <a:t> number of particles /bunch</a:t>
                        </a:r>
                        <a:endParaRPr lang="en-US" sz="1800" dirty="0"/>
                      </a:p>
                    </p:txBody>
                  </p:sp>
                </p:grpSp>
                <p:pic>
                  <p:nvPicPr>
                    <p:cNvPr id="33" name="Picture 14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097180" y="4519219"/>
                      <a:ext cx="7907338" cy="140176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sp>
                <p:nvSpPr>
                  <p:cNvPr id="11" name="Oval 10"/>
                  <p:cNvSpPr/>
                  <p:nvPr/>
                </p:nvSpPr>
                <p:spPr bwMode="auto">
                  <a:xfrm rot="20687961">
                    <a:off x="5831975" y="3048830"/>
                    <a:ext cx="1193353" cy="204245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57263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  <p:sp>
                <p:nvSpPr>
                  <p:cNvPr id="34" name="Oval 33"/>
                  <p:cNvSpPr/>
                  <p:nvPr/>
                </p:nvSpPr>
                <p:spPr bwMode="auto">
                  <a:xfrm rot="20677135">
                    <a:off x="7606928" y="2534615"/>
                    <a:ext cx="1193353" cy="20768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57263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15" name="Group 14"/>
                <p:cNvGrpSpPr/>
                <p:nvPr/>
              </p:nvGrpSpPr>
              <p:grpSpPr>
                <a:xfrm>
                  <a:off x="32248" y="2530506"/>
                  <a:ext cx="1951175" cy="386271"/>
                  <a:chOff x="-2511916" y="2180877"/>
                  <a:chExt cx="1951175" cy="386271"/>
                </a:xfrm>
              </p:grpSpPr>
              <p:sp>
                <p:nvSpPr>
                  <p:cNvPr id="13" name="Rectangle 12"/>
                  <p:cNvSpPr/>
                  <p:nvPr/>
                </p:nvSpPr>
                <p:spPr bwMode="auto">
                  <a:xfrm>
                    <a:off x="-2469452" y="2180877"/>
                    <a:ext cx="1534563" cy="386271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57263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-2511916" y="2186387"/>
                    <a:ext cx="1951175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800" b="1" dirty="0" err="1" smtClean="0">
                        <a:latin typeface="Lucida Calligraphy" panose="03010101010101010101" pitchFamily="66" charset="0"/>
                      </a:rPr>
                      <a:t>L</a:t>
                    </a:r>
                    <a:r>
                      <a:rPr lang="en-US" sz="1800" b="1" baseline="-25000" dirty="0" err="1" smtClean="0">
                        <a:latin typeface="Arial" panose="020B0604020202020204" pitchFamily="34" charset="0"/>
                      </a:rPr>
                      <a:t>fix-Tgt</a:t>
                    </a:r>
                    <a:r>
                      <a:rPr lang="en-US" sz="1800" b="1" dirty="0" smtClean="0">
                        <a:latin typeface="Lucida Calligraphy" panose="03010101010101010101" pitchFamily="66" charset="0"/>
                      </a:rPr>
                      <a:t>= </a:t>
                    </a:r>
                    <a:r>
                      <a:rPr lang="en-US" sz="1800" b="1" dirty="0" smtClean="0">
                        <a:latin typeface="Lucida Calligraphy" panose="03010101010101010101" pitchFamily="66" charset="0"/>
                        <a:sym typeface="Symbol"/>
                      </a:rPr>
                      <a:t> </a:t>
                    </a:r>
                    <a:r>
                      <a:rPr lang="en-US" sz="1800" b="1" i="1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/>
                      </a:rPr>
                      <a:t>T </a:t>
                    </a:r>
                    <a:r>
                      <a:rPr lang="en-US" sz="1800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/>
                      </a:rPr>
                      <a:t>l </a:t>
                    </a:r>
                    <a:r>
                      <a:rPr lang="en-US" sz="1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a:t></a:t>
                    </a:r>
                    <a:r>
                      <a:rPr lang="en-US" sz="1800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a:t> </a:t>
                    </a:r>
                    <a:endParaRPr lang="en-US" sz="18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  <p:cxnSp>
          <p:nvCxnSpPr>
            <p:cNvPr id="48160" name="Straight Connector 48159"/>
            <p:cNvCxnSpPr/>
            <p:nvPr/>
          </p:nvCxnSpPr>
          <p:spPr bwMode="auto">
            <a:xfrm flipV="1">
              <a:off x="7358855" y="2068593"/>
              <a:ext cx="0" cy="81568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7358855" y="2884281"/>
              <a:ext cx="381369" cy="44647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 bwMode="auto">
            <a:xfrm flipH="1">
              <a:off x="7014234" y="2884282"/>
              <a:ext cx="344621" cy="9627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48174" name="TextBox 48173"/>
            <p:cNvSpPr txBox="1"/>
            <p:nvPr/>
          </p:nvSpPr>
          <p:spPr>
            <a:xfrm>
              <a:off x="7383276" y="3041369"/>
              <a:ext cx="2952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Vijaya" panose="020B0604020202020204" pitchFamily="34" charset="0"/>
                  <a:cs typeface="Vijaya" panose="020B0604020202020204" pitchFamily="34" charset="0"/>
                </a:rPr>
                <a:t>x</a:t>
              </a:r>
              <a:endParaRPr lang="en-US" sz="2400" dirty="0">
                <a:latin typeface="Vijaya" panose="020B0604020202020204" pitchFamily="34" charset="0"/>
                <a:cs typeface="Vijaya" panose="020B0604020202020204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991629" y="2565692"/>
              <a:ext cx="2808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Vijaya" panose="020B0604020202020204" pitchFamily="34" charset="0"/>
                  <a:cs typeface="Vijaya" panose="020B0604020202020204" pitchFamily="34" charset="0"/>
                </a:rPr>
                <a:t>s</a:t>
              </a:r>
              <a:endParaRPr lang="en-US" sz="2400" dirty="0">
                <a:latin typeface="Vijaya" panose="020B0604020202020204" pitchFamily="34" charset="0"/>
                <a:cs typeface="Vijaya" panose="020B060402020202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096436" y="1947498"/>
              <a:ext cx="2952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Vijaya" panose="020B0604020202020204" pitchFamily="34" charset="0"/>
                  <a:cs typeface="Vijaya" panose="020B0604020202020204" pitchFamily="34" charset="0"/>
                </a:rPr>
                <a:t>y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708029" y="1318842"/>
            <a:ext cx="3118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Goal of the Accelerator is to maximize the Event 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45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508" y="85109"/>
            <a:ext cx="8553169" cy="765175"/>
          </a:xfrm>
        </p:spPr>
        <p:txBody>
          <a:bodyPr/>
          <a:lstStyle/>
          <a:p>
            <a:r>
              <a:rPr lang="en-US" dirty="0" smtClean="0"/>
              <a:t>Pile-up or </a:t>
            </a:r>
            <a:br>
              <a:rPr lang="en-US" dirty="0" smtClean="0"/>
            </a:br>
            <a:r>
              <a:rPr lang="en-US" dirty="0" smtClean="0"/>
              <a:t># of Interactions/Bunch Crossing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68AC2B-3AAF-4728-BB74-F644946B77C5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graphicFrame>
        <p:nvGraphicFramePr>
          <p:cNvPr id="5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5035020"/>
              </p:ext>
            </p:extLst>
          </p:nvPr>
        </p:nvGraphicFramePr>
        <p:xfrm>
          <a:off x="1043441" y="1157303"/>
          <a:ext cx="6129255" cy="2129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23" name="Equation" r:id="rId4" imgW="3924000" imgH="1371600" progId="Equation.3">
                  <p:embed/>
                </p:oleObj>
              </mc:Choice>
              <mc:Fallback>
                <p:oleObj name="Equation" r:id="rId4" imgW="3924000" imgH="1371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441" y="1157303"/>
                        <a:ext cx="6129255" cy="21292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72188" y="3256677"/>
            <a:ext cx="8119530" cy="1159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For Example during the 2012 LHC run: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smtClean="0"/>
              <a:t>(Pileup) </a:t>
            </a:r>
            <a:r>
              <a:rPr lang="en-US" baseline="-25000" dirty="0" smtClean="0"/>
              <a:t>Max </a:t>
            </a:r>
            <a:r>
              <a:rPr lang="en-US" baseline="-25000" dirty="0" err="1" smtClean="0"/>
              <a:t>Lumi</a:t>
            </a:r>
            <a:r>
              <a:rPr lang="en-US" baseline="-25000" dirty="0" smtClean="0"/>
              <a:t> </a:t>
            </a:r>
            <a:r>
              <a:rPr lang="en-US" dirty="0" smtClean="0"/>
              <a:t>= (7.7E33cm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/ 1380 bunches/11245Hz)x(70mBarn)</a:t>
            </a:r>
            <a:r>
              <a:rPr lang="en-US" dirty="0"/>
              <a:t>	</a:t>
            </a:r>
            <a:r>
              <a:rPr lang="en-US" dirty="0" smtClean="0"/>
              <a:t>         </a:t>
            </a:r>
          </a:p>
          <a:p>
            <a:pPr>
              <a:lnSpc>
                <a:spcPct val="150000"/>
              </a:lnSpc>
            </a:pPr>
            <a:r>
              <a:rPr lang="en-US" dirty="0"/>
              <a:t> </a:t>
            </a:r>
            <a:r>
              <a:rPr lang="en-US" dirty="0" smtClean="0"/>
              <a:t>                      = 34.7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90311" y="5024142"/>
            <a:ext cx="3484553" cy="945934"/>
            <a:chOff x="11259330" y="2955788"/>
            <a:chExt cx="2499042" cy="945934"/>
          </a:xfrm>
        </p:grpSpPr>
        <p:sp>
          <p:nvSpPr>
            <p:cNvPr id="9" name="Pentagon 8"/>
            <p:cNvSpPr/>
            <p:nvPr/>
          </p:nvSpPr>
          <p:spPr bwMode="auto">
            <a:xfrm>
              <a:off x="11413183" y="2955788"/>
              <a:ext cx="2261765" cy="945934"/>
            </a:xfrm>
            <a:custGeom>
              <a:avLst/>
              <a:gdLst>
                <a:gd name="connsiteX0" fmla="*/ 0 w 3308837"/>
                <a:gd name="connsiteY0" fmla="*/ 0 h 945934"/>
                <a:gd name="connsiteX1" fmla="*/ 2835870 w 3308837"/>
                <a:gd name="connsiteY1" fmla="*/ 0 h 945934"/>
                <a:gd name="connsiteX2" fmla="*/ 3308837 w 3308837"/>
                <a:gd name="connsiteY2" fmla="*/ 472967 h 945934"/>
                <a:gd name="connsiteX3" fmla="*/ 2835870 w 3308837"/>
                <a:gd name="connsiteY3" fmla="*/ 945934 h 945934"/>
                <a:gd name="connsiteX4" fmla="*/ 0 w 3308837"/>
                <a:gd name="connsiteY4" fmla="*/ 945934 h 945934"/>
                <a:gd name="connsiteX5" fmla="*/ 0 w 3308837"/>
                <a:gd name="connsiteY5" fmla="*/ 0 h 945934"/>
                <a:gd name="connsiteX0" fmla="*/ 0 w 2835870"/>
                <a:gd name="connsiteY0" fmla="*/ 0 h 945934"/>
                <a:gd name="connsiteX1" fmla="*/ 2835870 w 2835870"/>
                <a:gd name="connsiteY1" fmla="*/ 0 h 945934"/>
                <a:gd name="connsiteX2" fmla="*/ 2834275 w 2835870"/>
                <a:gd name="connsiteY2" fmla="*/ 472967 h 945934"/>
                <a:gd name="connsiteX3" fmla="*/ 2835870 w 2835870"/>
                <a:gd name="connsiteY3" fmla="*/ 945934 h 945934"/>
                <a:gd name="connsiteX4" fmla="*/ 0 w 2835870"/>
                <a:gd name="connsiteY4" fmla="*/ 945934 h 945934"/>
                <a:gd name="connsiteX5" fmla="*/ 0 w 2835870"/>
                <a:gd name="connsiteY5" fmla="*/ 0 h 9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35870" h="945934">
                  <a:moveTo>
                    <a:pt x="0" y="0"/>
                  </a:moveTo>
                  <a:lnTo>
                    <a:pt x="2835870" y="0"/>
                  </a:lnTo>
                  <a:cubicBezTo>
                    <a:pt x="2835338" y="157656"/>
                    <a:pt x="2834807" y="315311"/>
                    <a:pt x="2834275" y="472967"/>
                  </a:cubicBezTo>
                  <a:cubicBezTo>
                    <a:pt x="2834807" y="630623"/>
                    <a:pt x="2835338" y="788278"/>
                    <a:pt x="2835870" y="945934"/>
                  </a:cubicBezTo>
                  <a:lnTo>
                    <a:pt x="0" y="945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259330" y="3087505"/>
              <a:ext cx="249904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Special Run  with high intensity bunches had pile-up~75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82017" y="4110524"/>
            <a:ext cx="3462673" cy="2597005"/>
            <a:chOff x="4280581" y="4260995"/>
            <a:chExt cx="3462673" cy="2597005"/>
          </a:xfrm>
        </p:grpSpPr>
        <p:grpSp>
          <p:nvGrpSpPr>
            <p:cNvPr id="13" name="Group 12"/>
            <p:cNvGrpSpPr/>
            <p:nvPr/>
          </p:nvGrpSpPr>
          <p:grpSpPr>
            <a:xfrm>
              <a:off x="4280581" y="4260995"/>
              <a:ext cx="3462673" cy="2597005"/>
              <a:chOff x="5276004" y="4025735"/>
              <a:chExt cx="3462673" cy="259700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76004" y="4025735"/>
                <a:ext cx="3462673" cy="2597005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5518087" y="4656316"/>
                <a:ext cx="278096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CMS Ave. Pile-up,                    </a:t>
                </a:r>
                <a:r>
                  <a:rPr lang="en-US" sz="1100" dirty="0" err="1" smtClean="0"/>
                  <a:t>pp</a:t>
                </a:r>
                <a:r>
                  <a:rPr lang="en-US" sz="1100" dirty="0" smtClean="0"/>
                  <a:t>, 2012, </a:t>
                </a:r>
              </a:p>
              <a:p>
                <a:r>
                  <a:rPr lang="en-US" sz="1100" dirty="0">
                    <a:sym typeface="Symbol"/>
                  </a:rPr>
                  <a:t> </a:t>
                </a:r>
                <a:r>
                  <a:rPr lang="en-US" sz="1100" dirty="0" smtClean="0">
                    <a:sym typeface="Symbol"/>
                  </a:rPr>
                  <a:t>                                              s=8 </a:t>
                </a:r>
                <a:r>
                  <a:rPr lang="en-US" sz="1100" dirty="0" err="1" smtClean="0">
                    <a:sym typeface="Symbol"/>
                  </a:rPr>
                  <a:t>TeV</a:t>
                </a:r>
                <a:r>
                  <a:rPr lang="en-US" sz="1100" dirty="0" smtClean="0"/>
                  <a:t> </a:t>
                </a:r>
                <a:endParaRPr lang="en-US" sz="1100" dirty="0"/>
              </a:p>
            </p:txBody>
          </p:sp>
        </p:grpSp>
        <p:sp>
          <p:nvSpPr>
            <p:cNvPr id="3" name="Rectangle 2"/>
            <p:cNvSpPr/>
            <p:nvPr/>
          </p:nvSpPr>
          <p:spPr bwMode="auto">
            <a:xfrm>
              <a:off x="4929298" y="4266074"/>
              <a:ext cx="2152891" cy="1874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199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ounded Rectangle 92"/>
          <p:cNvSpPr/>
          <p:nvPr/>
        </p:nvSpPr>
        <p:spPr bwMode="auto">
          <a:xfrm>
            <a:off x="1066845" y="677040"/>
            <a:ext cx="1064671" cy="279882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8" name="Rounded Rectangle 97"/>
          <p:cNvSpPr/>
          <p:nvPr/>
        </p:nvSpPr>
        <p:spPr bwMode="auto">
          <a:xfrm>
            <a:off x="1074275" y="1375410"/>
            <a:ext cx="1257445" cy="24003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9" name="Rounded Rectangle 98"/>
          <p:cNvSpPr/>
          <p:nvPr/>
        </p:nvSpPr>
        <p:spPr bwMode="auto">
          <a:xfrm>
            <a:off x="1091644" y="1733550"/>
            <a:ext cx="4138081" cy="26289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-88135"/>
            <a:ext cx="7769225" cy="765175"/>
          </a:xfrm>
        </p:spPr>
        <p:txBody>
          <a:bodyPr/>
          <a:lstStyle/>
          <a:p>
            <a:r>
              <a:rPr lang="en-US" sz="2600" dirty="0" smtClean="0"/>
              <a:t>Components of Accelerators 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170" y="599922"/>
            <a:ext cx="8405471" cy="1613889"/>
          </a:xfrm>
        </p:spPr>
        <p:txBody>
          <a:bodyPr/>
          <a:lstStyle/>
          <a:p>
            <a:r>
              <a:rPr lang="en-US" sz="1800" dirty="0" smtClean="0"/>
              <a:t>Magnets:  Dipole (for bending), </a:t>
            </a:r>
            <a:r>
              <a:rPr lang="en-US" sz="1800" dirty="0" err="1" smtClean="0"/>
              <a:t>Quadrupole</a:t>
            </a:r>
            <a:r>
              <a:rPr lang="en-US" sz="1800" dirty="0" smtClean="0"/>
              <a:t> (for focusing), </a:t>
            </a:r>
            <a:r>
              <a:rPr lang="en-US" sz="1800" dirty="0" err="1" smtClean="0"/>
              <a:t>Sextupole</a:t>
            </a:r>
            <a:r>
              <a:rPr lang="en-US" sz="1800" dirty="0" smtClean="0"/>
              <a:t>, </a:t>
            </a:r>
            <a:r>
              <a:rPr lang="en-US" sz="1800" dirty="0" err="1" smtClean="0"/>
              <a:t>Octupole</a:t>
            </a:r>
            <a:r>
              <a:rPr lang="en-US" sz="1800" dirty="0" smtClean="0"/>
              <a:t>,  </a:t>
            </a:r>
            <a:r>
              <a:rPr lang="en-US" sz="1800" dirty="0" err="1" smtClean="0"/>
              <a:t>Decapole</a:t>
            </a:r>
            <a:r>
              <a:rPr lang="en-US" sz="1800" dirty="0" smtClean="0"/>
              <a:t>, etc.,  </a:t>
            </a:r>
            <a:r>
              <a:rPr lang="en-US" sz="1800" dirty="0" smtClean="0">
                <a:sym typeface="Wingdings" panose="05000000000000000000" pitchFamily="2" charset="2"/>
              </a:rPr>
              <a:t>  </a:t>
            </a:r>
            <a:r>
              <a:rPr lang="en-US" sz="1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Control Transverse Beam dynamics</a:t>
            </a:r>
            <a:endParaRPr lang="en-US" sz="1800" dirty="0" smtClean="0">
              <a:solidFill>
                <a:srgbClr val="C00000"/>
              </a:solidFill>
            </a:endParaRPr>
          </a:p>
          <a:p>
            <a:r>
              <a:rPr lang="en-US" sz="1800" dirty="0" smtClean="0"/>
              <a:t>RF cavities </a:t>
            </a:r>
            <a:r>
              <a:rPr lang="en-US" sz="1800" dirty="0" smtClean="0">
                <a:sym typeface="Wingdings" panose="05000000000000000000" pitchFamily="2" charset="2"/>
              </a:rPr>
              <a:t> </a:t>
            </a:r>
            <a:r>
              <a:rPr lang="en-US" sz="1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Control Longitudinal Beam Dynamics</a:t>
            </a:r>
          </a:p>
          <a:p>
            <a:r>
              <a:rPr lang="en-US" sz="1800" dirty="0" smtClean="0"/>
              <a:t>Beam control and Monitoring Systems  </a:t>
            </a:r>
            <a:r>
              <a:rPr lang="en-US" sz="1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68AC2B-3AAF-4728-BB74-F644946B77C5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14767" y="2237384"/>
            <a:ext cx="9101937" cy="4608641"/>
            <a:chOff x="14767" y="2237384"/>
            <a:chExt cx="9101937" cy="4608641"/>
          </a:xfrm>
        </p:grpSpPr>
        <p:grpSp>
          <p:nvGrpSpPr>
            <p:cNvPr id="30" name="Group 29"/>
            <p:cNvGrpSpPr/>
            <p:nvPr/>
          </p:nvGrpSpPr>
          <p:grpSpPr>
            <a:xfrm>
              <a:off x="14767" y="2625635"/>
              <a:ext cx="9101937" cy="4220390"/>
              <a:chOff x="14767" y="2625635"/>
              <a:chExt cx="9101937" cy="4220390"/>
            </a:xfrm>
          </p:grpSpPr>
          <p:sp>
            <p:nvSpPr>
              <p:cNvPr id="101" name="Rectangle 100"/>
              <p:cNvSpPr/>
              <p:nvPr/>
            </p:nvSpPr>
            <p:spPr bwMode="auto">
              <a:xfrm>
                <a:off x="5658943" y="5672992"/>
                <a:ext cx="2969451" cy="309562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1" name="Freeform 20"/>
              <p:cNvSpPr/>
              <p:nvPr/>
            </p:nvSpPr>
            <p:spPr bwMode="auto">
              <a:xfrm>
                <a:off x="117566" y="2625635"/>
                <a:ext cx="8993345" cy="2847703"/>
              </a:xfrm>
              <a:custGeom>
                <a:avLst/>
                <a:gdLst>
                  <a:gd name="connsiteX0" fmla="*/ 0 w 9052560"/>
                  <a:gd name="connsiteY0" fmla="*/ 13063 h 2756263"/>
                  <a:gd name="connsiteX1" fmla="*/ 9052560 w 9052560"/>
                  <a:gd name="connsiteY1" fmla="*/ 0 h 2756263"/>
                  <a:gd name="connsiteX2" fmla="*/ 9039497 w 9052560"/>
                  <a:gd name="connsiteY2" fmla="*/ 2743200 h 2756263"/>
                  <a:gd name="connsiteX3" fmla="*/ 5564777 w 9052560"/>
                  <a:gd name="connsiteY3" fmla="*/ 2756263 h 2756263"/>
                  <a:gd name="connsiteX4" fmla="*/ 5538651 w 9052560"/>
                  <a:gd name="connsiteY4" fmla="*/ 1476103 h 2756263"/>
                  <a:gd name="connsiteX5" fmla="*/ 13063 w 9052560"/>
                  <a:gd name="connsiteY5" fmla="*/ 1489166 h 2756263"/>
                  <a:gd name="connsiteX6" fmla="*/ 0 w 9052560"/>
                  <a:gd name="connsiteY6" fmla="*/ 13063 h 2756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52560" h="2756263">
                    <a:moveTo>
                      <a:pt x="0" y="13063"/>
                    </a:moveTo>
                    <a:lnTo>
                      <a:pt x="9052560" y="0"/>
                    </a:lnTo>
                    <a:cubicBezTo>
                      <a:pt x="9048206" y="914400"/>
                      <a:pt x="9043851" y="1828800"/>
                      <a:pt x="9039497" y="2743200"/>
                    </a:cubicBezTo>
                    <a:lnTo>
                      <a:pt x="5564777" y="2756263"/>
                    </a:lnTo>
                    <a:lnTo>
                      <a:pt x="5538651" y="1476103"/>
                    </a:lnTo>
                    <a:lnTo>
                      <a:pt x="13063" y="1489166"/>
                    </a:lnTo>
                    <a:lnTo>
                      <a:pt x="0" y="13063"/>
                    </a:lnTo>
                    <a:close/>
                  </a:path>
                </a:pathLst>
              </a:custGeom>
              <a:solidFill>
                <a:srgbClr val="FFFFCC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181802" y="2829521"/>
                <a:ext cx="2055789" cy="309562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116112" y="2792036"/>
                <a:ext cx="3042742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en-US" b="1" dirty="0" smtClean="0"/>
                  <a:t>LHC Dipole </a:t>
                </a:r>
                <a:r>
                  <a:rPr lang="en-US" altLang="en-US" b="1" dirty="0"/>
                  <a:t>Magnet</a:t>
                </a:r>
                <a:r>
                  <a:rPr lang="en-US" altLang="en-US" dirty="0"/>
                  <a:t>:  </a:t>
                </a:r>
                <a:r>
                  <a:rPr lang="en-US" altLang="en-US" sz="1800" dirty="0"/>
                  <a:t>A</a:t>
                </a:r>
                <a:r>
                  <a:rPr lang="en-US" altLang="en-US" sz="1800" dirty="0" smtClean="0"/>
                  <a:t> device </a:t>
                </a:r>
                <a:r>
                  <a:rPr lang="en-US" altLang="en-US" sz="1800" dirty="0"/>
                  <a:t>used to </a:t>
                </a:r>
                <a:r>
                  <a:rPr lang="en-US" altLang="en-US" sz="1800" dirty="0">
                    <a:solidFill>
                      <a:srgbClr val="FF0000"/>
                    </a:solidFill>
                  </a:rPr>
                  <a:t>bend</a:t>
                </a:r>
                <a:r>
                  <a:rPr lang="en-US" altLang="en-US" sz="1800" dirty="0"/>
                  <a:t>  the path of charged particles during beam transport</a:t>
                </a:r>
                <a:r>
                  <a:rPr lang="en-US" altLang="en-US" sz="1800" dirty="0" smtClean="0"/>
                  <a:t>.</a:t>
                </a:r>
                <a:endParaRPr lang="en-US" dirty="0"/>
              </a:p>
            </p:txBody>
          </p:sp>
          <p:pic>
            <p:nvPicPr>
              <p:cNvPr id="60422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03760" y="2674303"/>
                <a:ext cx="2704348" cy="26332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5803760" y="2653536"/>
                <a:ext cx="26901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FF66"/>
                    </a:solidFill>
                  </a:rPr>
                  <a:t>1.9</a:t>
                </a:r>
                <a:r>
                  <a:rPr lang="en-US" sz="1400" baseline="30000" dirty="0" smtClean="0">
                    <a:solidFill>
                      <a:srgbClr val="FFFF66"/>
                    </a:solidFill>
                  </a:rPr>
                  <a:t>0</a:t>
                </a:r>
                <a:r>
                  <a:rPr lang="en-US" sz="1400" dirty="0" smtClean="0">
                    <a:solidFill>
                      <a:srgbClr val="FFFF66"/>
                    </a:solidFill>
                  </a:rPr>
                  <a:t>K,  </a:t>
                </a:r>
                <a:r>
                  <a:rPr lang="en-US" sz="1400" dirty="0" err="1" smtClean="0">
                    <a:solidFill>
                      <a:srgbClr val="FFFF66"/>
                    </a:solidFill>
                  </a:rPr>
                  <a:t>Nb</a:t>
                </a:r>
                <a:r>
                  <a:rPr lang="en-US" sz="1400" dirty="0" smtClean="0">
                    <a:solidFill>
                      <a:srgbClr val="FFFF66"/>
                    </a:solidFill>
                  </a:rPr>
                  <a:t>-Ti, 8.4Tesla (max), </a:t>
                </a:r>
              </a:p>
              <a:p>
                <a:r>
                  <a:rPr lang="en-US" sz="1400" dirty="0" smtClean="0">
                    <a:solidFill>
                      <a:srgbClr val="FFFF66"/>
                    </a:solidFill>
                  </a:rPr>
                  <a:t>14.3 m long, 56mm opening</a:t>
                </a:r>
                <a:endParaRPr lang="en-US" sz="1400" dirty="0">
                  <a:solidFill>
                    <a:srgbClr val="FFFF66"/>
                  </a:solidFill>
                </a:endParaRPr>
              </a:p>
            </p:txBody>
          </p:sp>
          <p:pic>
            <p:nvPicPr>
              <p:cNvPr id="60420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31489" y="4387534"/>
                <a:ext cx="1502645" cy="13081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109331" y="5845549"/>
                <a:ext cx="13211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000CC"/>
                    </a:solidFill>
                  </a:rPr>
                  <a:t>Monochromatic </a:t>
                </a:r>
              </a:p>
              <a:p>
                <a:pPr algn="ctr"/>
                <a:r>
                  <a:rPr lang="en-US" sz="1200" dirty="0" smtClean="0">
                    <a:solidFill>
                      <a:srgbClr val="0000CC"/>
                    </a:solidFill>
                  </a:rPr>
                  <a:t>beam</a:t>
                </a:r>
                <a:endParaRPr lang="en-US" sz="1200" dirty="0">
                  <a:solidFill>
                    <a:srgbClr val="0000CC"/>
                  </a:solidFill>
                </a:endParaRPr>
              </a:p>
            </p:txBody>
          </p:sp>
          <p:pic>
            <p:nvPicPr>
              <p:cNvPr id="28" name="Picture 7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0023" y="5755684"/>
                <a:ext cx="1351455" cy="8632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25" name="Group 24"/>
              <p:cNvGrpSpPr/>
              <p:nvPr/>
            </p:nvGrpSpPr>
            <p:grpSpPr>
              <a:xfrm>
                <a:off x="14767" y="4341017"/>
                <a:ext cx="1961771" cy="1347556"/>
                <a:chOff x="262964" y="4367143"/>
                <a:chExt cx="1961771" cy="1347556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262964" y="4437248"/>
                  <a:ext cx="1961771" cy="1277451"/>
                  <a:chOff x="-2770382" y="996672"/>
                  <a:chExt cx="1961771" cy="1277451"/>
                </a:xfrm>
              </p:grpSpPr>
              <p:grpSp>
                <p:nvGrpSpPr>
                  <p:cNvPr id="41" name="Group 40"/>
                  <p:cNvGrpSpPr/>
                  <p:nvPr/>
                </p:nvGrpSpPr>
                <p:grpSpPr>
                  <a:xfrm>
                    <a:off x="-2770382" y="996672"/>
                    <a:ext cx="1961771" cy="1277451"/>
                    <a:chOff x="168056" y="4505526"/>
                    <a:chExt cx="2013624" cy="1394025"/>
                  </a:xfrm>
                </p:grpSpPr>
                <p:pic>
                  <p:nvPicPr>
                    <p:cNvPr id="60429" name="Picture 1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68056" y="4505526"/>
                      <a:ext cx="2013624" cy="13940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sp>
                  <p:nvSpPr>
                    <p:cNvPr id="45" name="Oval 44"/>
                    <p:cNvSpPr/>
                    <p:nvPr/>
                  </p:nvSpPr>
                  <p:spPr>
                    <a:xfrm>
                      <a:off x="1090294" y="5204172"/>
                      <a:ext cx="106224" cy="105143"/>
                    </a:xfrm>
                    <a:prstGeom prst="ellipse">
                      <a:avLst/>
                    </a:prstGeom>
                    <a:solidFill>
                      <a:schemeClr val="tx1">
                        <a:alpha val="65000"/>
                      </a:schemeClr>
                    </a:solidFill>
                    <a:ln>
                      <a:solidFill>
                        <a:srgbClr val="FF0000">
                          <a:alpha val="57000"/>
                        </a:srgbClr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grpSp>
                  <p:nvGrpSpPr>
                    <p:cNvPr id="39" name="Group 38"/>
                    <p:cNvGrpSpPr/>
                    <p:nvPr/>
                  </p:nvGrpSpPr>
                  <p:grpSpPr>
                    <a:xfrm>
                      <a:off x="870372" y="4985927"/>
                      <a:ext cx="543890" cy="554836"/>
                      <a:chOff x="870372" y="4985927"/>
                      <a:chExt cx="543890" cy="554836"/>
                    </a:xfrm>
                  </p:grpSpPr>
                  <p:grpSp>
                    <p:nvGrpSpPr>
                      <p:cNvPr id="23" name="Group 22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870372" y="5074863"/>
                        <a:ext cx="188669" cy="359718"/>
                        <a:chOff x="2334630" y="3942420"/>
                        <a:chExt cx="211785" cy="398421"/>
                      </a:xfrm>
                    </p:grpSpPr>
                    <p:grpSp>
                      <p:nvGrpSpPr>
                        <p:cNvPr id="18" name="Group 17"/>
                        <p:cNvGrpSpPr/>
                        <p:nvPr/>
                      </p:nvGrpSpPr>
                      <p:grpSpPr>
                        <a:xfrm>
                          <a:off x="2334630" y="3942420"/>
                          <a:ext cx="211785" cy="398421"/>
                          <a:chOff x="782380" y="4923174"/>
                          <a:chExt cx="211785" cy="398421"/>
                        </a:xfrm>
                      </p:grpSpPr>
                      <p:sp>
                        <p:nvSpPr>
                          <p:cNvPr id="13" name="Freeform 12"/>
                          <p:cNvSpPr/>
                          <p:nvPr/>
                        </p:nvSpPr>
                        <p:spPr bwMode="auto">
                          <a:xfrm>
                            <a:off x="869212" y="4923174"/>
                            <a:ext cx="124953" cy="398421"/>
                          </a:xfrm>
                          <a:custGeom>
                            <a:avLst/>
                            <a:gdLst>
                              <a:gd name="connsiteX0" fmla="*/ 0 w 124953"/>
                              <a:gd name="connsiteY0" fmla="*/ 0 h 377455"/>
                              <a:gd name="connsiteX1" fmla="*/ 124932 w 124953"/>
                              <a:gd name="connsiteY1" fmla="*/ 188727 h 377455"/>
                              <a:gd name="connsiteX2" fmla="*/ 7974 w 124953"/>
                              <a:gd name="connsiteY2" fmla="*/ 377455 h 37745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124953" h="377455">
                                <a:moveTo>
                                  <a:pt x="0" y="0"/>
                                </a:moveTo>
                                <a:cubicBezTo>
                                  <a:pt x="61801" y="62909"/>
                                  <a:pt x="123603" y="125818"/>
                                  <a:pt x="124932" y="188727"/>
                                </a:cubicBezTo>
                                <a:cubicBezTo>
                                  <a:pt x="126261" y="251636"/>
                                  <a:pt x="67117" y="314545"/>
                                  <a:pt x="7974" y="377455"/>
                                </a:cubicBezTo>
                              </a:path>
                            </a:pathLst>
                          </a:custGeom>
                          <a:noFill/>
                          <a:ln w="9525" cap="flat" cmpd="sng" algn="ctr">
                            <a:solidFill>
                              <a:srgbClr val="0000CC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57263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omic Sans MS" pitchFamily="66" charset="0"/>
                            </a:endParaRPr>
                          </a:p>
                        </p:txBody>
                      </p:sp>
                      <p:sp>
                        <p:nvSpPr>
                          <p:cNvPr id="47" name="Freeform 46"/>
                          <p:cNvSpPr/>
                          <p:nvPr/>
                        </p:nvSpPr>
                        <p:spPr bwMode="auto">
                          <a:xfrm>
                            <a:off x="782380" y="4985086"/>
                            <a:ext cx="63029" cy="277196"/>
                          </a:xfrm>
                          <a:custGeom>
                            <a:avLst/>
                            <a:gdLst>
                              <a:gd name="connsiteX0" fmla="*/ 0 w 124953"/>
                              <a:gd name="connsiteY0" fmla="*/ 0 h 377455"/>
                              <a:gd name="connsiteX1" fmla="*/ 124932 w 124953"/>
                              <a:gd name="connsiteY1" fmla="*/ 188727 h 377455"/>
                              <a:gd name="connsiteX2" fmla="*/ 7974 w 124953"/>
                              <a:gd name="connsiteY2" fmla="*/ 377455 h 37745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124953" h="377455">
                                <a:moveTo>
                                  <a:pt x="0" y="0"/>
                                </a:moveTo>
                                <a:cubicBezTo>
                                  <a:pt x="61801" y="62909"/>
                                  <a:pt x="123603" y="125818"/>
                                  <a:pt x="124932" y="188727"/>
                                </a:cubicBezTo>
                                <a:cubicBezTo>
                                  <a:pt x="126261" y="251636"/>
                                  <a:pt x="67117" y="314545"/>
                                  <a:pt x="7974" y="377455"/>
                                </a:cubicBezTo>
                              </a:path>
                            </a:pathLst>
                          </a:custGeom>
                          <a:noFill/>
                          <a:ln w="9525" cap="flat" cmpd="sng" algn="ctr">
                            <a:solidFill>
                              <a:srgbClr val="0000CC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57263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omic Sans MS" pitchFamily="66" charset="0"/>
                            </a:endParaRPr>
                          </a:p>
                        </p:txBody>
                      </p:sp>
                      <p:sp>
                        <p:nvSpPr>
                          <p:cNvPr id="48" name="Freeform 47"/>
                          <p:cNvSpPr/>
                          <p:nvPr/>
                        </p:nvSpPr>
                        <p:spPr bwMode="auto">
                          <a:xfrm>
                            <a:off x="828099" y="4956511"/>
                            <a:ext cx="72014" cy="327870"/>
                          </a:xfrm>
                          <a:custGeom>
                            <a:avLst/>
                            <a:gdLst>
                              <a:gd name="connsiteX0" fmla="*/ 0 w 124953"/>
                              <a:gd name="connsiteY0" fmla="*/ 0 h 377455"/>
                              <a:gd name="connsiteX1" fmla="*/ 124932 w 124953"/>
                              <a:gd name="connsiteY1" fmla="*/ 188727 h 377455"/>
                              <a:gd name="connsiteX2" fmla="*/ 7974 w 124953"/>
                              <a:gd name="connsiteY2" fmla="*/ 377455 h 37745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124953" h="377455">
                                <a:moveTo>
                                  <a:pt x="0" y="0"/>
                                </a:moveTo>
                                <a:cubicBezTo>
                                  <a:pt x="61801" y="62909"/>
                                  <a:pt x="123603" y="125818"/>
                                  <a:pt x="124932" y="188727"/>
                                </a:cubicBezTo>
                                <a:cubicBezTo>
                                  <a:pt x="126261" y="251636"/>
                                  <a:pt x="67117" y="314545"/>
                                  <a:pt x="7974" y="377455"/>
                                </a:cubicBezTo>
                              </a:path>
                            </a:pathLst>
                          </a:custGeom>
                          <a:noFill/>
                          <a:ln w="9525" cap="flat" cmpd="sng" algn="ctr">
                            <a:solidFill>
                              <a:srgbClr val="0000CC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57263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omic Sans MS" pitchFamily="66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51" name="Line 4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397659" y="4110763"/>
                          <a:ext cx="0" cy="7547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CC"/>
                          </a:solidFill>
                          <a:round/>
                          <a:headEnd/>
                          <a:tailEnd type="triangle" w="sm" len="sm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2" name="Line 4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452363" y="4109842"/>
                          <a:ext cx="0" cy="692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CC"/>
                          </a:solidFill>
                          <a:round/>
                          <a:headEnd/>
                          <a:tailEnd type="triangle" w="sm" len="sm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3" name="Line 4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546415" y="4103620"/>
                          <a:ext cx="0" cy="7547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CC"/>
                          </a:solidFill>
                          <a:round/>
                          <a:headEnd/>
                          <a:tailEnd type="triangle" w="sm" len="sm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63" name="Group 62"/>
                      <p:cNvGrpSpPr>
                        <a:grpSpLocks noChangeAspect="1"/>
                      </p:cNvGrpSpPr>
                      <p:nvPr/>
                    </p:nvGrpSpPr>
                    <p:grpSpPr>
                      <a:xfrm rot="5400000">
                        <a:off x="1038910" y="4905256"/>
                        <a:ext cx="193593" cy="354935"/>
                        <a:chOff x="2331992" y="3945093"/>
                        <a:chExt cx="214423" cy="398421"/>
                      </a:xfrm>
                    </p:grpSpPr>
                    <p:grpSp>
                      <p:nvGrpSpPr>
                        <p:cNvPr id="64" name="Group 63"/>
                        <p:cNvGrpSpPr/>
                        <p:nvPr/>
                      </p:nvGrpSpPr>
                      <p:grpSpPr>
                        <a:xfrm>
                          <a:off x="2331992" y="3945093"/>
                          <a:ext cx="211786" cy="398421"/>
                          <a:chOff x="779742" y="4925847"/>
                          <a:chExt cx="211786" cy="398421"/>
                        </a:xfrm>
                      </p:grpSpPr>
                      <p:sp>
                        <p:nvSpPr>
                          <p:cNvPr id="68" name="Freeform 67"/>
                          <p:cNvSpPr/>
                          <p:nvPr/>
                        </p:nvSpPr>
                        <p:spPr bwMode="auto">
                          <a:xfrm>
                            <a:off x="866574" y="4925847"/>
                            <a:ext cx="124954" cy="398421"/>
                          </a:xfrm>
                          <a:custGeom>
                            <a:avLst/>
                            <a:gdLst>
                              <a:gd name="connsiteX0" fmla="*/ 0 w 124953"/>
                              <a:gd name="connsiteY0" fmla="*/ 0 h 377455"/>
                              <a:gd name="connsiteX1" fmla="*/ 124932 w 124953"/>
                              <a:gd name="connsiteY1" fmla="*/ 188727 h 377455"/>
                              <a:gd name="connsiteX2" fmla="*/ 7974 w 124953"/>
                              <a:gd name="connsiteY2" fmla="*/ 377455 h 37745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124953" h="377455">
                                <a:moveTo>
                                  <a:pt x="0" y="0"/>
                                </a:moveTo>
                                <a:cubicBezTo>
                                  <a:pt x="61801" y="62909"/>
                                  <a:pt x="123603" y="125818"/>
                                  <a:pt x="124932" y="188727"/>
                                </a:cubicBezTo>
                                <a:cubicBezTo>
                                  <a:pt x="126261" y="251636"/>
                                  <a:pt x="67117" y="314545"/>
                                  <a:pt x="7974" y="377455"/>
                                </a:cubicBezTo>
                              </a:path>
                            </a:pathLst>
                          </a:custGeom>
                          <a:noFill/>
                          <a:ln w="9525" cap="flat" cmpd="sng" algn="ctr">
                            <a:solidFill>
                              <a:srgbClr val="0000CC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57263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omic Sans MS" pitchFamily="66" charset="0"/>
                            </a:endParaRPr>
                          </a:p>
                        </p:txBody>
                      </p:sp>
                      <p:sp>
                        <p:nvSpPr>
                          <p:cNvPr id="69" name="Freeform 68"/>
                          <p:cNvSpPr/>
                          <p:nvPr/>
                        </p:nvSpPr>
                        <p:spPr bwMode="auto">
                          <a:xfrm>
                            <a:off x="779742" y="4987759"/>
                            <a:ext cx="63029" cy="277196"/>
                          </a:xfrm>
                          <a:custGeom>
                            <a:avLst/>
                            <a:gdLst>
                              <a:gd name="connsiteX0" fmla="*/ 0 w 124953"/>
                              <a:gd name="connsiteY0" fmla="*/ 0 h 377455"/>
                              <a:gd name="connsiteX1" fmla="*/ 124932 w 124953"/>
                              <a:gd name="connsiteY1" fmla="*/ 188727 h 377455"/>
                              <a:gd name="connsiteX2" fmla="*/ 7974 w 124953"/>
                              <a:gd name="connsiteY2" fmla="*/ 377455 h 37745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124953" h="377455">
                                <a:moveTo>
                                  <a:pt x="0" y="0"/>
                                </a:moveTo>
                                <a:cubicBezTo>
                                  <a:pt x="61801" y="62909"/>
                                  <a:pt x="123603" y="125818"/>
                                  <a:pt x="124932" y="188727"/>
                                </a:cubicBezTo>
                                <a:cubicBezTo>
                                  <a:pt x="126261" y="251636"/>
                                  <a:pt x="67117" y="314545"/>
                                  <a:pt x="7974" y="377455"/>
                                </a:cubicBezTo>
                              </a:path>
                            </a:pathLst>
                          </a:custGeom>
                          <a:noFill/>
                          <a:ln w="9525" cap="flat" cmpd="sng" algn="ctr">
                            <a:solidFill>
                              <a:srgbClr val="0000CC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57263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omic Sans MS" pitchFamily="66" charset="0"/>
                            </a:endParaRPr>
                          </a:p>
                        </p:txBody>
                      </p:sp>
                      <p:sp>
                        <p:nvSpPr>
                          <p:cNvPr id="70" name="Freeform 69"/>
                          <p:cNvSpPr/>
                          <p:nvPr/>
                        </p:nvSpPr>
                        <p:spPr bwMode="auto">
                          <a:xfrm>
                            <a:off x="825461" y="4959185"/>
                            <a:ext cx="72014" cy="327870"/>
                          </a:xfrm>
                          <a:custGeom>
                            <a:avLst/>
                            <a:gdLst>
                              <a:gd name="connsiteX0" fmla="*/ 0 w 124953"/>
                              <a:gd name="connsiteY0" fmla="*/ 0 h 377455"/>
                              <a:gd name="connsiteX1" fmla="*/ 124932 w 124953"/>
                              <a:gd name="connsiteY1" fmla="*/ 188727 h 377455"/>
                              <a:gd name="connsiteX2" fmla="*/ 7974 w 124953"/>
                              <a:gd name="connsiteY2" fmla="*/ 377455 h 37745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124953" h="377455">
                                <a:moveTo>
                                  <a:pt x="0" y="0"/>
                                </a:moveTo>
                                <a:cubicBezTo>
                                  <a:pt x="61801" y="62909"/>
                                  <a:pt x="123603" y="125818"/>
                                  <a:pt x="124932" y="188727"/>
                                </a:cubicBezTo>
                                <a:cubicBezTo>
                                  <a:pt x="126261" y="251636"/>
                                  <a:pt x="67117" y="314545"/>
                                  <a:pt x="7974" y="377455"/>
                                </a:cubicBezTo>
                              </a:path>
                            </a:pathLst>
                          </a:custGeom>
                          <a:noFill/>
                          <a:ln w="9525" cap="flat" cmpd="sng" algn="ctr">
                            <a:solidFill>
                              <a:srgbClr val="0000CC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57263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omic Sans MS" pitchFamily="66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65" name="Line 4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397659" y="4110763"/>
                          <a:ext cx="0" cy="7547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CC"/>
                          </a:solidFill>
                          <a:round/>
                          <a:headEnd/>
                          <a:tailEnd type="triangle" w="sm" len="sm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66" name="Line 4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452363" y="4109842"/>
                          <a:ext cx="0" cy="692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CC"/>
                          </a:solidFill>
                          <a:round/>
                          <a:headEnd/>
                          <a:tailEnd type="triangle" w="sm" len="sm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67" name="Line 4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546415" y="4103620"/>
                          <a:ext cx="0" cy="7547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CC"/>
                          </a:solidFill>
                          <a:round/>
                          <a:headEnd/>
                          <a:tailEnd type="triangle" w="sm" len="sm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71" name="Group 70"/>
                      <p:cNvGrpSpPr>
                        <a:grpSpLocks noChangeAspect="1"/>
                      </p:cNvGrpSpPr>
                      <p:nvPr/>
                    </p:nvGrpSpPr>
                    <p:grpSpPr>
                      <a:xfrm rot="10800000">
                        <a:off x="1225593" y="5087988"/>
                        <a:ext cx="188669" cy="359718"/>
                        <a:chOff x="2334630" y="3942420"/>
                        <a:chExt cx="211785" cy="398421"/>
                      </a:xfrm>
                    </p:grpSpPr>
                    <p:grpSp>
                      <p:nvGrpSpPr>
                        <p:cNvPr id="72" name="Group 71"/>
                        <p:cNvGrpSpPr/>
                        <p:nvPr/>
                      </p:nvGrpSpPr>
                      <p:grpSpPr>
                        <a:xfrm>
                          <a:off x="2334630" y="3942420"/>
                          <a:ext cx="211785" cy="398421"/>
                          <a:chOff x="782380" y="4923174"/>
                          <a:chExt cx="211785" cy="398421"/>
                        </a:xfrm>
                      </p:grpSpPr>
                      <p:sp>
                        <p:nvSpPr>
                          <p:cNvPr id="76" name="Freeform 75"/>
                          <p:cNvSpPr/>
                          <p:nvPr/>
                        </p:nvSpPr>
                        <p:spPr bwMode="auto">
                          <a:xfrm>
                            <a:off x="869212" y="4923174"/>
                            <a:ext cx="124953" cy="398421"/>
                          </a:xfrm>
                          <a:custGeom>
                            <a:avLst/>
                            <a:gdLst>
                              <a:gd name="connsiteX0" fmla="*/ 0 w 124953"/>
                              <a:gd name="connsiteY0" fmla="*/ 0 h 377455"/>
                              <a:gd name="connsiteX1" fmla="*/ 124932 w 124953"/>
                              <a:gd name="connsiteY1" fmla="*/ 188727 h 377455"/>
                              <a:gd name="connsiteX2" fmla="*/ 7974 w 124953"/>
                              <a:gd name="connsiteY2" fmla="*/ 377455 h 37745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124953" h="377455">
                                <a:moveTo>
                                  <a:pt x="0" y="0"/>
                                </a:moveTo>
                                <a:cubicBezTo>
                                  <a:pt x="61801" y="62909"/>
                                  <a:pt x="123603" y="125818"/>
                                  <a:pt x="124932" y="188727"/>
                                </a:cubicBezTo>
                                <a:cubicBezTo>
                                  <a:pt x="126261" y="251636"/>
                                  <a:pt x="67117" y="314545"/>
                                  <a:pt x="7974" y="377455"/>
                                </a:cubicBezTo>
                              </a:path>
                            </a:pathLst>
                          </a:custGeom>
                          <a:noFill/>
                          <a:ln w="9525" cap="flat" cmpd="sng" algn="ctr">
                            <a:solidFill>
                              <a:srgbClr val="0000CC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57263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omic Sans MS" pitchFamily="66" charset="0"/>
                            </a:endParaRPr>
                          </a:p>
                        </p:txBody>
                      </p:sp>
                      <p:sp>
                        <p:nvSpPr>
                          <p:cNvPr id="77" name="Freeform 76"/>
                          <p:cNvSpPr/>
                          <p:nvPr/>
                        </p:nvSpPr>
                        <p:spPr bwMode="auto">
                          <a:xfrm>
                            <a:off x="782380" y="4985086"/>
                            <a:ext cx="63029" cy="277196"/>
                          </a:xfrm>
                          <a:custGeom>
                            <a:avLst/>
                            <a:gdLst>
                              <a:gd name="connsiteX0" fmla="*/ 0 w 124953"/>
                              <a:gd name="connsiteY0" fmla="*/ 0 h 377455"/>
                              <a:gd name="connsiteX1" fmla="*/ 124932 w 124953"/>
                              <a:gd name="connsiteY1" fmla="*/ 188727 h 377455"/>
                              <a:gd name="connsiteX2" fmla="*/ 7974 w 124953"/>
                              <a:gd name="connsiteY2" fmla="*/ 377455 h 37745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124953" h="377455">
                                <a:moveTo>
                                  <a:pt x="0" y="0"/>
                                </a:moveTo>
                                <a:cubicBezTo>
                                  <a:pt x="61801" y="62909"/>
                                  <a:pt x="123603" y="125818"/>
                                  <a:pt x="124932" y="188727"/>
                                </a:cubicBezTo>
                                <a:cubicBezTo>
                                  <a:pt x="126261" y="251636"/>
                                  <a:pt x="67117" y="314545"/>
                                  <a:pt x="7974" y="377455"/>
                                </a:cubicBezTo>
                              </a:path>
                            </a:pathLst>
                          </a:custGeom>
                          <a:noFill/>
                          <a:ln w="9525" cap="flat" cmpd="sng" algn="ctr">
                            <a:solidFill>
                              <a:srgbClr val="0000CC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57263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omic Sans MS" pitchFamily="66" charset="0"/>
                            </a:endParaRPr>
                          </a:p>
                        </p:txBody>
                      </p:sp>
                      <p:sp>
                        <p:nvSpPr>
                          <p:cNvPr id="78" name="Freeform 77"/>
                          <p:cNvSpPr/>
                          <p:nvPr/>
                        </p:nvSpPr>
                        <p:spPr bwMode="auto">
                          <a:xfrm>
                            <a:off x="828099" y="4956511"/>
                            <a:ext cx="72014" cy="327870"/>
                          </a:xfrm>
                          <a:custGeom>
                            <a:avLst/>
                            <a:gdLst>
                              <a:gd name="connsiteX0" fmla="*/ 0 w 124953"/>
                              <a:gd name="connsiteY0" fmla="*/ 0 h 377455"/>
                              <a:gd name="connsiteX1" fmla="*/ 124932 w 124953"/>
                              <a:gd name="connsiteY1" fmla="*/ 188727 h 377455"/>
                              <a:gd name="connsiteX2" fmla="*/ 7974 w 124953"/>
                              <a:gd name="connsiteY2" fmla="*/ 377455 h 37745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124953" h="377455">
                                <a:moveTo>
                                  <a:pt x="0" y="0"/>
                                </a:moveTo>
                                <a:cubicBezTo>
                                  <a:pt x="61801" y="62909"/>
                                  <a:pt x="123603" y="125818"/>
                                  <a:pt x="124932" y="188727"/>
                                </a:cubicBezTo>
                                <a:cubicBezTo>
                                  <a:pt x="126261" y="251636"/>
                                  <a:pt x="67117" y="314545"/>
                                  <a:pt x="7974" y="377455"/>
                                </a:cubicBezTo>
                              </a:path>
                            </a:pathLst>
                          </a:custGeom>
                          <a:noFill/>
                          <a:ln w="9525" cap="flat" cmpd="sng" algn="ctr">
                            <a:solidFill>
                              <a:srgbClr val="0000CC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57263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omic Sans MS" pitchFamily="66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73" name="Line 4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397659" y="4110763"/>
                          <a:ext cx="0" cy="7547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CC"/>
                          </a:solidFill>
                          <a:round/>
                          <a:headEnd/>
                          <a:tailEnd type="triangle" w="sm" len="sm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74" name="Line 4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452363" y="4109842"/>
                          <a:ext cx="0" cy="692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CC"/>
                          </a:solidFill>
                          <a:round/>
                          <a:headEnd/>
                          <a:tailEnd type="triangle" w="sm" len="sm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75" name="Line 4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546415" y="4103620"/>
                          <a:ext cx="0" cy="7547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CC"/>
                          </a:solidFill>
                          <a:round/>
                          <a:headEnd/>
                          <a:tailEnd type="triangle" w="sm" len="sm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79" name="Group 78"/>
                      <p:cNvGrpSpPr>
                        <a:grpSpLocks noChangeAspect="1"/>
                      </p:cNvGrpSpPr>
                      <p:nvPr/>
                    </p:nvGrpSpPr>
                    <p:grpSpPr>
                      <a:xfrm rot="16200000">
                        <a:off x="1052250" y="5267690"/>
                        <a:ext cx="191211" cy="354935"/>
                        <a:chOff x="2334630" y="3942420"/>
                        <a:chExt cx="211785" cy="398421"/>
                      </a:xfrm>
                    </p:grpSpPr>
                    <p:grpSp>
                      <p:nvGrpSpPr>
                        <p:cNvPr id="80" name="Group 79"/>
                        <p:cNvGrpSpPr/>
                        <p:nvPr/>
                      </p:nvGrpSpPr>
                      <p:grpSpPr>
                        <a:xfrm>
                          <a:off x="2334630" y="3942420"/>
                          <a:ext cx="211785" cy="398421"/>
                          <a:chOff x="782380" y="4923174"/>
                          <a:chExt cx="211785" cy="398421"/>
                        </a:xfrm>
                      </p:grpSpPr>
                      <p:sp>
                        <p:nvSpPr>
                          <p:cNvPr id="84" name="Freeform 83"/>
                          <p:cNvSpPr/>
                          <p:nvPr/>
                        </p:nvSpPr>
                        <p:spPr bwMode="auto">
                          <a:xfrm>
                            <a:off x="869212" y="4923174"/>
                            <a:ext cx="124953" cy="398421"/>
                          </a:xfrm>
                          <a:custGeom>
                            <a:avLst/>
                            <a:gdLst>
                              <a:gd name="connsiteX0" fmla="*/ 0 w 124953"/>
                              <a:gd name="connsiteY0" fmla="*/ 0 h 377455"/>
                              <a:gd name="connsiteX1" fmla="*/ 124932 w 124953"/>
                              <a:gd name="connsiteY1" fmla="*/ 188727 h 377455"/>
                              <a:gd name="connsiteX2" fmla="*/ 7974 w 124953"/>
                              <a:gd name="connsiteY2" fmla="*/ 377455 h 37745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124953" h="377455">
                                <a:moveTo>
                                  <a:pt x="0" y="0"/>
                                </a:moveTo>
                                <a:cubicBezTo>
                                  <a:pt x="61801" y="62909"/>
                                  <a:pt x="123603" y="125818"/>
                                  <a:pt x="124932" y="188727"/>
                                </a:cubicBezTo>
                                <a:cubicBezTo>
                                  <a:pt x="126261" y="251636"/>
                                  <a:pt x="67117" y="314545"/>
                                  <a:pt x="7974" y="377455"/>
                                </a:cubicBezTo>
                              </a:path>
                            </a:pathLst>
                          </a:custGeom>
                          <a:noFill/>
                          <a:ln w="9525" cap="flat" cmpd="sng" algn="ctr">
                            <a:solidFill>
                              <a:srgbClr val="0000CC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57263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omic Sans MS" pitchFamily="66" charset="0"/>
                            </a:endParaRPr>
                          </a:p>
                        </p:txBody>
                      </p:sp>
                      <p:sp>
                        <p:nvSpPr>
                          <p:cNvPr id="85" name="Freeform 84"/>
                          <p:cNvSpPr/>
                          <p:nvPr/>
                        </p:nvSpPr>
                        <p:spPr bwMode="auto">
                          <a:xfrm>
                            <a:off x="782380" y="4985086"/>
                            <a:ext cx="63029" cy="277196"/>
                          </a:xfrm>
                          <a:custGeom>
                            <a:avLst/>
                            <a:gdLst>
                              <a:gd name="connsiteX0" fmla="*/ 0 w 124953"/>
                              <a:gd name="connsiteY0" fmla="*/ 0 h 377455"/>
                              <a:gd name="connsiteX1" fmla="*/ 124932 w 124953"/>
                              <a:gd name="connsiteY1" fmla="*/ 188727 h 377455"/>
                              <a:gd name="connsiteX2" fmla="*/ 7974 w 124953"/>
                              <a:gd name="connsiteY2" fmla="*/ 377455 h 37745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124953" h="377455">
                                <a:moveTo>
                                  <a:pt x="0" y="0"/>
                                </a:moveTo>
                                <a:cubicBezTo>
                                  <a:pt x="61801" y="62909"/>
                                  <a:pt x="123603" y="125818"/>
                                  <a:pt x="124932" y="188727"/>
                                </a:cubicBezTo>
                                <a:cubicBezTo>
                                  <a:pt x="126261" y="251636"/>
                                  <a:pt x="67117" y="314545"/>
                                  <a:pt x="7974" y="377455"/>
                                </a:cubicBezTo>
                              </a:path>
                            </a:pathLst>
                          </a:custGeom>
                          <a:noFill/>
                          <a:ln w="9525" cap="flat" cmpd="sng" algn="ctr">
                            <a:solidFill>
                              <a:srgbClr val="0000CC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57263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omic Sans MS" pitchFamily="66" charset="0"/>
                            </a:endParaRPr>
                          </a:p>
                        </p:txBody>
                      </p:sp>
                      <p:sp>
                        <p:nvSpPr>
                          <p:cNvPr id="86" name="Freeform 85"/>
                          <p:cNvSpPr/>
                          <p:nvPr/>
                        </p:nvSpPr>
                        <p:spPr bwMode="auto">
                          <a:xfrm>
                            <a:off x="828099" y="4956511"/>
                            <a:ext cx="72014" cy="327870"/>
                          </a:xfrm>
                          <a:custGeom>
                            <a:avLst/>
                            <a:gdLst>
                              <a:gd name="connsiteX0" fmla="*/ 0 w 124953"/>
                              <a:gd name="connsiteY0" fmla="*/ 0 h 377455"/>
                              <a:gd name="connsiteX1" fmla="*/ 124932 w 124953"/>
                              <a:gd name="connsiteY1" fmla="*/ 188727 h 377455"/>
                              <a:gd name="connsiteX2" fmla="*/ 7974 w 124953"/>
                              <a:gd name="connsiteY2" fmla="*/ 377455 h 37745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124953" h="377455">
                                <a:moveTo>
                                  <a:pt x="0" y="0"/>
                                </a:moveTo>
                                <a:cubicBezTo>
                                  <a:pt x="61801" y="62909"/>
                                  <a:pt x="123603" y="125818"/>
                                  <a:pt x="124932" y="188727"/>
                                </a:cubicBezTo>
                                <a:cubicBezTo>
                                  <a:pt x="126261" y="251636"/>
                                  <a:pt x="67117" y="314545"/>
                                  <a:pt x="7974" y="377455"/>
                                </a:cubicBezTo>
                              </a:path>
                            </a:pathLst>
                          </a:custGeom>
                          <a:noFill/>
                          <a:ln w="9525" cap="flat" cmpd="sng" algn="ctr">
                            <a:solidFill>
                              <a:srgbClr val="0000CC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57263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omic Sans MS" pitchFamily="66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81" name="Line 4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397659" y="4110763"/>
                          <a:ext cx="0" cy="7547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CC"/>
                          </a:solidFill>
                          <a:round/>
                          <a:headEnd/>
                          <a:tailEnd type="triangle" w="sm" len="sm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2" name="Line 4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452363" y="4109842"/>
                          <a:ext cx="0" cy="692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CC"/>
                          </a:solidFill>
                          <a:round/>
                          <a:headEnd/>
                          <a:tailEnd type="triangle" w="sm" len="sm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3" name="Line 4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546415" y="4103620"/>
                          <a:ext cx="0" cy="7547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CC"/>
                          </a:solidFill>
                          <a:round/>
                          <a:headEnd/>
                          <a:tailEnd type="triangle" w="sm" len="sm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10" name="Group 9"/>
                  <p:cNvGrpSpPr/>
                  <p:nvPr/>
                </p:nvGrpSpPr>
                <p:grpSpPr>
                  <a:xfrm>
                    <a:off x="-2160194" y="1354827"/>
                    <a:ext cx="696541" cy="664217"/>
                    <a:chOff x="-3169212" y="1574647"/>
                    <a:chExt cx="3233738" cy="3248025"/>
                  </a:xfrm>
                </p:grpSpPr>
                <p:pic>
                  <p:nvPicPr>
                    <p:cNvPr id="90" name="Picture 10" descr="quadlens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>
                    <a:xfrm>
                      <a:off x="-2967599" y="1846109"/>
                      <a:ext cx="2730500" cy="2730500"/>
                    </a:xfrm>
                    <a:prstGeom prst="rect">
                      <a:avLst/>
                    </a:prstGeom>
                    <a:noFill/>
                    <a:ln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91" name="Picture 8" descr="agfocus"/>
                    <p:cNvPicPr>
                      <a:picLocks noChangeAspect="1" noChangeArrowheads="1" noCrop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-3169212" y="1574647"/>
                      <a:ext cx="3233738" cy="3248025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5" name="Rectangle 4"/>
                <p:cNvSpPr/>
                <p:nvPr/>
              </p:nvSpPr>
              <p:spPr bwMode="auto">
                <a:xfrm>
                  <a:off x="270525" y="4393840"/>
                  <a:ext cx="758465" cy="203722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342400" y="4367143"/>
                  <a:ext cx="90281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00" dirty="0" smtClean="0"/>
                    <a:t>Field-free region</a:t>
                  </a:r>
                </a:p>
                <a:p>
                  <a:pPr algn="ctr"/>
                  <a:r>
                    <a:rPr lang="en-US" sz="700" dirty="0" smtClean="0"/>
                    <a:t>&amp; Beam</a:t>
                  </a:r>
                  <a:endParaRPr lang="en-US" sz="700" dirty="0"/>
                </a:p>
              </p:txBody>
            </p:sp>
            <p:cxnSp>
              <p:nvCxnSpPr>
                <p:cNvPr id="20" name="Straight Arrow Connector 19"/>
                <p:cNvCxnSpPr/>
                <p:nvPr/>
              </p:nvCxnSpPr>
              <p:spPr bwMode="auto">
                <a:xfrm>
                  <a:off x="761922" y="4635385"/>
                  <a:ext cx="484549" cy="508921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sp>
            <p:nvSpPr>
              <p:cNvPr id="15" name="Text Box 88"/>
              <p:cNvSpPr txBox="1">
                <a:spLocks noChangeArrowheads="1"/>
              </p:cNvSpPr>
              <p:nvPr/>
            </p:nvSpPr>
            <p:spPr bwMode="auto">
              <a:xfrm>
                <a:off x="5682274" y="5645696"/>
                <a:ext cx="3363322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957263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defTabSz="957263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defTabSz="957263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defTabSz="957263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defTabSz="957263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r>
                  <a:rPr lang="en-US" altLang="en-US" sz="1800" b="1" dirty="0" smtClean="0"/>
                  <a:t>LHC </a:t>
                </a:r>
                <a:r>
                  <a:rPr lang="en-US" altLang="en-US" sz="1800" b="1" dirty="0" err="1" smtClean="0"/>
                  <a:t>Quadrupole</a:t>
                </a:r>
                <a:r>
                  <a:rPr lang="en-US" altLang="en-US" sz="1800" b="1" dirty="0" smtClean="0"/>
                  <a:t> </a:t>
                </a:r>
                <a:r>
                  <a:rPr lang="en-US" altLang="en-US" sz="1800" b="1" dirty="0"/>
                  <a:t>Magnet:</a:t>
                </a:r>
                <a:r>
                  <a:rPr lang="en-US" altLang="en-US" sz="1800" dirty="0"/>
                  <a:t> A device used to </a:t>
                </a:r>
                <a:r>
                  <a:rPr lang="en-US" altLang="en-US" sz="1800" dirty="0">
                    <a:solidFill>
                      <a:srgbClr val="FF0000"/>
                    </a:solidFill>
                  </a:rPr>
                  <a:t>focus</a:t>
                </a:r>
                <a:r>
                  <a:rPr lang="en-US" altLang="en-US" sz="1800" dirty="0"/>
                  <a:t> charged particle beam during beam transport.  </a:t>
                </a:r>
                <a:endParaRPr lang="en-US" altLang="en-US" sz="1800" dirty="0">
                  <a:sym typeface="Symbol" pitchFamily="18" charset="2"/>
                </a:endParaRPr>
              </a:p>
            </p:txBody>
          </p:sp>
          <p:pic>
            <p:nvPicPr>
              <p:cNvPr id="112643" name="Picture 3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9757" y="2756541"/>
                <a:ext cx="2386790" cy="12343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424" name="Picture 8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2464" y="4291001"/>
                <a:ext cx="1999479" cy="20055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6" name="TextBox 95"/>
              <p:cNvSpPr txBox="1"/>
              <p:nvPr/>
            </p:nvSpPr>
            <p:spPr>
              <a:xfrm>
                <a:off x="3494686" y="4306214"/>
                <a:ext cx="202246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FF66"/>
                    </a:solidFill>
                  </a:rPr>
                  <a:t>Ni-Ti, 1.9</a:t>
                </a:r>
                <a:r>
                  <a:rPr lang="en-US" sz="1400" baseline="30000" dirty="0" smtClean="0">
                    <a:solidFill>
                      <a:srgbClr val="FFFF66"/>
                    </a:solidFill>
                  </a:rPr>
                  <a:t>0</a:t>
                </a:r>
                <a:r>
                  <a:rPr lang="en-US" sz="1400" dirty="0" smtClean="0">
                    <a:solidFill>
                      <a:srgbClr val="FFFF66"/>
                    </a:solidFill>
                  </a:rPr>
                  <a:t>K   223T/m</a:t>
                </a:r>
              </a:p>
              <a:p>
                <a:r>
                  <a:rPr lang="en-US" sz="1400" dirty="0" smtClean="0">
                    <a:solidFill>
                      <a:srgbClr val="FFFF66"/>
                    </a:solidFill>
                  </a:rPr>
                  <a:t>3.2 m long</a:t>
                </a:r>
              </a:p>
              <a:p>
                <a:r>
                  <a:rPr lang="en-US" sz="1400" dirty="0" smtClean="0">
                    <a:solidFill>
                      <a:srgbClr val="FFFF66"/>
                    </a:solidFill>
                  </a:rPr>
                  <a:t>56mm opening</a:t>
                </a:r>
                <a:endParaRPr lang="en-US" sz="1400" dirty="0">
                  <a:solidFill>
                    <a:srgbClr val="FFFF66"/>
                  </a:solidFill>
                </a:endParaRPr>
              </a:p>
            </p:txBody>
          </p:sp>
          <p:pic>
            <p:nvPicPr>
              <p:cNvPr id="112644" name="Picture 4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12118" y="4076782"/>
                <a:ext cx="1344201" cy="134420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4" name="Line 78"/>
              <p:cNvSpPr>
                <a:spLocks noChangeShapeType="1"/>
              </p:cNvSpPr>
              <p:nvPr/>
            </p:nvSpPr>
            <p:spPr bwMode="auto">
              <a:xfrm>
                <a:off x="7093105" y="3990937"/>
                <a:ext cx="966677" cy="437371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 type="triangle" w="lg" len="lg"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758063" y="5141143"/>
                <a:ext cx="133402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Mag. Field Lines</a:t>
                </a:r>
                <a:endParaRPr lang="en-US" sz="1200" dirty="0"/>
              </a:p>
            </p:txBody>
          </p:sp>
          <p:sp>
            <p:nvSpPr>
              <p:cNvPr id="27" name="Freeform 26"/>
              <p:cNvSpPr/>
              <p:nvPr/>
            </p:nvSpPr>
            <p:spPr bwMode="auto">
              <a:xfrm>
                <a:off x="122830" y="4203510"/>
                <a:ext cx="8993874" cy="1323833"/>
              </a:xfrm>
              <a:custGeom>
                <a:avLst/>
                <a:gdLst>
                  <a:gd name="connsiteX0" fmla="*/ 0 w 8993874"/>
                  <a:gd name="connsiteY0" fmla="*/ 13648 h 1323833"/>
                  <a:gd name="connsiteX1" fmla="*/ 5445457 w 8993874"/>
                  <a:gd name="connsiteY1" fmla="*/ 0 h 1323833"/>
                  <a:gd name="connsiteX2" fmla="*/ 5472752 w 8993874"/>
                  <a:gd name="connsiteY2" fmla="*/ 1323833 h 1323833"/>
                  <a:gd name="connsiteX3" fmla="*/ 8993874 w 8993874"/>
                  <a:gd name="connsiteY3" fmla="*/ 1310186 h 1323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93874" h="1323833">
                    <a:moveTo>
                      <a:pt x="0" y="13648"/>
                    </a:moveTo>
                    <a:lnTo>
                      <a:pt x="5445457" y="0"/>
                    </a:lnTo>
                    <a:lnTo>
                      <a:pt x="5472752" y="1323833"/>
                    </a:lnTo>
                    <a:lnTo>
                      <a:pt x="8993874" y="1310186"/>
                    </a:lnTo>
                  </a:path>
                </a:pathLst>
              </a:cu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2854664" y="2237384"/>
              <a:ext cx="39228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00CC"/>
                  </a:solidFill>
                </a:rPr>
                <a:t>Examples of LHC Magnets</a:t>
              </a:r>
              <a:endParaRPr lang="en-US" sz="2400" dirty="0">
                <a:solidFill>
                  <a:srgbClr val="0000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63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725356" y="1044852"/>
            <a:ext cx="2185112" cy="309562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-88135"/>
            <a:ext cx="7769225" cy="765175"/>
          </a:xfrm>
        </p:spPr>
        <p:txBody>
          <a:bodyPr/>
          <a:lstStyle/>
          <a:p>
            <a:r>
              <a:rPr lang="en-US" sz="2800" dirty="0" smtClean="0"/>
              <a:t>Components of Accelerators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896264" y="6478588"/>
            <a:ext cx="1079500" cy="379412"/>
          </a:xfrm>
        </p:spPr>
        <p:txBody>
          <a:bodyPr/>
          <a:lstStyle/>
          <a:p>
            <a:pPr>
              <a:defRPr/>
            </a:pPr>
            <a:fld id="{FB68AC2B-3AAF-4728-BB74-F644946B77C5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59484" y="1001612"/>
            <a:ext cx="8505370" cy="4999762"/>
            <a:chOff x="259484" y="1001612"/>
            <a:chExt cx="8505370" cy="4999762"/>
          </a:xfrm>
        </p:grpSpPr>
        <p:pic>
          <p:nvPicPr>
            <p:cNvPr id="67590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484" y="1946021"/>
              <a:ext cx="8499062" cy="2927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725356" y="1015394"/>
              <a:ext cx="8039498" cy="49859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800" b="1" dirty="0" err="1" smtClean="0"/>
                <a:t>Sextupole</a:t>
              </a:r>
              <a:r>
                <a:rPr lang="en-US" altLang="en-US" sz="1800" b="1" dirty="0" smtClean="0"/>
                <a:t> </a:t>
              </a:r>
              <a:r>
                <a:rPr lang="en-US" altLang="en-US" sz="1800" b="1" dirty="0"/>
                <a:t>Magnet</a:t>
              </a:r>
              <a:r>
                <a:rPr lang="en-US" altLang="en-US" sz="1800" dirty="0"/>
                <a:t>:  </a:t>
              </a:r>
              <a:r>
                <a:rPr lang="en-US" altLang="en-US" sz="1800" dirty="0" smtClean="0"/>
                <a:t>Beam will have      #0 (~10</a:t>
              </a:r>
              <a:r>
                <a:rPr lang="en-US" altLang="en-US" sz="1800" baseline="30000" dirty="0" smtClean="0"/>
                <a:t>-4 </a:t>
              </a:r>
              <a:r>
                <a:rPr lang="en-US" altLang="en-US" sz="1800" dirty="0" smtClean="0"/>
                <a:t>for LHC). Beam needs chromatic corrections.  </a:t>
              </a:r>
              <a:r>
                <a:rPr lang="en-US" altLang="en-US" sz="1800" dirty="0" err="1" smtClean="0"/>
                <a:t>Sextupole</a:t>
              </a:r>
              <a:r>
                <a:rPr lang="en-US" altLang="en-US" sz="1800" dirty="0" smtClean="0"/>
                <a:t> magnets are devices </a:t>
              </a:r>
              <a:r>
                <a:rPr lang="en-US" altLang="en-US" sz="1800" dirty="0"/>
                <a:t>used </a:t>
              </a:r>
              <a:r>
                <a:rPr lang="en-US" altLang="en-US" sz="1800" dirty="0" smtClean="0"/>
                <a:t>for </a:t>
              </a:r>
              <a:r>
                <a:rPr lang="en-US" altLang="en-US" sz="1800" dirty="0" smtClean="0">
                  <a:solidFill>
                    <a:srgbClr val="FF0000"/>
                  </a:solidFill>
                </a:rPr>
                <a:t>chromatic</a:t>
              </a:r>
              <a:r>
                <a:rPr lang="en-US" altLang="en-US" sz="1800" dirty="0" smtClean="0"/>
                <a:t> corrections.</a:t>
              </a:r>
            </a:p>
            <a:p>
              <a:endParaRPr lang="en-US" altLang="en-US" sz="1800" dirty="0"/>
            </a:p>
            <a:p>
              <a:endParaRPr lang="en-US" altLang="en-US" sz="1800" dirty="0" smtClean="0"/>
            </a:p>
            <a:p>
              <a:endParaRPr lang="en-US" altLang="en-US" sz="1800" dirty="0"/>
            </a:p>
            <a:p>
              <a:endParaRPr lang="en-US" altLang="en-US" sz="1800" dirty="0" smtClean="0"/>
            </a:p>
            <a:p>
              <a:endParaRPr lang="en-US" altLang="en-US" sz="1800" dirty="0"/>
            </a:p>
            <a:p>
              <a:endParaRPr lang="en-US" altLang="en-US" sz="1800" dirty="0" smtClean="0"/>
            </a:p>
            <a:p>
              <a:endParaRPr lang="en-US" altLang="en-US" sz="1800" dirty="0"/>
            </a:p>
            <a:p>
              <a:endParaRPr lang="en-US" altLang="en-US" sz="1800" dirty="0" smtClean="0"/>
            </a:p>
            <a:p>
              <a:endParaRPr lang="en-US" altLang="en-US" sz="1800" dirty="0"/>
            </a:p>
            <a:p>
              <a:endParaRPr lang="en-US" altLang="en-US" sz="1800" dirty="0" smtClean="0"/>
            </a:p>
            <a:p>
              <a:endParaRPr lang="en-US" altLang="en-US" sz="1800" dirty="0" smtClean="0"/>
            </a:p>
            <a:p>
              <a:endParaRPr lang="en-US" altLang="en-US" sz="1800" dirty="0" smtClean="0"/>
            </a:p>
            <a:p>
              <a:r>
                <a:rPr lang="en-US" altLang="en-US" sz="1800" dirty="0" smtClean="0"/>
                <a:t>Similarly, ring needs </a:t>
              </a:r>
              <a:r>
                <a:rPr lang="en-US" altLang="en-US" sz="1800" dirty="0" err="1" smtClean="0"/>
                <a:t>Octupole</a:t>
              </a:r>
              <a:r>
                <a:rPr lang="en-US" altLang="en-US" sz="1800" dirty="0" smtClean="0"/>
                <a:t> corrections.  And other high-order corrections…. </a:t>
              </a:r>
            </a:p>
          </p:txBody>
        </p:sp>
        <p:pic>
          <p:nvPicPr>
            <p:cNvPr id="61448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7008" y="1001612"/>
              <a:ext cx="489049" cy="3960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4870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00FF"/>
                </a:solidFill>
                <a:latin typeface="Comic Sans MS" pitchFamily="66" charset="0"/>
              </a:rPr>
              <a:t>LHC 400MHz SC accelerating </a:t>
            </a:r>
            <a:r>
              <a:rPr lang="en-GB" dirty="0" smtClean="0">
                <a:solidFill>
                  <a:srgbClr val="0000FF"/>
                </a:solidFill>
                <a:latin typeface="Comic Sans MS" pitchFamily="66" charset="0"/>
              </a:rPr>
              <a:t>module</a:t>
            </a:r>
            <a:endParaRPr lang="en-US" dirty="0"/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98" y="1193392"/>
            <a:ext cx="9029700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76564" y="933420"/>
            <a:ext cx="1519968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0000CC"/>
                </a:solidFill>
              </a:rPr>
              <a:t>Cryo</a:t>
            </a:r>
            <a:r>
              <a:rPr lang="en-US" sz="1800" dirty="0" smtClean="0">
                <a:solidFill>
                  <a:srgbClr val="0000CC"/>
                </a:solidFill>
              </a:rPr>
              <a:t>-module</a:t>
            </a:r>
            <a:endParaRPr lang="en-US" sz="1800" dirty="0">
              <a:solidFill>
                <a:srgbClr val="0000CC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A5C3B2-2713-40BA-92CF-ECD67616E0CD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0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collimators (87 in number)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A5C3B2-2713-40BA-92CF-ECD67616E0CD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1034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902236"/>
            <a:ext cx="83740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38708" y="4583876"/>
            <a:ext cx="4254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1. An illustration of multi-stage cleaning in the transverse beam planes. Primary collimators intercept the protons that are lost from the beam core. The leakage from this single-stage cleaning would be well above the quench limit of superconducting magnets. Secondary collimators and absorbers are used in insertion regions IR3 and IR7 to intercept halo protons and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hadronic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showers produced by beam particles interacting with the collimator jaws during the multi-turn process. Additional tertiary collimators ensure further protection close to the experiments.</a:t>
            </a:r>
          </a:p>
        </p:txBody>
      </p:sp>
    </p:spTree>
    <p:extLst>
      <p:ext uri="{BB962C8B-B14F-4D97-AF65-F5344CB8AC3E}">
        <p14:creationId xmlns:p14="http://schemas.microsoft.com/office/powerpoint/2010/main" val="199734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1" y="0"/>
            <a:ext cx="7769225" cy="765175"/>
          </a:xfrm>
        </p:spPr>
        <p:txBody>
          <a:bodyPr/>
          <a:lstStyle/>
          <a:p>
            <a:r>
              <a:rPr lang="en-US" dirty="0" smtClean="0"/>
              <a:t>LHC Beta-function at </a:t>
            </a:r>
            <a:r>
              <a:rPr lang="en-US" dirty="0" smtClean="0">
                <a:sym typeface="Symbol"/>
              </a:rPr>
              <a:t>Injection &amp;  Collision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A5C3B2-2713-40BA-92CF-ECD67616E0CD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41064" y="641955"/>
            <a:ext cx="8228272" cy="5593460"/>
            <a:chOff x="441065" y="657711"/>
            <a:chExt cx="8228272" cy="5999163"/>
          </a:xfrm>
        </p:grpSpPr>
        <p:pic>
          <p:nvPicPr>
            <p:cNvPr id="6553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065" y="657711"/>
              <a:ext cx="8228272" cy="5999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651500" y="1413877"/>
              <a:ext cx="12618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ym typeface="Symbol"/>
                </a:rPr>
                <a:t></a:t>
              </a:r>
              <a:r>
                <a:rPr lang="en-US" baseline="-25000" dirty="0" smtClean="0">
                  <a:sym typeface="Symbol"/>
                </a:rPr>
                <a:t>Max</a:t>
              </a:r>
              <a:r>
                <a:rPr lang="en-US" dirty="0" smtClean="0">
                  <a:sym typeface="Symbol"/>
                </a:rPr>
                <a:t>~4.5km</a:t>
              </a:r>
              <a:endParaRPr lang="en-US" dirty="0"/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6248400" y="1218861"/>
              <a:ext cx="685800" cy="241639"/>
            </a:xfrm>
            <a:custGeom>
              <a:avLst/>
              <a:gdLst>
                <a:gd name="connsiteX0" fmla="*/ 0 w 685800"/>
                <a:gd name="connsiteY0" fmla="*/ 241639 h 241639"/>
                <a:gd name="connsiteX1" fmla="*/ 292100 w 685800"/>
                <a:gd name="connsiteY1" fmla="*/ 38439 h 241639"/>
                <a:gd name="connsiteX2" fmla="*/ 685800 w 685800"/>
                <a:gd name="connsiteY2" fmla="*/ 339 h 24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00" h="241639">
                  <a:moveTo>
                    <a:pt x="0" y="241639"/>
                  </a:moveTo>
                  <a:cubicBezTo>
                    <a:pt x="88900" y="160147"/>
                    <a:pt x="177800" y="78656"/>
                    <a:pt x="292100" y="38439"/>
                  </a:cubicBezTo>
                  <a:cubicBezTo>
                    <a:pt x="406400" y="-1778"/>
                    <a:pt x="546100" y="-720"/>
                    <a:pt x="685800" y="339"/>
                  </a:cubicBez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704826" y="6202168"/>
            <a:ext cx="3845061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/>
              </a:rPr>
              <a:t>-function @ IR is after squeeze is * 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 bwMode="auto">
          <a:xfrm>
            <a:off x="8400262" y="2857781"/>
            <a:ext cx="308472" cy="3515240"/>
          </a:xfrm>
          <a:custGeom>
            <a:avLst/>
            <a:gdLst>
              <a:gd name="connsiteX0" fmla="*/ 143219 w 308472"/>
              <a:gd name="connsiteY0" fmla="*/ 3503364 h 3514381"/>
              <a:gd name="connsiteX1" fmla="*/ 308472 w 308472"/>
              <a:gd name="connsiteY1" fmla="*/ 3514381 h 3514381"/>
              <a:gd name="connsiteX2" fmla="*/ 297455 w 308472"/>
              <a:gd name="connsiteY2" fmla="*/ 0 h 3514381"/>
              <a:gd name="connsiteX3" fmla="*/ 0 w 308472"/>
              <a:gd name="connsiteY3" fmla="*/ 11017 h 3514381"/>
              <a:gd name="connsiteX0" fmla="*/ 137281 w 308472"/>
              <a:gd name="connsiteY0" fmla="*/ 3521177 h 3521177"/>
              <a:gd name="connsiteX1" fmla="*/ 308472 w 308472"/>
              <a:gd name="connsiteY1" fmla="*/ 3514381 h 3521177"/>
              <a:gd name="connsiteX2" fmla="*/ 297455 w 308472"/>
              <a:gd name="connsiteY2" fmla="*/ 0 h 3521177"/>
              <a:gd name="connsiteX3" fmla="*/ 0 w 308472"/>
              <a:gd name="connsiteY3" fmla="*/ 11017 h 3521177"/>
              <a:gd name="connsiteX0" fmla="*/ 137281 w 308472"/>
              <a:gd name="connsiteY0" fmla="*/ 3544928 h 3544928"/>
              <a:gd name="connsiteX1" fmla="*/ 308472 w 308472"/>
              <a:gd name="connsiteY1" fmla="*/ 3514381 h 3544928"/>
              <a:gd name="connsiteX2" fmla="*/ 297455 w 308472"/>
              <a:gd name="connsiteY2" fmla="*/ 0 h 3544928"/>
              <a:gd name="connsiteX3" fmla="*/ 0 w 308472"/>
              <a:gd name="connsiteY3" fmla="*/ 11017 h 3544928"/>
              <a:gd name="connsiteX0" fmla="*/ 137281 w 308472"/>
              <a:gd name="connsiteY0" fmla="*/ 3515240 h 3515240"/>
              <a:gd name="connsiteX1" fmla="*/ 308472 w 308472"/>
              <a:gd name="connsiteY1" fmla="*/ 3514381 h 3515240"/>
              <a:gd name="connsiteX2" fmla="*/ 297455 w 308472"/>
              <a:gd name="connsiteY2" fmla="*/ 0 h 3515240"/>
              <a:gd name="connsiteX3" fmla="*/ 0 w 308472"/>
              <a:gd name="connsiteY3" fmla="*/ 11017 h 3515240"/>
              <a:gd name="connsiteX0" fmla="*/ 137281 w 308472"/>
              <a:gd name="connsiteY0" fmla="*/ 3527974 h 3527974"/>
              <a:gd name="connsiteX1" fmla="*/ 308472 w 308472"/>
              <a:gd name="connsiteY1" fmla="*/ 3527115 h 3527974"/>
              <a:gd name="connsiteX2" fmla="*/ 297455 w 308472"/>
              <a:gd name="connsiteY2" fmla="*/ 12734 h 3527974"/>
              <a:gd name="connsiteX3" fmla="*/ 0 w 308472"/>
              <a:gd name="connsiteY3" fmla="*/ 0 h 3527974"/>
              <a:gd name="connsiteX0" fmla="*/ 137281 w 308472"/>
              <a:gd name="connsiteY0" fmla="*/ 3515240 h 3515240"/>
              <a:gd name="connsiteX1" fmla="*/ 308472 w 308472"/>
              <a:gd name="connsiteY1" fmla="*/ 3514381 h 3515240"/>
              <a:gd name="connsiteX2" fmla="*/ 297455 w 308472"/>
              <a:gd name="connsiteY2" fmla="*/ 0 h 3515240"/>
              <a:gd name="connsiteX3" fmla="*/ 0 w 308472"/>
              <a:gd name="connsiteY3" fmla="*/ 5079 h 3515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515240">
                <a:moveTo>
                  <a:pt x="137281" y="3515240"/>
                </a:moveTo>
                <a:lnTo>
                  <a:pt x="308472" y="3514381"/>
                </a:lnTo>
                <a:cubicBezTo>
                  <a:pt x="304800" y="2342921"/>
                  <a:pt x="301127" y="1171460"/>
                  <a:pt x="297455" y="0"/>
                </a:cubicBezTo>
                <a:lnTo>
                  <a:pt x="0" y="5079"/>
                </a:ln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05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Hour-glass Effect (Back up slide)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A5C3B2-2713-40BA-92CF-ECD67616E0CD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86487"/>
            <a:ext cx="3070762" cy="202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72" y="2719560"/>
            <a:ext cx="3687258" cy="724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267" y="686486"/>
            <a:ext cx="3336475" cy="2185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637079" y="2816480"/>
            <a:ext cx="2239613" cy="447675"/>
            <a:chOff x="4184938" y="4603978"/>
            <a:chExt cx="2974150" cy="535750"/>
          </a:xfrm>
        </p:grpSpPr>
        <p:pic>
          <p:nvPicPr>
            <p:cNvPr id="52232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4938" y="4615853"/>
              <a:ext cx="177165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3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8463" y="4603978"/>
              <a:ext cx="1190625" cy="447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653762" y="3443843"/>
            <a:ext cx="7758755" cy="2391673"/>
            <a:chOff x="238125" y="3835947"/>
            <a:chExt cx="9566079" cy="2971800"/>
          </a:xfrm>
        </p:grpSpPr>
        <p:pic>
          <p:nvPicPr>
            <p:cNvPr id="52234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125" y="3835947"/>
              <a:ext cx="4333875" cy="29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5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1754" y="3835947"/>
              <a:ext cx="4362450" cy="287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Oval 5"/>
          <p:cNvSpPr/>
          <p:nvPr/>
        </p:nvSpPr>
        <p:spPr bwMode="auto">
          <a:xfrm>
            <a:off x="2417938" y="4509509"/>
            <a:ext cx="216998" cy="6531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9731" y="5904407"/>
            <a:ext cx="6545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Significant effect on long bunches when </a:t>
            </a:r>
            <a:r>
              <a:rPr lang="en-US" sz="1800" dirty="0">
                <a:sym typeface="Symbol"/>
              </a:rPr>
              <a:t>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*</a:t>
            </a:r>
            <a:r>
              <a:rPr lang="en-US" sz="1800" dirty="0" smtClean="0"/>
              <a:t> is small: </a:t>
            </a:r>
            <a:r>
              <a:rPr lang="en-US" sz="1800" dirty="0">
                <a:sym typeface="Symbol"/>
              </a:rPr>
              <a:t>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* ~ </a:t>
            </a:r>
            <a:r>
              <a:rPr lang="en-US" sz="1800" dirty="0">
                <a:sym typeface="Symbol"/>
              </a:rPr>
              <a:t></a:t>
            </a:r>
            <a:r>
              <a:rPr lang="en-US" sz="1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s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1660812" y="1268883"/>
            <a:ext cx="1830949" cy="7817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Behavior of the lattice </a:t>
            </a:r>
          </a:p>
          <a:p>
            <a:pPr algn="ctr">
              <a:lnSpc>
                <a:spcPct val="80000"/>
              </a:lnSpc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 function abound </a:t>
            </a:r>
          </a:p>
          <a:p>
            <a:pPr algn="ctr">
              <a:lnSpc>
                <a:spcPct val="80000"/>
              </a:lnSpc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interaction points </a:t>
            </a:r>
          </a:p>
          <a:p>
            <a:pPr algn="ctr">
              <a:lnSpc>
                <a:spcPct val="80000"/>
              </a:lnSpc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in the LHC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63479" y="1974858"/>
            <a:ext cx="2512226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Envelop of the </a:t>
            </a:r>
          </a:p>
          <a:p>
            <a:pPr algn="ctr">
              <a:lnSpc>
                <a:spcPct val="80000"/>
              </a:lnSpc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beam in the vicinity </a:t>
            </a:r>
          </a:p>
          <a:p>
            <a:pPr algn="ctr">
              <a:lnSpc>
                <a:spcPct val="80000"/>
              </a:lnSpc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of interaction point  of the LHC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96840" y="4831587"/>
            <a:ext cx="1192699" cy="264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short bunch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80571" y="4851643"/>
            <a:ext cx="1152624" cy="264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long bunch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069807" y="4400192"/>
            <a:ext cx="1367021" cy="204727"/>
            <a:chOff x="6069807" y="4400192"/>
            <a:chExt cx="1367021" cy="204727"/>
          </a:xfrm>
        </p:grpSpPr>
        <p:sp>
          <p:nvSpPr>
            <p:cNvPr id="18" name="Oval 17"/>
            <p:cNvSpPr/>
            <p:nvPr/>
          </p:nvSpPr>
          <p:spPr bwMode="auto">
            <a:xfrm>
              <a:off x="6076945" y="4470243"/>
              <a:ext cx="1359882" cy="64669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6069807" y="4400194"/>
              <a:ext cx="588543" cy="109425"/>
            </a:xfrm>
            <a:custGeom>
              <a:avLst/>
              <a:gdLst>
                <a:gd name="connsiteX0" fmla="*/ 668811 w 668811"/>
                <a:gd name="connsiteY0" fmla="*/ 249109 h 349008"/>
                <a:gd name="connsiteX1" fmla="*/ 492598 w 668811"/>
                <a:gd name="connsiteY1" fmla="*/ 203865 h 349008"/>
                <a:gd name="connsiteX2" fmla="*/ 85405 w 668811"/>
                <a:gd name="connsiteY2" fmla="*/ 1459 h 349008"/>
                <a:gd name="connsiteX3" fmla="*/ 6823 w 668811"/>
                <a:gd name="connsiteY3" fmla="*/ 320547 h 349008"/>
                <a:gd name="connsiteX4" fmla="*/ 9205 w 668811"/>
                <a:gd name="connsiteY4" fmla="*/ 313403 h 349008"/>
                <a:gd name="connsiteX0" fmla="*/ 661988 w 661988"/>
                <a:gd name="connsiteY0" fmla="*/ 249109 h 320547"/>
                <a:gd name="connsiteX1" fmla="*/ 485775 w 661988"/>
                <a:gd name="connsiteY1" fmla="*/ 203865 h 320547"/>
                <a:gd name="connsiteX2" fmla="*/ 78582 w 661988"/>
                <a:gd name="connsiteY2" fmla="*/ 1459 h 320547"/>
                <a:gd name="connsiteX3" fmla="*/ 0 w 661988"/>
                <a:gd name="connsiteY3" fmla="*/ 320547 h 320547"/>
                <a:gd name="connsiteX0" fmla="*/ 661988 w 661988"/>
                <a:gd name="connsiteY0" fmla="*/ 220739 h 292177"/>
                <a:gd name="connsiteX1" fmla="*/ 485775 w 661988"/>
                <a:gd name="connsiteY1" fmla="*/ 175495 h 292177"/>
                <a:gd name="connsiteX2" fmla="*/ 152401 w 661988"/>
                <a:gd name="connsiteY2" fmla="*/ 1664 h 292177"/>
                <a:gd name="connsiteX3" fmla="*/ 0 w 661988"/>
                <a:gd name="connsiteY3" fmla="*/ 292177 h 292177"/>
                <a:gd name="connsiteX0" fmla="*/ 664742 w 664742"/>
                <a:gd name="connsiteY0" fmla="*/ 169194 h 292100"/>
                <a:gd name="connsiteX1" fmla="*/ 485775 w 664742"/>
                <a:gd name="connsiteY1" fmla="*/ 175418 h 292100"/>
                <a:gd name="connsiteX2" fmla="*/ 152401 w 664742"/>
                <a:gd name="connsiteY2" fmla="*/ 1587 h 292100"/>
                <a:gd name="connsiteX3" fmla="*/ 0 w 664742"/>
                <a:gd name="connsiteY3" fmla="*/ 292100 h 292100"/>
                <a:gd name="connsiteX0" fmla="*/ 664742 w 664742"/>
                <a:gd name="connsiteY0" fmla="*/ 198648 h 292143"/>
                <a:gd name="connsiteX1" fmla="*/ 485775 w 664742"/>
                <a:gd name="connsiteY1" fmla="*/ 175461 h 292143"/>
                <a:gd name="connsiteX2" fmla="*/ 152401 w 664742"/>
                <a:gd name="connsiteY2" fmla="*/ 1630 h 292143"/>
                <a:gd name="connsiteX3" fmla="*/ 0 w 664742"/>
                <a:gd name="connsiteY3" fmla="*/ 292143 h 292143"/>
                <a:gd name="connsiteX0" fmla="*/ 390899 w 491718"/>
                <a:gd name="connsiteY0" fmla="*/ 8 h 570279"/>
                <a:gd name="connsiteX1" fmla="*/ 485775 w 491718"/>
                <a:gd name="connsiteY1" fmla="*/ 453597 h 570279"/>
                <a:gd name="connsiteX2" fmla="*/ 152401 w 491718"/>
                <a:gd name="connsiteY2" fmla="*/ 279766 h 570279"/>
                <a:gd name="connsiteX3" fmla="*/ 0 w 491718"/>
                <a:gd name="connsiteY3" fmla="*/ 570279 h 570279"/>
                <a:gd name="connsiteX0" fmla="*/ 588543 w 588543"/>
                <a:gd name="connsiteY0" fmla="*/ 185912 h 292122"/>
                <a:gd name="connsiteX1" fmla="*/ 485775 w 588543"/>
                <a:gd name="connsiteY1" fmla="*/ 175440 h 292122"/>
                <a:gd name="connsiteX2" fmla="*/ 152401 w 588543"/>
                <a:gd name="connsiteY2" fmla="*/ 1609 h 292122"/>
                <a:gd name="connsiteX3" fmla="*/ 0 w 588543"/>
                <a:gd name="connsiteY3" fmla="*/ 292122 h 292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8543" h="292122">
                  <a:moveTo>
                    <a:pt x="588543" y="185912"/>
                  </a:moveTo>
                  <a:cubicBezTo>
                    <a:pt x="549053" y="183927"/>
                    <a:pt x="558465" y="206157"/>
                    <a:pt x="485775" y="175440"/>
                  </a:cubicBezTo>
                  <a:cubicBezTo>
                    <a:pt x="413085" y="144723"/>
                    <a:pt x="233363" y="-17838"/>
                    <a:pt x="152401" y="1609"/>
                  </a:cubicBezTo>
                  <a:cubicBezTo>
                    <a:pt x="71439" y="21056"/>
                    <a:pt x="12700" y="240131"/>
                    <a:pt x="0" y="292122"/>
                  </a:cubicBezTo>
                </a:path>
              </a:pathLst>
            </a:cu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9" name="Freeform 28"/>
            <p:cNvSpPr/>
            <p:nvPr/>
          </p:nvSpPr>
          <p:spPr bwMode="auto">
            <a:xfrm flipV="1">
              <a:off x="6069807" y="4502210"/>
              <a:ext cx="597695" cy="102709"/>
            </a:xfrm>
            <a:custGeom>
              <a:avLst/>
              <a:gdLst>
                <a:gd name="connsiteX0" fmla="*/ 668811 w 668811"/>
                <a:gd name="connsiteY0" fmla="*/ 249109 h 349008"/>
                <a:gd name="connsiteX1" fmla="*/ 492598 w 668811"/>
                <a:gd name="connsiteY1" fmla="*/ 203865 h 349008"/>
                <a:gd name="connsiteX2" fmla="*/ 85405 w 668811"/>
                <a:gd name="connsiteY2" fmla="*/ 1459 h 349008"/>
                <a:gd name="connsiteX3" fmla="*/ 6823 w 668811"/>
                <a:gd name="connsiteY3" fmla="*/ 320547 h 349008"/>
                <a:gd name="connsiteX4" fmla="*/ 9205 w 668811"/>
                <a:gd name="connsiteY4" fmla="*/ 313403 h 349008"/>
                <a:gd name="connsiteX0" fmla="*/ 661988 w 661988"/>
                <a:gd name="connsiteY0" fmla="*/ 249109 h 320547"/>
                <a:gd name="connsiteX1" fmla="*/ 485775 w 661988"/>
                <a:gd name="connsiteY1" fmla="*/ 203865 h 320547"/>
                <a:gd name="connsiteX2" fmla="*/ 78582 w 661988"/>
                <a:gd name="connsiteY2" fmla="*/ 1459 h 320547"/>
                <a:gd name="connsiteX3" fmla="*/ 0 w 661988"/>
                <a:gd name="connsiteY3" fmla="*/ 320547 h 320547"/>
                <a:gd name="connsiteX0" fmla="*/ 661988 w 661988"/>
                <a:gd name="connsiteY0" fmla="*/ 220739 h 292177"/>
                <a:gd name="connsiteX1" fmla="*/ 485775 w 661988"/>
                <a:gd name="connsiteY1" fmla="*/ 175495 h 292177"/>
                <a:gd name="connsiteX2" fmla="*/ 152401 w 661988"/>
                <a:gd name="connsiteY2" fmla="*/ 1664 h 292177"/>
                <a:gd name="connsiteX3" fmla="*/ 0 w 661988"/>
                <a:gd name="connsiteY3" fmla="*/ 292177 h 292177"/>
                <a:gd name="connsiteX0" fmla="*/ 581026 w 581026"/>
                <a:gd name="connsiteY0" fmla="*/ 193600 h 292134"/>
                <a:gd name="connsiteX1" fmla="*/ 485775 w 581026"/>
                <a:gd name="connsiteY1" fmla="*/ 175452 h 292134"/>
                <a:gd name="connsiteX2" fmla="*/ 152401 w 581026"/>
                <a:gd name="connsiteY2" fmla="*/ 1621 h 292134"/>
                <a:gd name="connsiteX3" fmla="*/ 0 w 581026"/>
                <a:gd name="connsiteY3" fmla="*/ 292134 h 292134"/>
                <a:gd name="connsiteX0" fmla="*/ 597695 w 597695"/>
                <a:gd name="connsiteY0" fmla="*/ 213953 h 292165"/>
                <a:gd name="connsiteX1" fmla="*/ 485775 w 597695"/>
                <a:gd name="connsiteY1" fmla="*/ 175483 h 292165"/>
                <a:gd name="connsiteX2" fmla="*/ 152401 w 597695"/>
                <a:gd name="connsiteY2" fmla="*/ 1652 h 292165"/>
                <a:gd name="connsiteX3" fmla="*/ 0 w 597695"/>
                <a:gd name="connsiteY3" fmla="*/ 292165 h 29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7695" h="292165">
                  <a:moveTo>
                    <a:pt x="597695" y="213953"/>
                  </a:moveTo>
                  <a:cubicBezTo>
                    <a:pt x="558205" y="211968"/>
                    <a:pt x="559991" y="210866"/>
                    <a:pt x="485775" y="175483"/>
                  </a:cubicBezTo>
                  <a:cubicBezTo>
                    <a:pt x="411559" y="140100"/>
                    <a:pt x="233363" y="-17795"/>
                    <a:pt x="152401" y="1652"/>
                  </a:cubicBezTo>
                  <a:cubicBezTo>
                    <a:pt x="71439" y="21099"/>
                    <a:pt x="12700" y="240174"/>
                    <a:pt x="0" y="292165"/>
                  </a:cubicBezTo>
                </a:path>
              </a:pathLst>
            </a:cu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0" name="Freeform 29"/>
            <p:cNvSpPr/>
            <p:nvPr/>
          </p:nvSpPr>
          <p:spPr bwMode="auto">
            <a:xfrm flipH="1">
              <a:off x="6908192" y="4400192"/>
              <a:ext cx="528636" cy="109427"/>
            </a:xfrm>
            <a:custGeom>
              <a:avLst/>
              <a:gdLst>
                <a:gd name="connsiteX0" fmla="*/ 668811 w 668811"/>
                <a:gd name="connsiteY0" fmla="*/ 249109 h 349008"/>
                <a:gd name="connsiteX1" fmla="*/ 492598 w 668811"/>
                <a:gd name="connsiteY1" fmla="*/ 203865 h 349008"/>
                <a:gd name="connsiteX2" fmla="*/ 85405 w 668811"/>
                <a:gd name="connsiteY2" fmla="*/ 1459 h 349008"/>
                <a:gd name="connsiteX3" fmla="*/ 6823 w 668811"/>
                <a:gd name="connsiteY3" fmla="*/ 320547 h 349008"/>
                <a:gd name="connsiteX4" fmla="*/ 9205 w 668811"/>
                <a:gd name="connsiteY4" fmla="*/ 313403 h 349008"/>
                <a:gd name="connsiteX0" fmla="*/ 661988 w 661988"/>
                <a:gd name="connsiteY0" fmla="*/ 249109 h 320547"/>
                <a:gd name="connsiteX1" fmla="*/ 485775 w 661988"/>
                <a:gd name="connsiteY1" fmla="*/ 203865 h 320547"/>
                <a:gd name="connsiteX2" fmla="*/ 78582 w 661988"/>
                <a:gd name="connsiteY2" fmla="*/ 1459 h 320547"/>
                <a:gd name="connsiteX3" fmla="*/ 0 w 661988"/>
                <a:gd name="connsiteY3" fmla="*/ 320547 h 320547"/>
                <a:gd name="connsiteX0" fmla="*/ 661988 w 661988"/>
                <a:gd name="connsiteY0" fmla="*/ 220739 h 292177"/>
                <a:gd name="connsiteX1" fmla="*/ 485775 w 661988"/>
                <a:gd name="connsiteY1" fmla="*/ 175495 h 292177"/>
                <a:gd name="connsiteX2" fmla="*/ 152401 w 661988"/>
                <a:gd name="connsiteY2" fmla="*/ 1664 h 292177"/>
                <a:gd name="connsiteX3" fmla="*/ 0 w 661988"/>
                <a:gd name="connsiteY3" fmla="*/ 292177 h 292177"/>
                <a:gd name="connsiteX0" fmla="*/ 661988 w 661988"/>
                <a:gd name="connsiteY0" fmla="*/ 176172 h 292110"/>
                <a:gd name="connsiteX1" fmla="*/ 485775 w 661988"/>
                <a:gd name="connsiteY1" fmla="*/ 175428 h 292110"/>
                <a:gd name="connsiteX2" fmla="*/ 152401 w 661988"/>
                <a:gd name="connsiteY2" fmla="*/ 1597 h 292110"/>
                <a:gd name="connsiteX3" fmla="*/ 0 w 661988"/>
                <a:gd name="connsiteY3" fmla="*/ 292110 h 292110"/>
                <a:gd name="connsiteX0" fmla="*/ 607278 w 607278"/>
                <a:gd name="connsiteY0" fmla="*/ 188901 h 292126"/>
                <a:gd name="connsiteX1" fmla="*/ 485775 w 607278"/>
                <a:gd name="connsiteY1" fmla="*/ 175444 h 292126"/>
                <a:gd name="connsiteX2" fmla="*/ 152401 w 607278"/>
                <a:gd name="connsiteY2" fmla="*/ 1613 h 292126"/>
                <a:gd name="connsiteX3" fmla="*/ 0 w 607278"/>
                <a:gd name="connsiteY3" fmla="*/ 292126 h 292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7278" h="292126">
                  <a:moveTo>
                    <a:pt x="607278" y="188901"/>
                  </a:moveTo>
                  <a:cubicBezTo>
                    <a:pt x="567788" y="186916"/>
                    <a:pt x="561588" y="206659"/>
                    <a:pt x="485775" y="175444"/>
                  </a:cubicBezTo>
                  <a:cubicBezTo>
                    <a:pt x="409962" y="144229"/>
                    <a:pt x="233363" y="-17834"/>
                    <a:pt x="152401" y="1613"/>
                  </a:cubicBezTo>
                  <a:cubicBezTo>
                    <a:pt x="71439" y="21060"/>
                    <a:pt x="12700" y="240135"/>
                    <a:pt x="0" y="292126"/>
                  </a:cubicBezTo>
                </a:path>
              </a:pathLst>
            </a:cu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1" name="Freeform 30"/>
            <p:cNvSpPr/>
            <p:nvPr/>
          </p:nvSpPr>
          <p:spPr bwMode="auto">
            <a:xfrm flipH="1" flipV="1">
              <a:off x="6924860" y="4497448"/>
              <a:ext cx="509586" cy="102702"/>
            </a:xfrm>
            <a:custGeom>
              <a:avLst/>
              <a:gdLst>
                <a:gd name="connsiteX0" fmla="*/ 668811 w 668811"/>
                <a:gd name="connsiteY0" fmla="*/ 249109 h 349008"/>
                <a:gd name="connsiteX1" fmla="*/ 492598 w 668811"/>
                <a:gd name="connsiteY1" fmla="*/ 203865 h 349008"/>
                <a:gd name="connsiteX2" fmla="*/ 85405 w 668811"/>
                <a:gd name="connsiteY2" fmla="*/ 1459 h 349008"/>
                <a:gd name="connsiteX3" fmla="*/ 6823 w 668811"/>
                <a:gd name="connsiteY3" fmla="*/ 320547 h 349008"/>
                <a:gd name="connsiteX4" fmla="*/ 9205 w 668811"/>
                <a:gd name="connsiteY4" fmla="*/ 313403 h 349008"/>
                <a:gd name="connsiteX0" fmla="*/ 661988 w 661988"/>
                <a:gd name="connsiteY0" fmla="*/ 249109 h 320547"/>
                <a:gd name="connsiteX1" fmla="*/ 485775 w 661988"/>
                <a:gd name="connsiteY1" fmla="*/ 203865 h 320547"/>
                <a:gd name="connsiteX2" fmla="*/ 78582 w 661988"/>
                <a:gd name="connsiteY2" fmla="*/ 1459 h 320547"/>
                <a:gd name="connsiteX3" fmla="*/ 0 w 661988"/>
                <a:gd name="connsiteY3" fmla="*/ 320547 h 320547"/>
                <a:gd name="connsiteX0" fmla="*/ 661988 w 661988"/>
                <a:gd name="connsiteY0" fmla="*/ 220739 h 292177"/>
                <a:gd name="connsiteX1" fmla="*/ 485775 w 661988"/>
                <a:gd name="connsiteY1" fmla="*/ 175495 h 292177"/>
                <a:gd name="connsiteX2" fmla="*/ 152401 w 661988"/>
                <a:gd name="connsiteY2" fmla="*/ 1664 h 292177"/>
                <a:gd name="connsiteX3" fmla="*/ 0 w 661988"/>
                <a:gd name="connsiteY3" fmla="*/ 292177 h 292177"/>
                <a:gd name="connsiteX0" fmla="*/ 588129 w 588129"/>
                <a:gd name="connsiteY0" fmla="*/ 200385 h 292146"/>
                <a:gd name="connsiteX1" fmla="*/ 485775 w 588129"/>
                <a:gd name="connsiteY1" fmla="*/ 175464 h 292146"/>
                <a:gd name="connsiteX2" fmla="*/ 152401 w 588129"/>
                <a:gd name="connsiteY2" fmla="*/ 1633 h 292146"/>
                <a:gd name="connsiteX3" fmla="*/ 0 w 588129"/>
                <a:gd name="connsiteY3" fmla="*/ 292146 h 292146"/>
                <a:gd name="connsiteX0" fmla="*/ 590864 w 590864"/>
                <a:gd name="connsiteY0" fmla="*/ 220738 h 292177"/>
                <a:gd name="connsiteX1" fmla="*/ 485775 w 590864"/>
                <a:gd name="connsiteY1" fmla="*/ 175495 h 292177"/>
                <a:gd name="connsiteX2" fmla="*/ 152401 w 590864"/>
                <a:gd name="connsiteY2" fmla="*/ 1664 h 292177"/>
                <a:gd name="connsiteX3" fmla="*/ 0 w 590864"/>
                <a:gd name="connsiteY3" fmla="*/ 292177 h 292177"/>
                <a:gd name="connsiteX0" fmla="*/ 585394 w 585394"/>
                <a:gd name="connsiteY0" fmla="*/ 200385 h 292146"/>
                <a:gd name="connsiteX1" fmla="*/ 485775 w 585394"/>
                <a:gd name="connsiteY1" fmla="*/ 175464 h 292146"/>
                <a:gd name="connsiteX2" fmla="*/ 152401 w 585394"/>
                <a:gd name="connsiteY2" fmla="*/ 1633 h 292146"/>
                <a:gd name="connsiteX3" fmla="*/ 0 w 585394"/>
                <a:gd name="connsiteY3" fmla="*/ 292146 h 292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394" h="292146">
                  <a:moveTo>
                    <a:pt x="585394" y="200385"/>
                  </a:moveTo>
                  <a:cubicBezTo>
                    <a:pt x="545904" y="198400"/>
                    <a:pt x="557940" y="208589"/>
                    <a:pt x="485775" y="175464"/>
                  </a:cubicBezTo>
                  <a:cubicBezTo>
                    <a:pt x="413610" y="142339"/>
                    <a:pt x="233363" y="-17814"/>
                    <a:pt x="152401" y="1633"/>
                  </a:cubicBezTo>
                  <a:cubicBezTo>
                    <a:pt x="71439" y="21080"/>
                    <a:pt x="12700" y="240155"/>
                    <a:pt x="0" y="292146"/>
                  </a:cubicBezTo>
                </a:path>
              </a:pathLst>
            </a:cu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995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544" y="69275"/>
            <a:ext cx="6193413" cy="540327"/>
          </a:xfrm>
        </p:spPr>
        <p:txBody>
          <a:bodyPr/>
          <a:lstStyle/>
          <a:p>
            <a:r>
              <a:rPr lang="en-US" dirty="0" smtClean="0"/>
              <a:t>LHC Beam &amp; Loss </a:t>
            </a:r>
            <a:r>
              <a:rPr lang="en-US" dirty="0"/>
              <a:t>during Squeeze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A5C3B2-2713-40BA-92CF-ECD67616E0CD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699660"/>
            <a:ext cx="8512175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200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ontent Placeholder 53"/>
          <p:cNvSpPr>
            <a:spLocks noGrp="1"/>
          </p:cNvSpPr>
          <p:nvPr>
            <p:ph idx="1"/>
          </p:nvPr>
        </p:nvSpPr>
        <p:spPr>
          <a:xfrm>
            <a:off x="1811204" y="141203"/>
            <a:ext cx="6118360" cy="68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>
                <a:solidFill>
                  <a:srgbClr val="0000CC"/>
                </a:solidFill>
              </a:rPr>
              <a:t>S</a:t>
            </a:r>
            <a:r>
              <a:rPr lang="en-US" sz="2600" dirty="0" smtClean="0">
                <a:solidFill>
                  <a:srgbClr val="0000CC"/>
                </a:solidFill>
              </a:rPr>
              <a:t>ome issues in LHC 2011-12 operation </a:t>
            </a:r>
            <a:endParaRPr lang="en-US" sz="2600" dirty="0">
              <a:solidFill>
                <a:srgbClr val="0000CC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13423" y="923206"/>
            <a:ext cx="3888431" cy="5077544"/>
          </a:xfrm>
          <a:prstGeom prst="roundRect">
            <a:avLst>
              <a:gd name="adj" fmla="val 28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>
                <a:solidFill>
                  <a:srgbClr val="0000CC"/>
                </a:solidFill>
              </a:rPr>
              <a:t>UFOs</a:t>
            </a:r>
            <a:endParaRPr lang="en-US" sz="1200" dirty="0">
              <a:solidFill>
                <a:srgbClr val="0000CC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CC"/>
                </a:solidFill>
              </a:rPr>
              <a:t>20 dumps in 2012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CC"/>
                </a:solidFill>
              </a:rPr>
              <a:t>time scale 50-200 µs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CC"/>
                </a:solidFill>
              </a:rPr>
              <a:t>conditioning observed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CC"/>
                </a:solidFill>
              </a:rPr>
              <a:t>worry about 6.5 </a:t>
            </a:r>
            <a:r>
              <a:rPr lang="en-US" sz="1600" dirty="0" err="1">
                <a:solidFill>
                  <a:srgbClr val="0000CC"/>
                </a:solidFill>
              </a:rPr>
              <a:t>TeV</a:t>
            </a:r>
            <a:r>
              <a:rPr lang="en-US" sz="1600" dirty="0">
                <a:solidFill>
                  <a:srgbClr val="0000CC"/>
                </a:solidFill>
              </a:rPr>
              <a:t>                              and 25 ns spacing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34900" y="1015720"/>
            <a:ext cx="1099176" cy="905672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3948133" y="831766"/>
            <a:ext cx="2555776" cy="5077544"/>
          </a:xfrm>
          <a:prstGeom prst="roundRect">
            <a:avLst>
              <a:gd name="adj" fmla="val 28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>
                <a:solidFill>
                  <a:srgbClr val="0000CC"/>
                </a:solidFill>
              </a:rPr>
              <a:t>Radiation to electronics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CC"/>
                </a:solidFill>
              </a:rPr>
              <a:t>concerted program of mitigation measures (shielding, relocation…)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CC"/>
                </a:solidFill>
              </a:rPr>
              <a:t>premature dump rate down from               12/fb</a:t>
            </a:r>
            <a:r>
              <a:rPr lang="en-US" sz="1600" baseline="30000" dirty="0">
                <a:solidFill>
                  <a:srgbClr val="0000CC"/>
                </a:solidFill>
              </a:rPr>
              <a:t>-1</a:t>
            </a:r>
            <a:r>
              <a:rPr lang="en-US" sz="1600" dirty="0">
                <a:solidFill>
                  <a:srgbClr val="0000CC"/>
                </a:solidFill>
              </a:rPr>
              <a:t> in 2011               to 3/fb</a:t>
            </a:r>
            <a:r>
              <a:rPr lang="en-US" sz="1600" baseline="30000" dirty="0">
                <a:solidFill>
                  <a:srgbClr val="0000CC"/>
                </a:solidFill>
              </a:rPr>
              <a:t>-1</a:t>
            </a:r>
            <a:r>
              <a:rPr lang="en-US" sz="1600" dirty="0">
                <a:solidFill>
                  <a:srgbClr val="0000CC"/>
                </a:solidFill>
              </a:rPr>
              <a:t> in 2012 </a:t>
            </a:r>
            <a:endParaRPr lang="en-US" dirty="0">
              <a:solidFill>
                <a:srgbClr val="0000CC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rgbClr val="0000CC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524" y="3356915"/>
            <a:ext cx="2378903" cy="22643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Picture 33" descr="L:\MyReports\LHC\PhD_Thesis\PhD_Thesis\images\uforatearc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30" y="2544366"/>
            <a:ext cx="3066231" cy="15573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2" y="4101704"/>
            <a:ext cx="3061259" cy="1781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003" y="1993748"/>
            <a:ext cx="768933" cy="718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30893" y="4101704"/>
            <a:ext cx="676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T. Baer</a:t>
            </a:r>
            <a:endParaRPr lang="en-GB" sz="1400" dirty="0">
              <a:solidFill>
                <a:prstClr val="black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557492" y="838200"/>
            <a:ext cx="2474359" cy="5219700"/>
            <a:chOff x="91225" y="838200"/>
            <a:chExt cx="2474359" cy="5219700"/>
          </a:xfrm>
        </p:grpSpPr>
        <p:sp>
          <p:nvSpPr>
            <p:cNvPr id="4" name="Rounded Rectangle 3"/>
            <p:cNvSpPr/>
            <p:nvPr/>
          </p:nvSpPr>
          <p:spPr>
            <a:xfrm>
              <a:off x="91225" y="887730"/>
              <a:ext cx="2392543" cy="5077544"/>
            </a:xfrm>
            <a:prstGeom prst="roundRect">
              <a:avLst>
                <a:gd name="adj" fmla="val 283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dirty="0">
                  <a:solidFill>
                    <a:srgbClr val="0000CC"/>
                  </a:solidFill>
                </a:rPr>
                <a:t>Beam induced heating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sz="1600" dirty="0">
                  <a:solidFill>
                    <a:srgbClr val="0000CC"/>
                  </a:solidFill>
                </a:rPr>
                <a:t>Local non-conformities (design, installation)</a:t>
              </a:r>
            </a:p>
            <a:p>
              <a:pPr marL="628650" lvl="1" indent="-171450">
                <a:buFont typeface="Arial"/>
                <a:buChar char="•"/>
              </a:pPr>
              <a:r>
                <a:rPr lang="en-US" sz="1600" dirty="0">
                  <a:solidFill>
                    <a:srgbClr val="0000CC"/>
                  </a:solidFill>
                </a:rPr>
                <a:t>injection protection devices</a:t>
              </a:r>
            </a:p>
            <a:p>
              <a:pPr marL="628650" lvl="1" indent="-171450">
                <a:buFont typeface="Arial"/>
                <a:buChar char="•"/>
              </a:pPr>
              <a:r>
                <a:rPr lang="en-US" sz="1600" dirty="0">
                  <a:solidFill>
                    <a:srgbClr val="0000CC"/>
                  </a:solidFill>
                </a:rPr>
                <a:t>sync. Light mirrors</a:t>
              </a:r>
            </a:p>
            <a:p>
              <a:pPr marL="628650" lvl="1" indent="-171450">
                <a:buFont typeface="Arial"/>
                <a:buChar char="•"/>
              </a:pPr>
              <a:r>
                <a:rPr lang="en-US" sz="1600" dirty="0">
                  <a:solidFill>
                    <a:srgbClr val="0000CC"/>
                  </a:solidFill>
                </a:rPr>
                <a:t>vacuum assemblies</a:t>
              </a:r>
            </a:p>
            <a:p>
              <a:pPr marL="171450" indent="-171450">
                <a:buFont typeface="Arial"/>
                <a:buChar char="•"/>
              </a:pPr>
              <a:endParaRPr lang="en-US" sz="1400" b="1" dirty="0">
                <a:solidFill>
                  <a:prstClr val="white"/>
                </a:solidFill>
              </a:endParaRPr>
            </a:p>
          </p:txBody>
        </p:sp>
        <p:pic>
          <p:nvPicPr>
            <p:cNvPr id="50" name="Picture 4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3916830"/>
              <a:ext cx="2198820" cy="17604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</p:pic>
        <p:sp>
          <p:nvSpPr>
            <p:cNvPr id="6" name="Rounded Rectangle 5"/>
            <p:cNvSpPr/>
            <p:nvPr/>
          </p:nvSpPr>
          <p:spPr bwMode="auto">
            <a:xfrm>
              <a:off x="91225" y="838200"/>
              <a:ext cx="2474359" cy="5219700"/>
            </a:xfrm>
            <a:custGeom>
              <a:avLst/>
              <a:gdLst>
                <a:gd name="connsiteX0" fmla="*/ 0 w 2462929"/>
                <a:gd name="connsiteY0" fmla="*/ 410496 h 5219700"/>
                <a:gd name="connsiteX1" fmla="*/ 410496 w 2462929"/>
                <a:gd name="connsiteY1" fmla="*/ 0 h 5219700"/>
                <a:gd name="connsiteX2" fmla="*/ 2052433 w 2462929"/>
                <a:gd name="connsiteY2" fmla="*/ 0 h 5219700"/>
                <a:gd name="connsiteX3" fmla="*/ 2462929 w 2462929"/>
                <a:gd name="connsiteY3" fmla="*/ 410496 h 5219700"/>
                <a:gd name="connsiteX4" fmla="*/ 2462929 w 2462929"/>
                <a:gd name="connsiteY4" fmla="*/ 4809204 h 5219700"/>
                <a:gd name="connsiteX5" fmla="*/ 2052433 w 2462929"/>
                <a:gd name="connsiteY5" fmla="*/ 5219700 h 5219700"/>
                <a:gd name="connsiteX6" fmla="*/ 410496 w 2462929"/>
                <a:gd name="connsiteY6" fmla="*/ 5219700 h 5219700"/>
                <a:gd name="connsiteX7" fmla="*/ 0 w 2462929"/>
                <a:gd name="connsiteY7" fmla="*/ 4809204 h 5219700"/>
                <a:gd name="connsiteX8" fmla="*/ 0 w 2462929"/>
                <a:gd name="connsiteY8" fmla="*/ 410496 h 5219700"/>
                <a:gd name="connsiteX0" fmla="*/ 11430 w 2462929"/>
                <a:gd name="connsiteY0" fmla="*/ 239046 h 5219700"/>
                <a:gd name="connsiteX1" fmla="*/ 410496 w 2462929"/>
                <a:gd name="connsiteY1" fmla="*/ 0 h 5219700"/>
                <a:gd name="connsiteX2" fmla="*/ 2052433 w 2462929"/>
                <a:gd name="connsiteY2" fmla="*/ 0 h 5219700"/>
                <a:gd name="connsiteX3" fmla="*/ 2462929 w 2462929"/>
                <a:gd name="connsiteY3" fmla="*/ 410496 h 5219700"/>
                <a:gd name="connsiteX4" fmla="*/ 2462929 w 2462929"/>
                <a:gd name="connsiteY4" fmla="*/ 4809204 h 5219700"/>
                <a:gd name="connsiteX5" fmla="*/ 2052433 w 2462929"/>
                <a:gd name="connsiteY5" fmla="*/ 5219700 h 5219700"/>
                <a:gd name="connsiteX6" fmla="*/ 410496 w 2462929"/>
                <a:gd name="connsiteY6" fmla="*/ 5219700 h 5219700"/>
                <a:gd name="connsiteX7" fmla="*/ 0 w 2462929"/>
                <a:gd name="connsiteY7" fmla="*/ 4809204 h 5219700"/>
                <a:gd name="connsiteX8" fmla="*/ 11430 w 2462929"/>
                <a:gd name="connsiteY8" fmla="*/ 239046 h 5219700"/>
                <a:gd name="connsiteX0" fmla="*/ 11430 w 2474359"/>
                <a:gd name="connsiteY0" fmla="*/ 239046 h 5219700"/>
                <a:gd name="connsiteX1" fmla="*/ 410496 w 2474359"/>
                <a:gd name="connsiteY1" fmla="*/ 0 h 5219700"/>
                <a:gd name="connsiteX2" fmla="*/ 2052433 w 2474359"/>
                <a:gd name="connsiteY2" fmla="*/ 0 h 5219700"/>
                <a:gd name="connsiteX3" fmla="*/ 2474359 w 2474359"/>
                <a:gd name="connsiteY3" fmla="*/ 227616 h 5219700"/>
                <a:gd name="connsiteX4" fmla="*/ 2462929 w 2474359"/>
                <a:gd name="connsiteY4" fmla="*/ 4809204 h 5219700"/>
                <a:gd name="connsiteX5" fmla="*/ 2052433 w 2474359"/>
                <a:gd name="connsiteY5" fmla="*/ 5219700 h 5219700"/>
                <a:gd name="connsiteX6" fmla="*/ 410496 w 2474359"/>
                <a:gd name="connsiteY6" fmla="*/ 5219700 h 5219700"/>
                <a:gd name="connsiteX7" fmla="*/ 0 w 2474359"/>
                <a:gd name="connsiteY7" fmla="*/ 4809204 h 5219700"/>
                <a:gd name="connsiteX8" fmla="*/ 11430 w 2474359"/>
                <a:gd name="connsiteY8" fmla="*/ 239046 h 5219700"/>
                <a:gd name="connsiteX0" fmla="*/ 11430 w 2474359"/>
                <a:gd name="connsiteY0" fmla="*/ 239046 h 5219700"/>
                <a:gd name="connsiteX1" fmla="*/ 410496 w 2474359"/>
                <a:gd name="connsiteY1" fmla="*/ 0 h 5219700"/>
                <a:gd name="connsiteX2" fmla="*/ 2052433 w 2474359"/>
                <a:gd name="connsiteY2" fmla="*/ 0 h 5219700"/>
                <a:gd name="connsiteX3" fmla="*/ 2474359 w 2474359"/>
                <a:gd name="connsiteY3" fmla="*/ 227616 h 5219700"/>
                <a:gd name="connsiteX4" fmla="*/ 2462929 w 2474359"/>
                <a:gd name="connsiteY4" fmla="*/ 4809204 h 5219700"/>
                <a:gd name="connsiteX5" fmla="*/ 2052433 w 2474359"/>
                <a:gd name="connsiteY5" fmla="*/ 5219700 h 5219700"/>
                <a:gd name="connsiteX6" fmla="*/ 410496 w 2474359"/>
                <a:gd name="connsiteY6" fmla="*/ 5219700 h 5219700"/>
                <a:gd name="connsiteX7" fmla="*/ 0 w 2474359"/>
                <a:gd name="connsiteY7" fmla="*/ 4969224 h 5219700"/>
                <a:gd name="connsiteX8" fmla="*/ 11430 w 2474359"/>
                <a:gd name="connsiteY8" fmla="*/ 239046 h 5219700"/>
                <a:gd name="connsiteX0" fmla="*/ 11430 w 2474359"/>
                <a:gd name="connsiteY0" fmla="*/ 239046 h 5219700"/>
                <a:gd name="connsiteX1" fmla="*/ 410496 w 2474359"/>
                <a:gd name="connsiteY1" fmla="*/ 0 h 5219700"/>
                <a:gd name="connsiteX2" fmla="*/ 2052433 w 2474359"/>
                <a:gd name="connsiteY2" fmla="*/ 0 h 5219700"/>
                <a:gd name="connsiteX3" fmla="*/ 2474359 w 2474359"/>
                <a:gd name="connsiteY3" fmla="*/ 227616 h 5219700"/>
                <a:gd name="connsiteX4" fmla="*/ 2462929 w 2474359"/>
                <a:gd name="connsiteY4" fmla="*/ 4969224 h 5219700"/>
                <a:gd name="connsiteX5" fmla="*/ 2052433 w 2474359"/>
                <a:gd name="connsiteY5" fmla="*/ 5219700 h 5219700"/>
                <a:gd name="connsiteX6" fmla="*/ 410496 w 2474359"/>
                <a:gd name="connsiteY6" fmla="*/ 5219700 h 5219700"/>
                <a:gd name="connsiteX7" fmla="*/ 0 w 2474359"/>
                <a:gd name="connsiteY7" fmla="*/ 4969224 h 5219700"/>
                <a:gd name="connsiteX8" fmla="*/ 11430 w 2474359"/>
                <a:gd name="connsiteY8" fmla="*/ 239046 h 521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4359" h="5219700">
                  <a:moveTo>
                    <a:pt x="11430" y="239046"/>
                  </a:moveTo>
                  <a:cubicBezTo>
                    <a:pt x="11430" y="12335"/>
                    <a:pt x="183785" y="0"/>
                    <a:pt x="410496" y="0"/>
                  </a:cubicBezTo>
                  <a:lnTo>
                    <a:pt x="2052433" y="0"/>
                  </a:lnTo>
                  <a:cubicBezTo>
                    <a:pt x="2279144" y="0"/>
                    <a:pt x="2474359" y="905"/>
                    <a:pt x="2474359" y="227616"/>
                  </a:cubicBezTo>
                  <a:lnTo>
                    <a:pt x="2462929" y="4969224"/>
                  </a:lnTo>
                  <a:cubicBezTo>
                    <a:pt x="2462929" y="5195935"/>
                    <a:pt x="2279144" y="5219700"/>
                    <a:pt x="2052433" y="5219700"/>
                  </a:cubicBezTo>
                  <a:lnTo>
                    <a:pt x="410496" y="5219700"/>
                  </a:lnTo>
                  <a:cubicBezTo>
                    <a:pt x="183785" y="5219700"/>
                    <a:pt x="0" y="5195935"/>
                    <a:pt x="0" y="4969224"/>
                  </a:cubicBezTo>
                  <a:cubicBezTo>
                    <a:pt x="0" y="3502988"/>
                    <a:pt x="11430" y="1705282"/>
                    <a:pt x="11430" y="239046"/>
                  </a:cubicBezTo>
                  <a:close/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17" name="Rounded Rectangle 16"/>
          <p:cNvSpPr/>
          <p:nvPr/>
        </p:nvSpPr>
        <p:spPr bwMode="auto">
          <a:xfrm>
            <a:off x="180763" y="838200"/>
            <a:ext cx="3587603" cy="5220433"/>
          </a:xfrm>
          <a:custGeom>
            <a:avLst/>
            <a:gdLst>
              <a:gd name="connsiteX0" fmla="*/ 0 w 3576173"/>
              <a:gd name="connsiteY0" fmla="*/ 596041 h 5219700"/>
              <a:gd name="connsiteX1" fmla="*/ 596041 w 3576173"/>
              <a:gd name="connsiteY1" fmla="*/ 0 h 5219700"/>
              <a:gd name="connsiteX2" fmla="*/ 2980132 w 3576173"/>
              <a:gd name="connsiteY2" fmla="*/ 0 h 5219700"/>
              <a:gd name="connsiteX3" fmla="*/ 3576173 w 3576173"/>
              <a:gd name="connsiteY3" fmla="*/ 596041 h 5219700"/>
              <a:gd name="connsiteX4" fmla="*/ 3576173 w 3576173"/>
              <a:gd name="connsiteY4" fmla="*/ 4623659 h 5219700"/>
              <a:gd name="connsiteX5" fmla="*/ 2980132 w 3576173"/>
              <a:gd name="connsiteY5" fmla="*/ 5219700 h 5219700"/>
              <a:gd name="connsiteX6" fmla="*/ 596041 w 3576173"/>
              <a:gd name="connsiteY6" fmla="*/ 5219700 h 5219700"/>
              <a:gd name="connsiteX7" fmla="*/ 0 w 3576173"/>
              <a:gd name="connsiteY7" fmla="*/ 4623659 h 5219700"/>
              <a:gd name="connsiteX8" fmla="*/ 0 w 3576173"/>
              <a:gd name="connsiteY8" fmla="*/ 596041 h 5219700"/>
              <a:gd name="connsiteX0" fmla="*/ 0 w 3587603"/>
              <a:gd name="connsiteY0" fmla="*/ 344581 h 5219700"/>
              <a:gd name="connsiteX1" fmla="*/ 607471 w 3587603"/>
              <a:gd name="connsiteY1" fmla="*/ 0 h 5219700"/>
              <a:gd name="connsiteX2" fmla="*/ 2991562 w 3587603"/>
              <a:gd name="connsiteY2" fmla="*/ 0 h 5219700"/>
              <a:gd name="connsiteX3" fmla="*/ 3587603 w 3587603"/>
              <a:gd name="connsiteY3" fmla="*/ 596041 h 5219700"/>
              <a:gd name="connsiteX4" fmla="*/ 3587603 w 3587603"/>
              <a:gd name="connsiteY4" fmla="*/ 4623659 h 5219700"/>
              <a:gd name="connsiteX5" fmla="*/ 2991562 w 3587603"/>
              <a:gd name="connsiteY5" fmla="*/ 5219700 h 5219700"/>
              <a:gd name="connsiteX6" fmla="*/ 607471 w 3587603"/>
              <a:gd name="connsiteY6" fmla="*/ 5219700 h 5219700"/>
              <a:gd name="connsiteX7" fmla="*/ 11430 w 3587603"/>
              <a:gd name="connsiteY7" fmla="*/ 4623659 h 5219700"/>
              <a:gd name="connsiteX8" fmla="*/ 0 w 3587603"/>
              <a:gd name="connsiteY8" fmla="*/ 344581 h 5219700"/>
              <a:gd name="connsiteX0" fmla="*/ 0 w 3587603"/>
              <a:gd name="connsiteY0" fmla="*/ 344581 h 5219700"/>
              <a:gd name="connsiteX1" fmla="*/ 607471 w 3587603"/>
              <a:gd name="connsiteY1" fmla="*/ 0 h 5219700"/>
              <a:gd name="connsiteX2" fmla="*/ 2991562 w 3587603"/>
              <a:gd name="connsiteY2" fmla="*/ 0 h 5219700"/>
              <a:gd name="connsiteX3" fmla="*/ 3587603 w 3587603"/>
              <a:gd name="connsiteY3" fmla="*/ 596041 h 5219700"/>
              <a:gd name="connsiteX4" fmla="*/ 3587603 w 3587603"/>
              <a:gd name="connsiteY4" fmla="*/ 4623659 h 5219700"/>
              <a:gd name="connsiteX5" fmla="*/ 2991562 w 3587603"/>
              <a:gd name="connsiteY5" fmla="*/ 5219700 h 5219700"/>
              <a:gd name="connsiteX6" fmla="*/ 607471 w 3587603"/>
              <a:gd name="connsiteY6" fmla="*/ 5219700 h 5219700"/>
              <a:gd name="connsiteX7" fmla="*/ 11430 w 3587603"/>
              <a:gd name="connsiteY7" fmla="*/ 4623659 h 5219700"/>
              <a:gd name="connsiteX8" fmla="*/ 0 w 3587603"/>
              <a:gd name="connsiteY8" fmla="*/ 344581 h 5219700"/>
              <a:gd name="connsiteX0" fmla="*/ 0 w 3587603"/>
              <a:gd name="connsiteY0" fmla="*/ 344581 h 5219700"/>
              <a:gd name="connsiteX1" fmla="*/ 607471 w 3587603"/>
              <a:gd name="connsiteY1" fmla="*/ 0 h 5219700"/>
              <a:gd name="connsiteX2" fmla="*/ 2991562 w 3587603"/>
              <a:gd name="connsiteY2" fmla="*/ 0 h 5219700"/>
              <a:gd name="connsiteX3" fmla="*/ 3587603 w 3587603"/>
              <a:gd name="connsiteY3" fmla="*/ 344581 h 5219700"/>
              <a:gd name="connsiteX4" fmla="*/ 3587603 w 3587603"/>
              <a:gd name="connsiteY4" fmla="*/ 4623659 h 5219700"/>
              <a:gd name="connsiteX5" fmla="*/ 2991562 w 3587603"/>
              <a:gd name="connsiteY5" fmla="*/ 5219700 h 5219700"/>
              <a:gd name="connsiteX6" fmla="*/ 607471 w 3587603"/>
              <a:gd name="connsiteY6" fmla="*/ 5219700 h 5219700"/>
              <a:gd name="connsiteX7" fmla="*/ 11430 w 3587603"/>
              <a:gd name="connsiteY7" fmla="*/ 4623659 h 5219700"/>
              <a:gd name="connsiteX8" fmla="*/ 0 w 3587603"/>
              <a:gd name="connsiteY8" fmla="*/ 344581 h 5219700"/>
              <a:gd name="connsiteX0" fmla="*/ 0 w 3587603"/>
              <a:gd name="connsiteY0" fmla="*/ 344581 h 5220433"/>
              <a:gd name="connsiteX1" fmla="*/ 607471 w 3587603"/>
              <a:gd name="connsiteY1" fmla="*/ 0 h 5220433"/>
              <a:gd name="connsiteX2" fmla="*/ 2991562 w 3587603"/>
              <a:gd name="connsiteY2" fmla="*/ 0 h 5220433"/>
              <a:gd name="connsiteX3" fmla="*/ 3587603 w 3587603"/>
              <a:gd name="connsiteY3" fmla="*/ 344581 h 5220433"/>
              <a:gd name="connsiteX4" fmla="*/ 3587603 w 3587603"/>
              <a:gd name="connsiteY4" fmla="*/ 4623659 h 5220433"/>
              <a:gd name="connsiteX5" fmla="*/ 2991562 w 3587603"/>
              <a:gd name="connsiteY5" fmla="*/ 5219700 h 5220433"/>
              <a:gd name="connsiteX6" fmla="*/ 607471 w 3587603"/>
              <a:gd name="connsiteY6" fmla="*/ 5219700 h 5220433"/>
              <a:gd name="connsiteX7" fmla="*/ 11430 w 3587603"/>
              <a:gd name="connsiteY7" fmla="*/ 4920839 h 5220433"/>
              <a:gd name="connsiteX8" fmla="*/ 0 w 3587603"/>
              <a:gd name="connsiteY8" fmla="*/ 344581 h 5220433"/>
              <a:gd name="connsiteX0" fmla="*/ 0 w 3587603"/>
              <a:gd name="connsiteY0" fmla="*/ 344581 h 5220433"/>
              <a:gd name="connsiteX1" fmla="*/ 607471 w 3587603"/>
              <a:gd name="connsiteY1" fmla="*/ 0 h 5220433"/>
              <a:gd name="connsiteX2" fmla="*/ 2991562 w 3587603"/>
              <a:gd name="connsiteY2" fmla="*/ 0 h 5220433"/>
              <a:gd name="connsiteX3" fmla="*/ 3587603 w 3587603"/>
              <a:gd name="connsiteY3" fmla="*/ 344581 h 5220433"/>
              <a:gd name="connsiteX4" fmla="*/ 3576173 w 3587603"/>
              <a:gd name="connsiteY4" fmla="*/ 4875119 h 5220433"/>
              <a:gd name="connsiteX5" fmla="*/ 2991562 w 3587603"/>
              <a:gd name="connsiteY5" fmla="*/ 5219700 h 5220433"/>
              <a:gd name="connsiteX6" fmla="*/ 607471 w 3587603"/>
              <a:gd name="connsiteY6" fmla="*/ 5219700 h 5220433"/>
              <a:gd name="connsiteX7" fmla="*/ 11430 w 3587603"/>
              <a:gd name="connsiteY7" fmla="*/ 4920839 h 5220433"/>
              <a:gd name="connsiteX8" fmla="*/ 0 w 3587603"/>
              <a:gd name="connsiteY8" fmla="*/ 344581 h 5220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87603" h="5220433">
                <a:moveTo>
                  <a:pt x="0" y="344581"/>
                </a:moveTo>
                <a:cubicBezTo>
                  <a:pt x="0" y="15397"/>
                  <a:pt x="278287" y="0"/>
                  <a:pt x="607471" y="0"/>
                </a:cubicBezTo>
                <a:lnTo>
                  <a:pt x="2991562" y="0"/>
                </a:lnTo>
                <a:cubicBezTo>
                  <a:pt x="3320746" y="0"/>
                  <a:pt x="3587603" y="15397"/>
                  <a:pt x="3587603" y="344581"/>
                </a:cubicBezTo>
                <a:lnTo>
                  <a:pt x="3576173" y="4875119"/>
                </a:lnTo>
                <a:cubicBezTo>
                  <a:pt x="3576173" y="5204303"/>
                  <a:pt x="3320746" y="5219700"/>
                  <a:pt x="2991562" y="5219700"/>
                </a:cubicBezTo>
                <a:lnTo>
                  <a:pt x="607471" y="5219700"/>
                </a:lnTo>
                <a:cubicBezTo>
                  <a:pt x="278287" y="5219700"/>
                  <a:pt x="11430" y="5250023"/>
                  <a:pt x="11430" y="4920839"/>
                </a:cubicBezTo>
                <a:cubicBezTo>
                  <a:pt x="11430" y="3578300"/>
                  <a:pt x="0" y="1687120"/>
                  <a:pt x="0" y="344581"/>
                </a:cubicBezTo>
                <a:close/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3956134" y="831766"/>
            <a:ext cx="2497219" cy="5219700"/>
          </a:xfrm>
          <a:custGeom>
            <a:avLst/>
            <a:gdLst>
              <a:gd name="connsiteX0" fmla="*/ 0 w 2462929"/>
              <a:gd name="connsiteY0" fmla="*/ 410496 h 5219700"/>
              <a:gd name="connsiteX1" fmla="*/ 410496 w 2462929"/>
              <a:gd name="connsiteY1" fmla="*/ 0 h 5219700"/>
              <a:gd name="connsiteX2" fmla="*/ 2052433 w 2462929"/>
              <a:gd name="connsiteY2" fmla="*/ 0 h 5219700"/>
              <a:gd name="connsiteX3" fmla="*/ 2462929 w 2462929"/>
              <a:gd name="connsiteY3" fmla="*/ 410496 h 5219700"/>
              <a:gd name="connsiteX4" fmla="*/ 2462929 w 2462929"/>
              <a:gd name="connsiteY4" fmla="*/ 4809204 h 5219700"/>
              <a:gd name="connsiteX5" fmla="*/ 2052433 w 2462929"/>
              <a:gd name="connsiteY5" fmla="*/ 5219700 h 5219700"/>
              <a:gd name="connsiteX6" fmla="*/ 410496 w 2462929"/>
              <a:gd name="connsiteY6" fmla="*/ 5219700 h 5219700"/>
              <a:gd name="connsiteX7" fmla="*/ 0 w 2462929"/>
              <a:gd name="connsiteY7" fmla="*/ 4809204 h 5219700"/>
              <a:gd name="connsiteX8" fmla="*/ 0 w 2462929"/>
              <a:gd name="connsiteY8" fmla="*/ 410496 h 5219700"/>
              <a:gd name="connsiteX0" fmla="*/ 0 w 2474359"/>
              <a:gd name="connsiteY0" fmla="*/ 261906 h 5219700"/>
              <a:gd name="connsiteX1" fmla="*/ 421926 w 2474359"/>
              <a:gd name="connsiteY1" fmla="*/ 0 h 5219700"/>
              <a:gd name="connsiteX2" fmla="*/ 2063863 w 2474359"/>
              <a:gd name="connsiteY2" fmla="*/ 0 h 5219700"/>
              <a:gd name="connsiteX3" fmla="*/ 2474359 w 2474359"/>
              <a:gd name="connsiteY3" fmla="*/ 410496 h 5219700"/>
              <a:gd name="connsiteX4" fmla="*/ 2474359 w 2474359"/>
              <a:gd name="connsiteY4" fmla="*/ 4809204 h 5219700"/>
              <a:gd name="connsiteX5" fmla="*/ 2063863 w 2474359"/>
              <a:gd name="connsiteY5" fmla="*/ 5219700 h 5219700"/>
              <a:gd name="connsiteX6" fmla="*/ 421926 w 2474359"/>
              <a:gd name="connsiteY6" fmla="*/ 5219700 h 5219700"/>
              <a:gd name="connsiteX7" fmla="*/ 11430 w 2474359"/>
              <a:gd name="connsiteY7" fmla="*/ 4809204 h 5219700"/>
              <a:gd name="connsiteX8" fmla="*/ 0 w 2474359"/>
              <a:gd name="connsiteY8" fmla="*/ 261906 h 5219700"/>
              <a:gd name="connsiteX0" fmla="*/ 0 w 2474359"/>
              <a:gd name="connsiteY0" fmla="*/ 261906 h 5219700"/>
              <a:gd name="connsiteX1" fmla="*/ 421926 w 2474359"/>
              <a:gd name="connsiteY1" fmla="*/ 0 h 5219700"/>
              <a:gd name="connsiteX2" fmla="*/ 2063863 w 2474359"/>
              <a:gd name="connsiteY2" fmla="*/ 0 h 5219700"/>
              <a:gd name="connsiteX3" fmla="*/ 2474359 w 2474359"/>
              <a:gd name="connsiteY3" fmla="*/ 273336 h 5219700"/>
              <a:gd name="connsiteX4" fmla="*/ 2474359 w 2474359"/>
              <a:gd name="connsiteY4" fmla="*/ 4809204 h 5219700"/>
              <a:gd name="connsiteX5" fmla="*/ 2063863 w 2474359"/>
              <a:gd name="connsiteY5" fmla="*/ 5219700 h 5219700"/>
              <a:gd name="connsiteX6" fmla="*/ 421926 w 2474359"/>
              <a:gd name="connsiteY6" fmla="*/ 5219700 h 5219700"/>
              <a:gd name="connsiteX7" fmla="*/ 11430 w 2474359"/>
              <a:gd name="connsiteY7" fmla="*/ 4809204 h 5219700"/>
              <a:gd name="connsiteX8" fmla="*/ 0 w 2474359"/>
              <a:gd name="connsiteY8" fmla="*/ 261906 h 5219700"/>
              <a:gd name="connsiteX0" fmla="*/ 0 w 2474359"/>
              <a:gd name="connsiteY0" fmla="*/ 261906 h 5219700"/>
              <a:gd name="connsiteX1" fmla="*/ 421926 w 2474359"/>
              <a:gd name="connsiteY1" fmla="*/ 0 h 5219700"/>
              <a:gd name="connsiteX2" fmla="*/ 2063863 w 2474359"/>
              <a:gd name="connsiteY2" fmla="*/ 0 h 5219700"/>
              <a:gd name="connsiteX3" fmla="*/ 2474359 w 2474359"/>
              <a:gd name="connsiteY3" fmla="*/ 273336 h 5219700"/>
              <a:gd name="connsiteX4" fmla="*/ 2474359 w 2474359"/>
              <a:gd name="connsiteY4" fmla="*/ 4809204 h 5219700"/>
              <a:gd name="connsiteX5" fmla="*/ 2063863 w 2474359"/>
              <a:gd name="connsiteY5" fmla="*/ 5219700 h 5219700"/>
              <a:gd name="connsiteX6" fmla="*/ 421926 w 2474359"/>
              <a:gd name="connsiteY6" fmla="*/ 5219700 h 5219700"/>
              <a:gd name="connsiteX7" fmla="*/ 11430 w 2474359"/>
              <a:gd name="connsiteY7" fmla="*/ 4969224 h 5219700"/>
              <a:gd name="connsiteX8" fmla="*/ 0 w 2474359"/>
              <a:gd name="connsiteY8" fmla="*/ 261906 h 5219700"/>
              <a:gd name="connsiteX0" fmla="*/ 0 w 2497219"/>
              <a:gd name="connsiteY0" fmla="*/ 261906 h 5219700"/>
              <a:gd name="connsiteX1" fmla="*/ 421926 w 2497219"/>
              <a:gd name="connsiteY1" fmla="*/ 0 h 5219700"/>
              <a:gd name="connsiteX2" fmla="*/ 2063863 w 2497219"/>
              <a:gd name="connsiteY2" fmla="*/ 0 h 5219700"/>
              <a:gd name="connsiteX3" fmla="*/ 2474359 w 2497219"/>
              <a:gd name="connsiteY3" fmla="*/ 273336 h 5219700"/>
              <a:gd name="connsiteX4" fmla="*/ 2497219 w 2497219"/>
              <a:gd name="connsiteY4" fmla="*/ 4957794 h 5219700"/>
              <a:gd name="connsiteX5" fmla="*/ 2063863 w 2497219"/>
              <a:gd name="connsiteY5" fmla="*/ 5219700 h 5219700"/>
              <a:gd name="connsiteX6" fmla="*/ 421926 w 2497219"/>
              <a:gd name="connsiteY6" fmla="*/ 5219700 h 5219700"/>
              <a:gd name="connsiteX7" fmla="*/ 11430 w 2497219"/>
              <a:gd name="connsiteY7" fmla="*/ 4969224 h 5219700"/>
              <a:gd name="connsiteX8" fmla="*/ 0 w 2497219"/>
              <a:gd name="connsiteY8" fmla="*/ 261906 h 521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7219" h="5219700">
                <a:moveTo>
                  <a:pt x="0" y="261906"/>
                </a:moveTo>
                <a:cubicBezTo>
                  <a:pt x="0" y="35195"/>
                  <a:pt x="195215" y="0"/>
                  <a:pt x="421926" y="0"/>
                </a:cubicBezTo>
                <a:lnTo>
                  <a:pt x="2063863" y="0"/>
                </a:lnTo>
                <a:cubicBezTo>
                  <a:pt x="2290574" y="0"/>
                  <a:pt x="2474359" y="46625"/>
                  <a:pt x="2474359" y="273336"/>
                </a:cubicBezTo>
                <a:lnTo>
                  <a:pt x="2497219" y="4957794"/>
                </a:lnTo>
                <a:cubicBezTo>
                  <a:pt x="2497219" y="5184505"/>
                  <a:pt x="2290574" y="5219700"/>
                  <a:pt x="2063863" y="5219700"/>
                </a:cubicBezTo>
                <a:lnTo>
                  <a:pt x="421926" y="5219700"/>
                </a:lnTo>
                <a:cubicBezTo>
                  <a:pt x="195215" y="5219700"/>
                  <a:pt x="11430" y="5195935"/>
                  <a:pt x="11430" y="4969224"/>
                </a:cubicBezTo>
                <a:cubicBezTo>
                  <a:pt x="11430" y="3502988"/>
                  <a:pt x="0" y="1728142"/>
                  <a:pt x="0" y="261906"/>
                </a:cubicBezTo>
                <a:close/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885113" y="6478588"/>
            <a:ext cx="1079500" cy="379412"/>
          </a:xfrm>
        </p:spPr>
        <p:txBody>
          <a:bodyPr/>
          <a:lstStyle/>
          <a:p>
            <a:pPr>
              <a:defRPr/>
            </a:pPr>
            <a:fld id="{C5A5C3B2-2713-40BA-92CF-ECD67616E0CD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952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6" y="964763"/>
            <a:ext cx="5087815" cy="5345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Layout of the LHC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A5C3B2-2713-40BA-92CF-ECD67616E0CD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4" name="Oval 3"/>
          <p:cNvSpPr/>
          <p:nvPr/>
        </p:nvSpPr>
        <p:spPr bwMode="auto">
          <a:xfrm>
            <a:off x="3799583" y="4699241"/>
            <a:ext cx="108243" cy="9525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1536875" y="4723311"/>
            <a:ext cx="108243" cy="95250"/>
          </a:xfrm>
          <a:prstGeom prst="ellipse">
            <a:avLst/>
          </a:prstGeom>
          <a:solidFill>
            <a:srgbClr val="0000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4857453" y="5626384"/>
            <a:ext cx="1745672" cy="270312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98078" y="1463846"/>
            <a:ext cx="444567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The LHC is a </a:t>
            </a:r>
            <a:r>
              <a:rPr lang="en-US" sz="1800" dirty="0" smtClean="0">
                <a:solidFill>
                  <a:srgbClr val="6600CC"/>
                </a:solidFill>
              </a:rPr>
              <a:t>technological marvel </a:t>
            </a:r>
            <a:endParaRPr lang="en-US" sz="1800" dirty="0" smtClean="0"/>
          </a:p>
          <a:p>
            <a:pPr marL="285750" indent="-285750">
              <a:buFontTx/>
              <a:buChar char="-"/>
            </a:pPr>
            <a:r>
              <a:rPr lang="en-US" sz="1800" dirty="0" smtClean="0"/>
              <a:t>The Accelerator is 27 km around </a:t>
            </a:r>
          </a:p>
          <a:p>
            <a:r>
              <a:rPr lang="en-US" sz="1800" dirty="0" smtClean="0">
                <a:sym typeface="Wingdings" panose="05000000000000000000" pitchFamily="2" charset="2"/>
              </a:rPr>
              <a:t>           </a:t>
            </a:r>
            <a:r>
              <a:rPr lang="en-US" sz="1800" dirty="0" smtClean="0"/>
              <a:t> </a:t>
            </a:r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 smtClean="0"/>
          </a:p>
          <a:p>
            <a:pPr lvl="1"/>
            <a:endParaRPr lang="en-US" sz="1800" dirty="0" smtClean="0"/>
          </a:p>
          <a:p>
            <a:r>
              <a:rPr lang="en-US" sz="1800" dirty="0"/>
              <a:t>Consequently, the commissioning and operation of this accelerator could be very </a:t>
            </a:r>
            <a:r>
              <a:rPr lang="en-US" sz="1800" dirty="0" smtClean="0"/>
              <a:t>challenging! </a:t>
            </a:r>
            <a:endParaRPr lang="en-US" sz="1800" dirty="0"/>
          </a:p>
          <a:p>
            <a:r>
              <a:rPr lang="en-US" sz="1800" dirty="0"/>
              <a:t>– a lot of safety measures should be taken.</a:t>
            </a:r>
          </a:p>
          <a:p>
            <a:pPr marL="285750" indent="-285750">
              <a:buFontTx/>
              <a:buChar char="-"/>
            </a:pP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5166910" y="3339044"/>
            <a:ext cx="3931920" cy="1600438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Design:    </a:t>
            </a:r>
          </a:p>
          <a:p>
            <a:r>
              <a:rPr lang="en-US" sz="1400" dirty="0" smtClean="0"/>
              <a:t>150 </a:t>
            </a:r>
            <a:r>
              <a:rPr lang="en-US" sz="1400" dirty="0" err="1" smtClean="0"/>
              <a:t>tonnes</a:t>
            </a:r>
            <a:r>
              <a:rPr lang="en-US" sz="1400" dirty="0" smtClean="0"/>
              <a:t> Helium, ~90 </a:t>
            </a:r>
            <a:r>
              <a:rPr lang="en-US" sz="1400" dirty="0" err="1" smtClean="0"/>
              <a:t>tonnes</a:t>
            </a:r>
            <a:r>
              <a:rPr lang="en-US" sz="1400" dirty="0" smtClean="0"/>
              <a:t> at 1.9 K</a:t>
            </a:r>
            <a:endParaRPr lang="en-US" sz="1400" dirty="0"/>
          </a:p>
          <a:p>
            <a:r>
              <a:rPr lang="en-US" sz="1400" dirty="0" smtClean="0"/>
              <a:t>363 MJ/beam </a:t>
            </a:r>
            <a:r>
              <a:rPr lang="en-US" sz="1400" dirty="0"/>
              <a:t>stored beam </a:t>
            </a:r>
            <a:r>
              <a:rPr lang="en-US" sz="1400" dirty="0" smtClean="0"/>
              <a:t>energy</a:t>
            </a:r>
          </a:p>
          <a:p>
            <a:r>
              <a:rPr lang="en-US" sz="1400" dirty="0" smtClean="0"/>
              <a:t>  2012   :  140 MJ/beam stored beam energy</a:t>
            </a:r>
          </a:p>
          <a:p>
            <a:r>
              <a:rPr lang="en-US" sz="1400" dirty="0" smtClean="0"/>
              <a:t>@4TeV    450 MJ magnetic energy/sector</a:t>
            </a:r>
          </a:p>
          <a:p>
            <a:r>
              <a:rPr lang="en-US" sz="1400" dirty="0"/>
              <a:t>HL-LHC: </a:t>
            </a:r>
            <a:r>
              <a:rPr lang="en-US" sz="1400" dirty="0" smtClean="0"/>
              <a:t>~700 </a:t>
            </a:r>
            <a:r>
              <a:rPr lang="en-US" sz="1400" dirty="0"/>
              <a:t>MJ/beam stored beam </a:t>
            </a:r>
            <a:r>
              <a:rPr lang="en-US" sz="1400" dirty="0" smtClean="0"/>
              <a:t>energy</a:t>
            </a:r>
            <a:endParaRPr lang="en-US" sz="1400" dirty="0"/>
          </a:p>
          <a:p>
            <a:r>
              <a:rPr lang="en-US" sz="1400" dirty="0" smtClean="0"/>
              <a:t>@</a:t>
            </a:r>
            <a:r>
              <a:rPr lang="en-US" sz="1400" dirty="0"/>
              <a:t>7</a:t>
            </a:r>
            <a:r>
              <a:rPr lang="en-US" sz="1400" dirty="0" smtClean="0"/>
              <a:t>TeV   ~800 </a:t>
            </a:r>
            <a:r>
              <a:rPr lang="en-US" sz="1400" dirty="0"/>
              <a:t>MJ </a:t>
            </a:r>
            <a:r>
              <a:rPr lang="en-US" sz="1400" dirty="0" smtClean="0"/>
              <a:t>magnetic energy/sector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166911" y="2086858"/>
            <a:ext cx="2577950" cy="1200329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~9000 </a:t>
            </a:r>
            <a:r>
              <a:rPr lang="en-US" sz="1400" dirty="0"/>
              <a:t>magnetic </a:t>
            </a:r>
            <a:r>
              <a:rPr lang="en-US" sz="1400" dirty="0" smtClean="0"/>
              <a:t>elements</a:t>
            </a:r>
          </a:p>
          <a:p>
            <a:r>
              <a:rPr lang="en-US" sz="1400" dirty="0" smtClean="0"/>
              <a:t>1720 </a:t>
            </a:r>
            <a:r>
              <a:rPr lang="en-US" sz="1400" dirty="0"/>
              <a:t>Power </a:t>
            </a:r>
            <a:r>
              <a:rPr lang="en-US" sz="1400" dirty="0" smtClean="0"/>
              <a:t>converters</a:t>
            </a:r>
            <a:endParaRPr lang="en-US" sz="1400" dirty="0"/>
          </a:p>
          <a:p>
            <a:r>
              <a:rPr lang="en-US" sz="1400" dirty="0"/>
              <a:t>7568 Quench </a:t>
            </a:r>
            <a:r>
              <a:rPr lang="en-US" sz="1400" dirty="0" smtClean="0"/>
              <a:t>det. </a:t>
            </a:r>
            <a:r>
              <a:rPr lang="en-US" sz="1400" dirty="0"/>
              <a:t>systems  </a:t>
            </a:r>
          </a:p>
          <a:p>
            <a:r>
              <a:rPr lang="en-US" sz="1400" dirty="0"/>
              <a:t>1088 Beam position monitors</a:t>
            </a:r>
          </a:p>
          <a:p>
            <a:r>
              <a:rPr lang="en-US" sz="1400" dirty="0"/>
              <a:t>4000 Beam loss </a:t>
            </a:r>
            <a:r>
              <a:rPr lang="en-US" sz="1400" dirty="0" smtClean="0"/>
              <a:t>monitors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7042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0023 L 0.00504 -0.01967 L 0.03212 -0.07566 L 0.04289 -0.12263 L 0.04219 -0.2131 L 0.03282 -0.2485 L 0.01945 -0.28436 L -0.02708 -0.34822 L -0.06093 -0.37321 L -0.09548 -0.38593 L -0.10642 -0.38408 L -0.14218 -0.40606 L -0.15781 -0.40514 L -0.22135 -0.37251 L -0.26857 -0.30958 L -0.29305 -0.25683 L -0.30503 -0.20315 L -0.30382 -0.10759 L -0.29114 -0.06479 L -0.27048 -0.01203 L -0.22829 0.01319 L -0.20243 0.04165 L -0.17673 0.05576 L -0.14027 0.0634 L -0.1026 0.08353 L -0.06475 0.07427 L -0.05225 0.06756 L -0.01701 0.0391 L -0.00816 0.02823 L -4.16667E-6 -0.00023 Z " pathEditMode="relative" ptsTypes="AAAAAAAAAAAAAAAAAAAAAAAAAAAA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12818E-6 L -0.00382 -0.01943 L -0.01823 -0.04442 L -0.0309 -0.07542 L -0.04028 -0.11568 L -0.04028 -0.21633 L -0.0309 -0.25243 L -0.0158 -0.29431 L 0.03455 -0.35724 L 0.09115 -0.38894 L 0.10695 -0.38639 L 0.14254 -0.40837 L 0.19497 -0.3931 L 0.2257 -0.36881 L 0.27674 -0.30263 L 0.29427 -0.25659 L 0.30556 -0.19967 L 0.30504 -0.11568 L 0.29427 -0.06895 L 0.28108 -0.03447 L 0.26476 -0.00856 L 0.22882 0.01088 L 0.2125 0.03101 L 0.18802 0.04674 L 0.16597 0.05785 L 0.14202 0.06016 L 0.10243 0.08284 L 0.07413 0.07543 L 0.05347 0.06525 L 0.02448 0.04605 L 0.00886 0.02592 L -2.77778E-6 -3.12818E-6 Z " pathEditMode="relative" ptsTypes="AAAAAAAAAAAAAAAAAAAAAAAAAAAAAAAA">
                                      <p:cBhvr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 smtClean="0"/>
              <a:t>Collider Luminosity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782" y="698945"/>
            <a:ext cx="8208963" cy="2913975"/>
          </a:xfrm>
        </p:spPr>
        <p:txBody>
          <a:bodyPr/>
          <a:lstStyle/>
          <a:p>
            <a:r>
              <a:rPr lang="en-US" sz="1800" dirty="0" smtClean="0"/>
              <a:t>Assume </a:t>
            </a:r>
          </a:p>
          <a:p>
            <a:pPr lvl="1"/>
            <a:r>
              <a:rPr lang="en-US" sz="1800" b="1" dirty="0">
                <a:sym typeface="Symbol"/>
              </a:rPr>
              <a:t>Head-on collision </a:t>
            </a:r>
            <a:r>
              <a:rPr lang="en-US" sz="1800" dirty="0">
                <a:sym typeface="Symbol"/>
              </a:rPr>
              <a:t>with </a:t>
            </a:r>
            <a:r>
              <a:rPr lang="en-US" sz="1800" dirty="0" smtClean="0">
                <a:sym typeface="Symbol"/>
              </a:rPr>
              <a:t>magnitudes of velocities  |</a:t>
            </a:r>
            <a:r>
              <a:rPr lang="en-US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v</a:t>
            </a:r>
            <a:r>
              <a:rPr lang="en-US" sz="1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1</a:t>
            </a:r>
            <a:r>
              <a:rPr lang="en-US" sz="1800" dirty="0" smtClean="0">
                <a:sym typeface="Symbol"/>
              </a:rPr>
              <a:t>|=|</a:t>
            </a:r>
            <a:r>
              <a:rPr lang="en-US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v</a:t>
            </a:r>
            <a:r>
              <a:rPr lang="en-US" sz="1800" baseline="-25000" dirty="0" smtClean="0">
                <a:sym typeface="Symbol"/>
              </a:rPr>
              <a:t>2</a:t>
            </a:r>
            <a:r>
              <a:rPr lang="en-US" sz="1800" dirty="0">
                <a:sym typeface="Symbol"/>
              </a:rPr>
              <a:t>|</a:t>
            </a:r>
            <a:endParaRPr lang="en-US" sz="1800" dirty="0" smtClean="0"/>
          </a:p>
          <a:p>
            <a:pPr lvl="1"/>
            <a:r>
              <a:rPr lang="en-US" sz="1800" dirty="0" smtClean="0"/>
              <a:t>Densities in all coordinates are uncorrelated:</a:t>
            </a:r>
          </a:p>
          <a:p>
            <a:pPr lvl="2"/>
            <a:r>
              <a:rPr lang="en-US" sz="1800" dirty="0" smtClean="0">
                <a:sym typeface="Symbol"/>
              </a:rPr>
              <a:t>(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x,y,s,s0</a:t>
            </a:r>
            <a:r>
              <a:rPr lang="en-US" sz="1800" dirty="0" smtClean="0">
                <a:sym typeface="Symbol"/>
              </a:rPr>
              <a:t>)= </a:t>
            </a:r>
            <a:r>
              <a:rPr lang="en-US" sz="1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x</a:t>
            </a:r>
            <a:r>
              <a:rPr lang="en-US" sz="1800" dirty="0" smtClean="0">
                <a:sym typeface="Symbol"/>
              </a:rPr>
              <a:t>(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x</a:t>
            </a:r>
            <a:r>
              <a:rPr lang="en-US" sz="1800" dirty="0" smtClean="0">
                <a:sym typeface="Symbol"/>
              </a:rPr>
              <a:t>)*</a:t>
            </a:r>
            <a:r>
              <a:rPr lang="en-US" sz="1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y </a:t>
            </a:r>
            <a:r>
              <a:rPr lang="en-US" sz="1800" dirty="0" smtClean="0">
                <a:sym typeface="Symbol"/>
              </a:rPr>
              <a:t>(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y</a:t>
            </a:r>
            <a:r>
              <a:rPr lang="en-US" sz="1800" dirty="0" smtClean="0">
                <a:sym typeface="Symbol"/>
              </a:rPr>
              <a:t>)*</a:t>
            </a:r>
            <a:r>
              <a:rPr lang="en-US" sz="1800" dirty="0">
                <a:sym typeface="Symbol"/>
              </a:rPr>
              <a:t> </a:t>
            </a:r>
            <a:r>
              <a:rPr lang="en-US" sz="1800" dirty="0" smtClean="0">
                <a:sym typeface="Symbol"/>
              </a:rPr>
              <a:t></a:t>
            </a:r>
            <a:r>
              <a:rPr lang="en-US" sz="1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s</a:t>
            </a:r>
            <a:r>
              <a:rPr lang="en-US" sz="1800" dirty="0" smtClean="0">
                <a:sym typeface="Symbol"/>
              </a:rPr>
              <a:t>(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s±s</a:t>
            </a:r>
            <a:r>
              <a:rPr lang="en-US" sz="1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0</a:t>
            </a:r>
            <a:r>
              <a:rPr lang="en-US" sz="1800" dirty="0" smtClean="0">
                <a:sym typeface="Symbol"/>
              </a:rPr>
              <a:t>) ;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x</a:t>
            </a:r>
            <a:r>
              <a:rPr lang="en-US" sz="1800" dirty="0" smtClean="0">
                <a:sym typeface="Symbol"/>
              </a:rPr>
              <a:t> Horizontal,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y</a:t>
            </a:r>
            <a:r>
              <a:rPr lang="en-US" sz="1800" dirty="0" smtClean="0">
                <a:sym typeface="Symbol"/>
              </a:rPr>
              <a:t> Vertical</a:t>
            </a:r>
          </a:p>
          <a:p>
            <a:pPr lvl="1"/>
            <a:r>
              <a:rPr lang="en-US" sz="1800" dirty="0" smtClean="0">
                <a:sym typeface="Symbol"/>
              </a:rPr>
              <a:t>Density distribution function is </a:t>
            </a:r>
            <a:r>
              <a:rPr lang="en-US" sz="1800" b="1" dirty="0" smtClean="0">
                <a:sym typeface="Symbol"/>
              </a:rPr>
              <a:t>Gaussian</a:t>
            </a:r>
            <a:r>
              <a:rPr lang="en-US" sz="1800" dirty="0" smtClean="0">
                <a:sym typeface="Symbol"/>
              </a:rPr>
              <a:t> in </a:t>
            </a:r>
            <a:r>
              <a:rPr lang="en-US" sz="1800" dirty="0">
                <a:sym typeface="Symbol"/>
              </a:rPr>
              <a:t>each coordinate </a:t>
            </a:r>
            <a:endParaRPr lang="en-US" sz="1800" dirty="0" smtClean="0">
              <a:sym typeface="Symbol"/>
            </a:endParaRPr>
          </a:p>
          <a:p>
            <a:pPr lvl="1"/>
            <a:r>
              <a:rPr lang="en-US" sz="1800" dirty="0" smtClean="0">
                <a:sym typeface="Symbol"/>
              </a:rPr>
              <a:t>Transverse size: </a:t>
            </a:r>
            <a:r>
              <a:rPr lang="en-US" sz="1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1x</a:t>
            </a:r>
            <a:r>
              <a:rPr lang="en-US" sz="1800" dirty="0" smtClean="0">
                <a:sym typeface="Symbol"/>
              </a:rPr>
              <a:t></a:t>
            </a:r>
            <a:r>
              <a:rPr lang="en-US" sz="1800" dirty="0">
                <a:sym typeface="Symbol"/>
              </a:rPr>
              <a:t> </a:t>
            </a:r>
            <a:r>
              <a:rPr lang="en-US" sz="1800" dirty="0" smtClean="0">
                <a:sym typeface="Symbol"/>
              </a:rPr>
              <a:t></a:t>
            </a:r>
            <a:r>
              <a:rPr lang="en-US" sz="1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2</a:t>
            </a:r>
            <a:r>
              <a:rPr lang="en-US" sz="1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x</a:t>
            </a:r>
            <a:r>
              <a:rPr lang="en-US" sz="1800" dirty="0" smtClean="0">
                <a:cs typeface="Times New Roman" panose="02020603050405020304" pitchFamily="18" charset="0"/>
                <a:sym typeface="Symbol"/>
              </a:rPr>
              <a:t> and </a:t>
            </a:r>
            <a:r>
              <a:rPr lang="en-US" sz="1800" dirty="0" smtClean="0">
                <a:sym typeface="Symbol"/>
              </a:rPr>
              <a:t></a:t>
            </a:r>
            <a:r>
              <a:rPr lang="en-US" sz="1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1</a:t>
            </a:r>
            <a:r>
              <a:rPr lang="en-US" sz="1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y</a:t>
            </a:r>
            <a:r>
              <a:rPr lang="en-US" sz="1800" dirty="0" smtClean="0">
                <a:sym typeface="Symbol"/>
              </a:rPr>
              <a:t> </a:t>
            </a:r>
            <a:r>
              <a:rPr lang="en-US" sz="1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2y</a:t>
            </a:r>
            <a:r>
              <a:rPr lang="en-US" sz="1800" dirty="0" smtClean="0">
                <a:cs typeface="Times New Roman" panose="02020603050405020304" pitchFamily="18" charset="0"/>
                <a:sym typeface="Symbol"/>
              </a:rPr>
              <a:t>, but bunch length </a:t>
            </a:r>
            <a:r>
              <a:rPr lang="en-US" sz="1800" dirty="0" smtClean="0">
                <a:sym typeface="Symbol"/>
              </a:rPr>
              <a:t></a:t>
            </a:r>
            <a:r>
              <a:rPr lang="en-US" sz="1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1s</a:t>
            </a:r>
            <a:r>
              <a:rPr lang="en-US" sz="1800" dirty="0">
                <a:cs typeface="Times New Roman" panose="02020603050405020304" pitchFamily="18" charset="0"/>
                <a:sym typeface="Symbol"/>
              </a:rPr>
              <a:t>=</a:t>
            </a:r>
            <a:r>
              <a:rPr lang="en-US" sz="1800" dirty="0" smtClean="0">
                <a:sym typeface="Symbol"/>
              </a:rPr>
              <a:t> </a:t>
            </a:r>
            <a:r>
              <a:rPr lang="en-US" sz="1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2s</a:t>
            </a:r>
            <a:endParaRPr lang="en-US" sz="1800" dirty="0" smtClean="0">
              <a:cs typeface="Times New Roman" panose="02020603050405020304" pitchFamily="18" charset="0"/>
              <a:sym typeface="Symbol"/>
            </a:endParaRPr>
          </a:p>
          <a:p>
            <a:pPr marL="477838" lvl="1" indent="0">
              <a:buNone/>
            </a:pPr>
            <a:r>
              <a:rPr lang="en-US" sz="1800" dirty="0" smtClean="0">
                <a:sym typeface="Symbol"/>
              </a:rPr>
              <a:t>Then </a:t>
            </a:r>
          </a:p>
          <a:p>
            <a:pPr marL="0" indent="0">
              <a:buNone/>
            </a:pPr>
            <a:endParaRPr lang="en-US" sz="1800" baseline="-25000" dirty="0" smtClean="0">
              <a:sym typeface="Symbol"/>
            </a:endParaRPr>
          </a:p>
          <a:p>
            <a:pPr marL="0" indent="0">
              <a:buNone/>
            </a:pPr>
            <a:endParaRPr lang="en-US" sz="1800" baseline="-250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68AC2B-3AAF-4728-BB74-F644946B77C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220850" y="3065611"/>
            <a:ext cx="8898749" cy="3437636"/>
            <a:chOff x="716360" y="3065611"/>
            <a:chExt cx="8403238" cy="3437636"/>
          </a:xfrm>
        </p:grpSpPr>
        <p:grpSp>
          <p:nvGrpSpPr>
            <p:cNvPr id="13" name="Group 12"/>
            <p:cNvGrpSpPr/>
            <p:nvPr/>
          </p:nvGrpSpPr>
          <p:grpSpPr>
            <a:xfrm>
              <a:off x="895132" y="3065611"/>
              <a:ext cx="8224466" cy="2412272"/>
              <a:chOff x="895132" y="3487122"/>
              <a:chExt cx="8224466" cy="2412272"/>
            </a:xfrm>
          </p:grpSpPr>
          <p:pic>
            <p:nvPicPr>
              <p:cNvPr id="49154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8360" y="3487122"/>
                <a:ext cx="3887494" cy="10228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" name="Group 7"/>
              <p:cNvGrpSpPr/>
              <p:nvPr/>
            </p:nvGrpSpPr>
            <p:grpSpPr>
              <a:xfrm>
                <a:off x="895132" y="4658532"/>
                <a:ext cx="8224466" cy="830997"/>
                <a:chOff x="1050112" y="4767018"/>
                <a:chExt cx="8224466" cy="830997"/>
              </a:xfrm>
            </p:grpSpPr>
            <p:sp>
              <p:nvSpPr>
                <p:cNvPr id="10" name="TextBox 9"/>
                <p:cNvSpPr txBox="1"/>
                <p:nvPr/>
              </p:nvSpPr>
              <p:spPr>
                <a:xfrm>
                  <a:off x="3016613" y="4767018"/>
                  <a:ext cx="6257965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/>
                    </a:rPr>
                    <a:t>;</a:t>
                  </a:r>
                  <a:r>
                    <a:rPr lang="en-US" sz="2400" i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/>
                    </a:rPr>
                    <a:t>  *</a:t>
                  </a:r>
                  <a:r>
                    <a:rPr lang="en-US" sz="2400" i="1" baseline="-250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/>
                    </a:rPr>
                    <a:t>x,y</a:t>
                  </a:r>
                  <a:r>
                    <a:rPr lang="en-US" sz="2400" i="1" baseline="-25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/>
                    </a:rPr>
                    <a:t> </a:t>
                  </a:r>
                  <a:r>
                    <a:rPr lang="en-US" sz="1800" dirty="0" smtClean="0"/>
                    <a:t>: Lattice beta-functions at interaction points &amp;</a:t>
                  </a:r>
                </a:p>
                <a:p>
                  <a:r>
                    <a:rPr lang="en-US" sz="1800" dirty="0"/>
                    <a:t> </a:t>
                  </a:r>
                  <a:r>
                    <a:rPr lang="en-US" sz="1800" dirty="0" smtClean="0"/>
                    <a:t>  </a:t>
                  </a:r>
                  <a:r>
                    <a:rPr lang="en-US" sz="2400" i="1" dirty="0" smtClean="0">
                      <a:sym typeface="Symbol"/>
                    </a:rPr>
                    <a:t></a:t>
                  </a:r>
                  <a:r>
                    <a:rPr lang="en-US" sz="2400" i="1" baseline="-250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/>
                    </a:rPr>
                    <a:t>x,y</a:t>
                  </a:r>
                  <a:r>
                    <a:rPr lang="en-US" sz="2400" i="1" baseline="-25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/>
                    </a:rPr>
                    <a:t> </a:t>
                  </a:r>
                  <a:r>
                    <a:rPr lang="en-US" sz="2400" i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/>
                    </a:rPr>
                    <a:t>   </a:t>
                  </a:r>
                  <a:r>
                    <a:rPr lang="en-US" sz="18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/>
                    </a:rPr>
                    <a:t>:</a:t>
                  </a:r>
                  <a:r>
                    <a:rPr lang="en-US" sz="1800" dirty="0" smtClean="0"/>
                    <a:t> Transverse Emittance of the beam    </a:t>
                  </a:r>
                  <a:endParaRPr lang="en-US" sz="1400" dirty="0" smtClean="0"/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1050112" y="4815154"/>
                  <a:ext cx="207140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i="1" dirty="0" smtClean="0">
                      <a:sym typeface="Symbol"/>
                    </a:rPr>
                    <a:t> </a:t>
                  </a:r>
                  <a:r>
                    <a:rPr lang="en-US" sz="2400" i="1" baseline="30000" dirty="0" smtClean="0">
                      <a:sym typeface="Symbol"/>
                    </a:rPr>
                    <a:t>2</a:t>
                  </a:r>
                  <a:r>
                    <a:rPr lang="en-US" sz="2400" i="1" baseline="-25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/>
                    </a:rPr>
                    <a:t>x,y</a:t>
                  </a:r>
                  <a:r>
                    <a:rPr lang="en-US" sz="2400" i="1" dirty="0" smtClean="0">
                      <a:sym typeface="Symbol"/>
                    </a:rPr>
                    <a:t> =</a:t>
                  </a:r>
                  <a:r>
                    <a:rPr lang="en-US" sz="2400" i="1" baseline="-25000" dirty="0" err="1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/>
                    </a:rPr>
                    <a:t>x,y</a:t>
                  </a:r>
                  <a:r>
                    <a:rPr lang="en-US" sz="2400" i="1" dirty="0" smtClean="0">
                      <a:sym typeface="Symbol"/>
                    </a:rPr>
                    <a:t> </a:t>
                  </a:r>
                  <a:r>
                    <a:rPr lang="en-US" sz="2400" i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/>
                    </a:rPr>
                    <a:t>*</a:t>
                  </a:r>
                  <a:r>
                    <a:rPr lang="en-US" sz="2400" i="1" baseline="-250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/>
                    </a:rPr>
                    <a:t>x,y</a:t>
                  </a:r>
                  <a:endPara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7" name="TextBox 6"/>
              <p:cNvSpPr txBox="1"/>
              <p:nvPr/>
            </p:nvSpPr>
            <p:spPr>
              <a:xfrm>
                <a:off x="4022818" y="5499861"/>
                <a:ext cx="184730" cy="3995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en-US" sz="1800" dirty="0" smtClean="0">
                  <a:solidFill>
                    <a:srgbClr val="0000CC"/>
                  </a:solidFill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16360" y="5241363"/>
              <a:ext cx="4914094" cy="126188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As the # of bunches increase the </a:t>
              </a:r>
              <a:r>
                <a:rPr lang="en-US" sz="2000" b="1" dirty="0" smtClean="0">
                  <a:solidFill>
                    <a:schemeClr val="tx2"/>
                  </a:solidFill>
                </a:rPr>
                <a:t>cross talk</a:t>
              </a:r>
              <a:r>
                <a:rPr lang="en-US" sz="1800" b="1" dirty="0" smtClean="0">
                  <a:solidFill>
                    <a:schemeClr val="tx2"/>
                  </a:solidFill>
                </a:rPr>
                <a:t> </a:t>
              </a:r>
              <a:r>
                <a:rPr lang="en-US" sz="1800" dirty="0" smtClean="0"/>
                <a:t>between in-coming and out-going bunches (beam-beam interactions) becomes an issue. </a:t>
              </a:r>
            </a:p>
            <a:p>
              <a:r>
                <a:rPr lang="en-US" sz="2000" b="1" dirty="0" smtClean="0"/>
                <a:t>  </a:t>
              </a:r>
              <a:endParaRPr lang="en-US" sz="2000" b="1" dirty="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495964" y="5791051"/>
            <a:ext cx="3183805" cy="129497"/>
            <a:chOff x="5485533" y="5791051"/>
            <a:chExt cx="3183805" cy="129497"/>
          </a:xfrm>
        </p:grpSpPr>
        <p:sp>
          <p:nvSpPr>
            <p:cNvPr id="62" name="Oval 61"/>
            <p:cNvSpPr>
              <a:spLocks noChangeAspect="1"/>
            </p:cNvSpPr>
            <p:nvPr/>
          </p:nvSpPr>
          <p:spPr bwMode="auto">
            <a:xfrm>
              <a:off x="7544432" y="5791206"/>
              <a:ext cx="374655" cy="128017"/>
            </a:xfrm>
            <a:prstGeom prst="ellipse">
              <a:avLst/>
            </a:prstGeom>
            <a:solidFill>
              <a:srgbClr val="0000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 bwMode="auto">
            <a:xfrm>
              <a:off x="5837412" y="5791051"/>
              <a:ext cx="374655" cy="128017"/>
            </a:xfrm>
            <a:prstGeom prst="ellipse">
              <a:avLst/>
            </a:prstGeom>
            <a:solidFill>
              <a:srgbClr val="0000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 bwMode="auto">
            <a:xfrm>
              <a:off x="6966203" y="5791224"/>
              <a:ext cx="374655" cy="128017"/>
            </a:xfrm>
            <a:prstGeom prst="ellipse">
              <a:avLst/>
            </a:prstGeom>
            <a:solidFill>
              <a:srgbClr val="0000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65" name="Oval 64"/>
            <p:cNvSpPr>
              <a:spLocks noChangeAspect="1"/>
            </p:cNvSpPr>
            <p:nvPr/>
          </p:nvSpPr>
          <p:spPr bwMode="auto">
            <a:xfrm>
              <a:off x="6413174" y="5792531"/>
              <a:ext cx="374655" cy="128017"/>
            </a:xfrm>
            <a:prstGeom prst="ellipse">
              <a:avLst/>
            </a:prstGeom>
            <a:solidFill>
              <a:srgbClr val="0000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66" name="Oval 65"/>
            <p:cNvSpPr>
              <a:spLocks noChangeAspect="1"/>
            </p:cNvSpPr>
            <p:nvPr/>
          </p:nvSpPr>
          <p:spPr bwMode="auto">
            <a:xfrm>
              <a:off x="8204832" y="5791206"/>
              <a:ext cx="374655" cy="128017"/>
            </a:xfrm>
            <a:prstGeom prst="ellipse">
              <a:avLst/>
            </a:prstGeom>
            <a:solidFill>
              <a:srgbClr val="0000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cxnSp>
          <p:nvCxnSpPr>
            <p:cNvPr id="67" name="Straight Connector 66"/>
            <p:cNvCxnSpPr/>
            <p:nvPr/>
          </p:nvCxnSpPr>
          <p:spPr bwMode="auto">
            <a:xfrm>
              <a:off x="5485533" y="5856916"/>
              <a:ext cx="318380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Arrow Connector 67"/>
            <p:cNvCxnSpPr/>
            <p:nvPr/>
          </p:nvCxnSpPr>
          <p:spPr bwMode="auto">
            <a:xfrm>
              <a:off x="6114782" y="5855059"/>
              <a:ext cx="16675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9" name="Straight Arrow Connector 68"/>
            <p:cNvCxnSpPr/>
            <p:nvPr/>
          </p:nvCxnSpPr>
          <p:spPr bwMode="auto">
            <a:xfrm>
              <a:off x="6697498" y="5856916"/>
              <a:ext cx="16675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0" name="Straight Arrow Connector 69"/>
            <p:cNvCxnSpPr/>
            <p:nvPr/>
          </p:nvCxnSpPr>
          <p:spPr bwMode="auto">
            <a:xfrm>
              <a:off x="7264957" y="5861788"/>
              <a:ext cx="16675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1" name="Straight Arrow Connector 70"/>
            <p:cNvCxnSpPr/>
            <p:nvPr/>
          </p:nvCxnSpPr>
          <p:spPr bwMode="auto">
            <a:xfrm>
              <a:off x="7843389" y="5858311"/>
              <a:ext cx="16675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2" name="Straight Arrow Connector 71"/>
            <p:cNvCxnSpPr/>
            <p:nvPr/>
          </p:nvCxnSpPr>
          <p:spPr bwMode="auto">
            <a:xfrm>
              <a:off x="8502584" y="5859931"/>
              <a:ext cx="16675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3" name="Straight Arrow Connector 72"/>
            <p:cNvCxnSpPr/>
            <p:nvPr/>
          </p:nvCxnSpPr>
          <p:spPr bwMode="auto">
            <a:xfrm>
              <a:off x="5546036" y="5857849"/>
              <a:ext cx="16675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74" name="Group 73"/>
          <p:cNvGrpSpPr/>
          <p:nvPr/>
        </p:nvGrpSpPr>
        <p:grpSpPr>
          <a:xfrm>
            <a:off x="5648642" y="5789571"/>
            <a:ext cx="3288774" cy="129497"/>
            <a:chOff x="5637933" y="5957068"/>
            <a:chExt cx="3288774" cy="129497"/>
          </a:xfrm>
        </p:grpSpPr>
        <p:sp>
          <p:nvSpPr>
            <p:cNvPr id="75" name="Oval 74"/>
            <p:cNvSpPr>
              <a:spLocks noChangeAspect="1"/>
            </p:cNvSpPr>
            <p:nvPr/>
          </p:nvSpPr>
          <p:spPr bwMode="auto">
            <a:xfrm>
              <a:off x="7623718" y="5957223"/>
              <a:ext cx="374655" cy="128017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76" name="Oval 75"/>
            <p:cNvSpPr>
              <a:spLocks noChangeAspect="1"/>
            </p:cNvSpPr>
            <p:nvPr/>
          </p:nvSpPr>
          <p:spPr bwMode="auto">
            <a:xfrm>
              <a:off x="7045489" y="5957241"/>
              <a:ext cx="374655" cy="128017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77" name="Oval 76"/>
            <p:cNvSpPr>
              <a:spLocks noChangeAspect="1"/>
            </p:cNvSpPr>
            <p:nvPr/>
          </p:nvSpPr>
          <p:spPr bwMode="auto">
            <a:xfrm>
              <a:off x="8284118" y="5957223"/>
              <a:ext cx="374655" cy="128017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 bwMode="auto">
            <a:xfrm>
              <a:off x="5916697" y="5957068"/>
              <a:ext cx="374655" cy="128017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79" name="Oval 78"/>
            <p:cNvSpPr>
              <a:spLocks noChangeAspect="1"/>
            </p:cNvSpPr>
            <p:nvPr/>
          </p:nvSpPr>
          <p:spPr bwMode="auto">
            <a:xfrm>
              <a:off x="6499413" y="5958548"/>
              <a:ext cx="374655" cy="128017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cxnSp>
          <p:nvCxnSpPr>
            <p:cNvPr id="80" name="Straight Connector 79"/>
            <p:cNvCxnSpPr/>
            <p:nvPr/>
          </p:nvCxnSpPr>
          <p:spPr bwMode="auto">
            <a:xfrm>
              <a:off x="5637933" y="6023224"/>
              <a:ext cx="318380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Arrow Connector 80"/>
            <p:cNvCxnSpPr/>
            <p:nvPr/>
          </p:nvCxnSpPr>
          <p:spPr bwMode="auto">
            <a:xfrm>
              <a:off x="5978004" y="6021249"/>
              <a:ext cx="16675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82" name="Straight Arrow Connector 81"/>
            <p:cNvCxnSpPr/>
            <p:nvPr/>
          </p:nvCxnSpPr>
          <p:spPr bwMode="auto">
            <a:xfrm>
              <a:off x="6560720" y="6023106"/>
              <a:ext cx="171421" cy="139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83" name="Straight Arrow Connector 82"/>
            <p:cNvCxnSpPr/>
            <p:nvPr/>
          </p:nvCxnSpPr>
          <p:spPr bwMode="auto">
            <a:xfrm>
              <a:off x="7145564" y="6027978"/>
              <a:ext cx="16675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84" name="Straight Arrow Connector 83"/>
            <p:cNvCxnSpPr/>
            <p:nvPr/>
          </p:nvCxnSpPr>
          <p:spPr bwMode="auto">
            <a:xfrm>
              <a:off x="7765720" y="6024501"/>
              <a:ext cx="16675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85" name="Straight Arrow Connector 84"/>
            <p:cNvCxnSpPr/>
            <p:nvPr/>
          </p:nvCxnSpPr>
          <p:spPr bwMode="auto">
            <a:xfrm>
              <a:off x="8383191" y="6026121"/>
              <a:ext cx="16675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86" name="Straight Arrow Connector 85"/>
            <p:cNvCxnSpPr/>
            <p:nvPr/>
          </p:nvCxnSpPr>
          <p:spPr bwMode="auto">
            <a:xfrm>
              <a:off x="8759953" y="6023394"/>
              <a:ext cx="16675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grpSp>
        <p:nvGrpSpPr>
          <p:cNvPr id="49181" name="Group 49180"/>
          <p:cNvGrpSpPr/>
          <p:nvPr/>
        </p:nvGrpSpPr>
        <p:grpSpPr>
          <a:xfrm>
            <a:off x="1089304" y="5171815"/>
            <a:ext cx="7920718" cy="1379945"/>
            <a:chOff x="1088708" y="5189078"/>
            <a:chExt cx="7920718" cy="1379945"/>
          </a:xfrm>
        </p:grpSpPr>
        <p:grpSp>
          <p:nvGrpSpPr>
            <p:cNvPr id="49157" name="Group 49156"/>
            <p:cNvGrpSpPr/>
            <p:nvPr/>
          </p:nvGrpSpPr>
          <p:grpSpPr>
            <a:xfrm>
              <a:off x="5436490" y="5189078"/>
              <a:ext cx="3572936" cy="1379945"/>
              <a:chOff x="5427723" y="5201100"/>
              <a:chExt cx="3572936" cy="1379945"/>
            </a:xfrm>
          </p:grpSpPr>
          <p:grpSp>
            <p:nvGrpSpPr>
              <p:cNvPr id="49156" name="Group 49155"/>
              <p:cNvGrpSpPr/>
              <p:nvPr/>
            </p:nvGrpSpPr>
            <p:grpSpPr>
              <a:xfrm>
                <a:off x="5427723" y="5201100"/>
                <a:ext cx="3572936" cy="1379945"/>
                <a:chOff x="5427723" y="5201100"/>
                <a:chExt cx="3572936" cy="1379945"/>
              </a:xfrm>
            </p:grpSpPr>
            <p:sp>
              <p:nvSpPr>
                <p:cNvPr id="60" name="Rectangle 59"/>
                <p:cNvSpPr/>
                <p:nvPr/>
              </p:nvSpPr>
              <p:spPr bwMode="auto">
                <a:xfrm>
                  <a:off x="5427723" y="5201100"/>
                  <a:ext cx="3572936" cy="1379945"/>
                </a:xfrm>
                <a:prstGeom prst="rect">
                  <a:avLst/>
                </a:prstGeom>
                <a:solidFill>
                  <a:schemeClr val="accent3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grpSp>
              <p:nvGrpSpPr>
                <p:cNvPr id="49155" name="Group 49154"/>
                <p:cNvGrpSpPr/>
                <p:nvPr/>
              </p:nvGrpSpPr>
              <p:grpSpPr>
                <a:xfrm>
                  <a:off x="5549101" y="5780339"/>
                  <a:ext cx="3380882" cy="144432"/>
                  <a:chOff x="6340574" y="3343603"/>
                  <a:chExt cx="3380882" cy="144432"/>
                </a:xfrm>
              </p:grpSpPr>
              <p:grpSp>
                <p:nvGrpSpPr>
                  <p:cNvPr id="87" name="Group 86"/>
                  <p:cNvGrpSpPr/>
                  <p:nvPr/>
                </p:nvGrpSpPr>
                <p:grpSpPr>
                  <a:xfrm rot="978414">
                    <a:off x="6340574" y="3358538"/>
                    <a:ext cx="3183805" cy="129497"/>
                    <a:chOff x="5485533" y="5791051"/>
                    <a:chExt cx="3183805" cy="129497"/>
                  </a:xfrm>
                </p:grpSpPr>
                <p:sp>
                  <p:nvSpPr>
                    <p:cNvPr id="88" name="Oval 87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7544432" y="5791206"/>
                      <a:ext cx="374655" cy="128017"/>
                    </a:xfrm>
                    <a:prstGeom prst="ellipse">
                      <a:avLst/>
                    </a:prstGeom>
                    <a:solidFill>
                      <a:srgbClr val="0000CC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sp>
                  <p:nvSpPr>
                    <p:cNvPr id="89" name="Oval 88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837412" y="5791051"/>
                      <a:ext cx="374655" cy="128017"/>
                    </a:xfrm>
                    <a:prstGeom prst="ellipse">
                      <a:avLst/>
                    </a:prstGeom>
                    <a:solidFill>
                      <a:srgbClr val="0000CC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sp>
                  <p:nvSpPr>
                    <p:cNvPr id="90" name="Oval 89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6966203" y="5791224"/>
                      <a:ext cx="374655" cy="128017"/>
                    </a:xfrm>
                    <a:prstGeom prst="ellipse">
                      <a:avLst/>
                    </a:prstGeom>
                    <a:solidFill>
                      <a:srgbClr val="0000CC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sp>
                  <p:nvSpPr>
                    <p:cNvPr id="91" name="Oval 90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6413174" y="5792531"/>
                      <a:ext cx="374655" cy="128017"/>
                    </a:xfrm>
                    <a:prstGeom prst="ellipse">
                      <a:avLst/>
                    </a:prstGeom>
                    <a:solidFill>
                      <a:srgbClr val="0000CC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sp>
                  <p:nvSpPr>
                    <p:cNvPr id="92" name="Oval 91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8204832" y="5791206"/>
                      <a:ext cx="374655" cy="128017"/>
                    </a:xfrm>
                    <a:prstGeom prst="ellipse">
                      <a:avLst/>
                    </a:prstGeom>
                    <a:solidFill>
                      <a:srgbClr val="0000CC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cxnSp>
                  <p:nvCxnSpPr>
                    <p:cNvPr id="93" name="Straight Connector 92"/>
                    <p:cNvCxnSpPr/>
                    <p:nvPr/>
                  </p:nvCxnSpPr>
                  <p:spPr bwMode="auto">
                    <a:xfrm>
                      <a:off x="5485533" y="5856916"/>
                      <a:ext cx="3183805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94" name="Straight Arrow Connector 93"/>
                    <p:cNvCxnSpPr/>
                    <p:nvPr/>
                  </p:nvCxnSpPr>
                  <p:spPr bwMode="auto">
                    <a:xfrm>
                      <a:off x="5934913" y="5856803"/>
                      <a:ext cx="166754" cy="0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arrow"/>
                    </a:ln>
                    <a:effectLst/>
                  </p:spPr>
                </p:cxnSp>
                <p:cxnSp>
                  <p:nvCxnSpPr>
                    <p:cNvPr id="95" name="Straight Arrow Connector 94"/>
                    <p:cNvCxnSpPr/>
                    <p:nvPr/>
                  </p:nvCxnSpPr>
                  <p:spPr bwMode="auto">
                    <a:xfrm>
                      <a:off x="6557229" y="5851699"/>
                      <a:ext cx="166754" cy="0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arrow"/>
                    </a:ln>
                    <a:effectLst/>
                  </p:spPr>
                </p:cxnSp>
                <p:cxnSp>
                  <p:nvCxnSpPr>
                    <p:cNvPr id="96" name="Straight Arrow Connector 95"/>
                    <p:cNvCxnSpPr/>
                    <p:nvPr/>
                  </p:nvCxnSpPr>
                  <p:spPr bwMode="auto">
                    <a:xfrm>
                      <a:off x="7124675" y="5856582"/>
                      <a:ext cx="166754" cy="0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arrow"/>
                    </a:ln>
                    <a:effectLst/>
                  </p:spPr>
                </p:cxnSp>
                <p:cxnSp>
                  <p:nvCxnSpPr>
                    <p:cNvPr id="97" name="Straight Arrow Connector 96"/>
                    <p:cNvCxnSpPr/>
                    <p:nvPr/>
                  </p:nvCxnSpPr>
                  <p:spPr bwMode="auto">
                    <a:xfrm>
                      <a:off x="7703113" y="5853095"/>
                      <a:ext cx="166754" cy="0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arrow"/>
                    </a:ln>
                    <a:effectLst/>
                  </p:spPr>
                </p:cxnSp>
                <p:cxnSp>
                  <p:nvCxnSpPr>
                    <p:cNvPr id="98" name="Straight Arrow Connector 97"/>
                    <p:cNvCxnSpPr/>
                    <p:nvPr/>
                  </p:nvCxnSpPr>
                  <p:spPr bwMode="auto">
                    <a:xfrm>
                      <a:off x="8353462" y="5857032"/>
                      <a:ext cx="166754" cy="0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arrow"/>
                    </a:ln>
                    <a:effectLst/>
                  </p:spPr>
                </p:cxnSp>
                <p:cxnSp>
                  <p:nvCxnSpPr>
                    <p:cNvPr id="99" name="Straight Arrow Connector 98"/>
                    <p:cNvCxnSpPr/>
                    <p:nvPr/>
                  </p:nvCxnSpPr>
                  <p:spPr bwMode="auto">
                    <a:xfrm>
                      <a:off x="5546036" y="5857849"/>
                      <a:ext cx="166754" cy="0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arrow"/>
                    </a:ln>
                    <a:effectLst/>
                  </p:spPr>
                </p:cxnSp>
              </p:grpSp>
              <p:grpSp>
                <p:nvGrpSpPr>
                  <p:cNvPr id="100" name="Group 99"/>
                  <p:cNvGrpSpPr/>
                  <p:nvPr/>
                </p:nvGrpSpPr>
                <p:grpSpPr>
                  <a:xfrm rot="20577072">
                    <a:off x="6432682" y="3343603"/>
                    <a:ext cx="3288774" cy="129497"/>
                    <a:chOff x="5637933" y="5957068"/>
                    <a:chExt cx="3288774" cy="129497"/>
                  </a:xfrm>
                </p:grpSpPr>
                <p:sp>
                  <p:nvSpPr>
                    <p:cNvPr id="101" name="Oval 100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7623718" y="5957223"/>
                      <a:ext cx="374655" cy="128017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sp>
                  <p:nvSpPr>
                    <p:cNvPr id="102" name="Oval 101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7045489" y="5957241"/>
                      <a:ext cx="374655" cy="128017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sp>
                  <p:nvSpPr>
                    <p:cNvPr id="103" name="Oval 10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8284118" y="5957223"/>
                      <a:ext cx="374655" cy="128017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sp>
                  <p:nvSpPr>
                    <p:cNvPr id="104" name="Oval 10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916697" y="5957068"/>
                      <a:ext cx="374655" cy="128017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sp>
                  <p:nvSpPr>
                    <p:cNvPr id="105" name="Oval 104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6499413" y="5958548"/>
                      <a:ext cx="374655" cy="128017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cxnSp>
                  <p:nvCxnSpPr>
                    <p:cNvPr id="106" name="Straight Connector 105"/>
                    <p:cNvCxnSpPr/>
                    <p:nvPr/>
                  </p:nvCxnSpPr>
                  <p:spPr bwMode="auto">
                    <a:xfrm>
                      <a:off x="5637933" y="6023224"/>
                      <a:ext cx="3183805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07" name="Straight Arrow Connector 106"/>
                    <p:cNvCxnSpPr/>
                    <p:nvPr/>
                  </p:nvCxnSpPr>
                  <p:spPr bwMode="auto">
                    <a:xfrm>
                      <a:off x="5978004" y="6021249"/>
                      <a:ext cx="166754" cy="0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arrow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08" name="Straight Arrow Connector 107"/>
                    <p:cNvCxnSpPr/>
                    <p:nvPr/>
                  </p:nvCxnSpPr>
                  <p:spPr bwMode="auto">
                    <a:xfrm>
                      <a:off x="6560720" y="6023106"/>
                      <a:ext cx="171421" cy="1395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arrow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09" name="Straight Arrow Connector 108"/>
                    <p:cNvCxnSpPr/>
                    <p:nvPr/>
                  </p:nvCxnSpPr>
                  <p:spPr bwMode="auto">
                    <a:xfrm>
                      <a:off x="7145564" y="6027978"/>
                      <a:ext cx="166754" cy="0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arrow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10" name="Straight Arrow Connector 109"/>
                    <p:cNvCxnSpPr/>
                    <p:nvPr/>
                  </p:nvCxnSpPr>
                  <p:spPr bwMode="auto">
                    <a:xfrm>
                      <a:off x="7765720" y="6024501"/>
                      <a:ext cx="166754" cy="0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arrow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11" name="Straight Arrow Connector 110"/>
                    <p:cNvCxnSpPr/>
                    <p:nvPr/>
                  </p:nvCxnSpPr>
                  <p:spPr bwMode="auto">
                    <a:xfrm>
                      <a:off x="8383191" y="6026121"/>
                      <a:ext cx="166754" cy="0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arrow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12" name="Straight Arrow Connector 111"/>
                    <p:cNvCxnSpPr/>
                    <p:nvPr/>
                  </p:nvCxnSpPr>
                  <p:spPr bwMode="auto">
                    <a:xfrm>
                      <a:off x="8759953" y="6023394"/>
                      <a:ext cx="166754" cy="0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arrow" w="med" len="med"/>
                      <a:tailEnd type="none" w="med" len="med"/>
                    </a:ln>
                    <a:effectLst/>
                  </p:spPr>
                </p:cxnSp>
              </p:grpSp>
            </p:grpSp>
          </p:grpSp>
          <p:cxnSp>
            <p:nvCxnSpPr>
              <p:cNvPr id="118" name="Straight Arrow Connector 117"/>
              <p:cNvCxnSpPr/>
              <p:nvPr/>
            </p:nvCxnSpPr>
            <p:spPr bwMode="auto">
              <a:xfrm rot="978414">
                <a:off x="8651290" y="6327045"/>
                <a:ext cx="166754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9" name="Straight Arrow Connector 118"/>
              <p:cNvCxnSpPr/>
              <p:nvPr/>
            </p:nvCxnSpPr>
            <p:spPr bwMode="auto">
              <a:xfrm rot="20577072">
                <a:off x="5722733" y="6299755"/>
                <a:ext cx="166754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</p:grpSp>
        <p:sp>
          <p:nvSpPr>
            <p:cNvPr id="49169" name="Rectangle 49168"/>
            <p:cNvSpPr/>
            <p:nvPr/>
          </p:nvSpPr>
          <p:spPr>
            <a:xfrm>
              <a:off x="1088708" y="6117350"/>
              <a:ext cx="3029997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n-US" sz="1800" b="1" dirty="0"/>
                <a:t>Solution: Crossing angle  </a:t>
              </a:r>
            </a:p>
          </p:txBody>
        </p:sp>
        <p:grpSp>
          <p:nvGrpSpPr>
            <p:cNvPr id="49180" name="Group 49179"/>
            <p:cNvGrpSpPr/>
            <p:nvPr/>
          </p:nvGrpSpPr>
          <p:grpSpPr>
            <a:xfrm>
              <a:off x="7823434" y="5563576"/>
              <a:ext cx="851480" cy="570183"/>
              <a:chOff x="7510079" y="3417111"/>
              <a:chExt cx="774173" cy="570183"/>
            </a:xfrm>
          </p:grpSpPr>
          <p:pic>
            <p:nvPicPr>
              <p:cNvPr id="151" name="Picture 2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856143">
                <a:off x="8000426" y="3333401"/>
                <a:ext cx="136615" cy="3040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2" name="Picture 2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210551" flipH="1">
                <a:off x="7995255" y="3760951"/>
                <a:ext cx="146956" cy="3057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9" name="Freeform 158"/>
              <p:cNvSpPr/>
              <p:nvPr/>
            </p:nvSpPr>
            <p:spPr bwMode="auto">
              <a:xfrm>
                <a:off x="7510080" y="3545712"/>
                <a:ext cx="589652" cy="170231"/>
              </a:xfrm>
              <a:custGeom>
                <a:avLst/>
                <a:gdLst>
                  <a:gd name="connsiteX0" fmla="*/ 390292 w 405161"/>
                  <a:gd name="connsiteY0" fmla="*/ 148799 h 156233"/>
                  <a:gd name="connsiteX1" fmla="*/ 394009 w 405161"/>
                  <a:gd name="connsiteY1" fmla="*/ 119063 h 156233"/>
                  <a:gd name="connsiteX2" fmla="*/ 397727 w 405161"/>
                  <a:gd name="connsiteY2" fmla="*/ 107912 h 156233"/>
                  <a:gd name="connsiteX3" fmla="*/ 405161 w 405161"/>
                  <a:gd name="connsiteY3" fmla="*/ 78175 h 156233"/>
                  <a:gd name="connsiteX4" fmla="*/ 394009 w 405161"/>
                  <a:gd name="connsiteY4" fmla="*/ 70741 h 156233"/>
                  <a:gd name="connsiteX5" fmla="*/ 371707 w 405161"/>
                  <a:gd name="connsiteY5" fmla="*/ 78175 h 156233"/>
                  <a:gd name="connsiteX6" fmla="*/ 349405 w 405161"/>
                  <a:gd name="connsiteY6" fmla="*/ 89326 h 156233"/>
                  <a:gd name="connsiteX7" fmla="*/ 330819 w 405161"/>
                  <a:gd name="connsiteY7" fmla="*/ 104194 h 156233"/>
                  <a:gd name="connsiteX8" fmla="*/ 319668 w 405161"/>
                  <a:gd name="connsiteY8" fmla="*/ 107912 h 156233"/>
                  <a:gd name="connsiteX9" fmla="*/ 312234 w 405161"/>
                  <a:gd name="connsiteY9" fmla="*/ 100477 h 156233"/>
                  <a:gd name="connsiteX10" fmla="*/ 297366 w 405161"/>
                  <a:gd name="connsiteY10" fmla="*/ 78175 h 156233"/>
                  <a:gd name="connsiteX11" fmla="*/ 286214 w 405161"/>
                  <a:gd name="connsiteY11" fmla="*/ 74458 h 156233"/>
                  <a:gd name="connsiteX12" fmla="*/ 275063 w 405161"/>
                  <a:gd name="connsiteY12" fmla="*/ 67024 h 156233"/>
                  <a:gd name="connsiteX13" fmla="*/ 211873 w 405161"/>
                  <a:gd name="connsiteY13" fmla="*/ 67024 h 156233"/>
                  <a:gd name="connsiteX14" fmla="*/ 167268 w 405161"/>
                  <a:gd name="connsiteY14" fmla="*/ 81892 h 156233"/>
                  <a:gd name="connsiteX15" fmla="*/ 156117 w 405161"/>
                  <a:gd name="connsiteY15" fmla="*/ 85609 h 156233"/>
                  <a:gd name="connsiteX16" fmla="*/ 144966 w 405161"/>
                  <a:gd name="connsiteY16" fmla="*/ 89326 h 156233"/>
                  <a:gd name="connsiteX17" fmla="*/ 115229 w 405161"/>
                  <a:gd name="connsiteY17" fmla="*/ 100477 h 156233"/>
                  <a:gd name="connsiteX18" fmla="*/ 78058 w 405161"/>
                  <a:gd name="connsiteY18" fmla="*/ 96760 h 156233"/>
                  <a:gd name="connsiteX19" fmla="*/ 74341 w 405161"/>
                  <a:gd name="connsiteY19" fmla="*/ 81892 h 156233"/>
                  <a:gd name="connsiteX20" fmla="*/ 70624 w 405161"/>
                  <a:gd name="connsiteY20" fmla="*/ 52155 h 156233"/>
                  <a:gd name="connsiteX21" fmla="*/ 74341 w 405161"/>
                  <a:gd name="connsiteY21" fmla="*/ 29853 h 156233"/>
                  <a:gd name="connsiteX22" fmla="*/ 81775 w 405161"/>
                  <a:gd name="connsiteY22" fmla="*/ 18702 h 156233"/>
                  <a:gd name="connsiteX23" fmla="*/ 85492 w 405161"/>
                  <a:gd name="connsiteY23" fmla="*/ 3833 h 156233"/>
                  <a:gd name="connsiteX24" fmla="*/ 74341 w 405161"/>
                  <a:gd name="connsiteY24" fmla="*/ 116 h 156233"/>
                  <a:gd name="connsiteX25" fmla="*/ 66907 w 405161"/>
                  <a:gd name="connsiteY25" fmla="*/ 7551 h 156233"/>
                  <a:gd name="connsiteX26" fmla="*/ 48322 w 405161"/>
                  <a:gd name="connsiteY26" fmla="*/ 26136 h 156233"/>
                  <a:gd name="connsiteX27" fmla="*/ 26019 w 405161"/>
                  <a:gd name="connsiteY27" fmla="*/ 33570 h 156233"/>
                  <a:gd name="connsiteX28" fmla="*/ 0 w 405161"/>
                  <a:gd name="connsiteY28" fmla="*/ 41004 h 156233"/>
                  <a:gd name="connsiteX29" fmla="*/ 7434 w 405161"/>
                  <a:gd name="connsiteY29" fmla="*/ 52155 h 156233"/>
                  <a:gd name="connsiteX30" fmla="*/ 14868 w 405161"/>
                  <a:gd name="connsiteY30" fmla="*/ 59590 h 156233"/>
                  <a:gd name="connsiteX31" fmla="*/ 29736 w 405161"/>
                  <a:gd name="connsiteY31" fmla="*/ 81892 h 156233"/>
                  <a:gd name="connsiteX32" fmla="*/ 37170 w 405161"/>
                  <a:gd name="connsiteY32" fmla="*/ 93043 h 156233"/>
                  <a:gd name="connsiteX33" fmla="*/ 40888 w 405161"/>
                  <a:gd name="connsiteY33" fmla="*/ 104194 h 156233"/>
                  <a:gd name="connsiteX34" fmla="*/ 44605 w 405161"/>
                  <a:gd name="connsiteY34" fmla="*/ 130214 h 156233"/>
                  <a:gd name="connsiteX35" fmla="*/ 48322 w 405161"/>
                  <a:gd name="connsiteY35" fmla="*/ 141365 h 156233"/>
                  <a:gd name="connsiteX36" fmla="*/ 70624 w 405161"/>
                  <a:gd name="connsiteY36" fmla="*/ 148799 h 156233"/>
                  <a:gd name="connsiteX37" fmla="*/ 81775 w 405161"/>
                  <a:gd name="connsiteY37" fmla="*/ 152516 h 156233"/>
                  <a:gd name="connsiteX38" fmla="*/ 133814 w 405161"/>
                  <a:gd name="connsiteY38" fmla="*/ 156233 h 156233"/>
                  <a:gd name="connsiteX0" fmla="*/ 390292 w 405161"/>
                  <a:gd name="connsiteY0" fmla="*/ 148799 h 156233"/>
                  <a:gd name="connsiteX1" fmla="*/ 394009 w 405161"/>
                  <a:gd name="connsiteY1" fmla="*/ 119063 h 156233"/>
                  <a:gd name="connsiteX2" fmla="*/ 397727 w 405161"/>
                  <a:gd name="connsiteY2" fmla="*/ 107912 h 156233"/>
                  <a:gd name="connsiteX3" fmla="*/ 405161 w 405161"/>
                  <a:gd name="connsiteY3" fmla="*/ 78175 h 156233"/>
                  <a:gd name="connsiteX4" fmla="*/ 394009 w 405161"/>
                  <a:gd name="connsiteY4" fmla="*/ 70741 h 156233"/>
                  <a:gd name="connsiteX5" fmla="*/ 371707 w 405161"/>
                  <a:gd name="connsiteY5" fmla="*/ 78175 h 156233"/>
                  <a:gd name="connsiteX6" fmla="*/ 354314 w 405161"/>
                  <a:gd name="connsiteY6" fmla="*/ 122663 h 156233"/>
                  <a:gd name="connsiteX7" fmla="*/ 330819 w 405161"/>
                  <a:gd name="connsiteY7" fmla="*/ 104194 h 156233"/>
                  <a:gd name="connsiteX8" fmla="*/ 319668 w 405161"/>
                  <a:gd name="connsiteY8" fmla="*/ 107912 h 156233"/>
                  <a:gd name="connsiteX9" fmla="*/ 312234 w 405161"/>
                  <a:gd name="connsiteY9" fmla="*/ 100477 h 156233"/>
                  <a:gd name="connsiteX10" fmla="*/ 297366 w 405161"/>
                  <a:gd name="connsiteY10" fmla="*/ 78175 h 156233"/>
                  <a:gd name="connsiteX11" fmla="*/ 286214 w 405161"/>
                  <a:gd name="connsiteY11" fmla="*/ 74458 h 156233"/>
                  <a:gd name="connsiteX12" fmla="*/ 275063 w 405161"/>
                  <a:gd name="connsiteY12" fmla="*/ 67024 h 156233"/>
                  <a:gd name="connsiteX13" fmla="*/ 211873 w 405161"/>
                  <a:gd name="connsiteY13" fmla="*/ 67024 h 156233"/>
                  <a:gd name="connsiteX14" fmla="*/ 167268 w 405161"/>
                  <a:gd name="connsiteY14" fmla="*/ 81892 h 156233"/>
                  <a:gd name="connsiteX15" fmla="*/ 156117 w 405161"/>
                  <a:gd name="connsiteY15" fmla="*/ 85609 h 156233"/>
                  <a:gd name="connsiteX16" fmla="*/ 144966 w 405161"/>
                  <a:gd name="connsiteY16" fmla="*/ 89326 h 156233"/>
                  <a:gd name="connsiteX17" fmla="*/ 115229 w 405161"/>
                  <a:gd name="connsiteY17" fmla="*/ 100477 h 156233"/>
                  <a:gd name="connsiteX18" fmla="*/ 78058 w 405161"/>
                  <a:gd name="connsiteY18" fmla="*/ 96760 h 156233"/>
                  <a:gd name="connsiteX19" fmla="*/ 74341 w 405161"/>
                  <a:gd name="connsiteY19" fmla="*/ 81892 h 156233"/>
                  <a:gd name="connsiteX20" fmla="*/ 70624 w 405161"/>
                  <a:gd name="connsiteY20" fmla="*/ 52155 h 156233"/>
                  <a:gd name="connsiteX21" fmla="*/ 74341 w 405161"/>
                  <a:gd name="connsiteY21" fmla="*/ 29853 h 156233"/>
                  <a:gd name="connsiteX22" fmla="*/ 81775 w 405161"/>
                  <a:gd name="connsiteY22" fmla="*/ 18702 h 156233"/>
                  <a:gd name="connsiteX23" fmla="*/ 85492 w 405161"/>
                  <a:gd name="connsiteY23" fmla="*/ 3833 h 156233"/>
                  <a:gd name="connsiteX24" fmla="*/ 74341 w 405161"/>
                  <a:gd name="connsiteY24" fmla="*/ 116 h 156233"/>
                  <a:gd name="connsiteX25" fmla="*/ 66907 w 405161"/>
                  <a:gd name="connsiteY25" fmla="*/ 7551 h 156233"/>
                  <a:gd name="connsiteX26" fmla="*/ 48322 w 405161"/>
                  <a:gd name="connsiteY26" fmla="*/ 26136 h 156233"/>
                  <a:gd name="connsiteX27" fmla="*/ 26019 w 405161"/>
                  <a:gd name="connsiteY27" fmla="*/ 33570 h 156233"/>
                  <a:gd name="connsiteX28" fmla="*/ 0 w 405161"/>
                  <a:gd name="connsiteY28" fmla="*/ 41004 h 156233"/>
                  <a:gd name="connsiteX29" fmla="*/ 7434 w 405161"/>
                  <a:gd name="connsiteY29" fmla="*/ 52155 h 156233"/>
                  <a:gd name="connsiteX30" fmla="*/ 14868 w 405161"/>
                  <a:gd name="connsiteY30" fmla="*/ 59590 h 156233"/>
                  <a:gd name="connsiteX31" fmla="*/ 29736 w 405161"/>
                  <a:gd name="connsiteY31" fmla="*/ 81892 h 156233"/>
                  <a:gd name="connsiteX32" fmla="*/ 37170 w 405161"/>
                  <a:gd name="connsiteY32" fmla="*/ 93043 h 156233"/>
                  <a:gd name="connsiteX33" fmla="*/ 40888 w 405161"/>
                  <a:gd name="connsiteY33" fmla="*/ 104194 h 156233"/>
                  <a:gd name="connsiteX34" fmla="*/ 44605 w 405161"/>
                  <a:gd name="connsiteY34" fmla="*/ 130214 h 156233"/>
                  <a:gd name="connsiteX35" fmla="*/ 48322 w 405161"/>
                  <a:gd name="connsiteY35" fmla="*/ 141365 h 156233"/>
                  <a:gd name="connsiteX36" fmla="*/ 70624 w 405161"/>
                  <a:gd name="connsiteY36" fmla="*/ 148799 h 156233"/>
                  <a:gd name="connsiteX37" fmla="*/ 81775 w 405161"/>
                  <a:gd name="connsiteY37" fmla="*/ 152516 h 156233"/>
                  <a:gd name="connsiteX38" fmla="*/ 133814 w 405161"/>
                  <a:gd name="connsiteY38" fmla="*/ 156233 h 156233"/>
                  <a:gd name="connsiteX0" fmla="*/ 390292 w 405161"/>
                  <a:gd name="connsiteY0" fmla="*/ 148799 h 156233"/>
                  <a:gd name="connsiteX1" fmla="*/ 394009 w 405161"/>
                  <a:gd name="connsiteY1" fmla="*/ 119063 h 156233"/>
                  <a:gd name="connsiteX2" fmla="*/ 397727 w 405161"/>
                  <a:gd name="connsiteY2" fmla="*/ 107912 h 156233"/>
                  <a:gd name="connsiteX3" fmla="*/ 405161 w 405161"/>
                  <a:gd name="connsiteY3" fmla="*/ 78175 h 156233"/>
                  <a:gd name="connsiteX4" fmla="*/ 394009 w 405161"/>
                  <a:gd name="connsiteY4" fmla="*/ 70741 h 156233"/>
                  <a:gd name="connsiteX5" fmla="*/ 378252 w 405161"/>
                  <a:gd name="connsiteY5" fmla="*/ 99607 h 156233"/>
                  <a:gd name="connsiteX6" fmla="*/ 354314 w 405161"/>
                  <a:gd name="connsiteY6" fmla="*/ 122663 h 156233"/>
                  <a:gd name="connsiteX7" fmla="*/ 330819 w 405161"/>
                  <a:gd name="connsiteY7" fmla="*/ 104194 h 156233"/>
                  <a:gd name="connsiteX8" fmla="*/ 319668 w 405161"/>
                  <a:gd name="connsiteY8" fmla="*/ 107912 h 156233"/>
                  <a:gd name="connsiteX9" fmla="*/ 312234 w 405161"/>
                  <a:gd name="connsiteY9" fmla="*/ 100477 h 156233"/>
                  <a:gd name="connsiteX10" fmla="*/ 297366 w 405161"/>
                  <a:gd name="connsiteY10" fmla="*/ 78175 h 156233"/>
                  <a:gd name="connsiteX11" fmla="*/ 286214 w 405161"/>
                  <a:gd name="connsiteY11" fmla="*/ 74458 h 156233"/>
                  <a:gd name="connsiteX12" fmla="*/ 275063 w 405161"/>
                  <a:gd name="connsiteY12" fmla="*/ 67024 h 156233"/>
                  <a:gd name="connsiteX13" fmla="*/ 211873 w 405161"/>
                  <a:gd name="connsiteY13" fmla="*/ 67024 h 156233"/>
                  <a:gd name="connsiteX14" fmla="*/ 167268 w 405161"/>
                  <a:gd name="connsiteY14" fmla="*/ 81892 h 156233"/>
                  <a:gd name="connsiteX15" fmla="*/ 156117 w 405161"/>
                  <a:gd name="connsiteY15" fmla="*/ 85609 h 156233"/>
                  <a:gd name="connsiteX16" fmla="*/ 144966 w 405161"/>
                  <a:gd name="connsiteY16" fmla="*/ 89326 h 156233"/>
                  <a:gd name="connsiteX17" fmla="*/ 115229 w 405161"/>
                  <a:gd name="connsiteY17" fmla="*/ 100477 h 156233"/>
                  <a:gd name="connsiteX18" fmla="*/ 78058 w 405161"/>
                  <a:gd name="connsiteY18" fmla="*/ 96760 h 156233"/>
                  <a:gd name="connsiteX19" fmla="*/ 74341 w 405161"/>
                  <a:gd name="connsiteY19" fmla="*/ 81892 h 156233"/>
                  <a:gd name="connsiteX20" fmla="*/ 70624 w 405161"/>
                  <a:gd name="connsiteY20" fmla="*/ 52155 h 156233"/>
                  <a:gd name="connsiteX21" fmla="*/ 74341 w 405161"/>
                  <a:gd name="connsiteY21" fmla="*/ 29853 h 156233"/>
                  <a:gd name="connsiteX22" fmla="*/ 81775 w 405161"/>
                  <a:gd name="connsiteY22" fmla="*/ 18702 h 156233"/>
                  <a:gd name="connsiteX23" fmla="*/ 85492 w 405161"/>
                  <a:gd name="connsiteY23" fmla="*/ 3833 h 156233"/>
                  <a:gd name="connsiteX24" fmla="*/ 74341 w 405161"/>
                  <a:gd name="connsiteY24" fmla="*/ 116 h 156233"/>
                  <a:gd name="connsiteX25" fmla="*/ 66907 w 405161"/>
                  <a:gd name="connsiteY25" fmla="*/ 7551 h 156233"/>
                  <a:gd name="connsiteX26" fmla="*/ 48322 w 405161"/>
                  <a:gd name="connsiteY26" fmla="*/ 26136 h 156233"/>
                  <a:gd name="connsiteX27" fmla="*/ 26019 w 405161"/>
                  <a:gd name="connsiteY27" fmla="*/ 33570 h 156233"/>
                  <a:gd name="connsiteX28" fmla="*/ 0 w 405161"/>
                  <a:gd name="connsiteY28" fmla="*/ 41004 h 156233"/>
                  <a:gd name="connsiteX29" fmla="*/ 7434 w 405161"/>
                  <a:gd name="connsiteY29" fmla="*/ 52155 h 156233"/>
                  <a:gd name="connsiteX30" fmla="*/ 14868 w 405161"/>
                  <a:gd name="connsiteY30" fmla="*/ 59590 h 156233"/>
                  <a:gd name="connsiteX31" fmla="*/ 29736 w 405161"/>
                  <a:gd name="connsiteY31" fmla="*/ 81892 h 156233"/>
                  <a:gd name="connsiteX32" fmla="*/ 37170 w 405161"/>
                  <a:gd name="connsiteY32" fmla="*/ 93043 h 156233"/>
                  <a:gd name="connsiteX33" fmla="*/ 40888 w 405161"/>
                  <a:gd name="connsiteY33" fmla="*/ 104194 h 156233"/>
                  <a:gd name="connsiteX34" fmla="*/ 44605 w 405161"/>
                  <a:gd name="connsiteY34" fmla="*/ 130214 h 156233"/>
                  <a:gd name="connsiteX35" fmla="*/ 48322 w 405161"/>
                  <a:gd name="connsiteY35" fmla="*/ 141365 h 156233"/>
                  <a:gd name="connsiteX36" fmla="*/ 70624 w 405161"/>
                  <a:gd name="connsiteY36" fmla="*/ 148799 h 156233"/>
                  <a:gd name="connsiteX37" fmla="*/ 81775 w 405161"/>
                  <a:gd name="connsiteY37" fmla="*/ 152516 h 156233"/>
                  <a:gd name="connsiteX38" fmla="*/ 133814 w 405161"/>
                  <a:gd name="connsiteY38" fmla="*/ 156233 h 156233"/>
                  <a:gd name="connsiteX0" fmla="*/ 390292 w 405161"/>
                  <a:gd name="connsiteY0" fmla="*/ 170231 h 170231"/>
                  <a:gd name="connsiteX1" fmla="*/ 394009 w 405161"/>
                  <a:gd name="connsiteY1" fmla="*/ 119063 h 170231"/>
                  <a:gd name="connsiteX2" fmla="*/ 397727 w 405161"/>
                  <a:gd name="connsiteY2" fmla="*/ 107912 h 170231"/>
                  <a:gd name="connsiteX3" fmla="*/ 405161 w 405161"/>
                  <a:gd name="connsiteY3" fmla="*/ 78175 h 170231"/>
                  <a:gd name="connsiteX4" fmla="*/ 394009 w 405161"/>
                  <a:gd name="connsiteY4" fmla="*/ 70741 h 170231"/>
                  <a:gd name="connsiteX5" fmla="*/ 378252 w 405161"/>
                  <a:gd name="connsiteY5" fmla="*/ 99607 h 170231"/>
                  <a:gd name="connsiteX6" fmla="*/ 354314 w 405161"/>
                  <a:gd name="connsiteY6" fmla="*/ 122663 h 170231"/>
                  <a:gd name="connsiteX7" fmla="*/ 330819 w 405161"/>
                  <a:gd name="connsiteY7" fmla="*/ 104194 h 170231"/>
                  <a:gd name="connsiteX8" fmla="*/ 319668 w 405161"/>
                  <a:gd name="connsiteY8" fmla="*/ 107912 h 170231"/>
                  <a:gd name="connsiteX9" fmla="*/ 312234 w 405161"/>
                  <a:gd name="connsiteY9" fmla="*/ 100477 h 170231"/>
                  <a:gd name="connsiteX10" fmla="*/ 297366 w 405161"/>
                  <a:gd name="connsiteY10" fmla="*/ 78175 h 170231"/>
                  <a:gd name="connsiteX11" fmla="*/ 286214 w 405161"/>
                  <a:gd name="connsiteY11" fmla="*/ 74458 h 170231"/>
                  <a:gd name="connsiteX12" fmla="*/ 275063 w 405161"/>
                  <a:gd name="connsiteY12" fmla="*/ 67024 h 170231"/>
                  <a:gd name="connsiteX13" fmla="*/ 211873 w 405161"/>
                  <a:gd name="connsiteY13" fmla="*/ 67024 h 170231"/>
                  <a:gd name="connsiteX14" fmla="*/ 167268 w 405161"/>
                  <a:gd name="connsiteY14" fmla="*/ 81892 h 170231"/>
                  <a:gd name="connsiteX15" fmla="*/ 156117 w 405161"/>
                  <a:gd name="connsiteY15" fmla="*/ 85609 h 170231"/>
                  <a:gd name="connsiteX16" fmla="*/ 144966 w 405161"/>
                  <a:gd name="connsiteY16" fmla="*/ 89326 h 170231"/>
                  <a:gd name="connsiteX17" fmla="*/ 115229 w 405161"/>
                  <a:gd name="connsiteY17" fmla="*/ 100477 h 170231"/>
                  <a:gd name="connsiteX18" fmla="*/ 78058 w 405161"/>
                  <a:gd name="connsiteY18" fmla="*/ 96760 h 170231"/>
                  <a:gd name="connsiteX19" fmla="*/ 74341 w 405161"/>
                  <a:gd name="connsiteY19" fmla="*/ 81892 h 170231"/>
                  <a:gd name="connsiteX20" fmla="*/ 70624 w 405161"/>
                  <a:gd name="connsiteY20" fmla="*/ 52155 h 170231"/>
                  <a:gd name="connsiteX21" fmla="*/ 74341 w 405161"/>
                  <a:gd name="connsiteY21" fmla="*/ 29853 h 170231"/>
                  <a:gd name="connsiteX22" fmla="*/ 81775 w 405161"/>
                  <a:gd name="connsiteY22" fmla="*/ 18702 h 170231"/>
                  <a:gd name="connsiteX23" fmla="*/ 85492 w 405161"/>
                  <a:gd name="connsiteY23" fmla="*/ 3833 h 170231"/>
                  <a:gd name="connsiteX24" fmla="*/ 74341 w 405161"/>
                  <a:gd name="connsiteY24" fmla="*/ 116 h 170231"/>
                  <a:gd name="connsiteX25" fmla="*/ 66907 w 405161"/>
                  <a:gd name="connsiteY25" fmla="*/ 7551 h 170231"/>
                  <a:gd name="connsiteX26" fmla="*/ 48322 w 405161"/>
                  <a:gd name="connsiteY26" fmla="*/ 26136 h 170231"/>
                  <a:gd name="connsiteX27" fmla="*/ 26019 w 405161"/>
                  <a:gd name="connsiteY27" fmla="*/ 33570 h 170231"/>
                  <a:gd name="connsiteX28" fmla="*/ 0 w 405161"/>
                  <a:gd name="connsiteY28" fmla="*/ 41004 h 170231"/>
                  <a:gd name="connsiteX29" fmla="*/ 7434 w 405161"/>
                  <a:gd name="connsiteY29" fmla="*/ 52155 h 170231"/>
                  <a:gd name="connsiteX30" fmla="*/ 14868 w 405161"/>
                  <a:gd name="connsiteY30" fmla="*/ 59590 h 170231"/>
                  <a:gd name="connsiteX31" fmla="*/ 29736 w 405161"/>
                  <a:gd name="connsiteY31" fmla="*/ 81892 h 170231"/>
                  <a:gd name="connsiteX32" fmla="*/ 37170 w 405161"/>
                  <a:gd name="connsiteY32" fmla="*/ 93043 h 170231"/>
                  <a:gd name="connsiteX33" fmla="*/ 40888 w 405161"/>
                  <a:gd name="connsiteY33" fmla="*/ 104194 h 170231"/>
                  <a:gd name="connsiteX34" fmla="*/ 44605 w 405161"/>
                  <a:gd name="connsiteY34" fmla="*/ 130214 h 170231"/>
                  <a:gd name="connsiteX35" fmla="*/ 48322 w 405161"/>
                  <a:gd name="connsiteY35" fmla="*/ 141365 h 170231"/>
                  <a:gd name="connsiteX36" fmla="*/ 70624 w 405161"/>
                  <a:gd name="connsiteY36" fmla="*/ 148799 h 170231"/>
                  <a:gd name="connsiteX37" fmla="*/ 81775 w 405161"/>
                  <a:gd name="connsiteY37" fmla="*/ 152516 h 170231"/>
                  <a:gd name="connsiteX38" fmla="*/ 133814 w 405161"/>
                  <a:gd name="connsiteY38" fmla="*/ 156233 h 17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05161" h="170231">
                    <a:moveTo>
                      <a:pt x="390292" y="170231"/>
                    </a:moveTo>
                    <a:cubicBezTo>
                      <a:pt x="391531" y="160319"/>
                      <a:pt x="392770" y="129449"/>
                      <a:pt x="394009" y="119063"/>
                    </a:cubicBezTo>
                    <a:cubicBezTo>
                      <a:pt x="395248" y="108677"/>
                      <a:pt x="396777" y="111713"/>
                      <a:pt x="397727" y="107912"/>
                    </a:cubicBezTo>
                    <a:cubicBezTo>
                      <a:pt x="406703" y="72013"/>
                      <a:pt x="396662" y="103673"/>
                      <a:pt x="405161" y="78175"/>
                    </a:cubicBezTo>
                    <a:cubicBezTo>
                      <a:pt x="401444" y="75697"/>
                      <a:pt x="398494" y="67169"/>
                      <a:pt x="394009" y="70741"/>
                    </a:cubicBezTo>
                    <a:cubicBezTo>
                      <a:pt x="389524" y="74313"/>
                      <a:pt x="384868" y="90953"/>
                      <a:pt x="378252" y="99607"/>
                    </a:cubicBezTo>
                    <a:cubicBezTo>
                      <a:pt x="371636" y="108261"/>
                      <a:pt x="362220" y="121898"/>
                      <a:pt x="354314" y="122663"/>
                    </a:cubicBezTo>
                    <a:cubicBezTo>
                      <a:pt x="346408" y="123428"/>
                      <a:pt x="336593" y="106652"/>
                      <a:pt x="330819" y="104194"/>
                    </a:cubicBezTo>
                    <a:cubicBezTo>
                      <a:pt x="325045" y="101736"/>
                      <a:pt x="323385" y="106673"/>
                      <a:pt x="319668" y="107912"/>
                    </a:cubicBezTo>
                    <a:cubicBezTo>
                      <a:pt x="317190" y="105434"/>
                      <a:pt x="314337" y="103281"/>
                      <a:pt x="312234" y="100477"/>
                    </a:cubicBezTo>
                    <a:cubicBezTo>
                      <a:pt x="306873" y="93329"/>
                      <a:pt x="305842" y="81000"/>
                      <a:pt x="297366" y="78175"/>
                    </a:cubicBezTo>
                    <a:lnTo>
                      <a:pt x="286214" y="74458"/>
                    </a:lnTo>
                    <a:cubicBezTo>
                      <a:pt x="282497" y="71980"/>
                      <a:pt x="279169" y="68784"/>
                      <a:pt x="275063" y="67024"/>
                    </a:cubicBezTo>
                    <a:cubicBezTo>
                      <a:pt x="255311" y="58559"/>
                      <a:pt x="231171" y="65540"/>
                      <a:pt x="211873" y="67024"/>
                    </a:cubicBezTo>
                    <a:lnTo>
                      <a:pt x="167268" y="81892"/>
                    </a:lnTo>
                    <a:lnTo>
                      <a:pt x="156117" y="85609"/>
                    </a:lnTo>
                    <a:cubicBezTo>
                      <a:pt x="152400" y="86848"/>
                      <a:pt x="148226" y="87153"/>
                      <a:pt x="144966" y="89326"/>
                    </a:cubicBezTo>
                    <a:cubicBezTo>
                      <a:pt x="128557" y="100264"/>
                      <a:pt x="138195" y="95884"/>
                      <a:pt x="115229" y="100477"/>
                    </a:cubicBezTo>
                    <a:cubicBezTo>
                      <a:pt x="102839" y="99238"/>
                      <a:pt x="89394" y="101913"/>
                      <a:pt x="78058" y="96760"/>
                    </a:cubicBezTo>
                    <a:cubicBezTo>
                      <a:pt x="73407" y="94646"/>
                      <a:pt x="75181" y="86931"/>
                      <a:pt x="74341" y="81892"/>
                    </a:cubicBezTo>
                    <a:cubicBezTo>
                      <a:pt x="72699" y="72038"/>
                      <a:pt x="71863" y="62067"/>
                      <a:pt x="70624" y="52155"/>
                    </a:cubicBezTo>
                    <a:cubicBezTo>
                      <a:pt x="71863" y="44721"/>
                      <a:pt x="71958" y="37003"/>
                      <a:pt x="74341" y="29853"/>
                    </a:cubicBezTo>
                    <a:cubicBezTo>
                      <a:pt x="75754" y="25615"/>
                      <a:pt x="80015" y="22808"/>
                      <a:pt x="81775" y="18702"/>
                    </a:cubicBezTo>
                    <a:cubicBezTo>
                      <a:pt x="83787" y="14006"/>
                      <a:pt x="84253" y="8789"/>
                      <a:pt x="85492" y="3833"/>
                    </a:cubicBezTo>
                    <a:cubicBezTo>
                      <a:pt x="81775" y="2594"/>
                      <a:pt x="78183" y="-653"/>
                      <a:pt x="74341" y="116"/>
                    </a:cubicBezTo>
                    <a:cubicBezTo>
                      <a:pt x="70904" y="803"/>
                      <a:pt x="69096" y="4814"/>
                      <a:pt x="66907" y="7551"/>
                    </a:cubicBezTo>
                    <a:cubicBezTo>
                      <a:pt x="58021" y="18659"/>
                      <a:pt x="62164" y="19984"/>
                      <a:pt x="48322" y="26136"/>
                    </a:cubicBezTo>
                    <a:cubicBezTo>
                      <a:pt x="41161" y="29319"/>
                      <a:pt x="33453" y="31092"/>
                      <a:pt x="26019" y="33570"/>
                    </a:cubicBezTo>
                    <a:cubicBezTo>
                      <a:pt x="10020" y="38903"/>
                      <a:pt x="18672" y="36336"/>
                      <a:pt x="0" y="41004"/>
                    </a:cubicBezTo>
                    <a:cubicBezTo>
                      <a:pt x="2478" y="44721"/>
                      <a:pt x="4643" y="48667"/>
                      <a:pt x="7434" y="52155"/>
                    </a:cubicBezTo>
                    <a:cubicBezTo>
                      <a:pt x="9623" y="54892"/>
                      <a:pt x="12765" y="56786"/>
                      <a:pt x="14868" y="59590"/>
                    </a:cubicBezTo>
                    <a:cubicBezTo>
                      <a:pt x="20229" y="66738"/>
                      <a:pt x="24780" y="74458"/>
                      <a:pt x="29736" y="81892"/>
                    </a:cubicBezTo>
                    <a:cubicBezTo>
                      <a:pt x="32214" y="85609"/>
                      <a:pt x="35757" y="88805"/>
                      <a:pt x="37170" y="93043"/>
                    </a:cubicBezTo>
                    <a:lnTo>
                      <a:pt x="40888" y="104194"/>
                    </a:lnTo>
                    <a:cubicBezTo>
                      <a:pt x="42127" y="112867"/>
                      <a:pt x="42887" y="121623"/>
                      <a:pt x="44605" y="130214"/>
                    </a:cubicBezTo>
                    <a:cubicBezTo>
                      <a:pt x="45373" y="134056"/>
                      <a:pt x="45134" y="139088"/>
                      <a:pt x="48322" y="141365"/>
                    </a:cubicBezTo>
                    <a:cubicBezTo>
                      <a:pt x="54699" y="145920"/>
                      <a:pt x="63190" y="146321"/>
                      <a:pt x="70624" y="148799"/>
                    </a:cubicBezTo>
                    <a:cubicBezTo>
                      <a:pt x="74341" y="150038"/>
                      <a:pt x="77868" y="152216"/>
                      <a:pt x="81775" y="152516"/>
                    </a:cubicBezTo>
                    <a:cubicBezTo>
                      <a:pt x="131332" y="156328"/>
                      <a:pt x="113942" y="156233"/>
                      <a:pt x="133814" y="156233"/>
                    </a:cubicBezTo>
                  </a:path>
                </a:pathLst>
              </a:custGeom>
              <a:solidFill>
                <a:srgbClr val="99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60" name="Freeform 159"/>
              <p:cNvSpPr/>
              <p:nvPr/>
            </p:nvSpPr>
            <p:spPr bwMode="auto">
              <a:xfrm flipV="1">
                <a:off x="7510079" y="3699960"/>
                <a:ext cx="590945" cy="169143"/>
              </a:xfrm>
              <a:custGeom>
                <a:avLst/>
                <a:gdLst>
                  <a:gd name="connsiteX0" fmla="*/ 390292 w 405161"/>
                  <a:gd name="connsiteY0" fmla="*/ 148799 h 156233"/>
                  <a:gd name="connsiteX1" fmla="*/ 394009 w 405161"/>
                  <a:gd name="connsiteY1" fmla="*/ 119063 h 156233"/>
                  <a:gd name="connsiteX2" fmla="*/ 397727 w 405161"/>
                  <a:gd name="connsiteY2" fmla="*/ 107912 h 156233"/>
                  <a:gd name="connsiteX3" fmla="*/ 405161 w 405161"/>
                  <a:gd name="connsiteY3" fmla="*/ 78175 h 156233"/>
                  <a:gd name="connsiteX4" fmla="*/ 394009 w 405161"/>
                  <a:gd name="connsiteY4" fmla="*/ 70741 h 156233"/>
                  <a:gd name="connsiteX5" fmla="*/ 371707 w 405161"/>
                  <a:gd name="connsiteY5" fmla="*/ 78175 h 156233"/>
                  <a:gd name="connsiteX6" fmla="*/ 349405 w 405161"/>
                  <a:gd name="connsiteY6" fmla="*/ 89326 h 156233"/>
                  <a:gd name="connsiteX7" fmla="*/ 330819 w 405161"/>
                  <a:gd name="connsiteY7" fmla="*/ 104194 h 156233"/>
                  <a:gd name="connsiteX8" fmla="*/ 319668 w 405161"/>
                  <a:gd name="connsiteY8" fmla="*/ 107912 h 156233"/>
                  <a:gd name="connsiteX9" fmla="*/ 312234 w 405161"/>
                  <a:gd name="connsiteY9" fmla="*/ 100477 h 156233"/>
                  <a:gd name="connsiteX10" fmla="*/ 297366 w 405161"/>
                  <a:gd name="connsiteY10" fmla="*/ 78175 h 156233"/>
                  <a:gd name="connsiteX11" fmla="*/ 286214 w 405161"/>
                  <a:gd name="connsiteY11" fmla="*/ 74458 h 156233"/>
                  <a:gd name="connsiteX12" fmla="*/ 275063 w 405161"/>
                  <a:gd name="connsiteY12" fmla="*/ 67024 h 156233"/>
                  <a:gd name="connsiteX13" fmla="*/ 211873 w 405161"/>
                  <a:gd name="connsiteY13" fmla="*/ 67024 h 156233"/>
                  <a:gd name="connsiteX14" fmla="*/ 167268 w 405161"/>
                  <a:gd name="connsiteY14" fmla="*/ 81892 h 156233"/>
                  <a:gd name="connsiteX15" fmla="*/ 156117 w 405161"/>
                  <a:gd name="connsiteY15" fmla="*/ 85609 h 156233"/>
                  <a:gd name="connsiteX16" fmla="*/ 144966 w 405161"/>
                  <a:gd name="connsiteY16" fmla="*/ 89326 h 156233"/>
                  <a:gd name="connsiteX17" fmla="*/ 115229 w 405161"/>
                  <a:gd name="connsiteY17" fmla="*/ 100477 h 156233"/>
                  <a:gd name="connsiteX18" fmla="*/ 78058 w 405161"/>
                  <a:gd name="connsiteY18" fmla="*/ 96760 h 156233"/>
                  <a:gd name="connsiteX19" fmla="*/ 74341 w 405161"/>
                  <a:gd name="connsiteY19" fmla="*/ 81892 h 156233"/>
                  <a:gd name="connsiteX20" fmla="*/ 70624 w 405161"/>
                  <a:gd name="connsiteY20" fmla="*/ 52155 h 156233"/>
                  <a:gd name="connsiteX21" fmla="*/ 74341 w 405161"/>
                  <a:gd name="connsiteY21" fmla="*/ 29853 h 156233"/>
                  <a:gd name="connsiteX22" fmla="*/ 81775 w 405161"/>
                  <a:gd name="connsiteY22" fmla="*/ 18702 h 156233"/>
                  <a:gd name="connsiteX23" fmla="*/ 85492 w 405161"/>
                  <a:gd name="connsiteY23" fmla="*/ 3833 h 156233"/>
                  <a:gd name="connsiteX24" fmla="*/ 74341 w 405161"/>
                  <a:gd name="connsiteY24" fmla="*/ 116 h 156233"/>
                  <a:gd name="connsiteX25" fmla="*/ 66907 w 405161"/>
                  <a:gd name="connsiteY25" fmla="*/ 7551 h 156233"/>
                  <a:gd name="connsiteX26" fmla="*/ 48322 w 405161"/>
                  <a:gd name="connsiteY26" fmla="*/ 26136 h 156233"/>
                  <a:gd name="connsiteX27" fmla="*/ 26019 w 405161"/>
                  <a:gd name="connsiteY27" fmla="*/ 33570 h 156233"/>
                  <a:gd name="connsiteX28" fmla="*/ 0 w 405161"/>
                  <a:gd name="connsiteY28" fmla="*/ 41004 h 156233"/>
                  <a:gd name="connsiteX29" fmla="*/ 7434 w 405161"/>
                  <a:gd name="connsiteY29" fmla="*/ 52155 h 156233"/>
                  <a:gd name="connsiteX30" fmla="*/ 14868 w 405161"/>
                  <a:gd name="connsiteY30" fmla="*/ 59590 h 156233"/>
                  <a:gd name="connsiteX31" fmla="*/ 29736 w 405161"/>
                  <a:gd name="connsiteY31" fmla="*/ 81892 h 156233"/>
                  <a:gd name="connsiteX32" fmla="*/ 37170 w 405161"/>
                  <a:gd name="connsiteY32" fmla="*/ 93043 h 156233"/>
                  <a:gd name="connsiteX33" fmla="*/ 40888 w 405161"/>
                  <a:gd name="connsiteY33" fmla="*/ 104194 h 156233"/>
                  <a:gd name="connsiteX34" fmla="*/ 44605 w 405161"/>
                  <a:gd name="connsiteY34" fmla="*/ 130214 h 156233"/>
                  <a:gd name="connsiteX35" fmla="*/ 48322 w 405161"/>
                  <a:gd name="connsiteY35" fmla="*/ 141365 h 156233"/>
                  <a:gd name="connsiteX36" fmla="*/ 70624 w 405161"/>
                  <a:gd name="connsiteY36" fmla="*/ 148799 h 156233"/>
                  <a:gd name="connsiteX37" fmla="*/ 81775 w 405161"/>
                  <a:gd name="connsiteY37" fmla="*/ 152516 h 156233"/>
                  <a:gd name="connsiteX38" fmla="*/ 133814 w 405161"/>
                  <a:gd name="connsiteY38" fmla="*/ 156233 h 156233"/>
                  <a:gd name="connsiteX0" fmla="*/ 390292 w 405161"/>
                  <a:gd name="connsiteY0" fmla="*/ 148799 h 156233"/>
                  <a:gd name="connsiteX1" fmla="*/ 394009 w 405161"/>
                  <a:gd name="connsiteY1" fmla="*/ 119063 h 156233"/>
                  <a:gd name="connsiteX2" fmla="*/ 397727 w 405161"/>
                  <a:gd name="connsiteY2" fmla="*/ 107912 h 156233"/>
                  <a:gd name="connsiteX3" fmla="*/ 405161 w 405161"/>
                  <a:gd name="connsiteY3" fmla="*/ 78175 h 156233"/>
                  <a:gd name="connsiteX4" fmla="*/ 394009 w 405161"/>
                  <a:gd name="connsiteY4" fmla="*/ 70741 h 156233"/>
                  <a:gd name="connsiteX5" fmla="*/ 371707 w 405161"/>
                  <a:gd name="connsiteY5" fmla="*/ 78175 h 156233"/>
                  <a:gd name="connsiteX6" fmla="*/ 354303 w 405161"/>
                  <a:gd name="connsiteY6" fmla="*/ 109121 h 156233"/>
                  <a:gd name="connsiteX7" fmla="*/ 330819 w 405161"/>
                  <a:gd name="connsiteY7" fmla="*/ 104194 h 156233"/>
                  <a:gd name="connsiteX8" fmla="*/ 319668 w 405161"/>
                  <a:gd name="connsiteY8" fmla="*/ 107912 h 156233"/>
                  <a:gd name="connsiteX9" fmla="*/ 312234 w 405161"/>
                  <a:gd name="connsiteY9" fmla="*/ 100477 h 156233"/>
                  <a:gd name="connsiteX10" fmla="*/ 297366 w 405161"/>
                  <a:gd name="connsiteY10" fmla="*/ 78175 h 156233"/>
                  <a:gd name="connsiteX11" fmla="*/ 286214 w 405161"/>
                  <a:gd name="connsiteY11" fmla="*/ 74458 h 156233"/>
                  <a:gd name="connsiteX12" fmla="*/ 275063 w 405161"/>
                  <a:gd name="connsiteY12" fmla="*/ 67024 h 156233"/>
                  <a:gd name="connsiteX13" fmla="*/ 211873 w 405161"/>
                  <a:gd name="connsiteY13" fmla="*/ 67024 h 156233"/>
                  <a:gd name="connsiteX14" fmla="*/ 167268 w 405161"/>
                  <a:gd name="connsiteY14" fmla="*/ 81892 h 156233"/>
                  <a:gd name="connsiteX15" fmla="*/ 156117 w 405161"/>
                  <a:gd name="connsiteY15" fmla="*/ 85609 h 156233"/>
                  <a:gd name="connsiteX16" fmla="*/ 144966 w 405161"/>
                  <a:gd name="connsiteY16" fmla="*/ 89326 h 156233"/>
                  <a:gd name="connsiteX17" fmla="*/ 115229 w 405161"/>
                  <a:gd name="connsiteY17" fmla="*/ 100477 h 156233"/>
                  <a:gd name="connsiteX18" fmla="*/ 78058 w 405161"/>
                  <a:gd name="connsiteY18" fmla="*/ 96760 h 156233"/>
                  <a:gd name="connsiteX19" fmla="*/ 74341 w 405161"/>
                  <a:gd name="connsiteY19" fmla="*/ 81892 h 156233"/>
                  <a:gd name="connsiteX20" fmla="*/ 70624 w 405161"/>
                  <a:gd name="connsiteY20" fmla="*/ 52155 h 156233"/>
                  <a:gd name="connsiteX21" fmla="*/ 74341 w 405161"/>
                  <a:gd name="connsiteY21" fmla="*/ 29853 h 156233"/>
                  <a:gd name="connsiteX22" fmla="*/ 81775 w 405161"/>
                  <a:gd name="connsiteY22" fmla="*/ 18702 h 156233"/>
                  <a:gd name="connsiteX23" fmla="*/ 85492 w 405161"/>
                  <a:gd name="connsiteY23" fmla="*/ 3833 h 156233"/>
                  <a:gd name="connsiteX24" fmla="*/ 74341 w 405161"/>
                  <a:gd name="connsiteY24" fmla="*/ 116 h 156233"/>
                  <a:gd name="connsiteX25" fmla="*/ 66907 w 405161"/>
                  <a:gd name="connsiteY25" fmla="*/ 7551 h 156233"/>
                  <a:gd name="connsiteX26" fmla="*/ 48322 w 405161"/>
                  <a:gd name="connsiteY26" fmla="*/ 26136 h 156233"/>
                  <a:gd name="connsiteX27" fmla="*/ 26019 w 405161"/>
                  <a:gd name="connsiteY27" fmla="*/ 33570 h 156233"/>
                  <a:gd name="connsiteX28" fmla="*/ 0 w 405161"/>
                  <a:gd name="connsiteY28" fmla="*/ 41004 h 156233"/>
                  <a:gd name="connsiteX29" fmla="*/ 7434 w 405161"/>
                  <a:gd name="connsiteY29" fmla="*/ 52155 h 156233"/>
                  <a:gd name="connsiteX30" fmla="*/ 14868 w 405161"/>
                  <a:gd name="connsiteY30" fmla="*/ 59590 h 156233"/>
                  <a:gd name="connsiteX31" fmla="*/ 29736 w 405161"/>
                  <a:gd name="connsiteY31" fmla="*/ 81892 h 156233"/>
                  <a:gd name="connsiteX32" fmla="*/ 37170 w 405161"/>
                  <a:gd name="connsiteY32" fmla="*/ 93043 h 156233"/>
                  <a:gd name="connsiteX33" fmla="*/ 40888 w 405161"/>
                  <a:gd name="connsiteY33" fmla="*/ 104194 h 156233"/>
                  <a:gd name="connsiteX34" fmla="*/ 44605 w 405161"/>
                  <a:gd name="connsiteY34" fmla="*/ 130214 h 156233"/>
                  <a:gd name="connsiteX35" fmla="*/ 48322 w 405161"/>
                  <a:gd name="connsiteY35" fmla="*/ 141365 h 156233"/>
                  <a:gd name="connsiteX36" fmla="*/ 70624 w 405161"/>
                  <a:gd name="connsiteY36" fmla="*/ 148799 h 156233"/>
                  <a:gd name="connsiteX37" fmla="*/ 81775 w 405161"/>
                  <a:gd name="connsiteY37" fmla="*/ 152516 h 156233"/>
                  <a:gd name="connsiteX38" fmla="*/ 133814 w 405161"/>
                  <a:gd name="connsiteY38" fmla="*/ 156233 h 156233"/>
                  <a:gd name="connsiteX0" fmla="*/ 390292 w 405161"/>
                  <a:gd name="connsiteY0" fmla="*/ 148799 h 156233"/>
                  <a:gd name="connsiteX1" fmla="*/ 394009 w 405161"/>
                  <a:gd name="connsiteY1" fmla="*/ 119063 h 156233"/>
                  <a:gd name="connsiteX2" fmla="*/ 397727 w 405161"/>
                  <a:gd name="connsiteY2" fmla="*/ 107912 h 156233"/>
                  <a:gd name="connsiteX3" fmla="*/ 405161 w 405161"/>
                  <a:gd name="connsiteY3" fmla="*/ 78175 h 156233"/>
                  <a:gd name="connsiteX4" fmla="*/ 394009 w 405161"/>
                  <a:gd name="connsiteY4" fmla="*/ 70741 h 156233"/>
                  <a:gd name="connsiteX5" fmla="*/ 371707 w 405161"/>
                  <a:gd name="connsiteY5" fmla="*/ 78175 h 156233"/>
                  <a:gd name="connsiteX6" fmla="*/ 355935 w 405161"/>
                  <a:gd name="connsiteY6" fmla="*/ 120118 h 156233"/>
                  <a:gd name="connsiteX7" fmla="*/ 330819 w 405161"/>
                  <a:gd name="connsiteY7" fmla="*/ 104194 h 156233"/>
                  <a:gd name="connsiteX8" fmla="*/ 319668 w 405161"/>
                  <a:gd name="connsiteY8" fmla="*/ 107912 h 156233"/>
                  <a:gd name="connsiteX9" fmla="*/ 312234 w 405161"/>
                  <a:gd name="connsiteY9" fmla="*/ 100477 h 156233"/>
                  <a:gd name="connsiteX10" fmla="*/ 297366 w 405161"/>
                  <a:gd name="connsiteY10" fmla="*/ 78175 h 156233"/>
                  <a:gd name="connsiteX11" fmla="*/ 286214 w 405161"/>
                  <a:gd name="connsiteY11" fmla="*/ 74458 h 156233"/>
                  <a:gd name="connsiteX12" fmla="*/ 275063 w 405161"/>
                  <a:gd name="connsiteY12" fmla="*/ 67024 h 156233"/>
                  <a:gd name="connsiteX13" fmla="*/ 211873 w 405161"/>
                  <a:gd name="connsiteY13" fmla="*/ 67024 h 156233"/>
                  <a:gd name="connsiteX14" fmla="*/ 167268 w 405161"/>
                  <a:gd name="connsiteY14" fmla="*/ 81892 h 156233"/>
                  <a:gd name="connsiteX15" fmla="*/ 156117 w 405161"/>
                  <a:gd name="connsiteY15" fmla="*/ 85609 h 156233"/>
                  <a:gd name="connsiteX16" fmla="*/ 144966 w 405161"/>
                  <a:gd name="connsiteY16" fmla="*/ 89326 h 156233"/>
                  <a:gd name="connsiteX17" fmla="*/ 115229 w 405161"/>
                  <a:gd name="connsiteY17" fmla="*/ 100477 h 156233"/>
                  <a:gd name="connsiteX18" fmla="*/ 78058 w 405161"/>
                  <a:gd name="connsiteY18" fmla="*/ 96760 h 156233"/>
                  <a:gd name="connsiteX19" fmla="*/ 74341 w 405161"/>
                  <a:gd name="connsiteY19" fmla="*/ 81892 h 156233"/>
                  <a:gd name="connsiteX20" fmla="*/ 70624 w 405161"/>
                  <a:gd name="connsiteY20" fmla="*/ 52155 h 156233"/>
                  <a:gd name="connsiteX21" fmla="*/ 74341 w 405161"/>
                  <a:gd name="connsiteY21" fmla="*/ 29853 h 156233"/>
                  <a:gd name="connsiteX22" fmla="*/ 81775 w 405161"/>
                  <a:gd name="connsiteY22" fmla="*/ 18702 h 156233"/>
                  <a:gd name="connsiteX23" fmla="*/ 85492 w 405161"/>
                  <a:gd name="connsiteY23" fmla="*/ 3833 h 156233"/>
                  <a:gd name="connsiteX24" fmla="*/ 74341 w 405161"/>
                  <a:gd name="connsiteY24" fmla="*/ 116 h 156233"/>
                  <a:gd name="connsiteX25" fmla="*/ 66907 w 405161"/>
                  <a:gd name="connsiteY25" fmla="*/ 7551 h 156233"/>
                  <a:gd name="connsiteX26" fmla="*/ 48322 w 405161"/>
                  <a:gd name="connsiteY26" fmla="*/ 26136 h 156233"/>
                  <a:gd name="connsiteX27" fmla="*/ 26019 w 405161"/>
                  <a:gd name="connsiteY27" fmla="*/ 33570 h 156233"/>
                  <a:gd name="connsiteX28" fmla="*/ 0 w 405161"/>
                  <a:gd name="connsiteY28" fmla="*/ 41004 h 156233"/>
                  <a:gd name="connsiteX29" fmla="*/ 7434 w 405161"/>
                  <a:gd name="connsiteY29" fmla="*/ 52155 h 156233"/>
                  <a:gd name="connsiteX30" fmla="*/ 14868 w 405161"/>
                  <a:gd name="connsiteY30" fmla="*/ 59590 h 156233"/>
                  <a:gd name="connsiteX31" fmla="*/ 29736 w 405161"/>
                  <a:gd name="connsiteY31" fmla="*/ 81892 h 156233"/>
                  <a:gd name="connsiteX32" fmla="*/ 37170 w 405161"/>
                  <a:gd name="connsiteY32" fmla="*/ 93043 h 156233"/>
                  <a:gd name="connsiteX33" fmla="*/ 40888 w 405161"/>
                  <a:gd name="connsiteY33" fmla="*/ 104194 h 156233"/>
                  <a:gd name="connsiteX34" fmla="*/ 44605 w 405161"/>
                  <a:gd name="connsiteY34" fmla="*/ 130214 h 156233"/>
                  <a:gd name="connsiteX35" fmla="*/ 48322 w 405161"/>
                  <a:gd name="connsiteY35" fmla="*/ 141365 h 156233"/>
                  <a:gd name="connsiteX36" fmla="*/ 70624 w 405161"/>
                  <a:gd name="connsiteY36" fmla="*/ 148799 h 156233"/>
                  <a:gd name="connsiteX37" fmla="*/ 81775 w 405161"/>
                  <a:gd name="connsiteY37" fmla="*/ 152516 h 156233"/>
                  <a:gd name="connsiteX38" fmla="*/ 133814 w 405161"/>
                  <a:gd name="connsiteY38" fmla="*/ 156233 h 156233"/>
                  <a:gd name="connsiteX0" fmla="*/ 390292 w 405161"/>
                  <a:gd name="connsiteY0" fmla="*/ 148799 h 156233"/>
                  <a:gd name="connsiteX1" fmla="*/ 394009 w 405161"/>
                  <a:gd name="connsiteY1" fmla="*/ 119063 h 156233"/>
                  <a:gd name="connsiteX2" fmla="*/ 397727 w 405161"/>
                  <a:gd name="connsiteY2" fmla="*/ 107912 h 156233"/>
                  <a:gd name="connsiteX3" fmla="*/ 405161 w 405161"/>
                  <a:gd name="connsiteY3" fmla="*/ 78175 h 156233"/>
                  <a:gd name="connsiteX4" fmla="*/ 394009 w 405161"/>
                  <a:gd name="connsiteY4" fmla="*/ 70741 h 156233"/>
                  <a:gd name="connsiteX5" fmla="*/ 374973 w 405161"/>
                  <a:gd name="connsiteY5" fmla="*/ 91372 h 156233"/>
                  <a:gd name="connsiteX6" fmla="*/ 355935 w 405161"/>
                  <a:gd name="connsiteY6" fmla="*/ 120118 h 156233"/>
                  <a:gd name="connsiteX7" fmla="*/ 330819 w 405161"/>
                  <a:gd name="connsiteY7" fmla="*/ 104194 h 156233"/>
                  <a:gd name="connsiteX8" fmla="*/ 319668 w 405161"/>
                  <a:gd name="connsiteY8" fmla="*/ 107912 h 156233"/>
                  <a:gd name="connsiteX9" fmla="*/ 312234 w 405161"/>
                  <a:gd name="connsiteY9" fmla="*/ 100477 h 156233"/>
                  <a:gd name="connsiteX10" fmla="*/ 297366 w 405161"/>
                  <a:gd name="connsiteY10" fmla="*/ 78175 h 156233"/>
                  <a:gd name="connsiteX11" fmla="*/ 286214 w 405161"/>
                  <a:gd name="connsiteY11" fmla="*/ 74458 h 156233"/>
                  <a:gd name="connsiteX12" fmla="*/ 275063 w 405161"/>
                  <a:gd name="connsiteY12" fmla="*/ 67024 h 156233"/>
                  <a:gd name="connsiteX13" fmla="*/ 211873 w 405161"/>
                  <a:gd name="connsiteY13" fmla="*/ 67024 h 156233"/>
                  <a:gd name="connsiteX14" fmla="*/ 167268 w 405161"/>
                  <a:gd name="connsiteY14" fmla="*/ 81892 h 156233"/>
                  <a:gd name="connsiteX15" fmla="*/ 156117 w 405161"/>
                  <a:gd name="connsiteY15" fmla="*/ 85609 h 156233"/>
                  <a:gd name="connsiteX16" fmla="*/ 144966 w 405161"/>
                  <a:gd name="connsiteY16" fmla="*/ 89326 h 156233"/>
                  <a:gd name="connsiteX17" fmla="*/ 115229 w 405161"/>
                  <a:gd name="connsiteY17" fmla="*/ 100477 h 156233"/>
                  <a:gd name="connsiteX18" fmla="*/ 78058 w 405161"/>
                  <a:gd name="connsiteY18" fmla="*/ 96760 h 156233"/>
                  <a:gd name="connsiteX19" fmla="*/ 74341 w 405161"/>
                  <a:gd name="connsiteY19" fmla="*/ 81892 h 156233"/>
                  <a:gd name="connsiteX20" fmla="*/ 70624 w 405161"/>
                  <a:gd name="connsiteY20" fmla="*/ 52155 h 156233"/>
                  <a:gd name="connsiteX21" fmla="*/ 74341 w 405161"/>
                  <a:gd name="connsiteY21" fmla="*/ 29853 h 156233"/>
                  <a:gd name="connsiteX22" fmla="*/ 81775 w 405161"/>
                  <a:gd name="connsiteY22" fmla="*/ 18702 h 156233"/>
                  <a:gd name="connsiteX23" fmla="*/ 85492 w 405161"/>
                  <a:gd name="connsiteY23" fmla="*/ 3833 h 156233"/>
                  <a:gd name="connsiteX24" fmla="*/ 74341 w 405161"/>
                  <a:gd name="connsiteY24" fmla="*/ 116 h 156233"/>
                  <a:gd name="connsiteX25" fmla="*/ 66907 w 405161"/>
                  <a:gd name="connsiteY25" fmla="*/ 7551 h 156233"/>
                  <a:gd name="connsiteX26" fmla="*/ 48322 w 405161"/>
                  <a:gd name="connsiteY26" fmla="*/ 26136 h 156233"/>
                  <a:gd name="connsiteX27" fmla="*/ 26019 w 405161"/>
                  <a:gd name="connsiteY27" fmla="*/ 33570 h 156233"/>
                  <a:gd name="connsiteX28" fmla="*/ 0 w 405161"/>
                  <a:gd name="connsiteY28" fmla="*/ 41004 h 156233"/>
                  <a:gd name="connsiteX29" fmla="*/ 7434 w 405161"/>
                  <a:gd name="connsiteY29" fmla="*/ 52155 h 156233"/>
                  <a:gd name="connsiteX30" fmla="*/ 14868 w 405161"/>
                  <a:gd name="connsiteY30" fmla="*/ 59590 h 156233"/>
                  <a:gd name="connsiteX31" fmla="*/ 29736 w 405161"/>
                  <a:gd name="connsiteY31" fmla="*/ 81892 h 156233"/>
                  <a:gd name="connsiteX32" fmla="*/ 37170 w 405161"/>
                  <a:gd name="connsiteY32" fmla="*/ 93043 h 156233"/>
                  <a:gd name="connsiteX33" fmla="*/ 40888 w 405161"/>
                  <a:gd name="connsiteY33" fmla="*/ 104194 h 156233"/>
                  <a:gd name="connsiteX34" fmla="*/ 44605 w 405161"/>
                  <a:gd name="connsiteY34" fmla="*/ 130214 h 156233"/>
                  <a:gd name="connsiteX35" fmla="*/ 48322 w 405161"/>
                  <a:gd name="connsiteY35" fmla="*/ 141365 h 156233"/>
                  <a:gd name="connsiteX36" fmla="*/ 70624 w 405161"/>
                  <a:gd name="connsiteY36" fmla="*/ 148799 h 156233"/>
                  <a:gd name="connsiteX37" fmla="*/ 81775 w 405161"/>
                  <a:gd name="connsiteY37" fmla="*/ 152516 h 156233"/>
                  <a:gd name="connsiteX38" fmla="*/ 133814 w 405161"/>
                  <a:gd name="connsiteY38" fmla="*/ 156233 h 156233"/>
                  <a:gd name="connsiteX0" fmla="*/ 390292 w 405161"/>
                  <a:gd name="connsiteY0" fmla="*/ 148799 h 156233"/>
                  <a:gd name="connsiteX1" fmla="*/ 394009 w 405161"/>
                  <a:gd name="connsiteY1" fmla="*/ 119063 h 156233"/>
                  <a:gd name="connsiteX2" fmla="*/ 397727 w 405161"/>
                  <a:gd name="connsiteY2" fmla="*/ 107912 h 156233"/>
                  <a:gd name="connsiteX3" fmla="*/ 405161 w 405161"/>
                  <a:gd name="connsiteY3" fmla="*/ 78175 h 156233"/>
                  <a:gd name="connsiteX4" fmla="*/ 394009 w 405161"/>
                  <a:gd name="connsiteY4" fmla="*/ 70741 h 156233"/>
                  <a:gd name="connsiteX5" fmla="*/ 381504 w 405161"/>
                  <a:gd name="connsiteY5" fmla="*/ 95770 h 156233"/>
                  <a:gd name="connsiteX6" fmla="*/ 355935 w 405161"/>
                  <a:gd name="connsiteY6" fmla="*/ 120118 h 156233"/>
                  <a:gd name="connsiteX7" fmla="*/ 330819 w 405161"/>
                  <a:gd name="connsiteY7" fmla="*/ 104194 h 156233"/>
                  <a:gd name="connsiteX8" fmla="*/ 319668 w 405161"/>
                  <a:gd name="connsiteY8" fmla="*/ 107912 h 156233"/>
                  <a:gd name="connsiteX9" fmla="*/ 312234 w 405161"/>
                  <a:gd name="connsiteY9" fmla="*/ 100477 h 156233"/>
                  <a:gd name="connsiteX10" fmla="*/ 297366 w 405161"/>
                  <a:gd name="connsiteY10" fmla="*/ 78175 h 156233"/>
                  <a:gd name="connsiteX11" fmla="*/ 286214 w 405161"/>
                  <a:gd name="connsiteY11" fmla="*/ 74458 h 156233"/>
                  <a:gd name="connsiteX12" fmla="*/ 275063 w 405161"/>
                  <a:gd name="connsiteY12" fmla="*/ 67024 h 156233"/>
                  <a:gd name="connsiteX13" fmla="*/ 211873 w 405161"/>
                  <a:gd name="connsiteY13" fmla="*/ 67024 h 156233"/>
                  <a:gd name="connsiteX14" fmla="*/ 167268 w 405161"/>
                  <a:gd name="connsiteY14" fmla="*/ 81892 h 156233"/>
                  <a:gd name="connsiteX15" fmla="*/ 156117 w 405161"/>
                  <a:gd name="connsiteY15" fmla="*/ 85609 h 156233"/>
                  <a:gd name="connsiteX16" fmla="*/ 144966 w 405161"/>
                  <a:gd name="connsiteY16" fmla="*/ 89326 h 156233"/>
                  <a:gd name="connsiteX17" fmla="*/ 115229 w 405161"/>
                  <a:gd name="connsiteY17" fmla="*/ 100477 h 156233"/>
                  <a:gd name="connsiteX18" fmla="*/ 78058 w 405161"/>
                  <a:gd name="connsiteY18" fmla="*/ 96760 h 156233"/>
                  <a:gd name="connsiteX19" fmla="*/ 74341 w 405161"/>
                  <a:gd name="connsiteY19" fmla="*/ 81892 h 156233"/>
                  <a:gd name="connsiteX20" fmla="*/ 70624 w 405161"/>
                  <a:gd name="connsiteY20" fmla="*/ 52155 h 156233"/>
                  <a:gd name="connsiteX21" fmla="*/ 74341 w 405161"/>
                  <a:gd name="connsiteY21" fmla="*/ 29853 h 156233"/>
                  <a:gd name="connsiteX22" fmla="*/ 81775 w 405161"/>
                  <a:gd name="connsiteY22" fmla="*/ 18702 h 156233"/>
                  <a:gd name="connsiteX23" fmla="*/ 85492 w 405161"/>
                  <a:gd name="connsiteY23" fmla="*/ 3833 h 156233"/>
                  <a:gd name="connsiteX24" fmla="*/ 74341 w 405161"/>
                  <a:gd name="connsiteY24" fmla="*/ 116 h 156233"/>
                  <a:gd name="connsiteX25" fmla="*/ 66907 w 405161"/>
                  <a:gd name="connsiteY25" fmla="*/ 7551 h 156233"/>
                  <a:gd name="connsiteX26" fmla="*/ 48322 w 405161"/>
                  <a:gd name="connsiteY26" fmla="*/ 26136 h 156233"/>
                  <a:gd name="connsiteX27" fmla="*/ 26019 w 405161"/>
                  <a:gd name="connsiteY27" fmla="*/ 33570 h 156233"/>
                  <a:gd name="connsiteX28" fmla="*/ 0 w 405161"/>
                  <a:gd name="connsiteY28" fmla="*/ 41004 h 156233"/>
                  <a:gd name="connsiteX29" fmla="*/ 7434 w 405161"/>
                  <a:gd name="connsiteY29" fmla="*/ 52155 h 156233"/>
                  <a:gd name="connsiteX30" fmla="*/ 14868 w 405161"/>
                  <a:gd name="connsiteY30" fmla="*/ 59590 h 156233"/>
                  <a:gd name="connsiteX31" fmla="*/ 29736 w 405161"/>
                  <a:gd name="connsiteY31" fmla="*/ 81892 h 156233"/>
                  <a:gd name="connsiteX32" fmla="*/ 37170 w 405161"/>
                  <a:gd name="connsiteY32" fmla="*/ 93043 h 156233"/>
                  <a:gd name="connsiteX33" fmla="*/ 40888 w 405161"/>
                  <a:gd name="connsiteY33" fmla="*/ 104194 h 156233"/>
                  <a:gd name="connsiteX34" fmla="*/ 44605 w 405161"/>
                  <a:gd name="connsiteY34" fmla="*/ 130214 h 156233"/>
                  <a:gd name="connsiteX35" fmla="*/ 48322 w 405161"/>
                  <a:gd name="connsiteY35" fmla="*/ 141365 h 156233"/>
                  <a:gd name="connsiteX36" fmla="*/ 70624 w 405161"/>
                  <a:gd name="connsiteY36" fmla="*/ 148799 h 156233"/>
                  <a:gd name="connsiteX37" fmla="*/ 81775 w 405161"/>
                  <a:gd name="connsiteY37" fmla="*/ 152516 h 156233"/>
                  <a:gd name="connsiteX38" fmla="*/ 133814 w 405161"/>
                  <a:gd name="connsiteY38" fmla="*/ 156233 h 156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05161" h="156233">
                    <a:moveTo>
                      <a:pt x="390292" y="148799"/>
                    </a:moveTo>
                    <a:cubicBezTo>
                      <a:pt x="391531" y="138887"/>
                      <a:pt x="392222" y="128891"/>
                      <a:pt x="394009" y="119063"/>
                    </a:cubicBezTo>
                    <a:cubicBezTo>
                      <a:pt x="394710" y="115208"/>
                      <a:pt x="396777" y="111713"/>
                      <a:pt x="397727" y="107912"/>
                    </a:cubicBezTo>
                    <a:cubicBezTo>
                      <a:pt x="406703" y="72013"/>
                      <a:pt x="396662" y="103673"/>
                      <a:pt x="405161" y="78175"/>
                    </a:cubicBezTo>
                    <a:cubicBezTo>
                      <a:pt x="401444" y="75697"/>
                      <a:pt x="397952" y="67809"/>
                      <a:pt x="394009" y="70741"/>
                    </a:cubicBezTo>
                    <a:cubicBezTo>
                      <a:pt x="390066" y="73673"/>
                      <a:pt x="387850" y="87541"/>
                      <a:pt x="381504" y="95770"/>
                    </a:cubicBezTo>
                    <a:cubicBezTo>
                      <a:pt x="375158" y="103999"/>
                      <a:pt x="364383" y="118714"/>
                      <a:pt x="355935" y="120118"/>
                    </a:cubicBezTo>
                    <a:cubicBezTo>
                      <a:pt x="347488" y="121522"/>
                      <a:pt x="336864" y="106228"/>
                      <a:pt x="330819" y="104194"/>
                    </a:cubicBezTo>
                    <a:lnTo>
                      <a:pt x="319668" y="107912"/>
                    </a:lnTo>
                    <a:cubicBezTo>
                      <a:pt x="317190" y="105434"/>
                      <a:pt x="314337" y="103281"/>
                      <a:pt x="312234" y="100477"/>
                    </a:cubicBezTo>
                    <a:cubicBezTo>
                      <a:pt x="306873" y="93329"/>
                      <a:pt x="305842" y="81000"/>
                      <a:pt x="297366" y="78175"/>
                    </a:cubicBezTo>
                    <a:lnTo>
                      <a:pt x="286214" y="74458"/>
                    </a:lnTo>
                    <a:cubicBezTo>
                      <a:pt x="282497" y="71980"/>
                      <a:pt x="279169" y="68784"/>
                      <a:pt x="275063" y="67024"/>
                    </a:cubicBezTo>
                    <a:cubicBezTo>
                      <a:pt x="255311" y="58559"/>
                      <a:pt x="231171" y="65540"/>
                      <a:pt x="211873" y="67024"/>
                    </a:cubicBezTo>
                    <a:lnTo>
                      <a:pt x="167268" y="81892"/>
                    </a:lnTo>
                    <a:lnTo>
                      <a:pt x="156117" y="85609"/>
                    </a:lnTo>
                    <a:cubicBezTo>
                      <a:pt x="152400" y="86848"/>
                      <a:pt x="148226" y="87153"/>
                      <a:pt x="144966" y="89326"/>
                    </a:cubicBezTo>
                    <a:cubicBezTo>
                      <a:pt x="128557" y="100264"/>
                      <a:pt x="138195" y="95884"/>
                      <a:pt x="115229" y="100477"/>
                    </a:cubicBezTo>
                    <a:cubicBezTo>
                      <a:pt x="102839" y="99238"/>
                      <a:pt x="89394" y="101913"/>
                      <a:pt x="78058" y="96760"/>
                    </a:cubicBezTo>
                    <a:cubicBezTo>
                      <a:pt x="73407" y="94646"/>
                      <a:pt x="75181" y="86931"/>
                      <a:pt x="74341" y="81892"/>
                    </a:cubicBezTo>
                    <a:cubicBezTo>
                      <a:pt x="72699" y="72038"/>
                      <a:pt x="71863" y="62067"/>
                      <a:pt x="70624" y="52155"/>
                    </a:cubicBezTo>
                    <a:cubicBezTo>
                      <a:pt x="71863" y="44721"/>
                      <a:pt x="71958" y="37003"/>
                      <a:pt x="74341" y="29853"/>
                    </a:cubicBezTo>
                    <a:cubicBezTo>
                      <a:pt x="75754" y="25615"/>
                      <a:pt x="80015" y="22808"/>
                      <a:pt x="81775" y="18702"/>
                    </a:cubicBezTo>
                    <a:cubicBezTo>
                      <a:pt x="83787" y="14006"/>
                      <a:pt x="84253" y="8789"/>
                      <a:pt x="85492" y="3833"/>
                    </a:cubicBezTo>
                    <a:cubicBezTo>
                      <a:pt x="81775" y="2594"/>
                      <a:pt x="78183" y="-653"/>
                      <a:pt x="74341" y="116"/>
                    </a:cubicBezTo>
                    <a:cubicBezTo>
                      <a:pt x="70904" y="803"/>
                      <a:pt x="69096" y="4814"/>
                      <a:pt x="66907" y="7551"/>
                    </a:cubicBezTo>
                    <a:cubicBezTo>
                      <a:pt x="58021" y="18659"/>
                      <a:pt x="62164" y="19984"/>
                      <a:pt x="48322" y="26136"/>
                    </a:cubicBezTo>
                    <a:cubicBezTo>
                      <a:pt x="41161" y="29319"/>
                      <a:pt x="33453" y="31092"/>
                      <a:pt x="26019" y="33570"/>
                    </a:cubicBezTo>
                    <a:cubicBezTo>
                      <a:pt x="10020" y="38903"/>
                      <a:pt x="18672" y="36336"/>
                      <a:pt x="0" y="41004"/>
                    </a:cubicBezTo>
                    <a:cubicBezTo>
                      <a:pt x="2478" y="44721"/>
                      <a:pt x="4643" y="48667"/>
                      <a:pt x="7434" y="52155"/>
                    </a:cubicBezTo>
                    <a:cubicBezTo>
                      <a:pt x="9623" y="54892"/>
                      <a:pt x="12765" y="56786"/>
                      <a:pt x="14868" y="59590"/>
                    </a:cubicBezTo>
                    <a:cubicBezTo>
                      <a:pt x="20229" y="66738"/>
                      <a:pt x="24780" y="74458"/>
                      <a:pt x="29736" y="81892"/>
                    </a:cubicBezTo>
                    <a:cubicBezTo>
                      <a:pt x="32214" y="85609"/>
                      <a:pt x="35757" y="88805"/>
                      <a:pt x="37170" y="93043"/>
                    </a:cubicBezTo>
                    <a:lnTo>
                      <a:pt x="40888" y="104194"/>
                    </a:lnTo>
                    <a:cubicBezTo>
                      <a:pt x="42127" y="112867"/>
                      <a:pt x="42887" y="121623"/>
                      <a:pt x="44605" y="130214"/>
                    </a:cubicBezTo>
                    <a:cubicBezTo>
                      <a:pt x="45373" y="134056"/>
                      <a:pt x="45134" y="139088"/>
                      <a:pt x="48322" y="141365"/>
                    </a:cubicBezTo>
                    <a:cubicBezTo>
                      <a:pt x="54699" y="145920"/>
                      <a:pt x="63190" y="146321"/>
                      <a:pt x="70624" y="148799"/>
                    </a:cubicBezTo>
                    <a:cubicBezTo>
                      <a:pt x="74341" y="150038"/>
                      <a:pt x="77868" y="152216"/>
                      <a:pt x="81775" y="152516"/>
                    </a:cubicBezTo>
                    <a:cubicBezTo>
                      <a:pt x="131332" y="156328"/>
                      <a:pt x="113942" y="156233"/>
                      <a:pt x="133814" y="156233"/>
                    </a:cubicBezTo>
                  </a:path>
                </a:pathLst>
              </a:custGeom>
              <a:solidFill>
                <a:srgbClr val="99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61" name="Freeform 160"/>
              <p:cNvSpPr/>
              <p:nvPr/>
            </p:nvSpPr>
            <p:spPr bwMode="auto">
              <a:xfrm>
                <a:off x="7728294" y="3608430"/>
                <a:ext cx="273578" cy="193288"/>
              </a:xfrm>
              <a:custGeom>
                <a:avLst/>
                <a:gdLst>
                  <a:gd name="connsiteX0" fmla="*/ 200722 w 200722"/>
                  <a:gd name="connsiteY0" fmla="*/ 52039 h 193288"/>
                  <a:gd name="connsiteX1" fmla="*/ 96644 w 200722"/>
                  <a:gd name="connsiteY1" fmla="*/ 0 h 193288"/>
                  <a:gd name="connsiteX2" fmla="*/ 18585 w 200722"/>
                  <a:gd name="connsiteY2" fmla="*/ 14869 h 193288"/>
                  <a:gd name="connsiteX3" fmla="*/ 0 w 200722"/>
                  <a:gd name="connsiteY3" fmla="*/ 33454 h 193288"/>
                  <a:gd name="connsiteX4" fmla="*/ 0 w 200722"/>
                  <a:gd name="connsiteY4" fmla="*/ 159835 h 193288"/>
                  <a:gd name="connsiteX5" fmla="*/ 74341 w 200722"/>
                  <a:gd name="connsiteY5" fmla="*/ 189571 h 193288"/>
                  <a:gd name="connsiteX6" fmla="*/ 137532 w 200722"/>
                  <a:gd name="connsiteY6" fmla="*/ 193288 h 193288"/>
                  <a:gd name="connsiteX7" fmla="*/ 200722 w 200722"/>
                  <a:gd name="connsiteY7" fmla="*/ 159835 h 193288"/>
                  <a:gd name="connsiteX8" fmla="*/ 200722 w 200722"/>
                  <a:gd name="connsiteY8" fmla="*/ 52039 h 193288"/>
                  <a:gd name="connsiteX0" fmla="*/ 200722 w 200722"/>
                  <a:gd name="connsiteY0" fmla="*/ 52039 h 193288"/>
                  <a:gd name="connsiteX1" fmla="*/ 150309 w 200722"/>
                  <a:gd name="connsiteY1" fmla="*/ 29389 h 193288"/>
                  <a:gd name="connsiteX2" fmla="*/ 96644 w 200722"/>
                  <a:gd name="connsiteY2" fmla="*/ 0 h 193288"/>
                  <a:gd name="connsiteX3" fmla="*/ 18585 w 200722"/>
                  <a:gd name="connsiteY3" fmla="*/ 14869 h 193288"/>
                  <a:gd name="connsiteX4" fmla="*/ 0 w 200722"/>
                  <a:gd name="connsiteY4" fmla="*/ 33454 h 193288"/>
                  <a:gd name="connsiteX5" fmla="*/ 0 w 200722"/>
                  <a:gd name="connsiteY5" fmla="*/ 159835 h 193288"/>
                  <a:gd name="connsiteX6" fmla="*/ 74341 w 200722"/>
                  <a:gd name="connsiteY6" fmla="*/ 189571 h 193288"/>
                  <a:gd name="connsiteX7" fmla="*/ 137532 w 200722"/>
                  <a:gd name="connsiteY7" fmla="*/ 193288 h 193288"/>
                  <a:gd name="connsiteX8" fmla="*/ 200722 w 200722"/>
                  <a:gd name="connsiteY8" fmla="*/ 159835 h 193288"/>
                  <a:gd name="connsiteX9" fmla="*/ 200722 w 200722"/>
                  <a:gd name="connsiteY9" fmla="*/ 52039 h 193288"/>
                  <a:gd name="connsiteX0" fmla="*/ 200722 w 200722"/>
                  <a:gd name="connsiteY0" fmla="*/ 52039 h 193288"/>
                  <a:gd name="connsiteX1" fmla="*/ 164597 w 200722"/>
                  <a:gd name="connsiteY1" fmla="*/ 12720 h 193288"/>
                  <a:gd name="connsiteX2" fmla="*/ 96644 w 200722"/>
                  <a:gd name="connsiteY2" fmla="*/ 0 h 193288"/>
                  <a:gd name="connsiteX3" fmla="*/ 18585 w 200722"/>
                  <a:gd name="connsiteY3" fmla="*/ 14869 h 193288"/>
                  <a:gd name="connsiteX4" fmla="*/ 0 w 200722"/>
                  <a:gd name="connsiteY4" fmla="*/ 33454 h 193288"/>
                  <a:gd name="connsiteX5" fmla="*/ 0 w 200722"/>
                  <a:gd name="connsiteY5" fmla="*/ 159835 h 193288"/>
                  <a:gd name="connsiteX6" fmla="*/ 74341 w 200722"/>
                  <a:gd name="connsiteY6" fmla="*/ 189571 h 193288"/>
                  <a:gd name="connsiteX7" fmla="*/ 137532 w 200722"/>
                  <a:gd name="connsiteY7" fmla="*/ 193288 h 193288"/>
                  <a:gd name="connsiteX8" fmla="*/ 200722 w 200722"/>
                  <a:gd name="connsiteY8" fmla="*/ 159835 h 193288"/>
                  <a:gd name="connsiteX9" fmla="*/ 200722 w 200722"/>
                  <a:gd name="connsiteY9" fmla="*/ 52039 h 193288"/>
                  <a:gd name="connsiteX0" fmla="*/ 200722 w 200722"/>
                  <a:gd name="connsiteY0" fmla="*/ 52039 h 193288"/>
                  <a:gd name="connsiteX1" fmla="*/ 174122 w 200722"/>
                  <a:gd name="connsiteY1" fmla="*/ 5576 h 193288"/>
                  <a:gd name="connsiteX2" fmla="*/ 96644 w 200722"/>
                  <a:gd name="connsiteY2" fmla="*/ 0 h 193288"/>
                  <a:gd name="connsiteX3" fmla="*/ 18585 w 200722"/>
                  <a:gd name="connsiteY3" fmla="*/ 14869 h 193288"/>
                  <a:gd name="connsiteX4" fmla="*/ 0 w 200722"/>
                  <a:gd name="connsiteY4" fmla="*/ 33454 h 193288"/>
                  <a:gd name="connsiteX5" fmla="*/ 0 w 200722"/>
                  <a:gd name="connsiteY5" fmla="*/ 159835 h 193288"/>
                  <a:gd name="connsiteX6" fmla="*/ 74341 w 200722"/>
                  <a:gd name="connsiteY6" fmla="*/ 189571 h 193288"/>
                  <a:gd name="connsiteX7" fmla="*/ 137532 w 200722"/>
                  <a:gd name="connsiteY7" fmla="*/ 193288 h 193288"/>
                  <a:gd name="connsiteX8" fmla="*/ 200722 w 200722"/>
                  <a:gd name="connsiteY8" fmla="*/ 159835 h 193288"/>
                  <a:gd name="connsiteX9" fmla="*/ 200722 w 200722"/>
                  <a:gd name="connsiteY9" fmla="*/ 52039 h 193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0722" h="193288">
                    <a:moveTo>
                      <a:pt x="200722" y="52039"/>
                    </a:moveTo>
                    <a:lnTo>
                      <a:pt x="174122" y="5576"/>
                    </a:lnTo>
                    <a:lnTo>
                      <a:pt x="96644" y="0"/>
                    </a:lnTo>
                    <a:lnTo>
                      <a:pt x="18585" y="14869"/>
                    </a:lnTo>
                    <a:lnTo>
                      <a:pt x="0" y="33454"/>
                    </a:lnTo>
                    <a:lnTo>
                      <a:pt x="0" y="159835"/>
                    </a:lnTo>
                    <a:lnTo>
                      <a:pt x="74341" y="189571"/>
                    </a:lnTo>
                    <a:lnTo>
                      <a:pt x="137532" y="193288"/>
                    </a:lnTo>
                    <a:lnTo>
                      <a:pt x="200722" y="159835"/>
                    </a:lnTo>
                    <a:lnTo>
                      <a:pt x="200722" y="52039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9178" name="Freeform 49177"/>
              <p:cNvSpPr/>
              <p:nvPr/>
            </p:nvSpPr>
            <p:spPr bwMode="auto">
              <a:xfrm>
                <a:off x="7967663" y="3571875"/>
                <a:ext cx="76200" cy="78581"/>
              </a:xfrm>
              <a:custGeom>
                <a:avLst/>
                <a:gdLst>
                  <a:gd name="connsiteX0" fmla="*/ 76200 w 76200"/>
                  <a:gd name="connsiteY0" fmla="*/ 0 h 78581"/>
                  <a:gd name="connsiteX1" fmla="*/ 35718 w 76200"/>
                  <a:gd name="connsiteY1" fmla="*/ 78581 h 78581"/>
                  <a:gd name="connsiteX2" fmla="*/ 0 w 76200"/>
                  <a:gd name="connsiteY2" fmla="*/ 33338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200" h="78581">
                    <a:moveTo>
                      <a:pt x="76200" y="0"/>
                    </a:moveTo>
                    <a:lnTo>
                      <a:pt x="35718" y="78581"/>
                    </a:lnTo>
                    <a:lnTo>
                      <a:pt x="0" y="33338"/>
                    </a:lnTo>
                  </a:path>
                </a:pathLst>
              </a:cu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65" name="Freeform 164"/>
              <p:cNvSpPr/>
              <p:nvPr/>
            </p:nvSpPr>
            <p:spPr bwMode="auto">
              <a:xfrm flipV="1">
                <a:off x="7970939" y="3745240"/>
                <a:ext cx="78336" cy="83344"/>
              </a:xfrm>
              <a:custGeom>
                <a:avLst/>
                <a:gdLst>
                  <a:gd name="connsiteX0" fmla="*/ 76200 w 76200"/>
                  <a:gd name="connsiteY0" fmla="*/ 0 h 78581"/>
                  <a:gd name="connsiteX1" fmla="*/ 35718 w 76200"/>
                  <a:gd name="connsiteY1" fmla="*/ 78581 h 78581"/>
                  <a:gd name="connsiteX2" fmla="*/ 0 w 76200"/>
                  <a:gd name="connsiteY2" fmla="*/ 33338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200" h="78581">
                    <a:moveTo>
                      <a:pt x="76200" y="0"/>
                    </a:moveTo>
                    <a:lnTo>
                      <a:pt x="35718" y="78581"/>
                    </a:lnTo>
                    <a:lnTo>
                      <a:pt x="0" y="33338"/>
                    </a:lnTo>
                  </a:path>
                </a:pathLst>
              </a:cu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9179" name="Freeform 49178"/>
              <p:cNvSpPr/>
              <p:nvPr/>
            </p:nvSpPr>
            <p:spPr bwMode="auto">
              <a:xfrm>
                <a:off x="8153400" y="3505199"/>
                <a:ext cx="111919" cy="116681"/>
              </a:xfrm>
              <a:custGeom>
                <a:avLst/>
                <a:gdLst>
                  <a:gd name="connsiteX0" fmla="*/ 0 w 111919"/>
                  <a:gd name="connsiteY0" fmla="*/ 78581 h 116681"/>
                  <a:gd name="connsiteX1" fmla="*/ 111919 w 111919"/>
                  <a:gd name="connsiteY1" fmla="*/ 0 h 116681"/>
                  <a:gd name="connsiteX2" fmla="*/ 47625 w 111919"/>
                  <a:gd name="connsiteY2" fmla="*/ 111919 h 116681"/>
                  <a:gd name="connsiteX3" fmla="*/ 45244 w 111919"/>
                  <a:gd name="connsiteY3" fmla="*/ 116681 h 116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919" h="116681">
                    <a:moveTo>
                      <a:pt x="0" y="78581"/>
                    </a:moveTo>
                    <a:lnTo>
                      <a:pt x="111919" y="0"/>
                    </a:lnTo>
                    <a:lnTo>
                      <a:pt x="47625" y="111919"/>
                    </a:lnTo>
                    <a:lnTo>
                      <a:pt x="45244" y="116681"/>
                    </a:lnTo>
                  </a:path>
                </a:pathLst>
              </a:custGeom>
              <a:solidFill>
                <a:srgbClr val="99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67" name="Freeform 166"/>
              <p:cNvSpPr/>
              <p:nvPr/>
            </p:nvSpPr>
            <p:spPr bwMode="auto">
              <a:xfrm rot="5207234">
                <a:off x="8169952" y="3768872"/>
                <a:ext cx="111919" cy="116681"/>
              </a:xfrm>
              <a:custGeom>
                <a:avLst/>
                <a:gdLst>
                  <a:gd name="connsiteX0" fmla="*/ 0 w 111919"/>
                  <a:gd name="connsiteY0" fmla="*/ 78581 h 116681"/>
                  <a:gd name="connsiteX1" fmla="*/ 111919 w 111919"/>
                  <a:gd name="connsiteY1" fmla="*/ 0 h 116681"/>
                  <a:gd name="connsiteX2" fmla="*/ 47625 w 111919"/>
                  <a:gd name="connsiteY2" fmla="*/ 111919 h 116681"/>
                  <a:gd name="connsiteX3" fmla="*/ 45244 w 111919"/>
                  <a:gd name="connsiteY3" fmla="*/ 116681 h 116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919" h="116681">
                    <a:moveTo>
                      <a:pt x="0" y="78581"/>
                    </a:moveTo>
                    <a:lnTo>
                      <a:pt x="111919" y="0"/>
                    </a:lnTo>
                    <a:lnTo>
                      <a:pt x="47625" y="111919"/>
                    </a:lnTo>
                    <a:lnTo>
                      <a:pt x="45244" y="116681"/>
                    </a:lnTo>
                  </a:path>
                </a:pathLst>
              </a:custGeom>
              <a:solidFill>
                <a:srgbClr val="99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grpSp>
            <p:nvGrpSpPr>
              <p:cNvPr id="154" name="Group 153"/>
              <p:cNvGrpSpPr>
                <a:grpSpLocks noChangeAspect="1"/>
              </p:cNvGrpSpPr>
              <p:nvPr/>
            </p:nvGrpSpPr>
            <p:grpSpPr>
              <a:xfrm rot="5400000">
                <a:off x="7983466" y="3611182"/>
                <a:ext cx="297394" cy="197309"/>
                <a:chOff x="6864039" y="3353683"/>
                <a:chExt cx="521696" cy="259238"/>
              </a:xfrm>
            </p:grpSpPr>
            <p:sp>
              <p:nvSpPr>
                <p:cNvPr id="155" name="32-Point Star 154"/>
                <p:cNvSpPr/>
                <p:nvPr/>
              </p:nvSpPr>
              <p:spPr bwMode="auto">
                <a:xfrm>
                  <a:off x="6864039" y="3353683"/>
                  <a:ext cx="521696" cy="259238"/>
                </a:xfrm>
                <a:prstGeom prst="star32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156" name="Oval 155"/>
                <p:cNvSpPr/>
                <p:nvPr/>
              </p:nvSpPr>
              <p:spPr bwMode="auto">
                <a:xfrm>
                  <a:off x="7029446" y="3424149"/>
                  <a:ext cx="45719" cy="45719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157" name="Oval 156"/>
                <p:cNvSpPr/>
                <p:nvPr/>
              </p:nvSpPr>
              <p:spPr bwMode="auto">
                <a:xfrm>
                  <a:off x="7152333" y="3428625"/>
                  <a:ext cx="45719" cy="45719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158" name="Moon 157"/>
                <p:cNvSpPr/>
                <p:nvPr/>
              </p:nvSpPr>
              <p:spPr bwMode="auto">
                <a:xfrm rot="16200000" flipH="1">
                  <a:off x="7077752" y="3409435"/>
                  <a:ext cx="63942" cy="212386"/>
                </a:xfrm>
                <a:prstGeom prst="moon">
                  <a:avLst>
                    <a:gd name="adj" fmla="val 26333"/>
                  </a:avLst>
                </a:prstGeom>
                <a:solidFill>
                  <a:schemeClr val="accent1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</p:grpSp>
        </p:grpSp>
        <p:cxnSp>
          <p:nvCxnSpPr>
            <p:cNvPr id="148" name="Straight Arrow Connector 147"/>
            <p:cNvCxnSpPr/>
            <p:nvPr/>
          </p:nvCxnSpPr>
          <p:spPr bwMode="auto">
            <a:xfrm>
              <a:off x="6131124" y="5601266"/>
              <a:ext cx="0" cy="54879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27193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906" y="51956"/>
            <a:ext cx="8145965" cy="765175"/>
          </a:xfrm>
        </p:spPr>
        <p:txBody>
          <a:bodyPr/>
          <a:lstStyle/>
          <a:p>
            <a:r>
              <a:rPr lang="en-US" sz="2600" dirty="0">
                <a:solidFill>
                  <a:srgbClr val="0000FF"/>
                </a:solidFill>
              </a:rPr>
              <a:t>LHC Inner Triplet Quad-Magnets used in four </a:t>
            </a:r>
            <a:r>
              <a:rPr lang="en-US" sz="2600" dirty="0" smtClean="0">
                <a:solidFill>
                  <a:srgbClr val="0000FF"/>
                </a:solidFill>
              </a:rPr>
              <a:t>IRs</a:t>
            </a:r>
            <a:endParaRPr lang="en-US" sz="2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A5C3B2-2713-40BA-92CF-ECD67616E0CD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65" y="817131"/>
            <a:ext cx="823912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97937" y="6127514"/>
            <a:ext cx="1483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size by </a:t>
            </a:r>
          </a:p>
          <a:p>
            <a:r>
              <a:rPr lang="en-US" dirty="0" smtClean="0"/>
              <a:t>~100 times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838200" y="2606574"/>
            <a:ext cx="7046913" cy="3463767"/>
            <a:chOff x="838200" y="2606574"/>
            <a:chExt cx="7046913" cy="3463767"/>
          </a:xfrm>
        </p:grpSpPr>
        <p:pic>
          <p:nvPicPr>
            <p:cNvPr id="7" name="Picture 12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2606574"/>
              <a:ext cx="7046913" cy="3463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Right Brace 4"/>
            <p:cNvSpPr/>
            <p:nvPr/>
          </p:nvSpPr>
          <p:spPr bwMode="auto">
            <a:xfrm rot="5400000">
              <a:off x="5071001" y="5527416"/>
              <a:ext cx="316447" cy="762001"/>
            </a:xfrm>
            <a:prstGeom prst="righ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977956" y="2268020"/>
            <a:ext cx="4794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Field Strength= 215-230 T/m Operate at 1.9</a:t>
            </a:r>
            <a:r>
              <a:rPr lang="en-US" baseline="30000" dirty="0" smtClean="0"/>
              <a:t>0</a:t>
            </a:r>
            <a:r>
              <a:rPr lang="en-US" dirty="0" smtClean="0"/>
              <a:t>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85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680" y="40660"/>
            <a:ext cx="9251441" cy="765175"/>
          </a:xfrm>
        </p:spPr>
        <p:txBody>
          <a:bodyPr/>
          <a:lstStyle/>
          <a:p>
            <a:r>
              <a:rPr lang="en-US" sz="2600" dirty="0" smtClean="0"/>
              <a:t>Collider Luminosity with Crossing Angle &amp; </a:t>
            </a:r>
            <a:br>
              <a:rPr lang="en-US" sz="2600" dirty="0" smtClean="0"/>
            </a:br>
            <a:r>
              <a:rPr lang="en-US" sz="2600" dirty="0" smtClean="0"/>
              <a:t>other corrections; the case of LHC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68AC2B-3AAF-4728-BB74-F644946B77C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1061427"/>
            <a:ext cx="33528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163" y="1862984"/>
            <a:ext cx="474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348524" y="1157905"/>
            <a:ext cx="2838934" cy="1309525"/>
            <a:chOff x="348524" y="795955"/>
            <a:chExt cx="2838934" cy="1309525"/>
          </a:xfrm>
        </p:grpSpPr>
        <p:pic>
          <p:nvPicPr>
            <p:cNvPr id="51205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524" y="795955"/>
              <a:ext cx="2838934" cy="1304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Connector 5"/>
            <p:cNvCxnSpPr/>
            <p:nvPr/>
          </p:nvCxnSpPr>
          <p:spPr bwMode="auto">
            <a:xfrm>
              <a:off x="348524" y="1476718"/>
              <a:ext cx="283893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 rot="1354846">
              <a:off x="2242354" y="1828481"/>
              <a:ext cx="7072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Beam 2</a:t>
              </a:r>
              <a:endParaRPr lang="en-US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 rot="20327712">
              <a:off x="782707" y="1786449"/>
              <a:ext cx="6815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Beam 1</a:t>
              </a:r>
              <a:endParaRPr lang="en-US" sz="12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55869" y="1390787"/>
              <a:ext cx="6463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ym typeface="Symbol"/>
                </a:rPr>
                <a:t>= </a:t>
              </a:r>
              <a:r>
                <a:rPr lang="en-US" dirty="0" smtClean="0">
                  <a:sym typeface="Symbol"/>
                </a:rPr>
                <a:t></a:t>
              </a:r>
              <a:r>
                <a:rPr lang="en-US" baseline="-25000" dirty="0" smtClean="0">
                  <a:sym typeface="Symbol"/>
                </a:rPr>
                <a:t>C</a:t>
              </a:r>
              <a:endParaRPr lang="en-US" baseline="-25000" dirty="0"/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2141988" y="1335017"/>
              <a:ext cx="45719" cy="283401"/>
            </a:xfrm>
            <a:custGeom>
              <a:avLst/>
              <a:gdLst>
                <a:gd name="connsiteX0" fmla="*/ 0 w 162158"/>
                <a:gd name="connsiteY0" fmla="*/ 0 h 447675"/>
                <a:gd name="connsiteX1" fmla="*/ 161925 w 162158"/>
                <a:gd name="connsiteY1" fmla="*/ 238125 h 447675"/>
                <a:gd name="connsiteX2" fmla="*/ 28575 w 162158"/>
                <a:gd name="connsiteY2" fmla="*/ 447675 h 447675"/>
                <a:gd name="connsiteX0" fmla="*/ 0 w 167337"/>
                <a:gd name="connsiteY0" fmla="*/ 0 h 447675"/>
                <a:gd name="connsiteX1" fmla="*/ 167121 w 167337"/>
                <a:gd name="connsiteY1" fmla="*/ 211793 h 447675"/>
                <a:gd name="connsiteX2" fmla="*/ 28575 w 167337"/>
                <a:gd name="connsiteY2" fmla="*/ 447675 h 447675"/>
                <a:gd name="connsiteX0" fmla="*/ 0 w 177707"/>
                <a:gd name="connsiteY0" fmla="*/ 0 h 447675"/>
                <a:gd name="connsiteX1" fmla="*/ 177515 w 177707"/>
                <a:gd name="connsiteY1" fmla="*/ 226840 h 447675"/>
                <a:gd name="connsiteX2" fmla="*/ 28575 w 177707"/>
                <a:gd name="connsiteY2" fmla="*/ 447675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707" h="447675">
                  <a:moveTo>
                    <a:pt x="0" y="0"/>
                  </a:moveTo>
                  <a:cubicBezTo>
                    <a:pt x="78581" y="81756"/>
                    <a:pt x="172753" y="152228"/>
                    <a:pt x="177515" y="226840"/>
                  </a:cubicBezTo>
                  <a:cubicBezTo>
                    <a:pt x="182278" y="301453"/>
                    <a:pt x="97631" y="380206"/>
                    <a:pt x="28575" y="447675"/>
                  </a:cubicBez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95842" y="2759406"/>
            <a:ext cx="6202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</a:rPr>
              <a:t>Instantaneous Luminosity with other Corrections: </a:t>
            </a:r>
            <a:endParaRPr lang="en-US" sz="2000" dirty="0">
              <a:solidFill>
                <a:srgbClr val="0000CC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32680" y="4791980"/>
            <a:ext cx="4867302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0000CC"/>
                </a:solidFill>
              </a:rPr>
              <a:t>For the LHC 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(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 smtClean="0"/>
              <a:t>)</a:t>
            </a:r>
            <a:r>
              <a:rPr lang="en-US" baseline="-25000" dirty="0" smtClean="0"/>
              <a:t>Max</a:t>
            </a:r>
            <a:r>
              <a:rPr lang="en-US" dirty="0" smtClean="0"/>
              <a:t>= 2808 @25 ns bunch spacing, 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aseline="-25000" dirty="0" smtClean="0"/>
              <a:t>1</a:t>
            </a:r>
            <a:r>
              <a:rPr lang="en-US" dirty="0" smtClean="0"/>
              <a:t>=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aseline="-25000" dirty="0" smtClean="0"/>
              <a:t>2</a:t>
            </a:r>
            <a:r>
              <a:rPr lang="en-US" dirty="0" smtClean="0"/>
              <a:t>=1.15E11ppb, </a:t>
            </a:r>
            <a:r>
              <a:rPr lang="en-US" dirty="0" err="1" smtClean="0"/>
              <a:t>fo</a:t>
            </a:r>
            <a:r>
              <a:rPr lang="en-US" dirty="0" smtClean="0"/>
              <a:t>= 11.24kHz,  </a:t>
            </a:r>
            <a:r>
              <a:rPr lang="en-US" dirty="0" smtClean="0">
                <a:sym typeface="Symbol"/>
              </a:rPr>
              <a:t>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*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x</a:t>
            </a:r>
            <a:r>
              <a:rPr lang="en-US" dirty="0" smtClean="0">
                <a:sym typeface="Symbol"/>
              </a:rPr>
              <a:t>=</a:t>
            </a:r>
            <a:r>
              <a:rPr lang="en-US" dirty="0">
                <a:sym typeface="Symbol"/>
              </a:rPr>
              <a:t> 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*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y</a:t>
            </a:r>
            <a:r>
              <a:rPr lang="en-US" dirty="0" smtClean="0">
                <a:sym typeface="Symbol"/>
              </a:rPr>
              <a:t>=0.55m, 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ym typeface="Symbol"/>
              </a:rPr>
              <a:t></a:t>
            </a:r>
            <a:r>
              <a:rPr lang="en-US" dirty="0">
                <a:sym typeface="Symbol"/>
              </a:rPr>
              <a:t>c=285</a:t>
            </a:r>
            <a:r>
              <a:rPr lang="en-US" dirty="0" smtClean="0">
                <a:sym typeface="Symbol"/>
              </a:rPr>
              <a:t>r, 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*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x</a:t>
            </a:r>
            <a:r>
              <a:rPr lang="en-US" dirty="0">
                <a:sym typeface="Symbol"/>
              </a:rPr>
              <a:t>= </a:t>
            </a:r>
            <a:r>
              <a:rPr lang="en-US" dirty="0" smtClean="0">
                <a:sym typeface="Symbol"/>
              </a:rPr>
              <a:t>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*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y</a:t>
            </a:r>
            <a:r>
              <a:rPr lang="en-US" dirty="0" smtClean="0">
                <a:sym typeface="Symbol"/>
              </a:rPr>
              <a:t>=16.6m, 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s</a:t>
            </a:r>
            <a:r>
              <a:rPr lang="en-US" dirty="0" smtClean="0">
                <a:sym typeface="Symbol"/>
              </a:rPr>
              <a:t>=7.5cm</a:t>
            </a:r>
            <a:r>
              <a:rPr lang="en-US" dirty="0" smtClean="0"/>
              <a:t>         </a:t>
            </a:r>
            <a:endParaRPr lang="en-US" dirty="0">
              <a:solidFill>
                <a:srgbClr val="0000CC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769713" y="3302647"/>
            <a:ext cx="4288139" cy="1077218"/>
            <a:chOff x="2252992" y="6885289"/>
            <a:chExt cx="4288139" cy="1077218"/>
          </a:xfrm>
        </p:grpSpPr>
        <p:pic>
          <p:nvPicPr>
            <p:cNvPr id="46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2992" y="7305042"/>
              <a:ext cx="460539" cy="505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5" name="TextBox 44"/>
            <p:cNvSpPr txBox="1"/>
            <p:nvPr/>
          </p:nvSpPr>
          <p:spPr>
            <a:xfrm>
              <a:off x="2307280" y="6885289"/>
              <a:ext cx="423385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  </a:t>
              </a:r>
              <a:r>
                <a:rPr lang="en-US" dirty="0" smtClean="0">
                  <a:sym typeface="Wingdings" panose="05000000000000000000" pitchFamily="2" charset="2"/>
                </a:rPr>
                <a:t> Beam offset </a:t>
              </a:r>
            </a:p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S</a:t>
              </a:r>
              <a:r>
                <a:rPr lang="en-US" dirty="0" smtClean="0">
                  <a:sym typeface="Wingdings" panose="05000000000000000000" pitchFamily="2" charset="2"/>
                </a:rPr>
                <a:t>   </a:t>
              </a:r>
              <a:r>
                <a:rPr lang="en-US" dirty="0">
                  <a:sym typeface="Wingdings" panose="05000000000000000000" pitchFamily="2" charset="2"/>
                </a:rPr>
                <a:t> Crossing angle </a:t>
              </a:r>
              <a:endParaRPr lang="en-US" dirty="0" smtClean="0">
                <a:sym typeface="Wingdings" panose="05000000000000000000" pitchFamily="2" charset="2"/>
              </a:endParaRPr>
            </a:p>
            <a:p>
              <a:r>
                <a:rPr lang="en-US" dirty="0" smtClean="0">
                  <a:sym typeface="Wingdings" panose="05000000000000000000" pitchFamily="2" charset="2"/>
                </a:rPr>
                <a:t>      Crossing angle and beam offset</a:t>
              </a:r>
            </a:p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H</a:t>
              </a:r>
              <a:r>
                <a:rPr lang="en-US" dirty="0" smtClean="0">
                  <a:sym typeface="Wingdings" panose="05000000000000000000" pitchFamily="2" charset="2"/>
                </a:rPr>
                <a:t>   Hour-glass factor from bunch length</a:t>
              </a:r>
              <a:endParaRPr lang="en-US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275160" y="4681552"/>
            <a:ext cx="3719053" cy="1142262"/>
            <a:chOff x="338793" y="5515331"/>
            <a:chExt cx="3719053" cy="1142262"/>
          </a:xfrm>
        </p:grpSpPr>
        <p:sp>
          <p:nvSpPr>
            <p:cNvPr id="32" name="Rectangle 31"/>
            <p:cNvSpPr/>
            <p:nvPr/>
          </p:nvSpPr>
          <p:spPr bwMode="auto">
            <a:xfrm>
              <a:off x="348524" y="5515331"/>
              <a:ext cx="3709322" cy="1142262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38793" y="5539081"/>
              <a:ext cx="28793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err="1" smtClean="0">
                  <a:latin typeface="Lucida Calligraphy" panose="03010101010101010101" pitchFamily="66" charset="0"/>
                </a:rPr>
                <a:t>L</a:t>
              </a:r>
              <a:r>
                <a:rPr lang="en-US" sz="1800" b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1800" b="1" baseline="-25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ead</a:t>
              </a:r>
              <a:r>
                <a:rPr lang="en-US" sz="1800" b="1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-on</a:t>
              </a:r>
              <a:r>
                <a:rPr lang="en-US" sz="1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smtClean="0">
                  <a:latin typeface="+mn-lt"/>
                </a:rPr>
                <a:t>=1.2x10</a:t>
              </a:r>
              <a:r>
                <a:rPr lang="en-US" sz="1800" b="1" baseline="30000" dirty="0" smtClean="0">
                  <a:latin typeface="+mn-lt"/>
                </a:rPr>
                <a:t>34</a:t>
              </a:r>
              <a:r>
                <a:rPr lang="en-US" sz="1800" b="1" dirty="0" smtClean="0">
                  <a:latin typeface="+mn-lt"/>
                </a:rPr>
                <a:t>cm</a:t>
              </a:r>
              <a:r>
                <a:rPr lang="en-US" sz="1800" b="1" baseline="30000" dirty="0" smtClean="0">
                  <a:latin typeface="+mn-lt"/>
                </a:rPr>
                <a:t>-2</a:t>
              </a:r>
              <a:r>
                <a:rPr lang="en-US" sz="1800" b="1" dirty="0" smtClean="0">
                  <a:latin typeface="+mn-lt"/>
                </a:rPr>
                <a:t>s</a:t>
              </a:r>
              <a:r>
                <a:rPr lang="en-US" sz="1800" b="1" baseline="30000" dirty="0" smtClean="0">
                  <a:latin typeface="+mn-lt"/>
                </a:rPr>
                <a:t>-1</a:t>
              </a:r>
              <a:endParaRPr lang="en-US" sz="1800" baseline="300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22054" y="5908916"/>
              <a:ext cx="2541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latin typeface="Lucida Calligraphy" panose="03010101010101010101" pitchFamily="66" charset="0"/>
                </a:rPr>
                <a:t>L</a:t>
              </a:r>
              <a:r>
                <a:rPr lang="en-US" sz="18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1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smtClean="0">
                  <a:latin typeface="+mn-lt"/>
                </a:rPr>
                <a:t>=1.01x10</a:t>
              </a:r>
              <a:r>
                <a:rPr lang="en-US" sz="1800" b="1" baseline="30000" dirty="0" smtClean="0">
                  <a:latin typeface="+mn-lt"/>
                </a:rPr>
                <a:t>34</a:t>
              </a:r>
              <a:r>
                <a:rPr lang="en-US" sz="1800" b="1" dirty="0" smtClean="0">
                  <a:latin typeface="+mn-lt"/>
                </a:rPr>
                <a:t>cm</a:t>
              </a:r>
              <a:r>
                <a:rPr lang="en-US" sz="1800" b="1" baseline="30000" dirty="0" smtClean="0">
                  <a:latin typeface="+mn-lt"/>
                </a:rPr>
                <a:t>-2</a:t>
              </a:r>
              <a:r>
                <a:rPr lang="en-US" sz="1800" b="1" dirty="0" smtClean="0">
                  <a:latin typeface="+mn-lt"/>
                </a:rPr>
                <a:t>s</a:t>
              </a:r>
              <a:r>
                <a:rPr lang="en-US" sz="1800" b="1" baseline="30000" dirty="0" smtClean="0">
                  <a:latin typeface="+mn-lt"/>
                </a:rPr>
                <a:t>-1</a:t>
              </a:r>
              <a:endParaRPr lang="en-US" sz="1800" baseline="300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268300" y="6223656"/>
              <a:ext cx="27895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latin typeface="Lucida Calligraphy" panose="03010101010101010101" pitchFamily="66" charset="0"/>
                </a:rPr>
                <a:t>L</a:t>
              </a:r>
              <a:r>
                <a:rPr lang="en-US" sz="1800" b="1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S&amp;H</a:t>
              </a:r>
              <a:r>
                <a:rPr lang="en-US" sz="1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smtClean="0">
                  <a:latin typeface="+mn-lt"/>
                </a:rPr>
                <a:t>=1.00x10</a:t>
              </a:r>
              <a:r>
                <a:rPr lang="en-US" sz="1800" b="1" baseline="30000" dirty="0" smtClean="0">
                  <a:latin typeface="+mn-lt"/>
                </a:rPr>
                <a:t>34</a:t>
              </a:r>
              <a:r>
                <a:rPr lang="en-US" sz="1800" b="1" dirty="0" smtClean="0">
                  <a:latin typeface="+mn-lt"/>
                </a:rPr>
                <a:t>cm</a:t>
              </a:r>
              <a:r>
                <a:rPr lang="en-US" sz="1800" b="1" baseline="30000" dirty="0" smtClean="0">
                  <a:latin typeface="+mn-lt"/>
                </a:rPr>
                <a:t>-2</a:t>
              </a:r>
              <a:r>
                <a:rPr lang="en-US" sz="1800" b="1" dirty="0" smtClean="0">
                  <a:latin typeface="+mn-lt"/>
                </a:rPr>
                <a:t>s</a:t>
              </a:r>
              <a:r>
                <a:rPr lang="en-US" sz="1800" b="1" baseline="30000" dirty="0" smtClean="0">
                  <a:latin typeface="+mn-lt"/>
                </a:rPr>
                <a:t>-1</a:t>
              </a:r>
              <a:endParaRPr lang="en-US" sz="1800" baseline="30000" dirty="0"/>
            </a:p>
          </p:txBody>
        </p:sp>
      </p:grpSp>
      <p:graphicFrame>
        <p:nvGraphicFramePr>
          <p:cNvPr id="43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3006161"/>
              </p:ext>
            </p:extLst>
          </p:nvPr>
        </p:nvGraphicFramePr>
        <p:xfrm>
          <a:off x="307205" y="3276249"/>
          <a:ext cx="4286839" cy="11175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45" name="Equation" r:id="rId8" imgW="3098520" imgH="812520" progId="Equation.3">
                  <p:embed/>
                </p:oleObj>
              </mc:Choice>
              <mc:Fallback>
                <p:oleObj name="Equation" r:id="rId8" imgW="3098520" imgH="8125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205" y="3276249"/>
                        <a:ext cx="4286839" cy="11175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1530126" y="4410971"/>
            <a:ext cx="2161169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Luminosity per Crossing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36" name="Rounded Rectangle 35"/>
          <p:cNvSpPr/>
          <p:nvPr/>
        </p:nvSpPr>
        <p:spPr bwMode="auto">
          <a:xfrm>
            <a:off x="1088498" y="3249679"/>
            <a:ext cx="2929002" cy="1140229"/>
          </a:xfrm>
          <a:prstGeom prst="roundRect">
            <a:avLst/>
          </a:prstGeom>
          <a:solidFill>
            <a:srgbClr val="FFFF66">
              <a:alpha val="2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29996" y="5956991"/>
            <a:ext cx="4549341" cy="683264"/>
          </a:xfrm>
          <a:prstGeom prst="rect">
            <a:avLst/>
          </a:prstGeom>
          <a:solidFill>
            <a:srgbClr val="99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/>
              <a:t>If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N=N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=N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/>
              <a:t>  </a:t>
            </a:r>
            <a:r>
              <a:rPr lang="en-US" b="1" dirty="0">
                <a:latin typeface="Lucida Calligraphy" panose="03010101010101010101" pitchFamily="66" charset="0"/>
              </a:rPr>
              <a:t>L </a:t>
            </a:r>
            <a:r>
              <a:rPr lang="en-US" dirty="0" smtClean="0">
                <a:sym typeface="Symbol"/>
              </a:rPr>
              <a:t></a:t>
            </a:r>
            <a:r>
              <a:rPr lang="en-US" dirty="0" smtClean="0"/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/>
              <a:t> and </a:t>
            </a:r>
            <a:r>
              <a:rPr lang="en-US" dirty="0" smtClean="0"/>
              <a:t>linearly </a:t>
            </a:r>
            <a:r>
              <a:rPr lang="en-US" dirty="0"/>
              <a:t>with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/>
              <a:t> .  </a:t>
            </a:r>
            <a:endParaRPr lang="en-US" dirty="0" smtClean="0"/>
          </a:p>
          <a:p>
            <a:pPr algn="ctr">
              <a:lnSpc>
                <a:spcPct val="120000"/>
              </a:lnSpc>
            </a:pPr>
            <a:r>
              <a:rPr lang="en-US" b="1" dirty="0" smtClean="0">
                <a:latin typeface="Lucida Calligraphy" panose="03010101010101010101" pitchFamily="66" charset="0"/>
              </a:rPr>
              <a:t>L</a:t>
            </a:r>
            <a:r>
              <a:rPr lang="en-US" dirty="0" smtClean="0"/>
              <a:t>  </a:t>
            </a:r>
            <a:r>
              <a:rPr lang="en-US" dirty="0"/>
              <a:t>also depends on </a:t>
            </a:r>
            <a:r>
              <a:rPr lang="en-US" dirty="0" smtClean="0">
                <a:solidFill>
                  <a:srgbClr val="0000CC"/>
                </a:solidFill>
              </a:rPr>
              <a:t>beam </a:t>
            </a:r>
            <a:r>
              <a:rPr lang="en-US" dirty="0">
                <a:solidFill>
                  <a:srgbClr val="0000CC"/>
                </a:solidFill>
              </a:rPr>
              <a:t>filling pattern 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4083909" y="1315995"/>
            <a:ext cx="229930" cy="29347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28961" y="1268267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31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Components of Accelerators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Magnets:  Dipole (for bending), Quadrupole (for focusing), </a:t>
            </a:r>
            <a:r>
              <a:rPr lang="en-US" sz="2000" dirty="0" err="1"/>
              <a:t>Sextupole</a:t>
            </a:r>
            <a:r>
              <a:rPr lang="en-US" sz="2000" dirty="0"/>
              <a:t>, </a:t>
            </a:r>
            <a:r>
              <a:rPr lang="en-US" sz="2000" dirty="0" err="1"/>
              <a:t>Octupole</a:t>
            </a:r>
            <a:r>
              <a:rPr lang="en-US" sz="2000" dirty="0"/>
              <a:t>,  </a:t>
            </a:r>
            <a:r>
              <a:rPr lang="en-US" sz="2000" dirty="0" err="1"/>
              <a:t>Decapole</a:t>
            </a:r>
            <a:r>
              <a:rPr lang="en-US" sz="2000" dirty="0"/>
              <a:t>, etc.,  </a:t>
            </a:r>
            <a:r>
              <a:rPr lang="en-US" sz="2000" dirty="0">
                <a:sym typeface="Wingdings" panose="05000000000000000000" pitchFamily="2" charset="2"/>
              </a:rPr>
              <a:t>  </a:t>
            </a:r>
            <a:r>
              <a:rPr lang="en-US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These elements guide the beam, i.e., they control </a:t>
            </a:r>
            <a:r>
              <a:rPr lang="en-US" sz="2000" dirty="0">
                <a:solidFill>
                  <a:srgbClr val="0000CC"/>
                </a:solidFill>
                <a:sym typeface="Wingdings" panose="05000000000000000000" pitchFamily="2" charset="2"/>
              </a:rPr>
              <a:t>Transverse Beam </a:t>
            </a:r>
            <a:r>
              <a:rPr lang="en-US" sz="2000" dirty="0" smtClean="0">
                <a:solidFill>
                  <a:srgbClr val="0000CC"/>
                </a:solidFill>
                <a:sym typeface="Wingdings" panose="05000000000000000000" pitchFamily="2" charset="2"/>
              </a:rPr>
              <a:t>dynamics</a:t>
            </a:r>
          </a:p>
          <a:p>
            <a:r>
              <a:rPr lang="en-US" sz="2000" dirty="0" smtClean="0"/>
              <a:t>RF </a:t>
            </a:r>
            <a:r>
              <a:rPr lang="en-US" sz="2000" dirty="0"/>
              <a:t>cavities </a:t>
            </a:r>
            <a:r>
              <a:rPr lang="en-US" sz="2000" dirty="0">
                <a:sym typeface="Wingdings" panose="05000000000000000000" pitchFamily="2" charset="2"/>
              </a:rPr>
              <a:t> </a:t>
            </a:r>
            <a:r>
              <a:rPr lang="en-US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They help to accelerate the beam, i.e., they control </a:t>
            </a:r>
            <a:r>
              <a:rPr lang="en-US" sz="2000" dirty="0">
                <a:solidFill>
                  <a:srgbClr val="0000CC"/>
                </a:solidFill>
                <a:sym typeface="Wingdings" panose="05000000000000000000" pitchFamily="2" charset="2"/>
              </a:rPr>
              <a:t>Longitudinal Beam </a:t>
            </a:r>
            <a:r>
              <a:rPr lang="en-US" sz="2000" dirty="0" smtClean="0">
                <a:solidFill>
                  <a:srgbClr val="0000CC"/>
                </a:solidFill>
                <a:sym typeface="Wingdings" panose="05000000000000000000" pitchFamily="2" charset="2"/>
              </a:rPr>
              <a:t>Dynamics</a:t>
            </a:r>
          </a:p>
          <a:p>
            <a:r>
              <a:rPr lang="en-US" sz="2000" dirty="0"/>
              <a:t>Beam </a:t>
            </a:r>
            <a:r>
              <a:rPr lang="en-US" sz="2000" dirty="0" smtClean="0"/>
              <a:t>Diagnostics and other instrumentation </a:t>
            </a:r>
            <a:r>
              <a:rPr lang="en-US" sz="2000" dirty="0" smtClean="0">
                <a:sym typeface="Wingdings" panose="05000000000000000000" pitchFamily="2" charset="2"/>
              </a:rPr>
              <a:t> </a:t>
            </a:r>
            <a:r>
              <a:rPr lang="en-US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They are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essential </a:t>
            </a:r>
            <a:r>
              <a:rPr lang="en-US" sz="2000" dirty="0" smtClean="0">
                <a:solidFill>
                  <a:srgbClr val="C00000"/>
                </a:solidFill>
              </a:rPr>
              <a:t>constituents </a:t>
            </a:r>
            <a:r>
              <a:rPr lang="en-US" sz="2000" dirty="0">
                <a:solidFill>
                  <a:srgbClr val="C00000"/>
                </a:solidFill>
              </a:rPr>
              <a:t>of any </a:t>
            </a:r>
            <a:r>
              <a:rPr lang="en-US" sz="2000" dirty="0" smtClean="0">
                <a:solidFill>
                  <a:srgbClr val="C00000"/>
                </a:solidFill>
              </a:rPr>
              <a:t>accelerator -</a:t>
            </a:r>
            <a:r>
              <a:rPr lang="en-US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help to m</a:t>
            </a:r>
            <a:r>
              <a:rPr lang="en-US" sz="2000" dirty="0" smtClean="0">
                <a:solidFill>
                  <a:srgbClr val="C00000"/>
                </a:solidFill>
              </a:rPr>
              <a:t>onitor properties, behavior and control </a:t>
            </a:r>
            <a:r>
              <a:rPr lang="en-US" sz="2000" dirty="0">
                <a:solidFill>
                  <a:srgbClr val="C00000"/>
                </a:solidFill>
              </a:rPr>
              <a:t>of the </a:t>
            </a:r>
            <a:r>
              <a:rPr lang="en-US" sz="2000" dirty="0" smtClean="0">
                <a:solidFill>
                  <a:srgbClr val="C00000"/>
                </a:solidFill>
              </a:rPr>
              <a:t>beam. </a:t>
            </a:r>
            <a:r>
              <a:rPr lang="en-US" sz="2000" dirty="0" smtClean="0">
                <a:solidFill>
                  <a:srgbClr val="0000CC"/>
                </a:solidFill>
              </a:rPr>
              <a:t>Without beam diagnostics we are blind. 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00CC"/>
                </a:solidFill>
              </a:rPr>
              <a:t>     </a:t>
            </a:r>
            <a:r>
              <a:rPr lang="en-US" sz="2000" dirty="0" smtClean="0"/>
              <a:t>Example of beam diagnostics are </a:t>
            </a:r>
          </a:p>
          <a:p>
            <a:pPr lvl="1"/>
            <a:r>
              <a:rPr lang="en-US" sz="2000" dirty="0" smtClean="0">
                <a:solidFill>
                  <a:srgbClr val="0000CC"/>
                </a:solidFill>
              </a:rPr>
              <a:t>Beam current monitors, Profile monitors, Loss monitors, </a:t>
            </a:r>
            <a:r>
              <a:rPr lang="en-US" sz="2000" dirty="0" err="1" smtClean="0">
                <a:solidFill>
                  <a:srgbClr val="0000CC"/>
                </a:solidFill>
              </a:rPr>
              <a:t>Schottky</a:t>
            </a:r>
            <a:r>
              <a:rPr lang="en-US" sz="2000" dirty="0" smtClean="0">
                <a:solidFill>
                  <a:srgbClr val="0000CC"/>
                </a:solidFill>
              </a:rPr>
              <a:t> noise monitors, quench protection systems, dampers, etc.  </a:t>
            </a:r>
          </a:p>
          <a:p>
            <a:pPr lvl="1"/>
            <a:endParaRPr lang="en-US" sz="2000" dirty="0" smtClean="0">
              <a:solidFill>
                <a:srgbClr val="0000CC"/>
              </a:solidFill>
            </a:endParaRPr>
          </a:p>
          <a:p>
            <a:endParaRPr lang="en-US" sz="2000" dirty="0"/>
          </a:p>
          <a:p>
            <a:endParaRPr lang="en-US" sz="2000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68AC2B-3AAF-4728-BB74-F644946B77C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5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ounded Rectangle 95"/>
          <p:cNvSpPr/>
          <p:nvPr/>
        </p:nvSpPr>
        <p:spPr bwMode="auto">
          <a:xfrm>
            <a:off x="7138070" y="2297531"/>
            <a:ext cx="1659536" cy="234739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7119482" y="2011319"/>
            <a:ext cx="1376363" cy="253208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-88135"/>
            <a:ext cx="7769225" cy="765175"/>
          </a:xfrm>
        </p:spPr>
        <p:txBody>
          <a:bodyPr/>
          <a:lstStyle/>
          <a:p>
            <a:r>
              <a:rPr lang="en-US" sz="2800" dirty="0" smtClean="0"/>
              <a:t>Accelerator Lattice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059" y="792825"/>
            <a:ext cx="8594554" cy="2226075"/>
          </a:xfrm>
        </p:spPr>
        <p:txBody>
          <a:bodyPr/>
          <a:lstStyle/>
          <a:p>
            <a:pPr eaLnBrk="1" hangingPunct="1"/>
            <a:r>
              <a:rPr lang="en-US" altLang="en-US" sz="1800" dirty="0"/>
              <a:t>A single “quad” can provide </a:t>
            </a:r>
            <a:r>
              <a:rPr lang="en-US" altLang="en-US" sz="1800" dirty="0" smtClean="0"/>
              <a:t>focusing of charged particle beam only </a:t>
            </a:r>
            <a:r>
              <a:rPr lang="en-US" altLang="en-US" sz="1800" dirty="0"/>
              <a:t>in one </a:t>
            </a:r>
            <a:r>
              <a:rPr lang="en-US" altLang="en-US" sz="1800" dirty="0" smtClean="0"/>
              <a:t>plane. Hence</a:t>
            </a:r>
            <a:r>
              <a:rPr lang="en-US" altLang="en-US" sz="1800" dirty="0"/>
              <a:t>, </a:t>
            </a:r>
            <a:r>
              <a:rPr lang="en-US" altLang="en-US" sz="1800" dirty="0" smtClean="0">
                <a:solidFill>
                  <a:srgbClr val="FF0000"/>
                </a:solidFill>
              </a:rPr>
              <a:t>two </a:t>
            </a:r>
            <a:r>
              <a:rPr lang="en-US" altLang="en-US" sz="1800" dirty="0" err="1" smtClean="0">
                <a:solidFill>
                  <a:srgbClr val="FF0000"/>
                </a:solidFill>
              </a:rPr>
              <a:t>quadrupole</a:t>
            </a:r>
            <a:r>
              <a:rPr lang="en-US" altLang="en-US" sz="1800" dirty="0" smtClean="0">
                <a:solidFill>
                  <a:srgbClr val="FF0000"/>
                </a:solidFill>
              </a:rPr>
              <a:t> magnets</a:t>
            </a:r>
            <a:r>
              <a:rPr lang="en-US" altLang="en-US" sz="1800" dirty="0">
                <a:solidFill>
                  <a:srgbClr val="FF0000"/>
                </a:solidFill>
              </a:rPr>
              <a:t> </a:t>
            </a:r>
            <a:r>
              <a:rPr lang="en-US" altLang="en-US" sz="1800" dirty="0" smtClean="0"/>
              <a:t>are needed </a:t>
            </a:r>
            <a:r>
              <a:rPr lang="en-US" altLang="en-US" sz="1800" dirty="0"/>
              <a:t>to achieve </a:t>
            </a:r>
            <a:r>
              <a:rPr lang="en-US" altLang="en-US" sz="1800" dirty="0" smtClean="0"/>
              <a:t>overall focusing.</a:t>
            </a:r>
            <a:endParaRPr lang="en-US" alt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68AC2B-3AAF-4728-BB74-F644946B77C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aphicFrame>
        <p:nvGraphicFramePr>
          <p:cNvPr id="2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370343"/>
              </p:ext>
            </p:extLst>
          </p:nvPr>
        </p:nvGraphicFramePr>
        <p:xfrm>
          <a:off x="3376862" y="2055923"/>
          <a:ext cx="1917700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66" name="Equation" r:id="rId4" imgW="1307880" imgH="431640" progId="Equation.3">
                  <p:embed/>
                </p:oleObj>
              </mc:Choice>
              <mc:Fallback>
                <p:oleObj name="Equation" r:id="rId4" imgW="13078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6862" y="2055923"/>
                        <a:ext cx="1917700" cy="630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 Box 100"/>
          <p:cNvSpPr txBox="1">
            <a:spLocks noChangeArrowheads="1"/>
          </p:cNvSpPr>
          <p:nvPr/>
        </p:nvSpPr>
        <p:spPr bwMode="auto">
          <a:xfrm>
            <a:off x="5300023" y="1917203"/>
            <a:ext cx="3597460" cy="95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57263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957263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957263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957263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957263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en-US" i="1" dirty="0" err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en-US" i="1" baseline="-25000" dirty="0" err="1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en-US" dirty="0" smtClean="0"/>
              <a:t>= </a:t>
            </a:r>
            <a:r>
              <a:rPr lang="en-US" altLang="en-US" dirty="0"/>
              <a:t>focal length of </a:t>
            </a:r>
            <a:r>
              <a:rPr lang="en-US" altLang="en-US" dirty="0" smtClean="0"/>
              <a:t>focusing quad</a:t>
            </a:r>
            <a:endParaRPr lang="en-US" altLang="en-US" dirty="0"/>
          </a:p>
          <a:p>
            <a:pPr eaLnBrk="1" hangingPunct="1">
              <a:lnSpc>
                <a:spcPct val="120000"/>
              </a:lnSpc>
            </a:pPr>
            <a:r>
              <a:rPr lang="en-US" altLang="en-US" i="1" dirty="0" err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en-US" i="1" baseline="-25000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en-US" dirty="0" smtClean="0"/>
              <a:t>= </a:t>
            </a:r>
            <a:r>
              <a:rPr lang="en-US" altLang="en-US" dirty="0"/>
              <a:t>focal length of </a:t>
            </a:r>
            <a:r>
              <a:rPr lang="en-US" altLang="en-US" dirty="0" smtClean="0"/>
              <a:t>de-focusing quad</a:t>
            </a:r>
            <a:endParaRPr lang="en-US" altLang="en-US" dirty="0"/>
          </a:p>
          <a:p>
            <a:pPr eaLnBrk="1" hangingPunct="1">
              <a:lnSpc>
                <a:spcPct val="120000"/>
              </a:lnSpc>
            </a:pPr>
            <a:r>
              <a:rPr lang="en-US" altLang="en-US" i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en-US" dirty="0"/>
              <a:t> = </a:t>
            </a:r>
            <a:r>
              <a:rPr lang="en-US" altLang="en-US" dirty="0" smtClean="0"/>
              <a:t>Distance </a:t>
            </a:r>
            <a:r>
              <a:rPr lang="en-US" altLang="en-US" dirty="0"/>
              <a:t>between two quads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84838" y="1690860"/>
            <a:ext cx="2612361" cy="1851011"/>
            <a:chOff x="384839" y="1690860"/>
            <a:chExt cx="2175674" cy="1851011"/>
          </a:xfrm>
        </p:grpSpPr>
        <p:sp>
          <p:nvSpPr>
            <p:cNvPr id="9" name="Text Box 120"/>
            <p:cNvSpPr txBox="1">
              <a:spLocks noChangeArrowheads="1"/>
            </p:cNvSpPr>
            <p:nvPr/>
          </p:nvSpPr>
          <p:spPr bwMode="auto">
            <a:xfrm>
              <a:off x="1511565" y="1806787"/>
              <a:ext cx="809625" cy="33655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none">
              <a:spAutoFit/>
            </a:bodyPr>
            <a:lstStyle>
              <a:lvl1pPr defTabSz="957263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957263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957263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957263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957263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dirty="0"/>
                <a:t>Optics</a:t>
              </a:r>
            </a:p>
          </p:txBody>
        </p:sp>
        <p:sp>
          <p:nvSpPr>
            <p:cNvPr id="10" name="Rectangle 118"/>
            <p:cNvSpPr>
              <a:spLocks noChangeArrowheads="1"/>
            </p:cNvSpPr>
            <p:nvPr/>
          </p:nvSpPr>
          <p:spPr bwMode="auto">
            <a:xfrm>
              <a:off x="594007" y="1690860"/>
              <a:ext cx="37221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57263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957263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957263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957263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957263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i="1" dirty="0" err="1" smtClean="0"/>
                <a:t>f</a:t>
              </a:r>
              <a:r>
                <a:rPr lang="en-US" altLang="en-US" i="1" baseline="-25000" dirty="0" err="1" smtClean="0"/>
                <a:t>F</a:t>
              </a:r>
              <a:endParaRPr lang="en-US" altLang="en-US" i="1" baseline="-25000" dirty="0"/>
            </a:p>
          </p:txBody>
        </p:sp>
        <p:sp>
          <p:nvSpPr>
            <p:cNvPr id="11" name="Rectangle 119"/>
            <p:cNvSpPr>
              <a:spLocks noChangeArrowheads="1"/>
            </p:cNvSpPr>
            <p:nvPr/>
          </p:nvSpPr>
          <p:spPr bwMode="auto">
            <a:xfrm>
              <a:off x="875739" y="1691372"/>
              <a:ext cx="38824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57263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957263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957263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957263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957263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i="1" dirty="0" err="1" smtClean="0"/>
                <a:t>f</a:t>
              </a:r>
              <a:r>
                <a:rPr lang="en-US" altLang="en-US" i="1" baseline="-25000" dirty="0" err="1" smtClean="0"/>
                <a:t>D</a:t>
              </a:r>
              <a:endParaRPr lang="en-US" altLang="en-US" i="1" baseline="-25000" dirty="0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698502" y="1975774"/>
              <a:ext cx="137302" cy="1047565"/>
              <a:chOff x="698502" y="1975774"/>
              <a:chExt cx="137302" cy="1047565"/>
            </a:xfrm>
          </p:grpSpPr>
          <p:sp>
            <p:nvSpPr>
              <p:cNvPr id="13" name="Freeform 105"/>
              <p:cNvSpPr>
                <a:spLocks/>
              </p:cNvSpPr>
              <p:nvPr/>
            </p:nvSpPr>
            <p:spPr bwMode="auto">
              <a:xfrm>
                <a:off x="698502" y="1988472"/>
                <a:ext cx="85222" cy="1034867"/>
              </a:xfrm>
              <a:custGeom>
                <a:avLst/>
                <a:gdLst>
                  <a:gd name="T0" fmla="*/ 72 w 72"/>
                  <a:gd name="T1" fmla="*/ 0 h 652"/>
                  <a:gd name="T2" fmla="*/ 2 w 72"/>
                  <a:gd name="T3" fmla="*/ 313 h 652"/>
                  <a:gd name="T4" fmla="*/ 60 w 72"/>
                  <a:gd name="T5" fmla="*/ 652 h 652"/>
                  <a:gd name="T6" fmla="*/ 0 60000 65536"/>
                  <a:gd name="T7" fmla="*/ 0 60000 65536"/>
                  <a:gd name="T8" fmla="*/ 0 60000 65536"/>
                  <a:gd name="T9" fmla="*/ 0 w 72"/>
                  <a:gd name="T10" fmla="*/ 0 h 652"/>
                  <a:gd name="T11" fmla="*/ 72 w 72"/>
                  <a:gd name="T12" fmla="*/ 652 h 6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" h="652">
                    <a:moveTo>
                      <a:pt x="72" y="0"/>
                    </a:moveTo>
                    <a:cubicBezTo>
                      <a:pt x="38" y="102"/>
                      <a:pt x="4" y="204"/>
                      <a:pt x="2" y="313"/>
                    </a:cubicBezTo>
                    <a:cubicBezTo>
                      <a:pt x="0" y="422"/>
                      <a:pt x="50" y="596"/>
                      <a:pt x="60" y="65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4" name="Freeform 106"/>
              <p:cNvSpPr>
                <a:spLocks/>
              </p:cNvSpPr>
              <p:nvPr/>
            </p:nvSpPr>
            <p:spPr bwMode="auto">
              <a:xfrm rot="103892" flipH="1">
                <a:off x="773071" y="1975774"/>
                <a:ext cx="62733" cy="1034867"/>
              </a:xfrm>
              <a:custGeom>
                <a:avLst/>
                <a:gdLst>
                  <a:gd name="T0" fmla="*/ 1 w 72"/>
                  <a:gd name="T1" fmla="*/ 0 h 652"/>
                  <a:gd name="T2" fmla="*/ 1 w 72"/>
                  <a:gd name="T3" fmla="*/ 313 h 652"/>
                  <a:gd name="T4" fmla="*/ 1 w 72"/>
                  <a:gd name="T5" fmla="*/ 652 h 652"/>
                  <a:gd name="T6" fmla="*/ 0 60000 65536"/>
                  <a:gd name="T7" fmla="*/ 0 60000 65536"/>
                  <a:gd name="T8" fmla="*/ 0 60000 65536"/>
                  <a:gd name="T9" fmla="*/ 0 w 72"/>
                  <a:gd name="T10" fmla="*/ 0 h 652"/>
                  <a:gd name="T11" fmla="*/ 72 w 72"/>
                  <a:gd name="T12" fmla="*/ 652 h 6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" h="652">
                    <a:moveTo>
                      <a:pt x="72" y="0"/>
                    </a:moveTo>
                    <a:cubicBezTo>
                      <a:pt x="38" y="102"/>
                      <a:pt x="4" y="204"/>
                      <a:pt x="2" y="313"/>
                    </a:cubicBezTo>
                    <a:cubicBezTo>
                      <a:pt x="0" y="422"/>
                      <a:pt x="50" y="596"/>
                      <a:pt x="60" y="65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987309" y="1999582"/>
              <a:ext cx="172811" cy="1050740"/>
              <a:chOff x="987309" y="1999582"/>
              <a:chExt cx="172811" cy="1050740"/>
            </a:xfrm>
          </p:grpSpPr>
          <p:sp>
            <p:nvSpPr>
              <p:cNvPr id="15" name="Freeform 107"/>
              <p:cNvSpPr>
                <a:spLocks/>
              </p:cNvSpPr>
              <p:nvPr/>
            </p:nvSpPr>
            <p:spPr bwMode="auto">
              <a:xfrm>
                <a:off x="1074898" y="2015455"/>
                <a:ext cx="85222" cy="1034867"/>
              </a:xfrm>
              <a:custGeom>
                <a:avLst/>
                <a:gdLst>
                  <a:gd name="T0" fmla="*/ 72 w 72"/>
                  <a:gd name="T1" fmla="*/ 0 h 652"/>
                  <a:gd name="T2" fmla="*/ 2 w 72"/>
                  <a:gd name="T3" fmla="*/ 313 h 652"/>
                  <a:gd name="T4" fmla="*/ 60 w 72"/>
                  <a:gd name="T5" fmla="*/ 652 h 652"/>
                  <a:gd name="T6" fmla="*/ 0 60000 65536"/>
                  <a:gd name="T7" fmla="*/ 0 60000 65536"/>
                  <a:gd name="T8" fmla="*/ 0 60000 65536"/>
                  <a:gd name="T9" fmla="*/ 0 w 72"/>
                  <a:gd name="T10" fmla="*/ 0 h 652"/>
                  <a:gd name="T11" fmla="*/ 72 w 72"/>
                  <a:gd name="T12" fmla="*/ 652 h 6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" h="652">
                    <a:moveTo>
                      <a:pt x="72" y="0"/>
                    </a:moveTo>
                    <a:cubicBezTo>
                      <a:pt x="38" y="102"/>
                      <a:pt x="4" y="204"/>
                      <a:pt x="2" y="313"/>
                    </a:cubicBezTo>
                    <a:cubicBezTo>
                      <a:pt x="0" y="422"/>
                      <a:pt x="50" y="596"/>
                      <a:pt x="60" y="65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" name="Freeform 108"/>
              <p:cNvSpPr>
                <a:spLocks/>
              </p:cNvSpPr>
              <p:nvPr/>
            </p:nvSpPr>
            <p:spPr bwMode="auto">
              <a:xfrm rot="103892" flipH="1">
                <a:off x="989677" y="2002757"/>
                <a:ext cx="62733" cy="1034867"/>
              </a:xfrm>
              <a:custGeom>
                <a:avLst/>
                <a:gdLst>
                  <a:gd name="T0" fmla="*/ 1 w 72"/>
                  <a:gd name="T1" fmla="*/ 0 h 652"/>
                  <a:gd name="T2" fmla="*/ 1 w 72"/>
                  <a:gd name="T3" fmla="*/ 313 h 652"/>
                  <a:gd name="T4" fmla="*/ 1 w 72"/>
                  <a:gd name="T5" fmla="*/ 652 h 652"/>
                  <a:gd name="T6" fmla="*/ 0 60000 65536"/>
                  <a:gd name="T7" fmla="*/ 0 60000 65536"/>
                  <a:gd name="T8" fmla="*/ 0 60000 65536"/>
                  <a:gd name="T9" fmla="*/ 0 w 72"/>
                  <a:gd name="T10" fmla="*/ 0 h 652"/>
                  <a:gd name="T11" fmla="*/ 72 w 72"/>
                  <a:gd name="T12" fmla="*/ 652 h 6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" h="652">
                    <a:moveTo>
                      <a:pt x="72" y="0"/>
                    </a:moveTo>
                    <a:cubicBezTo>
                      <a:pt x="38" y="102"/>
                      <a:pt x="4" y="204"/>
                      <a:pt x="2" y="313"/>
                    </a:cubicBezTo>
                    <a:cubicBezTo>
                      <a:pt x="0" y="422"/>
                      <a:pt x="50" y="596"/>
                      <a:pt x="60" y="65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" name="Line 109"/>
              <p:cNvSpPr>
                <a:spLocks noChangeShapeType="1"/>
              </p:cNvSpPr>
              <p:nvPr/>
            </p:nvSpPr>
            <p:spPr bwMode="auto">
              <a:xfrm>
                <a:off x="989677" y="1999582"/>
                <a:ext cx="170443" cy="31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110"/>
              <p:cNvSpPr>
                <a:spLocks noChangeShapeType="1"/>
              </p:cNvSpPr>
              <p:nvPr/>
            </p:nvSpPr>
            <p:spPr bwMode="auto">
              <a:xfrm>
                <a:off x="987309" y="3037624"/>
                <a:ext cx="17281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Line 111"/>
            <p:cNvSpPr>
              <a:spLocks noChangeShapeType="1"/>
            </p:cNvSpPr>
            <p:nvPr/>
          </p:nvSpPr>
          <p:spPr bwMode="auto">
            <a:xfrm>
              <a:off x="384839" y="2488446"/>
              <a:ext cx="21613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14"/>
            <p:cNvSpPr>
              <a:spLocks noChangeShapeType="1"/>
            </p:cNvSpPr>
            <p:nvPr/>
          </p:nvSpPr>
          <p:spPr bwMode="auto">
            <a:xfrm>
              <a:off x="421532" y="2071007"/>
              <a:ext cx="37402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115"/>
            <p:cNvSpPr>
              <a:spLocks noChangeShapeType="1"/>
            </p:cNvSpPr>
            <p:nvPr/>
          </p:nvSpPr>
          <p:spPr bwMode="auto">
            <a:xfrm>
              <a:off x="1407331" y="2205483"/>
              <a:ext cx="1010845" cy="4678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116"/>
            <p:cNvSpPr>
              <a:spLocks noChangeShapeType="1"/>
            </p:cNvSpPr>
            <p:nvPr/>
          </p:nvSpPr>
          <p:spPr bwMode="auto">
            <a:xfrm>
              <a:off x="384839" y="2878902"/>
              <a:ext cx="37402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17"/>
            <p:cNvSpPr>
              <a:spLocks noChangeShapeType="1"/>
            </p:cNvSpPr>
            <p:nvPr/>
          </p:nvSpPr>
          <p:spPr bwMode="auto">
            <a:xfrm flipV="1">
              <a:off x="1403238" y="2393155"/>
              <a:ext cx="931663" cy="2802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116"/>
            <p:cNvSpPr>
              <a:spLocks noChangeShapeType="1"/>
            </p:cNvSpPr>
            <p:nvPr/>
          </p:nvSpPr>
          <p:spPr bwMode="auto">
            <a:xfrm>
              <a:off x="384839" y="2673309"/>
              <a:ext cx="37402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117"/>
            <p:cNvSpPr>
              <a:spLocks noChangeShapeType="1"/>
            </p:cNvSpPr>
            <p:nvPr/>
          </p:nvSpPr>
          <p:spPr bwMode="auto">
            <a:xfrm flipV="1">
              <a:off x="757190" y="2416241"/>
              <a:ext cx="1770141" cy="2571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6"/>
            <p:cNvSpPr/>
            <p:nvPr/>
          </p:nvSpPr>
          <p:spPr bwMode="auto">
            <a:xfrm>
              <a:off x="771181" y="3050365"/>
              <a:ext cx="285958" cy="186205"/>
            </a:xfrm>
            <a:custGeom>
              <a:avLst/>
              <a:gdLst>
                <a:gd name="connsiteX0" fmla="*/ 0 w 285958"/>
                <a:gd name="connsiteY0" fmla="*/ 0 h 186205"/>
                <a:gd name="connsiteX1" fmla="*/ 3325 w 285958"/>
                <a:gd name="connsiteY1" fmla="*/ 186205 h 186205"/>
                <a:gd name="connsiteX2" fmla="*/ 285958 w 285958"/>
                <a:gd name="connsiteY2" fmla="*/ 182880 h 186205"/>
                <a:gd name="connsiteX3" fmla="*/ 285958 w 285958"/>
                <a:gd name="connsiteY3" fmla="*/ 0 h 18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958" h="186205">
                  <a:moveTo>
                    <a:pt x="0" y="0"/>
                  </a:moveTo>
                  <a:cubicBezTo>
                    <a:pt x="1108" y="62068"/>
                    <a:pt x="2217" y="124137"/>
                    <a:pt x="3325" y="186205"/>
                  </a:cubicBezTo>
                  <a:lnTo>
                    <a:pt x="285958" y="182880"/>
                  </a:lnTo>
                  <a:lnTo>
                    <a:pt x="285958" y="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64194" y="3203317"/>
              <a:ext cx="3097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endParaRPr 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1377541" y="2101452"/>
              <a:ext cx="54522" cy="236936"/>
              <a:chOff x="698502" y="1975774"/>
              <a:chExt cx="137302" cy="1047565"/>
            </a:xfrm>
          </p:grpSpPr>
          <p:sp>
            <p:nvSpPr>
              <p:cNvPr id="53" name="Freeform 105"/>
              <p:cNvSpPr>
                <a:spLocks/>
              </p:cNvSpPr>
              <p:nvPr/>
            </p:nvSpPr>
            <p:spPr bwMode="auto">
              <a:xfrm>
                <a:off x="698502" y="1988472"/>
                <a:ext cx="85222" cy="1034867"/>
              </a:xfrm>
              <a:custGeom>
                <a:avLst/>
                <a:gdLst>
                  <a:gd name="T0" fmla="*/ 72 w 72"/>
                  <a:gd name="T1" fmla="*/ 0 h 652"/>
                  <a:gd name="T2" fmla="*/ 2 w 72"/>
                  <a:gd name="T3" fmla="*/ 313 h 652"/>
                  <a:gd name="T4" fmla="*/ 60 w 72"/>
                  <a:gd name="T5" fmla="*/ 652 h 652"/>
                  <a:gd name="T6" fmla="*/ 0 60000 65536"/>
                  <a:gd name="T7" fmla="*/ 0 60000 65536"/>
                  <a:gd name="T8" fmla="*/ 0 60000 65536"/>
                  <a:gd name="T9" fmla="*/ 0 w 72"/>
                  <a:gd name="T10" fmla="*/ 0 h 652"/>
                  <a:gd name="T11" fmla="*/ 72 w 72"/>
                  <a:gd name="T12" fmla="*/ 652 h 6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" h="652">
                    <a:moveTo>
                      <a:pt x="72" y="0"/>
                    </a:moveTo>
                    <a:cubicBezTo>
                      <a:pt x="38" y="102"/>
                      <a:pt x="4" y="204"/>
                      <a:pt x="2" y="313"/>
                    </a:cubicBezTo>
                    <a:cubicBezTo>
                      <a:pt x="0" y="422"/>
                      <a:pt x="50" y="596"/>
                      <a:pt x="60" y="65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" name="Freeform 106"/>
              <p:cNvSpPr>
                <a:spLocks/>
              </p:cNvSpPr>
              <p:nvPr/>
            </p:nvSpPr>
            <p:spPr bwMode="auto">
              <a:xfrm rot="103892" flipH="1">
                <a:off x="773071" y="1975774"/>
                <a:ext cx="62733" cy="1034867"/>
              </a:xfrm>
              <a:custGeom>
                <a:avLst/>
                <a:gdLst>
                  <a:gd name="T0" fmla="*/ 1 w 72"/>
                  <a:gd name="T1" fmla="*/ 0 h 652"/>
                  <a:gd name="T2" fmla="*/ 1 w 72"/>
                  <a:gd name="T3" fmla="*/ 313 h 652"/>
                  <a:gd name="T4" fmla="*/ 1 w 72"/>
                  <a:gd name="T5" fmla="*/ 652 h 652"/>
                  <a:gd name="T6" fmla="*/ 0 60000 65536"/>
                  <a:gd name="T7" fmla="*/ 0 60000 65536"/>
                  <a:gd name="T8" fmla="*/ 0 60000 65536"/>
                  <a:gd name="T9" fmla="*/ 0 w 72"/>
                  <a:gd name="T10" fmla="*/ 0 h 652"/>
                  <a:gd name="T11" fmla="*/ 72 w 72"/>
                  <a:gd name="T12" fmla="*/ 652 h 6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" h="652">
                    <a:moveTo>
                      <a:pt x="72" y="0"/>
                    </a:moveTo>
                    <a:cubicBezTo>
                      <a:pt x="38" y="102"/>
                      <a:pt x="4" y="204"/>
                      <a:pt x="2" y="313"/>
                    </a:cubicBezTo>
                    <a:cubicBezTo>
                      <a:pt x="0" y="422"/>
                      <a:pt x="50" y="596"/>
                      <a:pt x="60" y="65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1377541" y="2607945"/>
              <a:ext cx="68623" cy="237654"/>
              <a:chOff x="987309" y="1999582"/>
              <a:chExt cx="172811" cy="1050740"/>
            </a:xfrm>
          </p:grpSpPr>
          <p:sp>
            <p:nvSpPr>
              <p:cNvPr id="56" name="Freeform 107"/>
              <p:cNvSpPr>
                <a:spLocks/>
              </p:cNvSpPr>
              <p:nvPr/>
            </p:nvSpPr>
            <p:spPr bwMode="auto">
              <a:xfrm>
                <a:off x="1074898" y="2015455"/>
                <a:ext cx="85222" cy="1034867"/>
              </a:xfrm>
              <a:custGeom>
                <a:avLst/>
                <a:gdLst>
                  <a:gd name="T0" fmla="*/ 72 w 72"/>
                  <a:gd name="T1" fmla="*/ 0 h 652"/>
                  <a:gd name="T2" fmla="*/ 2 w 72"/>
                  <a:gd name="T3" fmla="*/ 313 h 652"/>
                  <a:gd name="T4" fmla="*/ 60 w 72"/>
                  <a:gd name="T5" fmla="*/ 652 h 652"/>
                  <a:gd name="T6" fmla="*/ 0 60000 65536"/>
                  <a:gd name="T7" fmla="*/ 0 60000 65536"/>
                  <a:gd name="T8" fmla="*/ 0 60000 65536"/>
                  <a:gd name="T9" fmla="*/ 0 w 72"/>
                  <a:gd name="T10" fmla="*/ 0 h 652"/>
                  <a:gd name="T11" fmla="*/ 72 w 72"/>
                  <a:gd name="T12" fmla="*/ 652 h 6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" h="652">
                    <a:moveTo>
                      <a:pt x="72" y="0"/>
                    </a:moveTo>
                    <a:cubicBezTo>
                      <a:pt x="38" y="102"/>
                      <a:pt x="4" y="204"/>
                      <a:pt x="2" y="313"/>
                    </a:cubicBezTo>
                    <a:cubicBezTo>
                      <a:pt x="0" y="422"/>
                      <a:pt x="50" y="596"/>
                      <a:pt x="60" y="65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7" name="Freeform 108"/>
              <p:cNvSpPr>
                <a:spLocks/>
              </p:cNvSpPr>
              <p:nvPr/>
            </p:nvSpPr>
            <p:spPr bwMode="auto">
              <a:xfrm rot="103892" flipH="1">
                <a:off x="989677" y="2002757"/>
                <a:ext cx="62733" cy="1034867"/>
              </a:xfrm>
              <a:custGeom>
                <a:avLst/>
                <a:gdLst>
                  <a:gd name="T0" fmla="*/ 1 w 72"/>
                  <a:gd name="T1" fmla="*/ 0 h 652"/>
                  <a:gd name="T2" fmla="*/ 1 w 72"/>
                  <a:gd name="T3" fmla="*/ 313 h 652"/>
                  <a:gd name="T4" fmla="*/ 1 w 72"/>
                  <a:gd name="T5" fmla="*/ 652 h 652"/>
                  <a:gd name="T6" fmla="*/ 0 60000 65536"/>
                  <a:gd name="T7" fmla="*/ 0 60000 65536"/>
                  <a:gd name="T8" fmla="*/ 0 60000 65536"/>
                  <a:gd name="T9" fmla="*/ 0 w 72"/>
                  <a:gd name="T10" fmla="*/ 0 h 652"/>
                  <a:gd name="T11" fmla="*/ 72 w 72"/>
                  <a:gd name="T12" fmla="*/ 652 h 6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" h="652">
                    <a:moveTo>
                      <a:pt x="72" y="0"/>
                    </a:moveTo>
                    <a:cubicBezTo>
                      <a:pt x="38" y="102"/>
                      <a:pt x="4" y="204"/>
                      <a:pt x="2" y="313"/>
                    </a:cubicBezTo>
                    <a:cubicBezTo>
                      <a:pt x="0" y="422"/>
                      <a:pt x="50" y="596"/>
                      <a:pt x="60" y="65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8" name="Line 109"/>
              <p:cNvSpPr>
                <a:spLocks noChangeShapeType="1"/>
              </p:cNvSpPr>
              <p:nvPr/>
            </p:nvSpPr>
            <p:spPr bwMode="auto">
              <a:xfrm>
                <a:off x="989677" y="1999582"/>
                <a:ext cx="170443" cy="31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110"/>
              <p:cNvSpPr>
                <a:spLocks noChangeShapeType="1"/>
              </p:cNvSpPr>
              <p:nvPr/>
            </p:nvSpPr>
            <p:spPr bwMode="auto">
              <a:xfrm>
                <a:off x="987309" y="3037624"/>
                <a:ext cx="17281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0" name="Line 116"/>
            <p:cNvSpPr>
              <a:spLocks noChangeShapeType="1"/>
            </p:cNvSpPr>
            <p:nvPr/>
          </p:nvSpPr>
          <p:spPr bwMode="auto">
            <a:xfrm flipV="1">
              <a:off x="748616" y="2852447"/>
              <a:ext cx="308523" cy="26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116"/>
            <p:cNvSpPr>
              <a:spLocks noChangeShapeType="1"/>
            </p:cNvSpPr>
            <p:nvPr/>
          </p:nvSpPr>
          <p:spPr bwMode="auto">
            <a:xfrm flipV="1">
              <a:off x="1057138" y="2673409"/>
              <a:ext cx="350193" cy="1790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Line 116"/>
            <p:cNvSpPr>
              <a:spLocks noChangeShapeType="1"/>
            </p:cNvSpPr>
            <p:nvPr/>
          </p:nvSpPr>
          <p:spPr bwMode="auto">
            <a:xfrm>
              <a:off x="792308" y="2069632"/>
              <a:ext cx="298614" cy="346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Line 116"/>
            <p:cNvSpPr>
              <a:spLocks noChangeShapeType="1"/>
            </p:cNvSpPr>
            <p:nvPr/>
          </p:nvSpPr>
          <p:spPr bwMode="auto">
            <a:xfrm>
              <a:off x="1069863" y="2101128"/>
              <a:ext cx="349744" cy="1043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531064" y="2921124"/>
              <a:ext cx="10294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Focusing</a:t>
              </a:r>
            </a:p>
            <a:p>
              <a:pPr algn="ctr"/>
              <a:r>
                <a:rPr lang="en-US" sz="1400" dirty="0" err="1" smtClean="0"/>
                <a:t>Sextupole</a:t>
              </a:r>
              <a:endParaRPr lang="en-US" sz="1400" dirty="0"/>
            </a:p>
          </p:txBody>
        </p:sp>
        <p:cxnSp>
          <p:nvCxnSpPr>
            <p:cNvPr id="66" name="Straight Arrow Connector 65"/>
            <p:cNvCxnSpPr/>
            <p:nvPr/>
          </p:nvCxnSpPr>
          <p:spPr bwMode="auto">
            <a:xfrm flipH="1" flipV="1">
              <a:off x="1465498" y="2825997"/>
              <a:ext cx="403571" cy="18535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sp>
        <p:nvSpPr>
          <p:cNvPr id="111" name="Text Box 65"/>
          <p:cNvSpPr txBox="1">
            <a:spLocks noChangeArrowheads="1"/>
          </p:cNvSpPr>
          <p:nvPr/>
        </p:nvSpPr>
        <p:spPr bwMode="auto">
          <a:xfrm>
            <a:off x="6269786" y="5827614"/>
            <a:ext cx="4540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en-US" sz="1200" b="1" i="1" dirty="0">
                <a:latin typeface="Arial" charset="0"/>
              </a:rPr>
              <a:t>k(s)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697106" y="5786339"/>
            <a:ext cx="1638300" cy="754063"/>
            <a:chOff x="6663486" y="5786339"/>
            <a:chExt cx="1638300" cy="754063"/>
          </a:xfrm>
        </p:grpSpPr>
        <p:grpSp>
          <p:nvGrpSpPr>
            <p:cNvPr id="109" name="Group 58"/>
            <p:cNvGrpSpPr>
              <a:grpSpLocks/>
            </p:cNvGrpSpPr>
            <p:nvPr/>
          </p:nvGrpSpPr>
          <p:grpSpPr bwMode="auto">
            <a:xfrm>
              <a:off x="6663486" y="5943502"/>
              <a:ext cx="1638300" cy="596900"/>
              <a:chOff x="2085" y="5013"/>
              <a:chExt cx="1032" cy="376"/>
            </a:xfrm>
          </p:grpSpPr>
          <p:sp>
            <p:nvSpPr>
              <p:cNvPr id="112" name="Line 59"/>
              <p:cNvSpPr>
                <a:spLocks noChangeShapeType="1"/>
              </p:cNvSpPr>
              <p:nvPr/>
            </p:nvSpPr>
            <p:spPr bwMode="auto">
              <a:xfrm>
                <a:off x="2089" y="5202"/>
                <a:ext cx="1020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Rectangle 60"/>
              <p:cNvSpPr>
                <a:spLocks noChangeArrowheads="1"/>
              </p:cNvSpPr>
              <p:nvPr/>
            </p:nvSpPr>
            <p:spPr bwMode="auto">
              <a:xfrm>
                <a:off x="2085" y="5017"/>
                <a:ext cx="93" cy="18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14" name="Rectangle 61"/>
              <p:cNvSpPr>
                <a:spLocks noChangeArrowheads="1"/>
              </p:cNvSpPr>
              <p:nvPr/>
            </p:nvSpPr>
            <p:spPr bwMode="auto">
              <a:xfrm>
                <a:off x="3024" y="5013"/>
                <a:ext cx="93" cy="18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15" name="Rectangle 62"/>
              <p:cNvSpPr>
                <a:spLocks noChangeArrowheads="1"/>
              </p:cNvSpPr>
              <p:nvPr/>
            </p:nvSpPr>
            <p:spPr bwMode="auto">
              <a:xfrm>
                <a:off x="2509" y="5203"/>
                <a:ext cx="93" cy="18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16" name="Rectangle 63"/>
              <p:cNvSpPr>
                <a:spLocks noChangeArrowheads="1"/>
              </p:cNvSpPr>
              <p:nvPr/>
            </p:nvSpPr>
            <p:spPr bwMode="auto">
              <a:xfrm>
                <a:off x="2605" y="5203"/>
                <a:ext cx="93" cy="18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110" name="Line 64"/>
            <p:cNvSpPr>
              <a:spLocks noChangeShapeType="1"/>
            </p:cNvSpPr>
            <p:nvPr/>
          </p:nvSpPr>
          <p:spPr bwMode="auto">
            <a:xfrm flipH="1" flipV="1">
              <a:off x="6665074" y="5786339"/>
              <a:ext cx="6350" cy="4587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Text Box 66"/>
            <p:cNvSpPr txBox="1">
              <a:spLocks noChangeArrowheads="1"/>
            </p:cNvSpPr>
            <p:nvPr/>
          </p:nvSpPr>
          <p:spPr bwMode="auto">
            <a:xfrm>
              <a:off x="6888043" y="5846553"/>
              <a:ext cx="1295547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 eaLnBrk="1" hangingPunct="1"/>
              <a:r>
                <a:rPr lang="en-US" altLang="en-US" sz="1100" dirty="0">
                  <a:latin typeface="Arial" charset="0"/>
                </a:rPr>
                <a:t>Nomenclature</a:t>
              </a:r>
            </a:p>
            <a:p>
              <a:pPr algn="ctr" eaLnBrk="1" hangingPunct="1"/>
              <a:r>
                <a:rPr lang="en-US" altLang="en-US" sz="1100" dirty="0">
                  <a:latin typeface="Arial" charset="0"/>
                </a:rPr>
                <a:t>Symmetric FODO</a:t>
              </a:r>
            </a:p>
          </p:txBody>
        </p:sp>
      </p:grpSp>
      <p:sp>
        <p:nvSpPr>
          <p:cNvPr id="117" name="Text Box 9"/>
          <p:cNvSpPr txBox="1">
            <a:spLocks noChangeArrowheads="1"/>
          </p:cNvSpPr>
          <p:nvPr/>
        </p:nvSpPr>
        <p:spPr bwMode="auto">
          <a:xfrm>
            <a:off x="259373" y="5443501"/>
            <a:ext cx="5966349" cy="110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57263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957263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957263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957263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957263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altLang="en-US" sz="1800" u="sng" dirty="0">
                <a:solidFill>
                  <a:srgbClr val="0000CC"/>
                </a:solidFill>
              </a:rPr>
              <a:t>FODO Lattice</a:t>
            </a:r>
            <a:r>
              <a:rPr lang="en-US" altLang="en-US" sz="1800" u="sng" dirty="0"/>
              <a:t>:</a:t>
            </a:r>
          </a:p>
          <a:p>
            <a:pPr eaLnBrk="1" hangingPunct="1">
              <a:lnSpc>
                <a:spcPct val="115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altLang="en-US" sz="1800" dirty="0"/>
              <a:t>A lattice comprising symmetric </a:t>
            </a:r>
            <a:r>
              <a:rPr lang="en-US" altLang="en-US" sz="1800" dirty="0" err="1"/>
              <a:t>quadrupole</a:t>
            </a:r>
            <a:r>
              <a:rPr lang="en-US" altLang="en-US" sz="1800" dirty="0"/>
              <a:t> triplets that can focus beam in both X and Y planes </a:t>
            </a:r>
          </a:p>
        </p:txBody>
      </p:sp>
      <p:grpSp>
        <p:nvGrpSpPr>
          <p:cNvPr id="103" name="Group 20"/>
          <p:cNvGrpSpPr>
            <a:grpSpLocks/>
          </p:cNvGrpSpPr>
          <p:nvPr/>
        </p:nvGrpSpPr>
        <p:grpSpPr bwMode="auto">
          <a:xfrm>
            <a:off x="6374425" y="4247793"/>
            <a:ext cx="2381250" cy="1511300"/>
            <a:chOff x="559" y="3101"/>
            <a:chExt cx="1500" cy="952"/>
          </a:xfrm>
        </p:grpSpPr>
        <p:grpSp>
          <p:nvGrpSpPr>
            <p:cNvPr id="118" name="Group 21"/>
            <p:cNvGrpSpPr>
              <a:grpSpLocks/>
            </p:cNvGrpSpPr>
            <p:nvPr/>
          </p:nvGrpSpPr>
          <p:grpSpPr bwMode="auto">
            <a:xfrm>
              <a:off x="719" y="3313"/>
              <a:ext cx="92" cy="495"/>
              <a:chOff x="654" y="4845"/>
              <a:chExt cx="167" cy="580"/>
            </a:xfrm>
          </p:grpSpPr>
          <p:sp>
            <p:nvSpPr>
              <p:cNvPr id="148" name="Freeform 22"/>
              <p:cNvSpPr>
                <a:spLocks/>
              </p:cNvSpPr>
              <p:nvPr/>
            </p:nvSpPr>
            <p:spPr bwMode="auto">
              <a:xfrm>
                <a:off x="654" y="4845"/>
                <a:ext cx="83" cy="567"/>
              </a:xfrm>
              <a:custGeom>
                <a:avLst/>
                <a:gdLst>
                  <a:gd name="T0" fmla="*/ 83 w 83"/>
                  <a:gd name="T1" fmla="*/ 0 h 567"/>
                  <a:gd name="T2" fmla="*/ 0 w 83"/>
                  <a:gd name="T3" fmla="*/ 297 h 567"/>
                  <a:gd name="T4" fmla="*/ 83 w 83"/>
                  <a:gd name="T5" fmla="*/ 567 h 567"/>
                  <a:gd name="T6" fmla="*/ 0 60000 65536"/>
                  <a:gd name="T7" fmla="*/ 0 60000 65536"/>
                  <a:gd name="T8" fmla="*/ 0 60000 65536"/>
                  <a:gd name="T9" fmla="*/ 0 w 83"/>
                  <a:gd name="T10" fmla="*/ 0 h 567"/>
                  <a:gd name="T11" fmla="*/ 83 w 83"/>
                  <a:gd name="T12" fmla="*/ 567 h 56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3" h="567">
                    <a:moveTo>
                      <a:pt x="83" y="0"/>
                    </a:moveTo>
                    <a:cubicBezTo>
                      <a:pt x="41" y="101"/>
                      <a:pt x="0" y="203"/>
                      <a:pt x="0" y="297"/>
                    </a:cubicBezTo>
                    <a:cubicBezTo>
                      <a:pt x="0" y="391"/>
                      <a:pt x="41" y="479"/>
                      <a:pt x="83" y="5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49" name="Freeform 23"/>
              <p:cNvSpPr>
                <a:spLocks/>
              </p:cNvSpPr>
              <p:nvPr/>
            </p:nvSpPr>
            <p:spPr bwMode="auto">
              <a:xfrm flipH="1">
                <a:off x="738" y="4858"/>
                <a:ext cx="83" cy="567"/>
              </a:xfrm>
              <a:custGeom>
                <a:avLst/>
                <a:gdLst>
                  <a:gd name="T0" fmla="*/ 83 w 83"/>
                  <a:gd name="T1" fmla="*/ 0 h 567"/>
                  <a:gd name="T2" fmla="*/ 0 w 83"/>
                  <a:gd name="T3" fmla="*/ 297 h 567"/>
                  <a:gd name="T4" fmla="*/ 83 w 83"/>
                  <a:gd name="T5" fmla="*/ 567 h 567"/>
                  <a:gd name="T6" fmla="*/ 0 60000 65536"/>
                  <a:gd name="T7" fmla="*/ 0 60000 65536"/>
                  <a:gd name="T8" fmla="*/ 0 60000 65536"/>
                  <a:gd name="T9" fmla="*/ 0 w 83"/>
                  <a:gd name="T10" fmla="*/ 0 h 567"/>
                  <a:gd name="T11" fmla="*/ 83 w 83"/>
                  <a:gd name="T12" fmla="*/ 567 h 56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3" h="567">
                    <a:moveTo>
                      <a:pt x="83" y="0"/>
                    </a:moveTo>
                    <a:cubicBezTo>
                      <a:pt x="41" y="101"/>
                      <a:pt x="0" y="203"/>
                      <a:pt x="0" y="297"/>
                    </a:cubicBezTo>
                    <a:cubicBezTo>
                      <a:pt x="0" y="391"/>
                      <a:pt x="41" y="479"/>
                      <a:pt x="83" y="5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19" name="Group 24"/>
            <p:cNvGrpSpPr>
              <a:grpSpLocks/>
            </p:cNvGrpSpPr>
            <p:nvPr/>
          </p:nvGrpSpPr>
          <p:grpSpPr bwMode="auto">
            <a:xfrm>
              <a:off x="1158" y="3308"/>
              <a:ext cx="271" cy="500"/>
              <a:chOff x="-985" y="4050"/>
              <a:chExt cx="302" cy="586"/>
            </a:xfrm>
          </p:grpSpPr>
          <p:sp>
            <p:nvSpPr>
              <p:cNvPr id="143" name="Freeform 25"/>
              <p:cNvSpPr>
                <a:spLocks/>
              </p:cNvSpPr>
              <p:nvPr/>
            </p:nvSpPr>
            <p:spPr bwMode="auto">
              <a:xfrm>
                <a:off x="-780" y="4050"/>
                <a:ext cx="83" cy="567"/>
              </a:xfrm>
              <a:custGeom>
                <a:avLst/>
                <a:gdLst>
                  <a:gd name="T0" fmla="*/ 83 w 83"/>
                  <a:gd name="T1" fmla="*/ 0 h 567"/>
                  <a:gd name="T2" fmla="*/ 0 w 83"/>
                  <a:gd name="T3" fmla="*/ 297 h 567"/>
                  <a:gd name="T4" fmla="*/ 83 w 83"/>
                  <a:gd name="T5" fmla="*/ 567 h 567"/>
                  <a:gd name="T6" fmla="*/ 0 60000 65536"/>
                  <a:gd name="T7" fmla="*/ 0 60000 65536"/>
                  <a:gd name="T8" fmla="*/ 0 60000 65536"/>
                  <a:gd name="T9" fmla="*/ 0 w 83"/>
                  <a:gd name="T10" fmla="*/ 0 h 567"/>
                  <a:gd name="T11" fmla="*/ 83 w 83"/>
                  <a:gd name="T12" fmla="*/ 567 h 56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3" h="567">
                    <a:moveTo>
                      <a:pt x="83" y="0"/>
                    </a:moveTo>
                    <a:cubicBezTo>
                      <a:pt x="41" y="101"/>
                      <a:pt x="0" y="203"/>
                      <a:pt x="0" y="297"/>
                    </a:cubicBezTo>
                    <a:cubicBezTo>
                      <a:pt x="0" y="391"/>
                      <a:pt x="41" y="479"/>
                      <a:pt x="83" y="5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44" name="Freeform 26"/>
              <p:cNvSpPr>
                <a:spLocks/>
              </p:cNvSpPr>
              <p:nvPr/>
            </p:nvSpPr>
            <p:spPr bwMode="auto">
              <a:xfrm flipH="1">
                <a:off x="-984" y="4054"/>
                <a:ext cx="83" cy="567"/>
              </a:xfrm>
              <a:custGeom>
                <a:avLst/>
                <a:gdLst>
                  <a:gd name="T0" fmla="*/ 83 w 83"/>
                  <a:gd name="T1" fmla="*/ 0 h 567"/>
                  <a:gd name="T2" fmla="*/ 0 w 83"/>
                  <a:gd name="T3" fmla="*/ 297 h 567"/>
                  <a:gd name="T4" fmla="*/ 83 w 83"/>
                  <a:gd name="T5" fmla="*/ 567 h 567"/>
                  <a:gd name="T6" fmla="*/ 0 60000 65536"/>
                  <a:gd name="T7" fmla="*/ 0 60000 65536"/>
                  <a:gd name="T8" fmla="*/ 0 60000 65536"/>
                  <a:gd name="T9" fmla="*/ 0 w 83"/>
                  <a:gd name="T10" fmla="*/ 0 h 567"/>
                  <a:gd name="T11" fmla="*/ 83 w 83"/>
                  <a:gd name="T12" fmla="*/ 567 h 56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3" h="567">
                    <a:moveTo>
                      <a:pt x="83" y="0"/>
                    </a:moveTo>
                    <a:cubicBezTo>
                      <a:pt x="41" y="101"/>
                      <a:pt x="0" y="203"/>
                      <a:pt x="0" y="297"/>
                    </a:cubicBezTo>
                    <a:cubicBezTo>
                      <a:pt x="0" y="391"/>
                      <a:pt x="41" y="479"/>
                      <a:pt x="83" y="5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45" name="Line 27"/>
              <p:cNvSpPr>
                <a:spLocks noChangeShapeType="1"/>
              </p:cNvSpPr>
              <p:nvPr/>
            </p:nvSpPr>
            <p:spPr bwMode="auto">
              <a:xfrm>
                <a:off x="-845" y="4051"/>
                <a:ext cx="0" cy="585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Line 28"/>
              <p:cNvSpPr>
                <a:spLocks noChangeShapeType="1"/>
              </p:cNvSpPr>
              <p:nvPr/>
            </p:nvSpPr>
            <p:spPr bwMode="auto">
              <a:xfrm>
                <a:off x="-985" y="4060"/>
                <a:ext cx="29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Line 29"/>
              <p:cNvSpPr>
                <a:spLocks noChangeShapeType="1"/>
              </p:cNvSpPr>
              <p:nvPr/>
            </p:nvSpPr>
            <p:spPr bwMode="auto">
              <a:xfrm>
                <a:off x="-981" y="4622"/>
                <a:ext cx="29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0" name="Group 30"/>
            <p:cNvGrpSpPr>
              <a:grpSpLocks/>
            </p:cNvGrpSpPr>
            <p:nvPr/>
          </p:nvGrpSpPr>
          <p:grpSpPr bwMode="auto">
            <a:xfrm>
              <a:off x="1748" y="3309"/>
              <a:ext cx="91" cy="495"/>
              <a:chOff x="654" y="4845"/>
              <a:chExt cx="167" cy="580"/>
            </a:xfrm>
          </p:grpSpPr>
          <p:sp>
            <p:nvSpPr>
              <p:cNvPr id="141" name="Freeform 31"/>
              <p:cNvSpPr>
                <a:spLocks/>
              </p:cNvSpPr>
              <p:nvPr/>
            </p:nvSpPr>
            <p:spPr bwMode="auto">
              <a:xfrm>
                <a:off x="654" y="4845"/>
                <a:ext cx="83" cy="567"/>
              </a:xfrm>
              <a:custGeom>
                <a:avLst/>
                <a:gdLst>
                  <a:gd name="T0" fmla="*/ 83 w 83"/>
                  <a:gd name="T1" fmla="*/ 0 h 567"/>
                  <a:gd name="T2" fmla="*/ 0 w 83"/>
                  <a:gd name="T3" fmla="*/ 297 h 567"/>
                  <a:gd name="T4" fmla="*/ 83 w 83"/>
                  <a:gd name="T5" fmla="*/ 567 h 567"/>
                  <a:gd name="T6" fmla="*/ 0 60000 65536"/>
                  <a:gd name="T7" fmla="*/ 0 60000 65536"/>
                  <a:gd name="T8" fmla="*/ 0 60000 65536"/>
                  <a:gd name="T9" fmla="*/ 0 w 83"/>
                  <a:gd name="T10" fmla="*/ 0 h 567"/>
                  <a:gd name="T11" fmla="*/ 83 w 83"/>
                  <a:gd name="T12" fmla="*/ 567 h 56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3" h="567">
                    <a:moveTo>
                      <a:pt x="83" y="0"/>
                    </a:moveTo>
                    <a:cubicBezTo>
                      <a:pt x="41" y="101"/>
                      <a:pt x="0" y="203"/>
                      <a:pt x="0" y="297"/>
                    </a:cubicBezTo>
                    <a:cubicBezTo>
                      <a:pt x="0" y="391"/>
                      <a:pt x="41" y="479"/>
                      <a:pt x="83" y="5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42" name="Freeform 32"/>
              <p:cNvSpPr>
                <a:spLocks/>
              </p:cNvSpPr>
              <p:nvPr/>
            </p:nvSpPr>
            <p:spPr bwMode="auto">
              <a:xfrm flipH="1">
                <a:off x="738" y="4858"/>
                <a:ext cx="83" cy="567"/>
              </a:xfrm>
              <a:custGeom>
                <a:avLst/>
                <a:gdLst>
                  <a:gd name="T0" fmla="*/ 83 w 83"/>
                  <a:gd name="T1" fmla="*/ 0 h 567"/>
                  <a:gd name="T2" fmla="*/ 0 w 83"/>
                  <a:gd name="T3" fmla="*/ 297 h 567"/>
                  <a:gd name="T4" fmla="*/ 83 w 83"/>
                  <a:gd name="T5" fmla="*/ 567 h 567"/>
                  <a:gd name="T6" fmla="*/ 0 60000 65536"/>
                  <a:gd name="T7" fmla="*/ 0 60000 65536"/>
                  <a:gd name="T8" fmla="*/ 0 60000 65536"/>
                  <a:gd name="T9" fmla="*/ 0 w 83"/>
                  <a:gd name="T10" fmla="*/ 0 h 567"/>
                  <a:gd name="T11" fmla="*/ 83 w 83"/>
                  <a:gd name="T12" fmla="*/ 567 h 56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3" h="567">
                    <a:moveTo>
                      <a:pt x="83" y="0"/>
                    </a:moveTo>
                    <a:cubicBezTo>
                      <a:pt x="41" y="101"/>
                      <a:pt x="0" y="203"/>
                      <a:pt x="0" y="297"/>
                    </a:cubicBezTo>
                    <a:cubicBezTo>
                      <a:pt x="0" y="391"/>
                      <a:pt x="41" y="479"/>
                      <a:pt x="83" y="5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121" name="Line 33"/>
            <p:cNvSpPr>
              <a:spLocks noChangeShapeType="1"/>
            </p:cNvSpPr>
            <p:nvPr/>
          </p:nvSpPr>
          <p:spPr bwMode="auto">
            <a:xfrm>
              <a:off x="758" y="3262"/>
              <a:ext cx="10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Text Box 34"/>
            <p:cNvSpPr txBox="1">
              <a:spLocks noChangeArrowheads="1"/>
            </p:cNvSpPr>
            <p:nvPr/>
          </p:nvSpPr>
          <p:spPr bwMode="auto">
            <a:xfrm>
              <a:off x="559" y="3835"/>
              <a:ext cx="47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>
                  <a:latin typeface="Arial" charset="0"/>
                </a:rPr>
                <a:t>1/2QF</a:t>
              </a:r>
            </a:p>
          </p:txBody>
        </p:sp>
        <p:sp>
          <p:nvSpPr>
            <p:cNvPr id="123" name="Text Box 35"/>
            <p:cNvSpPr txBox="1">
              <a:spLocks noChangeArrowheads="1"/>
            </p:cNvSpPr>
            <p:nvPr/>
          </p:nvSpPr>
          <p:spPr bwMode="auto">
            <a:xfrm>
              <a:off x="1586" y="3836"/>
              <a:ext cx="47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>
                  <a:latin typeface="Arial" charset="0"/>
                </a:rPr>
                <a:t>1/2QF</a:t>
              </a:r>
            </a:p>
          </p:txBody>
        </p:sp>
        <p:sp>
          <p:nvSpPr>
            <p:cNvPr id="124" name="Text Box 36"/>
            <p:cNvSpPr txBox="1">
              <a:spLocks noChangeArrowheads="1"/>
            </p:cNvSpPr>
            <p:nvPr/>
          </p:nvSpPr>
          <p:spPr bwMode="auto">
            <a:xfrm>
              <a:off x="1156" y="3841"/>
              <a:ext cx="30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>
                  <a:latin typeface="Arial" charset="0"/>
                </a:rPr>
                <a:t>QD</a:t>
              </a:r>
            </a:p>
          </p:txBody>
        </p:sp>
        <p:sp>
          <p:nvSpPr>
            <p:cNvPr id="125" name="Rectangle 37"/>
            <p:cNvSpPr>
              <a:spLocks noChangeArrowheads="1"/>
            </p:cNvSpPr>
            <p:nvPr/>
          </p:nvSpPr>
          <p:spPr bwMode="auto">
            <a:xfrm>
              <a:off x="858" y="3101"/>
              <a:ext cx="69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200">
                  <a:latin typeface="Arial" charset="0"/>
                </a:rPr>
                <a:t>FODO Period</a:t>
              </a:r>
            </a:p>
          </p:txBody>
        </p:sp>
        <p:sp>
          <p:nvSpPr>
            <p:cNvPr id="126" name="Line 38"/>
            <p:cNvSpPr>
              <a:spLocks noChangeShapeType="1"/>
            </p:cNvSpPr>
            <p:nvPr/>
          </p:nvSpPr>
          <p:spPr bwMode="auto">
            <a:xfrm>
              <a:off x="588" y="3566"/>
              <a:ext cx="136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7" name="Group 39"/>
            <p:cNvGrpSpPr>
              <a:grpSpLocks/>
            </p:cNvGrpSpPr>
            <p:nvPr/>
          </p:nvGrpSpPr>
          <p:grpSpPr bwMode="auto">
            <a:xfrm>
              <a:off x="583" y="3363"/>
              <a:ext cx="1394" cy="98"/>
              <a:chOff x="171" y="4841"/>
              <a:chExt cx="1394" cy="98"/>
            </a:xfrm>
          </p:grpSpPr>
          <p:grpSp>
            <p:nvGrpSpPr>
              <p:cNvPr id="135" name="Group 40"/>
              <p:cNvGrpSpPr>
                <a:grpSpLocks/>
              </p:cNvGrpSpPr>
              <p:nvPr/>
            </p:nvGrpSpPr>
            <p:grpSpPr bwMode="auto">
              <a:xfrm>
                <a:off x="171" y="4841"/>
                <a:ext cx="696" cy="96"/>
                <a:chOff x="171" y="4841"/>
                <a:chExt cx="696" cy="96"/>
              </a:xfrm>
            </p:grpSpPr>
            <p:sp>
              <p:nvSpPr>
                <p:cNvPr id="139" name="Line 41"/>
                <p:cNvSpPr>
                  <a:spLocks noChangeShapeType="1"/>
                </p:cNvSpPr>
                <p:nvPr/>
              </p:nvSpPr>
              <p:spPr bwMode="auto">
                <a:xfrm flipV="1">
                  <a:off x="171" y="4841"/>
                  <a:ext cx="179" cy="6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" name="Line 42"/>
                <p:cNvSpPr>
                  <a:spLocks noChangeShapeType="1"/>
                </p:cNvSpPr>
                <p:nvPr/>
              </p:nvSpPr>
              <p:spPr bwMode="auto">
                <a:xfrm>
                  <a:off x="352" y="4841"/>
                  <a:ext cx="515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6" name="Group 43"/>
              <p:cNvGrpSpPr>
                <a:grpSpLocks/>
              </p:cNvGrpSpPr>
              <p:nvPr/>
            </p:nvGrpSpPr>
            <p:grpSpPr bwMode="auto">
              <a:xfrm flipH="1">
                <a:off x="869" y="4843"/>
                <a:ext cx="696" cy="96"/>
                <a:chOff x="171" y="4841"/>
                <a:chExt cx="696" cy="96"/>
              </a:xfrm>
            </p:grpSpPr>
            <p:sp>
              <p:nvSpPr>
                <p:cNvPr id="137" name="Line 44"/>
                <p:cNvSpPr>
                  <a:spLocks noChangeShapeType="1"/>
                </p:cNvSpPr>
                <p:nvPr/>
              </p:nvSpPr>
              <p:spPr bwMode="auto">
                <a:xfrm flipV="1">
                  <a:off x="171" y="4841"/>
                  <a:ext cx="179" cy="6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" name="Line 45"/>
                <p:cNvSpPr>
                  <a:spLocks noChangeShapeType="1"/>
                </p:cNvSpPr>
                <p:nvPr/>
              </p:nvSpPr>
              <p:spPr bwMode="auto">
                <a:xfrm>
                  <a:off x="352" y="4841"/>
                  <a:ext cx="515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28" name="Group 46"/>
            <p:cNvGrpSpPr>
              <a:grpSpLocks/>
            </p:cNvGrpSpPr>
            <p:nvPr/>
          </p:nvGrpSpPr>
          <p:grpSpPr bwMode="auto">
            <a:xfrm flipV="1">
              <a:off x="583" y="3651"/>
              <a:ext cx="1394" cy="98"/>
              <a:chOff x="171" y="4841"/>
              <a:chExt cx="1394" cy="98"/>
            </a:xfrm>
          </p:grpSpPr>
          <p:grpSp>
            <p:nvGrpSpPr>
              <p:cNvPr id="129" name="Group 47"/>
              <p:cNvGrpSpPr>
                <a:grpSpLocks/>
              </p:cNvGrpSpPr>
              <p:nvPr/>
            </p:nvGrpSpPr>
            <p:grpSpPr bwMode="auto">
              <a:xfrm>
                <a:off x="171" y="4841"/>
                <a:ext cx="696" cy="96"/>
                <a:chOff x="171" y="4841"/>
                <a:chExt cx="696" cy="96"/>
              </a:xfrm>
            </p:grpSpPr>
            <p:sp>
              <p:nvSpPr>
                <p:cNvPr id="133" name="Line 48"/>
                <p:cNvSpPr>
                  <a:spLocks noChangeShapeType="1"/>
                </p:cNvSpPr>
                <p:nvPr/>
              </p:nvSpPr>
              <p:spPr bwMode="auto">
                <a:xfrm flipV="1">
                  <a:off x="171" y="4841"/>
                  <a:ext cx="179" cy="6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" name="Line 49"/>
                <p:cNvSpPr>
                  <a:spLocks noChangeShapeType="1"/>
                </p:cNvSpPr>
                <p:nvPr/>
              </p:nvSpPr>
              <p:spPr bwMode="auto">
                <a:xfrm>
                  <a:off x="352" y="4841"/>
                  <a:ext cx="515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0" name="Group 50"/>
              <p:cNvGrpSpPr>
                <a:grpSpLocks/>
              </p:cNvGrpSpPr>
              <p:nvPr/>
            </p:nvGrpSpPr>
            <p:grpSpPr bwMode="auto">
              <a:xfrm flipH="1">
                <a:off x="869" y="4843"/>
                <a:ext cx="696" cy="96"/>
                <a:chOff x="171" y="4841"/>
                <a:chExt cx="696" cy="96"/>
              </a:xfrm>
            </p:grpSpPr>
            <p:sp>
              <p:nvSpPr>
                <p:cNvPr id="131" name="Line 51"/>
                <p:cNvSpPr>
                  <a:spLocks noChangeShapeType="1"/>
                </p:cNvSpPr>
                <p:nvPr/>
              </p:nvSpPr>
              <p:spPr bwMode="auto">
                <a:xfrm flipV="1">
                  <a:off x="171" y="4841"/>
                  <a:ext cx="179" cy="6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" name="Line 52"/>
                <p:cNvSpPr>
                  <a:spLocks noChangeShapeType="1"/>
                </p:cNvSpPr>
                <p:nvPr/>
              </p:nvSpPr>
              <p:spPr bwMode="auto">
                <a:xfrm>
                  <a:off x="352" y="4841"/>
                  <a:ext cx="515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04" name="Freeform 103"/>
          <p:cNvSpPr/>
          <p:nvPr/>
        </p:nvSpPr>
        <p:spPr bwMode="auto">
          <a:xfrm>
            <a:off x="6435701" y="4781405"/>
            <a:ext cx="2198748" cy="397868"/>
          </a:xfrm>
          <a:custGeom>
            <a:avLst/>
            <a:gdLst>
              <a:gd name="connsiteX0" fmla="*/ 0 w 2198748"/>
              <a:gd name="connsiteY0" fmla="*/ 83761 h 397868"/>
              <a:gd name="connsiteX1" fmla="*/ 272226 w 2198748"/>
              <a:gd name="connsiteY1" fmla="*/ 0 h 397868"/>
              <a:gd name="connsiteX2" fmla="*/ 1912562 w 2198748"/>
              <a:gd name="connsiteY2" fmla="*/ 397868 h 397868"/>
              <a:gd name="connsiteX3" fmla="*/ 2198748 w 2198748"/>
              <a:gd name="connsiteY3" fmla="*/ 223364 h 397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8748" h="397868">
                <a:moveTo>
                  <a:pt x="0" y="83761"/>
                </a:moveTo>
                <a:lnTo>
                  <a:pt x="272226" y="0"/>
                </a:lnTo>
                <a:lnTo>
                  <a:pt x="1912562" y="397868"/>
                </a:lnTo>
                <a:lnTo>
                  <a:pt x="2198748" y="223364"/>
                </a:lnTo>
              </a:path>
            </a:pathLst>
          </a:custGeom>
          <a:noFill/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5" name="Freeform 104"/>
          <p:cNvSpPr/>
          <p:nvPr/>
        </p:nvSpPr>
        <p:spPr bwMode="auto">
          <a:xfrm>
            <a:off x="6428721" y="4781405"/>
            <a:ext cx="2212708" cy="300146"/>
          </a:xfrm>
          <a:custGeom>
            <a:avLst/>
            <a:gdLst>
              <a:gd name="connsiteX0" fmla="*/ 0 w 2212708"/>
              <a:gd name="connsiteY0" fmla="*/ 118663 h 167524"/>
              <a:gd name="connsiteX1" fmla="*/ 286186 w 2212708"/>
              <a:gd name="connsiteY1" fmla="*/ 167524 h 167524"/>
              <a:gd name="connsiteX2" fmla="*/ 1109844 w 2212708"/>
              <a:gd name="connsiteY2" fmla="*/ 90742 h 167524"/>
              <a:gd name="connsiteX3" fmla="*/ 1919542 w 2212708"/>
              <a:gd name="connsiteY3" fmla="*/ 0 h 167524"/>
              <a:gd name="connsiteX4" fmla="*/ 2212708 w 2212708"/>
              <a:gd name="connsiteY4" fmla="*/ 13961 h 167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2708" h="167524">
                <a:moveTo>
                  <a:pt x="0" y="118663"/>
                </a:moveTo>
                <a:lnTo>
                  <a:pt x="286186" y="167524"/>
                </a:lnTo>
                <a:lnTo>
                  <a:pt x="1109844" y="90742"/>
                </a:lnTo>
                <a:lnTo>
                  <a:pt x="1919542" y="0"/>
                </a:lnTo>
                <a:lnTo>
                  <a:pt x="2212708" y="13961"/>
                </a:lnTo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6" name="Freeform 105"/>
          <p:cNvSpPr/>
          <p:nvPr/>
        </p:nvSpPr>
        <p:spPr bwMode="auto">
          <a:xfrm>
            <a:off x="6428721" y="4969870"/>
            <a:ext cx="2198748" cy="154224"/>
          </a:xfrm>
          <a:custGeom>
            <a:avLst/>
            <a:gdLst>
              <a:gd name="connsiteX0" fmla="*/ 0 w 2198748"/>
              <a:gd name="connsiteY0" fmla="*/ 146583 h 244305"/>
              <a:gd name="connsiteX1" fmla="*/ 293166 w 2198748"/>
              <a:gd name="connsiteY1" fmla="*/ 244305 h 244305"/>
              <a:gd name="connsiteX2" fmla="*/ 1102864 w 2198748"/>
              <a:gd name="connsiteY2" fmla="*/ 62821 h 244305"/>
              <a:gd name="connsiteX3" fmla="*/ 1919542 w 2198748"/>
              <a:gd name="connsiteY3" fmla="*/ 76781 h 244305"/>
              <a:gd name="connsiteX4" fmla="*/ 2198748 w 2198748"/>
              <a:gd name="connsiteY4" fmla="*/ 0 h 244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8748" h="244305">
                <a:moveTo>
                  <a:pt x="0" y="146583"/>
                </a:moveTo>
                <a:lnTo>
                  <a:pt x="293166" y="244305"/>
                </a:lnTo>
                <a:lnTo>
                  <a:pt x="1102864" y="62821"/>
                </a:lnTo>
                <a:lnTo>
                  <a:pt x="1919542" y="76781"/>
                </a:lnTo>
                <a:lnTo>
                  <a:pt x="2198748" y="0"/>
                </a:lnTo>
              </a:path>
            </a:pathLst>
          </a:cu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8" name="Rectangle 3"/>
          <p:cNvSpPr txBox="1">
            <a:spLocks noChangeArrowheads="1"/>
          </p:cNvSpPr>
          <p:nvPr/>
        </p:nvSpPr>
        <p:spPr bwMode="auto">
          <a:xfrm>
            <a:off x="259374" y="3540333"/>
            <a:ext cx="8884626" cy="226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55" tIns="47880" rIns="95755" bIns="47880" numCol="1" anchor="t" anchorCtr="0" compatLnSpc="1">
            <a:prstTxWarp prst="textNoShape">
              <a:avLst/>
            </a:prstTxWarp>
          </a:bodyPr>
          <a:lstStyle>
            <a:lvl1pPr marL="358775" indent="-358775" algn="l" defTabSz="957263" rtl="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9463" indent="-301625" algn="l" defTabSz="957263" rtl="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accent2"/>
                </a:solidFill>
                <a:latin typeface="+mn-lt"/>
              </a:defRPr>
            </a:lvl2pPr>
            <a:lvl3pPr marL="1200150" indent="-242888" algn="l" defTabSz="957263" rtl="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500">
                <a:solidFill>
                  <a:schemeClr val="tx1"/>
                </a:solidFill>
                <a:latin typeface="+mn-lt"/>
              </a:defRPr>
            </a:lvl3pPr>
            <a:lvl4pPr marL="1674813" indent="-239713" algn="l" defTabSz="957263" rtl="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►"/>
              <a:defRPr sz="1500">
                <a:solidFill>
                  <a:schemeClr val="accent2"/>
                </a:solidFill>
                <a:latin typeface="+mn-lt"/>
              </a:defRPr>
            </a:lvl4pPr>
            <a:lvl5pPr marL="2154238" indent="-239713" algn="l" defTabSz="957263" rtl="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2611438" indent="-239713" algn="l" defTabSz="957263" rtl="0" fontAlgn="base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3068638" indent="-239713" algn="l" defTabSz="957263" rtl="0" fontAlgn="base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3525838" indent="-239713" algn="l" defTabSz="957263" rtl="0" fontAlgn="base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3983038" indent="-239713" algn="l" defTabSz="957263" rtl="0" fontAlgn="base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None/>
            </a:pPr>
            <a:r>
              <a:rPr lang="en-US" altLang="en-US" sz="1800" u="sng" kern="0" dirty="0" smtClean="0">
                <a:solidFill>
                  <a:srgbClr val="0000CC"/>
                </a:solidFill>
              </a:rPr>
              <a:t>A Lattice</a:t>
            </a:r>
            <a:r>
              <a:rPr lang="en-US" altLang="en-US" sz="1800" kern="0" dirty="0" smtClean="0">
                <a:solidFill>
                  <a:srgbClr val="0000CC"/>
                </a:solidFill>
              </a:rPr>
              <a:t> </a:t>
            </a:r>
            <a:r>
              <a:rPr lang="en-US" altLang="en-US" sz="1800" kern="0" dirty="0" smtClean="0"/>
              <a:t>is formed by a series </a:t>
            </a:r>
            <a:r>
              <a:rPr lang="en-US" altLang="en-US" sz="1800" kern="0" dirty="0"/>
              <a:t>of magnetic </a:t>
            </a:r>
            <a:r>
              <a:rPr lang="en-US" altLang="en-US" sz="1800" kern="0" dirty="0" smtClean="0"/>
              <a:t>elements </a:t>
            </a:r>
            <a:r>
              <a:rPr lang="en-US" altLang="en-US" sz="1800" kern="0" dirty="0"/>
              <a:t>which </a:t>
            </a:r>
            <a:r>
              <a:rPr lang="en-US" altLang="en-US" sz="1800" kern="0" dirty="0" smtClean="0"/>
              <a:t>guide the charged particle beam from  one  point  to another through a vacuum beam pipe. </a:t>
            </a:r>
          </a:p>
          <a:p>
            <a:pPr eaLnBrk="1" hangingPunct="1">
              <a:buNone/>
            </a:pPr>
            <a:r>
              <a:rPr lang="en-US" altLang="en-US" sz="1800" kern="0" dirty="0" smtClean="0"/>
              <a:t>	Lattice may be for </a:t>
            </a:r>
            <a:r>
              <a:rPr lang="en-US" altLang="en-US" sz="1600" kern="0" dirty="0"/>
              <a:t> 	</a:t>
            </a:r>
            <a:endParaRPr lang="en-US" altLang="en-US" sz="1800" kern="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kern="0" dirty="0" smtClean="0">
                <a:solidFill>
                  <a:srgbClr val="C00000"/>
                </a:solidFill>
              </a:rPr>
              <a:t>Beam transfer line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kern="0" dirty="0" smtClean="0">
                <a:solidFill>
                  <a:srgbClr val="C00000"/>
                </a:solidFill>
              </a:rPr>
              <a:t>Circular accelerator and Storage ring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kern="0" dirty="0" smtClean="0">
                <a:solidFill>
                  <a:srgbClr val="C00000"/>
                </a:solidFill>
              </a:rPr>
              <a:t>Linear accelerator	</a:t>
            </a:r>
            <a:r>
              <a:rPr lang="en-US" altLang="en-US" kern="0" dirty="0" smtClean="0"/>
              <a:t> </a:t>
            </a:r>
          </a:p>
        </p:txBody>
      </p:sp>
      <p:cxnSp>
        <p:nvCxnSpPr>
          <p:cNvPr id="31" name="Straight Connector 30"/>
          <p:cNvCxnSpPr/>
          <p:nvPr/>
        </p:nvCxnSpPr>
        <p:spPr bwMode="auto">
          <a:xfrm flipH="1">
            <a:off x="6693446" y="4247793"/>
            <a:ext cx="1" cy="2520997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/>
          <p:cNvCxnSpPr/>
          <p:nvPr/>
        </p:nvCxnSpPr>
        <p:spPr bwMode="auto">
          <a:xfrm flipH="1">
            <a:off x="8340485" y="4201627"/>
            <a:ext cx="1" cy="2520997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>
            <a:stCxn id="63" idx="0"/>
          </p:cNvCxnSpPr>
          <p:nvPr/>
        </p:nvCxnSpPr>
        <p:spPr bwMode="auto">
          <a:xfrm>
            <a:off x="1207356" y="2101128"/>
            <a:ext cx="1883507" cy="4875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 w="med" len="med"/>
          </a:ln>
          <a:effectLst/>
        </p:spPr>
      </p:cxnSp>
      <p:cxnSp>
        <p:nvCxnSpPr>
          <p:cNvPr id="97" name="Straight Connector 96"/>
          <p:cNvCxnSpPr/>
          <p:nvPr/>
        </p:nvCxnSpPr>
        <p:spPr bwMode="auto">
          <a:xfrm flipV="1">
            <a:off x="1192076" y="2205483"/>
            <a:ext cx="1489212" cy="64741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8886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4" y="-65434"/>
            <a:ext cx="8011137" cy="765175"/>
          </a:xfrm>
        </p:spPr>
        <p:txBody>
          <a:bodyPr/>
          <a:lstStyle/>
          <a:p>
            <a:r>
              <a:rPr lang="en-US" sz="2800" dirty="0" err="1" smtClean="0"/>
              <a:t>Betatron</a:t>
            </a:r>
            <a:r>
              <a:rPr lang="en-US" sz="2800" dirty="0" smtClean="0"/>
              <a:t> Motion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5819" y="632764"/>
            <a:ext cx="7837654" cy="3970517"/>
          </a:xfrm>
        </p:spPr>
        <p:txBody>
          <a:bodyPr/>
          <a:lstStyle/>
          <a:p>
            <a:pPr eaLnBrk="1" hangingPunct="1"/>
            <a:r>
              <a:rPr lang="en-US" altLang="en-US" sz="1800" dirty="0"/>
              <a:t>T</a:t>
            </a:r>
            <a:r>
              <a:rPr lang="en-US" altLang="en-US" sz="1800" dirty="0" smtClean="0"/>
              <a:t>he particles in a FODO lattice oscillate within an ENVELOPE in the transverse plane. The number of such oscillations around a ring is called </a:t>
            </a:r>
            <a:r>
              <a:rPr lang="en-US" altLang="en-US" sz="1800" dirty="0" smtClean="0">
                <a:solidFill>
                  <a:srgbClr val="0000CC"/>
                </a:solidFill>
              </a:rPr>
              <a:t>Transverse Tun</a:t>
            </a:r>
            <a:r>
              <a:rPr lang="en-US" altLang="en-US" sz="1800" dirty="0" smtClean="0">
                <a:solidFill>
                  <a:schemeClr val="accent2"/>
                </a:solidFill>
              </a:rPr>
              <a:t>e</a:t>
            </a:r>
            <a:r>
              <a:rPr lang="en-US" altLang="en-US" sz="1800" dirty="0" smtClean="0"/>
              <a:t> </a:t>
            </a:r>
          </a:p>
          <a:p>
            <a:pPr lvl="1" eaLnBrk="1" hangingPunct="1"/>
            <a:r>
              <a:rPr lang="en-US" altLang="en-US" sz="1800" dirty="0" smtClean="0"/>
              <a:t>Horizontal tune (Q</a:t>
            </a:r>
            <a:r>
              <a:rPr lang="en-US" altLang="en-US" sz="1800" baseline="-25000" dirty="0"/>
              <a:t>H</a:t>
            </a:r>
            <a:r>
              <a:rPr lang="en-US" altLang="en-US" sz="1800" dirty="0" smtClean="0"/>
              <a:t> or </a:t>
            </a:r>
            <a:r>
              <a:rPr lang="en-US" altLang="en-US" sz="1800" dirty="0" smtClean="0">
                <a:sym typeface="Symbol"/>
              </a:rPr>
              <a:t></a:t>
            </a:r>
            <a:r>
              <a:rPr lang="en-US" altLang="en-US" sz="1800" baseline="-25000" dirty="0">
                <a:sym typeface="Symbol"/>
              </a:rPr>
              <a:t>H</a:t>
            </a:r>
            <a:r>
              <a:rPr lang="en-US" altLang="en-US" sz="1800" dirty="0" smtClean="0">
                <a:sym typeface="Symbol"/>
              </a:rPr>
              <a:t>)  </a:t>
            </a:r>
            <a:endParaRPr lang="en-US" altLang="en-US" sz="1800" dirty="0" smtClean="0"/>
          </a:p>
          <a:p>
            <a:pPr lvl="1" eaLnBrk="1" hangingPunct="1"/>
            <a:r>
              <a:rPr lang="en-US" altLang="en-US" sz="1800" dirty="0" smtClean="0"/>
              <a:t>Vertical tune </a:t>
            </a:r>
            <a:r>
              <a:rPr lang="en-US" altLang="en-US" sz="1800" dirty="0"/>
              <a:t>(</a:t>
            </a:r>
            <a:r>
              <a:rPr lang="en-US" altLang="en-US" sz="1800" dirty="0" smtClean="0"/>
              <a:t>Q</a:t>
            </a:r>
            <a:r>
              <a:rPr lang="en-US" altLang="en-US" sz="1800" baseline="-25000" dirty="0"/>
              <a:t>V</a:t>
            </a:r>
            <a:r>
              <a:rPr lang="en-US" altLang="en-US" sz="1800" dirty="0" smtClean="0"/>
              <a:t> </a:t>
            </a:r>
            <a:r>
              <a:rPr lang="en-US" altLang="en-US" sz="1800" dirty="0"/>
              <a:t>or </a:t>
            </a:r>
            <a:r>
              <a:rPr lang="en-US" altLang="en-US" sz="1800" dirty="0" smtClean="0">
                <a:sym typeface="Symbol"/>
              </a:rPr>
              <a:t></a:t>
            </a:r>
            <a:r>
              <a:rPr lang="en-US" altLang="en-US" sz="1800" baseline="-25000" dirty="0">
                <a:sym typeface="Symbol"/>
              </a:rPr>
              <a:t>V</a:t>
            </a:r>
            <a:r>
              <a:rPr lang="en-US" altLang="en-US" sz="1800" dirty="0" smtClean="0">
                <a:sym typeface="Symbol"/>
              </a:rPr>
              <a:t>)</a:t>
            </a:r>
          </a:p>
          <a:p>
            <a:pPr eaLnBrk="1" hangingPunct="1"/>
            <a:r>
              <a:rPr lang="en-US" altLang="en-US" sz="1800" dirty="0" smtClean="0"/>
              <a:t>These oscillatory motion are governed by,</a:t>
            </a:r>
          </a:p>
          <a:p>
            <a:pPr eaLnBrk="1" hangingPunct="1"/>
            <a:endParaRPr lang="en-US" altLang="en-US" sz="1800" dirty="0"/>
          </a:p>
          <a:p>
            <a:pPr eaLnBrk="1" hangingPunct="1"/>
            <a:endParaRPr lang="en-US" altLang="en-US" sz="1800" dirty="0" smtClean="0"/>
          </a:p>
          <a:p>
            <a:pPr eaLnBrk="1" hangingPunct="1"/>
            <a:endParaRPr lang="en-US" altLang="en-US" sz="1800" dirty="0" smtClean="0"/>
          </a:p>
          <a:p>
            <a:pPr eaLnBrk="1" hangingPunct="1"/>
            <a:r>
              <a:rPr lang="en-US" altLang="en-US" sz="1800" dirty="0" smtClean="0"/>
              <a:t>General solutions </a:t>
            </a:r>
            <a:r>
              <a:rPr lang="en-US" altLang="en-US" sz="1800" dirty="0"/>
              <a:t>to the </a:t>
            </a:r>
            <a:r>
              <a:rPr lang="en-US" altLang="en-US" sz="1800" dirty="0" smtClean="0"/>
              <a:t>Hill’s equations are given as,  </a:t>
            </a:r>
          </a:p>
          <a:p>
            <a:pPr eaLnBrk="1" hangingPunct="1"/>
            <a:endParaRPr lang="en-US" altLang="en-US" sz="1800" dirty="0"/>
          </a:p>
          <a:p>
            <a:pPr marL="0" indent="0" eaLnBrk="1" hangingPunct="1">
              <a:buNone/>
            </a:pPr>
            <a:endParaRPr lang="en-US" altLang="en-US" sz="1800" dirty="0" smtClean="0"/>
          </a:p>
          <a:p>
            <a:pPr marL="477838" lvl="1" indent="0" eaLnBrk="1" hangingPunct="1">
              <a:buNone/>
            </a:pPr>
            <a:r>
              <a:rPr lang="en-US" altLang="en-US" sz="1800" dirty="0" smtClean="0">
                <a:sym typeface="Wingdings" panose="05000000000000000000" pitchFamily="2" charset="2"/>
              </a:rPr>
              <a:t>						</a:t>
            </a:r>
            <a:endParaRPr lang="en-US" alt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68AC2B-3AAF-4728-BB74-F644946B77C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4087997" y="5695385"/>
            <a:ext cx="5004578" cy="584775"/>
            <a:chOff x="4239514" y="1700136"/>
            <a:chExt cx="5004578" cy="584775"/>
          </a:xfrm>
        </p:grpSpPr>
        <p:sp>
          <p:nvSpPr>
            <p:cNvPr id="34" name="TextBox 33"/>
            <p:cNvSpPr txBox="1"/>
            <p:nvPr/>
          </p:nvSpPr>
          <p:spPr>
            <a:xfrm>
              <a:off x="4239514" y="1700136"/>
              <a:ext cx="373050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en-US" dirty="0" smtClean="0">
                  <a:solidFill>
                    <a:srgbClr val="FF0000"/>
                  </a:solidFill>
                  <a:sym typeface="Symbol"/>
                </a:rPr>
                <a:t></a:t>
              </a:r>
              <a:r>
                <a:rPr lang="en-US" altLang="en-US" i="1" baseline="-25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rPr>
                <a:t>H </a:t>
              </a:r>
              <a:r>
                <a:rPr lang="en-US" altLang="en-US" dirty="0" smtClean="0">
                  <a:solidFill>
                    <a:srgbClr val="FF0000"/>
                  </a:solidFill>
                  <a:sym typeface="Symbol"/>
                </a:rPr>
                <a:t>= </a:t>
              </a:r>
              <a:r>
                <a:rPr lang="en-US" altLang="en-US" dirty="0">
                  <a:solidFill>
                    <a:srgbClr val="FF0000"/>
                  </a:solidFill>
                  <a:sym typeface="Symbol"/>
                </a:rPr>
                <a:t>64.28 at inj., </a:t>
              </a:r>
              <a:r>
                <a:rPr lang="en-US" altLang="en-US" dirty="0" smtClean="0">
                  <a:solidFill>
                    <a:srgbClr val="FF0000"/>
                  </a:solidFill>
                  <a:sym typeface="Symbol"/>
                </a:rPr>
                <a:t>= 64.31 </a:t>
              </a:r>
              <a:r>
                <a:rPr lang="en-US" altLang="en-US" dirty="0">
                  <a:solidFill>
                    <a:srgbClr val="FF0000"/>
                  </a:solidFill>
                  <a:sym typeface="Symbol"/>
                </a:rPr>
                <a:t>at </a:t>
              </a:r>
              <a:r>
                <a:rPr lang="en-US" altLang="en-US" dirty="0" smtClean="0">
                  <a:solidFill>
                    <a:srgbClr val="FF0000"/>
                  </a:solidFill>
                  <a:sym typeface="Symbol"/>
                </a:rPr>
                <a:t>collision</a:t>
              </a:r>
            </a:p>
            <a:p>
              <a:r>
                <a:rPr lang="en-US" altLang="en-US" dirty="0" smtClean="0">
                  <a:solidFill>
                    <a:srgbClr val="FF0000"/>
                  </a:solidFill>
                  <a:sym typeface="Symbol"/>
                </a:rPr>
                <a:t></a:t>
              </a:r>
              <a:r>
                <a:rPr lang="en-US" altLang="en-US" i="1" baseline="-25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rPr>
                <a:t>V </a:t>
              </a:r>
              <a:r>
                <a:rPr lang="en-US" dirty="0" smtClean="0">
                  <a:solidFill>
                    <a:srgbClr val="FF0000"/>
                  </a:solidFill>
                  <a:sym typeface="Symbol"/>
                </a:rPr>
                <a:t>= 59.31 at inj.,  = 59.32 at collision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819392" y="1823246"/>
              <a:ext cx="1424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</a:t>
              </a:r>
              <a:r>
                <a:rPr lang="en-US" dirty="0" smtClean="0"/>
                <a:t>or the LHC 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040448" y="2774568"/>
            <a:ext cx="8069999" cy="1177076"/>
            <a:chOff x="674688" y="3328286"/>
            <a:chExt cx="8069999" cy="1177076"/>
          </a:xfrm>
        </p:grpSpPr>
        <p:sp>
          <p:nvSpPr>
            <p:cNvPr id="107" name="Rounded Rectangle 106"/>
            <p:cNvSpPr/>
            <p:nvPr/>
          </p:nvSpPr>
          <p:spPr bwMode="auto">
            <a:xfrm>
              <a:off x="6382021" y="4172823"/>
              <a:ext cx="1975178" cy="315067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674688" y="3328286"/>
              <a:ext cx="8069999" cy="1177076"/>
              <a:chOff x="674688" y="3051175"/>
              <a:chExt cx="8069999" cy="1177076"/>
            </a:xfrm>
          </p:grpSpPr>
          <p:sp>
            <p:nvSpPr>
              <p:cNvPr id="102" name="Text Box 33"/>
              <p:cNvSpPr txBox="1">
                <a:spLocks noChangeArrowheads="1"/>
              </p:cNvSpPr>
              <p:nvPr/>
            </p:nvSpPr>
            <p:spPr bwMode="auto">
              <a:xfrm>
                <a:off x="2433201" y="3202012"/>
                <a:ext cx="1852613" cy="738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957263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defTabSz="957263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defTabSz="957263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defTabSz="957263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defTabSz="957263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r>
                  <a:rPr lang="en-US" altLang="en-US" sz="1400" dirty="0"/>
                  <a:t>One can combine these two into one equation as,</a:t>
                </a:r>
              </a:p>
            </p:txBody>
          </p:sp>
          <p:graphicFrame>
            <p:nvGraphicFramePr>
              <p:cNvPr id="103" name="Object 3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03556335"/>
                  </p:ext>
                </p:extLst>
              </p:nvPr>
            </p:nvGraphicFramePr>
            <p:xfrm>
              <a:off x="674688" y="3051175"/>
              <a:ext cx="1673225" cy="10429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1671" name="Equation" r:id="rId4" imgW="1180800" imgH="863280" progId="Equation.3">
                      <p:embed/>
                    </p:oleObj>
                  </mc:Choice>
                  <mc:Fallback>
                    <p:oleObj name="Equation" r:id="rId4" imgW="1180800" imgH="8632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74688" y="3051175"/>
                            <a:ext cx="1673225" cy="10429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5" name="AutoShape 42"/>
              <p:cNvSpPr>
                <a:spLocks/>
              </p:cNvSpPr>
              <p:nvPr/>
            </p:nvSpPr>
            <p:spPr bwMode="auto">
              <a:xfrm>
                <a:off x="2160663" y="3136925"/>
                <a:ext cx="266700" cy="868363"/>
              </a:xfrm>
              <a:prstGeom prst="rightBrace">
                <a:avLst>
                  <a:gd name="adj1" fmla="val 27133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6" name="Text Box 48"/>
              <p:cNvSpPr txBox="1">
                <a:spLocks noChangeArrowheads="1"/>
              </p:cNvSpPr>
              <p:nvPr/>
            </p:nvSpPr>
            <p:spPr bwMode="auto">
              <a:xfrm>
                <a:off x="6136960" y="3183587"/>
                <a:ext cx="2607727" cy="73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957263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defTabSz="957263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defTabSz="957263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defTabSz="957263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defTabSz="957263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r>
                  <a:rPr lang="en-US" altLang="en-US" sz="1400" i="1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</a:t>
                </a:r>
                <a:r>
                  <a:rPr lang="en-US" altLang="en-US" sz="1400" i="1" baseline="-25000" dirty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0</a:t>
                </a:r>
                <a:r>
                  <a:rPr lang="en-US" altLang="en-US" sz="1400" dirty="0" smtClean="0">
                    <a:sym typeface="Symbol" pitchFamily="18" charset="2"/>
                  </a:rPr>
                  <a:t>  is bending radius and</a:t>
                </a:r>
              </a:p>
              <a:p>
                <a:pPr eaLnBrk="1" hangingPunct="1"/>
                <a:r>
                  <a:rPr lang="en-US" altLang="en-US" sz="1400" i="1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K(s</a:t>
                </a:r>
                <a:r>
                  <a:rPr lang="en-US" altLang="en-US" sz="1400" i="1" dirty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) </a:t>
                </a:r>
                <a:r>
                  <a:rPr lang="en-US" altLang="en-US" sz="1400" dirty="0">
                    <a:cs typeface="Times New Roman" pitchFamily="18" charset="0"/>
                    <a:sym typeface="Symbol" pitchFamily="18" charset="2"/>
                  </a:rPr>
                  <a:t>is </a:t>
                </a:r>
                <a:r>
                  <a:rPr lang="en-US" altLang="en-US" sz="1400" dirty="0" smtClean="0">
                    <a:cs typeface="Times New Roman" pitchFamily="18" charset="0"/>
                    <a:sym typeface="Symbol" pitchFamily="18" charset="2"/>
                  </a:rPr>
                  <a:t>focusing strength </a:t>
                </a:r>
              </a:p>
              <a:p>
                <a:pPr eaLnBrk="1" hangingPunct="1"/>
                <a:r>
                  <a:rPr lang="en-US" altLang="en-US" sz="1400" dirty="0">
                    <a:cs typeface="Times New Roman" pitchFamily="18" charset="0"/>
                    <a:sym typeface="Symbol" pitchFamily="18" charset="2"/>
                  </a:rPr>
                  <a:t> </a:t>
                </a:r>
                <a:r>
                  <a:rPr lang="en-US" altLang="en-US" sz="1400" dirty="0" smtClean="0">
                    <a:cs typeface="Times New Roman" pitchFamily="18" charset="0"/>
                    <a:sym typeface="Symbol" pitchFamily="18" charset="2"/>
                  </a:rPr>
                  <a:t>   </a:t>
                </a:r>
                <a:r>
                  <a:rPr lang="en-US" altLang="en-US" sz="1400" dirty="0">
                    <a:cs typeface="Times New Roman" pitchFamily="18" charset="0"/>
                    <a:sym typeface="Symbol" pitchFamily="18" charset="2"/>
                  </a:rPr>
                  <a:t> </a:t>
                </a:r>
                <a:r>
                  <a:rPr lang="en-US" altLang="en-US" sz="1400" dirty="0" smtClean="0">
                    <a:cs typeface="Times New Roman" pitchFamily="18" charset="0"/>
                    <a:sym typeface="Symbol" pitchFamily="18" charset="2"/>
                  </a:rPr>
                  <a:t>or spring </a:t>
                </a:r>
                <a:r>
                  <a:rPr lang="en-US" altLang="en-US" sz="1400" dirty="0">
                    <a:cs typeface="Times New Roman" pitchFamily="18" charset="0"/>
                    <a:sym typeface="Symbol" pitchFamily="18" charset="2"/>
                  </a:rPr>
                  <a:t>constant</a:t>
                </a:r>
                <a:endParaRPr lang="en-US" altLang="en-US" sz="1400" dirty="0"/>
              </a:p>
            </p:txBody>
          </p:sp>
          <p:grpSp>
            <p:nvGrpSpPr>
              <p:cNvPr id="37" name="Group 36"/>
              <p:cNvGrpSpPr/>
              <p:nvPr/>
            </p:nvGrpSpPr>
            <p:grpSpPr>
              <a:xfrm>
                <a:off x="4338788" y="3223513"/>
                <a:ext cx="2083262" cy="658812"/>
                <a:chOff x="4466113" y="3339263"/>
                <a:chExt cx="2083262" cy="658812"/>
              </a:xfrm>
            </p:grpSpPr>
            <p:graphicFrame>
              <p:nvGraphicFramePr>
                <p:cNvPr id="104" name="Object 41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689947257"/>
                    </p:ext>
                  </p:extLst>
                </p:nvPr>
              </p:nvGraphicFramePr>
              <p:xfrm>
                <a:off x="4477688" y="3339263"/>
                <a:ext cx="2071687" cy="65881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672" name="Equation" r:id="rId6" imgW="1155600" imgH="431640" progId="Equation.3">
                        <p:embed/>
                      </p:oleObj>
                    </mc:Choice>
                    <mc:Fallback>
                      <p:oleObj name="Equation" r:id="rId6" imgW="1155600" imgH="43164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77688" y="3339263"/>
                              <a:ext cx="2071687" cy="65881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18" name="Rectangle 49"/>
                <p:cNvSpPr>
                  <a:spLocks noChangeArrowheads="1"/>
                </p:cNvSpPr>
                <p:nvPr/>
              </p:nvSpPr>
              <p:spPr bwMode="auto">
                <a:xfrm>
                  <a:off x="4466113" y="3339263"/>
                  <a:ext cx="1789112" cy="65881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38" name="Rectangle 37"/>
              <p:cNvSpPr/>
              <p:nvPr/>
            </p:nvSpPr>
            <p:spPr>
              <a:xfrm>
                <a:off x="6411428" y="3858919"/>
                <a:ext cx="202491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en-US" sz="1800" dirty="0"/>
                  <a:t>“</a:t>
                </a:r>
                <a:r>
                  <a:rPr lang="en-US" altLang="en-US" sz="1800" dirty="0">
                    <a:solidFill>
                      <a:srgbClr val="0000CC"/>
                    </a:solidFill>
                  </a:rPr>
                  <a:t>Hill’s </a:t>
                </a:r>
                <a:r>
                  <a:rPr lang="en-US" altLang="en-US" sz="1800" dirty="0" smtClean="0">
                    <a:solidFill>
                      <a:srgbClr val="0000CC"/>
                    </a:solidFill>
                  </a:rPr>
                  <a:t>equations</a:t>
                </a:r>
                <a:r>
                  <a:rPr lang="en-US" altLang="en-US" sz="1800" dirty="0" smtClean="0"/>
                  <a:t>”</a:t>
                </a:r>
                <a:endParaRPr lang="en-US" sz="1800" dirty="0"/>
              </a:p>
            </p:txBody>
          </p:sp>
        </p:grpSp>
      </p:grp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8823035"/>
              </p:ext>
            </p:extLst>
          </p:nvPr>
        </p:nvGraphicFramePr>
        <p:xfrm>
          <a:off x="1275337" y="4347798"/>
          <a:ext cx="550862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673" name="Equation" r:id="rId8" imgW="3073320" imgH="279360" progId="Equation.3">
                  <p:embed/>
                </p:oleObj>
              </mc:Choice>
              <mc:Fallback>
                <p:oleObj name="Equation" r:id="rId8" imgW="3073320" imgH="279360" progId="Equation.3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5337" y="4347798"/>
                        <a:ext cx="5508625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400405" y="4708799"/>
            <a:ext cx="4575291" cy="598143"/>
            <a:chOff x="713899" y="5193575"/>
            <a:chExt cx="4575291" cy="598143"/>
          </a:xfrm>
        </p:grpSpPr>
        <p:sp>
          <p:nvSpPr>
            <p:cNvPr id="42" name="TextBox 41"/>
            <p:cNvSpPr txBox="1"/>
            <p:nvPr/>
          </p:nvSpPr>
          <p:spPr>
            <a:xfrm>
              <a:off x="713899" y="5206943"/>
              <a:ext cx="45752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Transverse Emittance               Beta-function</a:t>
              </a:r>
            </a:p>
            <a:p>
              <a:r>
                <a:rPr lang="en-US" dirty="0" smtClean="0"/>
                <a:t>	</a:t>
              </a:r>
              <a:r>
                <a:rPr lang="en-US" dirty="0"/>
                <a:t> </a:t>
              </a:r>
              <a:r>
                <a:rPr lang="en-US" dirty="0" smtClean="0"/>
                <a:t>                          </a:t>
              </a:r>
              <a:endParaRPr lang="en-US" sz="1400" dirty="0"/>
            </a:p>
          </p:txBody>
        </p:sp>
        <p:sp>
          <p:nvSpPr>
            <p:cNvPr id="43" name="Freeform 42"/>
            <p:cNvSpPr/>
            <p:nvPr/>
          </p:nvSpPr>
          <p:spPr bwMode="auto">
            <a:xfrm>
              <a:off x="3507129" y="5208608"/>
              <a:ext cx="243068" cy="179913"/>
            </a:xfrm>
            <a:custGeom>
              <a:avLst/>
              <a:gdLst>
                <a:gd name="connsiteX0" fmla="*/ 243068 w 243068"/>
                <a:gd name="connsiteY0" fmla="*/ 266217 h 266217"/>
                <a:gd name="connsiteX1" fmla="*/ 243068 w 243068"/>
                <a:gd name="connsiteY1" fmla="*/ 266217 h 266217"/>
                <a:gd name="connsiteX2" fmla="*/ 0 w 243068"/>
                <a:gd name="connsiteY2" fmla="*/ 266217 h 266217"/>
                <a:gd name="connsiteX3" fmla="*/ 0 w 243068"/>
                <a:gd name="connsiteY3" fmla="*/ 266217 h 266217"/>
                <a:gd name="connsiteX4" fmla="*/ 0 w 243068"/>
                <a:gd name="connsiteY4" fmla="*/ 0 h 266217"/>
                <a:gd name="connsiteX5" fmla="*/ 0 w 243068"/>
                <a:gd name="connsiteY5" fmla="*/ 0 h 26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068" h="266217">
                  <a:moveTo>
                    <a:pt x="243068" y="266217"/>
                  </a:moveTo>
                  <a:lnTo>
                    <a:pt x="243068" y="266217"/>
                  </a:lnTo>
                  <a:lnTo>
                    <a:pt x="0" y="266217"/>
                  </a:lnTo>
                  <a:lnTo>
                    <a:pt x="0" y="266217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24" name="Freeform 123"/>
            <p:cNvSpPr/>
            <p:nvPr/>
          </p:nvSpPr>
          <p:spPr bwMode="auto">
            <a:xfrm flipH="1">
              <a:off x="2948031" y="5193575"/>
              <a:ext cx="220690" cy="189201"/>
            </a:xfrm>
            <a:custGeom>
              <a:avLst/>
              <a:gdLst>
                <a:gd name="connsiteX0" fmla="*/ 243068 w 243068"/>
                <a:gd name="connsiteY0" fmla="*/ 266217 h 266217"/>
                <a:gd name="connsiteX1" fmla="*/ 243068 w 243068"/>
                <a:gd name="connsiteY1" fmla="*/ 266217 h 266217"/>
                <a:gd name="connsiteX2" fmla="*/ 0 w 243068"/>
                <a:gd name="connsiteY2" fmla="*/ 266217 h 266217"/>
                <a:gd name="connsiteX3" fmla="*/ 0 w 243068"/>
                <a:gd name="connsiteY3" fmla="*/ 266217 h 266217"/>
                <a:gd name="connsiteX4" fmla="*/ 0 w 243068"/>
                <a:gd name="connsiteY4" fmla="*/ 0 h 266217"/>
                <a:gd name="connsiteX5" fmla="*/ 0 w 243068"/>
                <a:gd name="connsiteY5" fmla="*/ 0 h 26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068" h="266217">
                  <a:moveTo>
                    <a:pt x="243068" y="266217"/>
                  </a:moveTo>
                  <a:lnTo>
                    <a:pt x="243068" y="266217"/>
                  </a:lnTo>
                  <a:lnTo>
                    <a:pt x="0" y="266217"/>
                  </a:lnTo>
                  <a:lnTo>
                    <a:pt x="0" y="266217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3175343"/>
              </p:ext>
            </p:extLst>
          </p:nvPr>
        </p:nvGraphicFramePr>
        <p:xfrm>
          <a:off x="1261707" y="5644285"/>
          <a:ext cx="2541588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674" name="Equation" r:id="rId10" imgW="1562040" imgH="444240" progId="Equation.3">
                  <p:embed/>
                </p:oleObj>
              </mc:Choice>
              <mc:Fallback>
                <p:oleObj name="Equation" r:id="rId10" imgW="1562040" imgH="44424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1707" y="5644285"/>
                        <a:ext cx="2541588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53392" y="5823229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  Tune </a:t>
            </a:r>
            <a:endParaRPr lang="en-US" sz="1800" dirty="0">
              <a:solidFill>
                <a:schemeClr val="accent2"/>
              </a:solidFill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1107079" y="5644285"/>
            <a:ext cx="2934437" cy="723900"/>
          </a:xfrm>
          <a:prstGeom prst="ellipse">
            <a:avLst/>
          </a:prstGeom>
          <a:solidFill>
            <a:srgbClr val="FFFF00">
              <a:alpha val="27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8795544"/>
              </p:ext>
            </p:extLst>
          </p:nvPr>
        </p:nvGraphicFramePr>
        <p:xfrm>
          <a:off x="7313714" y="4693022"/>
          <a:ext cx="1320719" cy="727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675" name="Equation" r:id="rId12" imgW="876300" imgH="482600" progId="Equation.3">
                  <p:embed/>
                </p:oleObj>
              </mc:Choice>
              <mc:Fallback>
                <p:oleObj name="Equation" r:id="rId12" imgW="876300" imgH="482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3714" y="4693022"/>
                        <a:ext cx="1320719" cy="7273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Freeform 19"/>
          <p:cNvSpPr/>
          <p:nvPr/>
        </p:nvSpPr>
        <p:spPr bwMode="auto">
          <a:xfrm>
            <a:off x="4921602" y="4682134"/>
            <a:ext cx="2313542" cy="378587"/>
          </a:xfrm>
          <a:custGeom>
            <a:avLst/>
            <a:gdLst>
              <a:gd name="connsiteX0" fmla="*/ 0 w 2313542"/>
              <a:gd name="connsiteY0" fmla="*/ 0 h 231354"/>
              <a:gd name="connsiteX1" fmla="*/ 716096 w 2313542"/>
              <a:gd name="connsiteY1" fmla="*/ 231354 h 231354"/>
              <a:gd name="connsiteX2" fmla="*/ 2313542 w 2313542"/>
              <a:gd name="connsiteY2" fmla="*/ 231354 h 23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3542" h="231354">
                <a:moveTo>
                  <a:pt x="0" y="0"/>
                </a:moveTo>
                <a:lnTo>
                  <a:pt x="716096" y="231354"/>
                </a:lnTo>
                <a:lnTo>
                  <a:pt x="2313542" y="231354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78252" y="4759331"/>
            <a:ext cx="1547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dirty="0"/>
              <a:t>phase advance</a:t>
            </a:r>
            <a:endParaRPr lang="en-US" dirty="0"/>
          </a:p>
        </p:txBody>
      </p:sp>
      <p:sp>
        <p:nvSpPr>
          <p:cNvPr id="8" name="Right Brace 7"/>
          <p:cNvSpPr/>
          <p:nvPr/>
        </p:nvSpPr>
        <p:spPr bwMode="auto">
          <a:xfrm rot="5400000">
            <a:off x="3072753" y="4519906"/>
            <a:ext cx="292325" cy="1168758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00633" y="5205292"/>
            <a:ext cx="1906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</a:rPr>
              <a:t>Envelope function</a:t>
            </a:r>
            <a:endParaRPr lang="en-US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30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57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57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110879</TotalTime>
  <Words>4204</Words>
  <Application>Microsoft Office PowerPoint</Application>
  <PresentationFormat>On-screen Show (4:3)</PresentationFormat>
  <Paragraphs>1035</Paragraphs>
  <Slides>50</Slides>
  <Notes>49</Notes>
  <HiddenSlides>0</HiddenSlides>
  <MMClips>1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7" baseType="lpstr">
      <vt:lpstr>ＭＳ Ｐゴシック</vt:lpstr>
      <vt:lpstr>Arial</vt:lpstr>
      <vt:lpstr>Broadway</vt:lpstr>
      <vt:lpstr>Brush Script MT</vt:lpstr>
      <vt:lpstr>Comic Sans MS</vt:lpstr>
      <vt:lpstr>Goudy Old Style</vt:lpstr>
      <vt:lpstr>Harlow Solid Italic</vt:lpstr>
      <vt:lpstr>Lucida Calligraphy</vt:lpstr>
      <vt:lpstr>Lucida Handwriting</vt:lpstr>
      <vt:lpstr>Mathematica6Mono</vt:lpstr>
      <vt:lpstr>Symbol</vt:lpstr>
      <vt:lpstr>Times New Roman</vt:lpstr>
      <vt:lpstr>Verdana</vt:lpstr>
      <vt:lpstr>Vijaya</vt:lpstr>
      <vt:lpstr>Wingdings</vt:lpstr>
      <vt:lpstr>Default Design</vt:lpstr>
      <vt:lpstr>Equation</vt:lpstr>
      <vt:lpstr> The LHC in Context  &amp;    the Current Status   Chandra Bhat  Accelerator Division, Fermilab      </vt:lpstr>
      <vt:lpstr>Important Collider Parameters</vt:lpstr>
      <vt:lpstr>Luminosity Formula for a Collider</vt:lpstr>
      <vt:lpstr>Luminosity</vt:lpstr>
      <vt:lpstr>Collider Luminosity</vt:lpstr>
      <vt:lpstr>Collider Luminosity with Crossing Angle &amp;  other corrections; the case of LHC</vt:lpstr>
      <vt:lpstr>Components of Accelerators </vt:lpstr>
      <vt:lpstr>Accelerator Lattice</vt:lpstr>
      <vt:lpstr>Betatron Motion</vt:lpstr>
      <vt:lpstr>Aspects of Transverse Beam Dynamics</vt:lpstr>
      <vt:lpstr>LHC x@Inj. &amp; @Collision  </vt:lpstr>
      <vt:lpstr>Components of Accelerators - RF</vt:lpstr>
      <vt:lpstr>What an RF system can do?  Aspects of Longitudinal Beam Dynamics  </vt:lpstr>
      <vt:lpstr>CERN Accelerators </vt:lpstr>
      <vt:lpstr>A Schematic of  LHC Operational Cycle</vt:lpstr>
      <vt:lpstr>PS Produces  the Bunch-Filling Pattern for the LHC 25ns, 50 ns or 12.5 ns </vt:lpstr>
      <vt:lpstr>High Intensity Bunches in 2010-12 </vt:lpstr>
      <vt:lpstr>Peak performance through the years</vt:lpstr>
      <vt:lpstr>Typical LHC pp-store-Week  Eight Nice Fills (Mid Oct., 2012) </vt:lpstr>
      <vt:lpstr>Summary of 2010-12 LHC – pp Luminosity Performances</vt:lpstr>
      <vt:lpstr>Main Challenges during Run I </vt:lpstr>
      <vt:lpstr>Buildup of Electron Cloud at the LHC  &amp; consequences</vt:lpstr>
      <vt:lpstr>What e-cloud can do to the Beam?</vt:lpstr>
      <vt:lpstr>Mitigation of e-cloud in the LHC   </vt:lpstr>
      <vt:lpstr>LHC: Coming up from a 2 years shutdown  Main Repairs</vt:lpstr>
      <vt:lpstr>PowerPoint Presentation</vt:lpstr>
      <vt:lpstr>Current Status of the LHC</vt:lpstr>
      <vt:lpstr>LHC – 2015-2017</vt:lpstr>
      <vt:lpstr>LHC Performance Goal 2015-…</vt:lpstr>
      <vt:lpstr>PowerPoint Presentation</vt:lpstr>
      <vt:lpstr>HL-LHC Official Beam Parameters </vt:lpstr>
      <vt:lpstr>Collider Luminosity with Crab Crossing</vt:lpstr>
      <vt:lpstr>Acknowledgements</vt:lpstr>
      <vt:lpstr>Summary</vt:lpstr>
      <vt:lpstr>References</vt:lpstr>
      <vt:lpstr>Backup-Slides</vt:lpstr>
      <vt:lpstr>Introduction: Terminology in Accelerator Physics</vt:lpstr>
      <vt:lpstr>Some History of LHC Startup – Bright Startup </vt:lpstr>
      <vt:lpstr>Crab Kissing Scheme</vt:lpstr>
      <vt:lpstr>Pile-up or  # of Interactions/Bunch Crossing</vt:lpstr>
      <vt:lpstr>Components of Accelerators </vt:lpstr>
      <vt:lpstr>Components of Accelerators</vt:lpstr>
      <vt:lpstr>LHC 400MHz SC accelerating module</vt:lpstr>
      <vt:lpstr>LHC collimators (87 in number)</vt:lpstr>
      <vt:lpstr>LHC Beta-function at Injection &amp;  Collision </vt:lpstr>
      <vt:lpstr>Hour-glass Effect (Back up slide)</vt:lpstr>
      <vt:lpstr>LHC Beam &amp; Loss during Squeeze</vt:lpstr>
      <vt:lpstr>PowerPoint Presentation</vt:lpstr>
      <vt:lpstr>Layout of the LHC</vt:lpstr>
      <vt:lpstr>LHC Inner Triplet Quad-Magnets used in four IRs</vt:lpstr>
    </vt:vector>
  </TitlesOfParts>
  <Company>Fermilab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13 mA pbar unstacked from AR, About 6E10 circulate in RR</dc:title>
  <dc:creator>cbhat</dc:creator>
  <cp:lastModifiedBy>Chandrashekhara M. Bhat x4821 08252N</cp:lastModifiedBy>
  <cp:revision>2851</cp:revision>
  <cp:lastPrinted>2013-11-02T22:18:00Z</cp:lastPrinted>
  <dcterms:created xsi:type="dcterms:W3CDTF">2002-08-19T00:02:05Z</dcterms:created>
  <dcterms:modified xsi:type="dcterms:W3CDTF">2015-06-27T13:54:17Z</dcterms:modified>
</cp:coreProperties>
</file>