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E8D9F3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2" autoAdjust="0"/>
  </p:normalViewPr>
  <p:slideViewPr>
    <p:cSldViewPr snapToGrid="0" snapToObjects="1">
      <p:cViewPr varScale="1">
        <p:scale>
          <a:sx n="110" d="100"/>
          <a:sy n="110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μ" as a functioin of </a:t>
            </a:r>
            <a:r>
              <a:rPr lang="el-GR" sz="1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51539594136097"/>
          <c:y val="0.15384107159018917"/>
          <c:w val="0.79593175853018372"/>
          <c:h val="0.68864607020666035"/>
        </c:manualLayout>
      </c:layout>
      <c:scatterChart>
        <c:scatterStyle val="smoothMarker"/>
        <c:varyColors val="0"/>
        <c:ser>
          <c:idx val="0"/>
          <c:order val="0"/>
          <c:tx>
            <c:v>Approx. formula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Sheet1!$Y$34:$Y$44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Sheet1!$Z$34:$Z$44</c:f>
              <c:numCache>
                <c:formatCode>General</c:formatCode>
                <c:ptCount val="11"/>
                <c:pt idx="0">
                  <c:v>3.8417038710937892E-5</c:v>
                </c:pt>
                <c:pt idx="1">
                  <c:v>8.1328871589265284E-5</c:v>
                </c:pt>
                <c:pt idx="2">
                  <c:v>1.7217322250556469E-4</c:v>
                </c:pt>
                <c:pt idx="3">
                  <c:v>3.6449071490453821E-4</c:v>
                </c:pt>
                <c:pt idx="4">
                  <c:v>7.7162684950807302E-4</c:v>
                </c:pt>
                <c:pt idx="5">
                  <c:v>1.6335340532273764E-3</c:v>
                </c:pt>
                <c:pt idx="6">
                  <c:v>3.4581916178197253E-3</c:v>
                </c:pt>
                <c:pt idx="7">
                  <c:v>7.3209917123741716E-3</c:v>
                </c:pt>
                <c:pt idx="8">
                  <c:v>1.5498539576717374E-2</c:v>
                </c:pt>
                <c:pt idx="9">
                  <c:v>3.2810408541382875E-2</c:v>
                </c:pt>
                <c:pt idx="10">
                  <c:v>6.9459635427176189E-2</c:v>
                </c:pt>
              </c:numCache>
            </c:numRef>
          </c:yVal>
          <c:smooth val="1"/>
        </c:ser>
        <c:ser>
          <c:idx val="1"/>
          <c:order val="1"/>
          <c:tx>
            <c:v>ThinPlate exp.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Sheet1!$U$32:$U$36</c:f>
              <c:numCache>
                <c:formatCode>General</c:formatCode>
                <c:ptCount val="5"/>
                <c:pt idx="0">
                  <c:v>5.5725189691575778</c:v>
                </c:pt>
                <c:pt idx="1">
                  <c:v>4.6708106044198345</c:v>
                </c:pt>
                <c:pt idx="2">
                  <c:v>4.0516547535801948</c:v>
                </c:pt>
                <c:pt idx="3">
                  <c:v>3.3009513031632594</c:v>
                </c:pt>
                <c:pt idx="4">
                  <c:v>2.3660751503335504</c:v>
                </c:pt>
              </c:numCache>
            </c:numRef>
          </c:xVal>
          <c:yVal>
            <c:numRef>
              <c:f>Sheet1!$V$32:$V$36</c:f>
              <c:numCache>
                <c:formatCode>General</c:formatCode>
                <c:ptCount val="5"/>
                <c:pt idx="0">
                  <c:v>3.7722303077303516E-2</c:v>
                </c:pt>
                <c:pt idx="1">
                  <c:v>9.4698260462819182E-3</c:v>
                </c:pt>
                <c:pt idx="2">
                  <c:v>3.6139459436076529E-3</c:v>
                </c:pt>
                <c:pt idx="3">
                  <c:v>1.1751127702242137E-3</c:v>
                </c:pt>
                <c:pt idx="4">
                  <c:v>3.1052112969248561E-4</c:v>
                </c:pt>
              </c:numCache>
            </c:numRef>
          </c:yVal>
          <c:smooth val="1"/>
        </c:ser>
        <c:ser>
          <c:idx val="2"/>
          <c:order val="2"/>
          <c:tx>
            <c:v>SteelPlug exp.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28575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3"/>
            <c:forward val="0.5"/>
            <c:dispRSqr val="0"/>
            <c:dispEq val="0"/>
          </c:trendline>
          <c:xVal>
            <c:numRef>
              <c:f>SteelPlug!$F$4:$F$11</c:f>
              <c:numCache>
                <c:formatCode>General</c:formatCode>
                <c:ptCount val="8"/>
                <c:pt idx="0">
                  <c:v>5.35</c:v>
                </c:pt>
                <c:pt idx="1">
                  <c:v>4.2300000000000004</c:v>
                </c:pt>
                <c:pt idx="2">
                  <c:v>3.74</c:v>
                </c:pt>
                <c:pt idx="3">
                  <c:v>3.1419999999999999</c:v>
                </c:pt>
                <c:pt idx="4">
                  <c:v>2.6044</c:v>
                </c:pt>
                <c:pt idx="5">
                  <c:v>2.35</c:v>
                </c:pt>
                <c:pt idx="6">
                  <c:v>2.1800000000000002</c:v>
                </c:pt>
                <c:pt idx="7">
                  <c:v>1.93</c:v>
                </c:pt>
              </c:numCache>
            </c:numRef>
          </c:xVal>
          <c:yVal>
            <c:numRef>
              <c:f>SteelPlug!$G$4:$G$11</c:f>
              <c:numCache>
                <c:formatCode>General</c:formatCode>
                <c:ptCount val="8"/>
                <c:pt idx="0">
                  <c:v>6.28E-3</c:v>
                </c:pt>
                <c:pt idx="1">
                  <c:v>1.5E-3</c:v>
                </c:pt>
                <c:pt idx="2">
                  <c:v>1.07E-3</c:v>
                </c:pt>
                <c:pt idx="3">
                  <c:v>6.3599999999999996E-4</c:v>
                </c:pt>
                <c:pt idx="4">
                  <c:v>3.8099999999999999E-4</c:v>
                </c:pt>
                <c:pt idx="5">
                  <c:v>2.8400000000000002E-4</c:v>
                </c:pt>
                <c:pt idx="6">
                  <c:v>2.1599999999999999E-4</c:v>
                </c:pt>
                <c:pt idx="7">
                  <c:v>1.4999999999999999E-4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688856"/>
        <c:axId val="291821704"/>
      </c:scatterChart>
      <c:valAx>
        <c:axId val="29668885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μʹ</a:t>
                </a:r>
                <a:endParaRPr lang="en-US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821704"/>
        <c:crosses val="autoZero"/>
        <c:crossBetween val="midCat"/>
      </c:valAx>
      <c:valAx>
        <c:axId val="291821704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μʹʹ</a:t>
                </a:r>
                <a:endParaRPr lang="en-US" sz="12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6688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532104218679983"/>
          <c:y val="0.20156635952219079"/>
          <c:w val="0.42682192708910194"/>
          <c:h val="0.16483759262853259"/>
        </c:manualLayout>
      </c:layout>
      <c:overlay val="0"/>
      <c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chemeClr val="tx1"/>
                </a:solidFill>
              </a:rPr>
              <a:t>Shunt impedance vs frequency</a:t>
            </a:r>
          </a:p>
        </c:rich>
      </c:tx>
      <c:layout>
        <c:manualLayout>
          <c:xMode val="edge"/>
          <c:yMode val="edge"/>
          <c:x val="0.22815545098374523"/>
          <c:y val="2.261202075201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48091496601755"/>
          <c:y val="0.13604899152464667"/>
          <c:w val="0.79831339784755806"/>
          <c:h val="0.70449234381310477"/>
        </c:manualLayout>
      </c:layout>
      <c:scatterChart>
        <c:scatterStyle val="smoothMarker"/>
        <c:varyColors val="0"/>
        <c:ser>
          <c:idx val="0"/>
          <c:order val="0"/>
          <c:tx>
            <c:v>EM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(Sheet1!$N$5:$N$10,Sheet1!$X$10:$X$14)</c:f>
              <c:numCache>
                <c:formatCode>General</c:formatCode>
                <c:ptCount val="11"/>
                <c:pt idx="0">
                  <c:v>106.14150166085</c:v>
                </c:pt>
                <c:pt idx="1">
                  <c:v>95.783935651668003</c:v>
                </c:pt>
                <c:pt idx="2">
                  <c:v>87.617236574019003</c:v>
                </c:pt>
                <c:pt idx="3">
                  <c:v>81.099097659091996</c:v>
                </c:pt>
                <c:pt idx="4">
                  <c:v>75.786204499058996</c:v>
                </c:pt>
                <c:pt idx="5">
                  <c:v>71.365940860684006</c:v>
                </c:pt>
                <c:pt idx="6">
                  <c:v>97.13</c:v>
                </c:pt>
                <c:pt idx="7">
                  <c:v>100.75</c:v>
                </c:pt>
                <c:pt idx="8">
                  <c:v>103.39</c:v>
                </c:pt>
                <c:pt idx="9">
                  <c:v>105.38</c:v>
                </c:pt>
                <c:pt idx="10">
                  <c:v>106.91</c:v>
                </c:pt>
              </c:numCache>
            </c:numRef>
          </c:xVal>
          <c:yVal>
            <c:numRef>
              <c:f>Sheet1!$O$5:$O$10</c:f>
              <c:numCache>
                <c:formatCode>General</c:formatCode>
                <c:ptCount val="6"/>
                <c:pt idx="0">
                  <c:v>612</c:v>
                </c:pt>
                <c:pt idx="1">
                  <c:v>495</c:v>
                </c:pt>
                <c:pt idx="2">
                  <c:v>396</c:v>
                </c:pt>
                <c:pt idx="3">
                  <c:v>305</c:v>
                </c:pt>
                <c:pt idx="4">
                  <c:v>222.3</c:v>
                </c:pt>
                <c:pt idx="5">
                  <c:v>153</c:v>
                </c:pt>
              </c:numCache>
            </c:numRef>
          </c:yVal>
          <c:smooth val="1"/>
        </c:ser>
        <c:ser>
          <c:idx val="1"/>
          <c:order val="1"/>
          <c:tx>
            <c:v>Trans.model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Sheet1!$H$6:$H$17</c:f>
              <c:numCache>
                <c:formatCode>General</c:formatCode>
                <c:ptCount val="12"/>
                <c:pt idx="0">
                  <c:v>108.2</c:v>
                </c:pt>
                <c:pt idx="1">
                  <c:v>103.77200000000001</c:v>
                </c:pt>
                <c:pt idx="2">
                  <c:v>99.59</c:v>
                </c:pt>
                <c:pt idx="3">
                  <c:v>95.7</c:v>
                </c:pt>
                <c:pt idx="4">
                  <c:v>92.12</c:v>
                </c:pt>
                <c:pt idx="5">
                  <c:v>88.83</c:v>
                </c:pt>
                <c:pt idx="6">
                  <c:v>85.81</c:v>
                </c:pt>
                <c:pt idx="7">
                  <c:v>83.05</c:v>
                </c:pt>
                <c:pt idx="8">
                  <c:v>80.5</c:v>
                </c:pt>
                <c:pt idx="9">
                  <c:v>78.16</c:v>
                </c:pt>
                <c:pt idx="10">
                  <c:v>76</c:v>
                </c:pt>
              </c:numCache>
            </c:numRef>
          </c:xVal>
          <c:yVal>
            <c:numRef>
              <c:f>Sheet1!$I$6:$I$17</c:f>
              <c:numCache>
                <c:formatCode>General</c:formatCode>
                <c:ptCount val="12"/>
                <c:pt idx="0">
                  <c:v>509.416</c:v>
                </c:pt>
                <c:pt idx="1">
                  <c:v>467.38</c:v>
                </c:pt>
                <c:pt idx="2">
                  <c:v>426.78899999999999</c:v>
                </c:pt>
                <c:pt idx="3">
                  <c:v>387.42500000000001</c:v>
                </c:pt>
                <c:pt idx="4">
                  <c:v>349</c:v>
                </c:pt>
                <c:pt idx="5">
                  <c:v>311.7</c:v>
                </c:pt>
                <c:pt idx="6">
                  <c:v>275.55</c:v>
                </c:pt>
                <c:pt idx="7">
                  <c:v>241.06</c:v>
                </c:pt>
                <c:pt idx="8">
                  <c:v>208.7</c:v>
                </c:pt>
                <c:pt idx="9">
                  <c:v>178.86</c:v>
                </c:pt>
                <c:pt idx="10">
                  <c:v>151.86000000000001</c:v>
                </c:pt>
              </c:numCache>
            </c:numRef>
          </c:yVal>
          <c:smooth val="1"/>
        </c:ser>
        <c:ser>
          <c:idx val="2"/>
          <c:order val="2"/>
          <c:tx>
            <c:v>FD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Sheet1!$X$4:$X$14</c:f>
              <c:numCache>
                <c:formatCode>General</c:formatCode>
                <c:ptCount val="11"/>
                <c:pt idx="0">
                  <c:v>75.900000000000006</c:v>
                </c:pt>
                <c:pt idx="1">
                  <c:v>77.055000000000007</c:v>
                </c:pt>
                <c:pt idx="2">
                  <c:v>78.072999999999993</c:v>
                </c:pt>
                <c:pt idx="3">
                  <c:v>82.524000000000001</c:v>
                </c:pt>
                <c:pt idx="4">
                  <c:v>89.16</c:v>
                </c:pt>
                <c:pt idx="5">
                  <c:v>93.768000000000001</c:v>
                </c:pt>
                <c:pt idx="6">
                  <c:v>97.13</c:v>
                </c:pt>
                <c:pt idx="7">
                  <c:v>100.75</c:v>
                </c:pt>
                <c:pt idx="8">
                  <c:v>103.39</c:v>
                </c:pt>
                <c:pt idx="9">
                  <c:v>105.38</c:v>
                </c:pt>
                <c:pt idx="10">
                  <c:v>106.91</c:v>
                </c:pt>
              </c:numCache>
            </c:numRef>
          </c:xVal>
          <c:yVal>
            <c:numRef>
              <c:f>Sheet1!$AC$4:$AC$14</c:f>
              <c:numCache>
                <c:formatCode>General</c:formatCode>
                <c:ptCount val="11"/>
                <c:pt idx="0">
                  <c:v>236.2119185185185</c:v>
                </c:pt>
                <c:pt idx="1">
                  <c:v>241.18286182861829</c:v>
                </c:pt>
                <c:pt idx="2">
                  <c:v>249.90422396856582</c:v>
                </c:pt>
                <c:pt idx="3">
                  <c:v>286.15588430117026</c:v>
                </c:pt>
                <c:pt idx="4">
                  <c:v>352.35723144952544</c:v>
                </c:pt>
                <c:pt idx="5">
                  <c:v>406.83741007194249</c:v>
                </c:pt>
                <c:pt idx="6">
                  <c:v>454.12996612257467</c:v>
                </c:pt>
                <c:pt idx="7">
                  <c:v>507.13967971530241</c:v>
                </c:pt>
                <c:pt idx="8">
                  <c:v>549.62998843838466</c:v>
                </c:pt>
                <c:pt idx="9">
                  <c:v>582.25806451612914</c:v>
                </c:pt>
                <c:pt idx="10">
                  <c:v>608.54661199827365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931480"/>
        <c:axId val="419931872"/>
      </c:scatterChart>
      <c:valAx>
        <c:axId val="419931480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F, MHz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9931872"/>
        <c:crosses val="autoZero"/>
        <c:crossBetween val="midCat"/>
      </c:valAx>
      <c:valAx>
        <c:axId val="419931872"/>
        <c:scaling>
          <c:orientation val="minMax"/>
          <c:max val="6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R_sh, k</a:t>
                </a:r>
                <a:r>
                  <a:rPr lang="el-GR" sz="1200" b="1">
                    <a:solidFill>
                      <a:schemeClr val="tx1"/>
                    </a:solidFill>
                  </a:rPr>
                  <a:t>Ω</a:t>
                </a:r>
              </a:p>
            </c:rich>
          </c:tx>
          <c:layout>
            <c:manualLayout>
              <c:xMode val="edge"/>
              <c:yMode val="edge"/>
              <c:x val="1.35759283971503E-2"/>
              <c:y val="0.38598511701720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9931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978584493988814"/>
          <c:y val="0.58197584549520776"/>
          <c:w val="0.34342347816970159"/>
          <c:h val="0.17513484865525245"/>
        </c:manualLayout>
      </c:layout>
      <c:overlay val="0"/>
      <c:spPr>
        <a:solidFill>
          <a:srgbClr val="E8D9F3">
            <a:alpha val="53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en-US" sz="14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losses vs frequency</a:t>
            </a:r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9855643044619"/>
          <c:y val="0.1547695605573419"/>
          <c:w val="0.82970144356955378"/>
          <c:h val="0.64666649787747588"/>
        </c:manualLayout>
      </c:layout>
      <c:scatterChart>
        <c:scatterStyle val="smoothMarker"/>
        <c:varyColors val="0"/>
        <c:ser>
          <c:idx val="1"/>
          <c:order val="0"/>
          <c:tx>
            <c:v>Trans.model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OldNewTan!$J$3:$J$13</c:f>
              <c:numCache>
                <c:formatCode>General</c:formatCode>
                <c:ptCount val="11"/>
                <c:pt idx="0">
                  <c:v>108.2</c:v>
                </c:pt>
                <c:pt idx="1">
                  <c:v>103.77200000000001</c:v>
                </c:pt>
                <c:pt idx="2">
                  <c:v>99.59</c:v>
                </c:pt>
                <c:pt idx="3">
                  <c:v>95.7</c:v>
                </c:pt>
                <c:pt idx="4">
                  <c:v>92.12</c:v>
                </c:pt>
                <c:pt idx="5">
                  <c:v>88.83</c:v>
                </c:pt>
                <c:pt idx="6">
                  <c:v>85.81</c:v>
                </c:pt>
                <c:pt idx="7">
                  <c:v>83.05</c:v>
                </c:pt>
                <c:pt idx="8">
                  <c:v>80.5</c:v>
                </c:pt>
                <c:pt idx="9">
                  <c:v>78.16</c:v>
                </c:pt>
                <c:pt idx="10">
                  <c:v>76</c:v>
                </c:pt>
              </c:numCache>
            </c:numRef>
          </c:xVal>
          <c:yVal>
            <c:numRef>
              <c:f>OldNewTan!$N$3:$N$13</c:f>
              <c:numCache>
                <c:formatCode>General</c:formatCode>
                <c:ptCount val="11"/>
                <c:pt idx="0">
                  <c:v>19.63032178023462</c:v>
                </c:pt>
                <c:pt idx="1">
                  <c:v>21.395866318627242</c:v>
                </c:pt>
                <c:pt idx="2">
                  <c:v>23.4307819554862</c:v>
                </c:pt>
                <c:pt idx="3">
                  <c:v>25.811447376911659</c:v>
                </c:pt>
                <c:pt idx="4">
                  <c:v>28.653295128939828</c:v>
                </c:pt>
                <c:pt idx="5">
                  <c:v>32.082130253448831</c:v>
                </c:pt>
                <c:pt idx="6">
                  <c:v>36.291054255126113</c:v>
                </c:pt>
                <c:pt idx="7">
                  <c:v>41.483448104206424</c:v>
                </c:pt>
                <c:pt idx="8">
                  <c:v>47.915668423574509</c:v>
                </c:pt>
                <c:pt idx="9">
                  <c:v>55.909650005590962</c:v>
                </c:pt>
                <c:pt idx="10">
                  <c:v>65.850125115237716</c:v>
                </c:pt>
              </c:numCache>
            </c:numRef>
          </c:yVal>
          <c:smooth val="1"/>
        </c:ser>
        <c:ser>
          <c:idx val="2"/>
          <c:order val="1"/>
          <c:tx>
            <c:v>EM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OldNewTan!$Q$3:$Q$8</c:f>
              <c:numCache>
                <c:formatCode>General</c:formatCode>
                <c:ptCount val="6"/>
                <c:pt idx="0">
                  <c:v>106.14150166085</c:v>
                </c:pt>
                <c:pt idx="1">
                  <c:v>95.783935651668003</c:v>
                </c:pt>
                <c:pt idx="2">
                  <c:v>87.617236574019003</c:v>
                </c:pt>
                <c:pt idx="3">
                  <c:v>81.099097659091996</c:v>
                </c:pt>
                <c:pt idx="4">
                  <c:v>75.786204499058996</c:v>
                </c:pt>
                <c:pt idx="5">
                  <c:v>71.365940860684006</c:v>
                </c:pt>
              </c:numCache>
            </c:numRef>
          </c:xVal>
          <c:yVal>
            <c:numRef>
              <c:f>OldNewTan!$R$3:$R$8</c:f>
              <c:numCache>
                <c:formatCode>General</c:formatCode>
                <c:ptCount val="6"/>
                <c:pt idx="0">
                  <c:v>16.33986928104575</c:v>
                </c:pt>
                <c:pt idx="1">
                  <c:v>20.202020202020201</c:v>
                </c:pt>
                <c:pt idx="2">
                  <c:v>25.252525252525253</c:v>
                </c:pt>
                <c:pt idx="3">
                  <c:v>32.786885245901637</c:v>
                </c:pt>
                <c:pt idx="4">
                  <c:v>44.984255510571295</c:v>
                </c:pt>
                <c:pt idx="5">
                  <c:v>65.359477124183002</c:v>
                </c:pt>
              </c:numCache>
            </c:numRef>
          </c:yVal>
          <c:smooth val="1"/>
        </c:ser>
        <c:ser>
          <c:idx val="3"/>
          <c:order val="2"/>
          <c:tx>
            <c:v>FD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OldNewTan!$S$7:$S$17</c:f>
              <c:numCache>
                <c:formatCode>General</c:formatCode>
                <c:ptCount val="11"/>
                <c:pt idx="0">
                  <c:v>75.900000000000006</c:v>
                </c:pt>
                <c:pt idx="1">
                  <c:v>77.055000000000007</c:v>
                </c:pt>
                <c:pt idx="2">
                  <c:v>78.072999999999993</c:v>
                </c:pt>
                <c:pt idx="3">
                  <c:v>82.524000000000001</c:v>
                </c:pt>
                <c:pt idx="4">
                  <c:v>89.16</c:v>
                </c:pt>
                <c:pt idx="5">
                  <c:v>93.768000000000001</c:v>
                </c:pt>
                <c:pt idx="6">
                  <c:v>97.13</c:v>
                </c:pt>
                <c:pt idx="7">
                  <c:v>100.75</c:v>
                </c:pt>
                <c:pt idx="8">
                  <c:v>103.39</c:v>
                </c:pt>
                <c:pt idx="9">
                  <c:v>105.38</c:v>
                </c:pt>
                <c:pt idx="10">
                  <c:v>106.91</c:v>
                </c:pt>
              </c:numCache>
            </c:numRef>
          </c:xVal>
          <c:yVal>
            <c:numRef>
              <c:f>OldNewTan!$T$7:$T$17</c:f>
              <c:numCache>
                <c:formatCode>General</c:formatCode>
                <c:ptCount val="11"/>
                <c:pt idx="0">
                  <c:v>42.334866346788608</c:v>
                </c:pt>
                <c:pt idx="1">
                  <c:v>41.462315871788114</c:v>
                </c:pt>
                <c:pt idx="2">
                  <c:v>40.015330038030299</c:v>
                </c:pt>
                <c:pt idx="3">
                  <c:v>34.945987654320987</c:v>
                </c:pt>
                <c:pt idx="4">
                  <c:v>28.380288830349947</c:v>
                </c:pt>
                <c:pt idx="5">
                  <c:v>24.579843820733355</c:v>
                </c:pt>
                <c:pt idx="6">
                  <c:v>22.020128038194446</c:v>
                </c:pt>
                <c:pt idx="7">
                  <c:v>19.718433402043768</c:v>
                </c:pt>
                <c:pt idx="8">
                  <c:v>18.194058203432675</c:v>
                </c:pt>
                <c:pt idx="9">
                  <c:v>17.174515235457061</c:v>
                </c:pt>
                <c:pt idx="10">
                  <c:v>16.432594977668476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932656"/>
        <c:axId val="419933048"/>
      </c:scatterChart>
      <c:valAx>
        <c:axId val="419932656"/>
        <c:scaling>
          <c:orientation val="minMax"/>
          <c:max val="110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2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9933048"/>
        <c:crosses val="autoZero"/>
        <c:crossBetween val="midCat"/>
      </c:valAx>
      <c:valAx>
        <c:axId val="41993304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</a:t>
                </a:r>
                <a:r>
                  <a:rPr lang="en-US" sz="12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kW</a:t>
                </a:r>
                <a:endParaRPr lang="en-US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19932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96809507959434"/>
          <c:y val="0.28236777476770386"/>
          <c:w val="0.33167110978106085"/>
          <c:h val="0.19363189707435463"/>
        </c:manualLayout>
      </c:layout>
      <c:overlay val="0"/>
      <c:spPr>
        <a:solidFill>
          <a:srgbClr val="E4D2F2">
            <a:alpha val="50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3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3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237899"/>
            <a:ext cx="7526338" cy="131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Cavity parameters used in CST, preliminary results with blocking capacitor and more thermal analyses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Gennady Romanov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1/VII-2015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02754" y="3311690"/>
            <a:ext cx="4812646" cy="1984011"/>
            <a:chOff x="4102754" y="3095538"/>
            <a:chExt cx="4812646" cy="198401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r="5808" b="35283"/>
            <a:stretch/>
          </p:blipFill>
          <p:spPr>
            <a:xfrm>
              <a:off x="4102754" y="3095538"/>
              <a:ext cx="4812646" cy="1984011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4" name="Freeform 13"/>
            <p:cNvSpPr/>
            <p:nvPr/>
          </p:nvSpPr>
          <p:spPr>
            <a:xfrm>
              <a:off x="7142205" y="3739978"/>
              <a:ext cx="1202725" cy="304800"/>
            </a:xfrm>
            <a:custGeom>
              <a:avLst/>
              <a:gdLst>
                <a:gd name="connsiteX0" fmla="*/ 74141 w 1202725"/>
                <a:gd name="connsiteY0" fmla="*/ 65903 h 304800"/>
                <a:gd name="connsiteX1" fmla="*/ 32952 w 1202725"/>
                <a:gd name="connsiteY1" fmla="*/ 82379 h 304800"/>
                <a:gd name="connsiteX2" fmla="*/ 8238 w 1202725"/>
                <a:gd name="connsiteY2" fmla="*/ 148281 h 304800"/>
                <a:gd name="connsiteX3" fmla="*/ 16476 w 1202725"/>
                <a:gd name="connsiteY3" fmla="*/ 222422 h 304800"/>
                <a:gd name="connsiteX4" fmla="*/ 90617 w 1202725"/>
                <a:gd name="connsiteY4" fmla="*/ 263611 h 304800"/>
                <a:gd name="connsiteX5" fmla="*/ 140044 w 1202725"/>
                <a:gd name="connsiteY5" fmla="*/ 288325 h 304800"/>
                <a:gd name="connsiteX6" fmla="*/ 205946 w 1202725"/>
                <a:gd name="connsiteY6" fmla="*/ 304800 h 304800"/>
                <a:gd name="connsiteX7" fmla="*/ 1005017 w 1202725"/>
                <a:gd name="connsiteY7" fmla="*/ 296563 h 304800"/>
                <a:gd name="connsiteX8" fmla="*/ 1029730 w 1202725"/>
                <a:gd name="connsiteY8" fmla="*/ 288325 h 304800"/>
                <a:gd name="connsiteX9" fmla="*/ 1095633 w 1202725"/>
                <a:gd name="connsiteY9" fmla="*/ 280087 h 304800"/>
                <a:gd name="connsiteX10" fmla="*/ 1169773 w 1202725"/>
                <a:gd name="connsiteY10" fmla="*/ 238898 h 304800"/>
                <a:gd name="connsiteX11" fmla="*/ 1186249 w 1202725"/>
                <a:gd name="connsiteY11" fmla="*/ 214184 h 304800"/>
                <a:gd name="connsiteX12" fmla="*/ 1202725 w 1202725"/>
                <a:gd name="connsiteY12" fmla="*/ 164757 h 304800"/>
                <a:gd name="connsiteX13" fmla="*/ 1169773 w 1202725"/>
                <a:gd name="connsiteY13" fmla="*/ 65903 h 304800"/>
                <a:gd name="connsiteX14" fmla="*/ 1095633 w 1202725"/>
                <a:gd name="connsiteY14" fmla="*/ 32952 h 304800"/>
                <a:gd name="connsiteX15" fmla="*/ 1013254 w 1202725"/>
                <a:gd name="connsiteY15" fmla="*/ 16476 h 304800"/>
                <a:gd name="connsiteX16" fmla="*/ 881449 w 1202725"/>
                <a:gd name="connsiteY16" fmla="*/ 0 h 304800"/>
                <a:gd name="connsiteX17" fmla="*/ 115330 w 1202725"/>
                <a:gd name="connsiteY17" fmla="*/ 8238 h 304800"/>
                <a:gd name="connsiteX18" fmla="*/ 32952 w 1202725"/>
                <a:gd name="connsiteY18" fmla="*/ 32952 h 304800"/>
                <a:gd name="connsiteX19" fmla="*/ 0 w 1202725"/>
                <a:gd name="connsiteY19" fmla="*/ 4942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2725" h="304800">
                  <a:moveTo>
                    <a:pt x="74141" y="65903"/>
                  </a:moveTo>
                  <a:cubicBezTo>
                    <a:pt x="60411" y="71395"/>
                    <a:pt x="44985" y="73784"/>
                    <a:pt x="32952" y="82379"/>
                  </a:cubicBezTo>
                  <a:cubicBezTo>
                    <a:pt x="13153" y="96521"/>
                    <a:pt x="12132" y="128809"/>
                    <a:pt x="8238" y="148281"/>
                  </a:cubicBezTo>
                  <a:cubicBezTo>
                    <a:pt x="10984" y="172995"/>
                    <a:pt x="4687" y="200528"/>
                    <a:pt x="16476" y="222422"/>
                  </a:cubicBezTo>
                  <a:cubicBezTo>
                    <a:pt x="28868" y="245437"/>
                    <a:pt x="66528" y="255581"/>
                    <a:pt x="90617" y="263611"/>
                  </a:cubicBezTo>
                  <a:cubicBezTo>
                    <a:pt x="116573" y="280915"/>
                    <a:pt x="111185" y="280454"/>
                    <a:pt x="140044" y="288325"/>
                  </a:cubicBezTo>
                  <a:cubicBezTo>
                    <a:pt x="161890" y="294283"/>
                    <a:pt x="205946" y="304800"/>
                    <a:pt x="205946" y="304800"/>
                  </a:cubicBezTo>
                  <a:lnTo>
                    <a:pt x="1005017" y="296563"/>
                  </a:lnTo>
                  <a:cubicBezTo>
                    <a:pt x="1013699" y="296389"/>
                    <a:pt x="1021187" y="289878"/>
                    <a:pt x="1029730" y="288325"/>
                  </a:cubicBezTo>
                  <a:cubicBezTo>
                    <a:pt x="1051512" y="284365"/>
                    <a:pt x="1073665" y="282833"/>
                    <a:pt x="1095633" y="280087"/>
                  </a:cubicBezTo>
                  <a:cubicBezTo>
                    <a:pt x="1143385" y="264169"/>
                    <a:pt x="1141317" y="273045"/>
                    <a:pt x="1169773" y="238898"/>
                  </a:cubicBezTo>
                  <a:cubicBezTo>
                    <a:pt x="1176111" y="231292"/>
                    <a:pt x="1182228" y="223231"/>
                    <a:pt x="1186249" y="214184"/>
                  </a:cubicBezTo>
                  <a:cubicBezTo>
                    <a:pt x="1193302" y="198314"/>
                    <a:pt x="1202725" y="164757"/>
                    <a:pt x="1202725" y="164757"/>
                  </a:cubicBezTo>
                  <a:cubicBezTo>
                    <a:pt x="1197232" y="131802"/>
                    <a:pt x="1195444" y="91575"/>
                    <a:pt x="1169773" y="65903"/>
                  </a:cubicBezTo>
                  <a:cubicBezTo>
                    <a:pt x="1150190" y="46320"/>
                    <a:pt x="1120107" y="41110"/>
                    <a:pt x="1095633" y="32952"/>
                  </a:cubicBezTo>
                  <a:cubicBezTo>
                    <a:pt x="1055037" y="19420"/>
                    <a:pt x="1073840" y="24049"/>
                    <a:pt x="1013254" y="16476"/>
                  </a:cubicBezTo>
                  <a:cubicBezTo>
                    <a:pt x="847141" y="-4289"/>
                    <a:pt x="1020479" y="19862"/>
                    <a:pt x="881449" y="0"/>
                  </a:cubicBezTo>
                  <a:lnTo>
                    <a:pt x="115330" y="8238"/>
                  </a:lnTo>
                  <a:cubicBezTo>
                    <a:pt x="103450" y="8483"/>
                    <a:pt x="34953" y="31618"/>
                    <a:pt x="32952" y="32952"/>
                  </a:cubicBezTo>
                  <a:cubicBezTo>
                    <a:pt x="5953" y="50950"/>
                    <a:pt x="18139" y="49427"/>
                    <a:pt x="0" y="49427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Definitions in CST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1/VII-2015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Gennady Romanov | Miscellaneous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5492" y="1313244"/>
            <a:ext cx="379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CST?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9694"/>
          <a:stretch/>
        </p:blipFill>
        <p:spPr>
          <a:xfrm>
            <a:off x="571654" y="914710"/>
            <a:ext cx="1987916" cy="17714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660144" y="1914010"/>
            <a:ext cx="6255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CST integrates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along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voltage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path (cavity axes typically). By definition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takes into account time flight factor, but currently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is assumed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particle relative velocity).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450" y="82631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V/m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55076" y="847357"/>
            <a:ext cx="4584358" cy="392397"/>
            <a:chOff x="2871336" y="847357"/>
            <a:chExt cx="4584358" cy="3923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r="72952" b="48028"/>
            <a:stretch/>
          </p:blipFill>
          <p:spPr>
            <a:xfrm>
              <a:off x="2871336" y="847357"/>
              <a:ext cx="1000448" cy="3267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t="49282"/>
            <a:stretch/>
          </p:blipFill>
          <p:spPr>
            <a:xfrm>
              <a:off x="3756904" y="920847"/>
              <a:ext cx="3698790" cy="31890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2537" y="2973136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losses P: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043" y="5948417"/>
            <a:ext cx="2952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Shunt impedance:  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t="53114" r="7826" b="31746"/>
          <a:stretch/>
        </p:blipFill>
        <p:spPr>
          <a:xfrm>
            <a:off x="4106845" y="5465686"/>
            <a:ext cx="4812646" cy="47430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0916" y="3311690"/>
            <a:ext cx="3012302" cy="2539666"/>
            <a:chOff x="270240" y="3095538"/>
            <a:chExt cx="3012302" cy="25396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r="19141" b="22366"/>
            <a:stretch/>
          </p:blipFill>
          <p:spPr>
            <a:xfrm>
              <a:off x="270240" y="3095538"/>
              <a:ext cx="3012302" cy="2478969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1145059" y="4786184"/>
              <a:ext cx="749644" cy="32951"/>
            </a:xfrm>
            <a:custGeom>
              <a:avLst/>
              <a:gdLst>
                <a:gd name="connsiteX0" fmla="*/ 0 w 749644"/>
                <a:gd name="connsiteY0" fmla="*/ 0 h 32951"/>
                <a:gd name="connsiteX1" fmla="*/ 41190 w 749644"/>
                <a:gd name="connsiteY1" fmla="*/ 8238 h 32951"/>
                <a:gd name="connsiteX2" fmla="*/ 65903 w 749644"/>
                <a:gd name="connsiteY2" fmla="*/ 16475 h 32951"/>
                <a:gd name="connsiteX3" fmla="*/ 115330 w 749644"/>
                <a:gd name="connsiteY3" fmla="*/ 0 h 32951"/>
                <a:gd name="connsiteX4" fmla="*/ 288325 w 749644"/>
                <a:gd name="connsiteY4" fmla="*/ 16475 h 32951"/>
                <a:gd name="connsiteX5" fmla="*/ 420130 w 749644"/>
                <a:gd name="connsiteY5" fmla="*/ 24713 h 32951"/>
                <a:gd name="connsiteX6" fmla="*/ 453082 w 749644"/>
                <a:gd name="connsiteY6" fmla="*/ 16475 h 32951"/>
                <a:gd name="connsiteX7" fmla="*/ 568411 w 749644"/>
                <a:gd name="connsiteY7" fmla="*/ 32951 h 32951"/>
                <a:gd name="connsiteX8" fmla="*/ 675503 w 749644"/>
                <a:gd name="connsiteY8" fmla="*/ 24713 h 32951"/>
                <a:gd name="connsiteX9" fmla="*/ 700217 w 749644"/>
                <a:gd name="connsiteY9" fmla="*/ 16475 h 32951"/>
                <a:gd name="connsiteX10" fmla="*/ 749644 w 749644"/>
                <a:gd name="connsiteY10" fmla="*/ 8238 h 3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9644" h="32951">
                  <a:moveTo>
                    <a:pt x="0" y="0"/>
                  </a:moveTo>
                  <a:cubicBezTo>
                    <a:pt x="13730" y="2746"/>
                    <a:pt x="27606" y="4842"/>
                    <a:pt x="41190" y="8238"/>
                  </a:cubicBezTo>
                  <a:cubicBezTo>
                    <a:pt x="49614" y="10344"/>
                    <a:pt x="57273" y="17434"/>
                    <a:pt x="65903" y="16475"/>
                  </a:cubicBezTo>
                  <a:cubicBezTo>
                    <a:pt x="83164" y="14557"/>
                    <a:pt x="115330" y="0"/>
                    <a:pt x="115330" y="0"/>
                  </a:cubicBezTo>
                  <a:cubicBezTo>
                    <a:pt x="187335" y="24002"/>
                    <a:pt x="129503" y="7133"/>
                    <a:pt x="288325" y="16475"/>
                  </a:cubicBezTo>
                  <a:lnTo>
                    <a:pt x="420130" y="24713"/>
                  </a:lnTo>
                  <a:cubicBezTo>
                    <a:pt x="431114" y="21967"/>
                    <a:pt x="441760" y="16475"/>
                    <a:pt x="453082" y="16475"/>
                  </a:cubicBezTo>
                  <a:cubicBezTo>
                    <a:pt x="525274" y="16475"/>
                    <a:pt x="522675" y="17705"/>
                    <a:pt x="568411" y="32951"/>
                  </a:cubicBezTo>
                  <a:cubicBezTo>
                    <a:pt x="604108" y="30205"/>
                    <a:pt x="639977" y="29154"/>
                    <a:pt x="675503" y="24713"/>
                  </a:cubicBezTo>
                  <a:cubicBezTo>
                    <a:pt x="684120" y="23636"/>
                    <a:pt x="691793" y="18581"/>
                    <a:pt x="700217" y="16475"/>
                  </a:cubicBezTo>
                  <a:cubicBezTo>
                    <a:pt x="735321" y="7700"/>
                    <a:pt x="729126" y="8238"/>
                    <a:pt x="749644" y="8238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45059" y="5576885"/>
              <a:ext cx="757882" cy="58319"/>
            </a:xfrm>
            <a:custGeom>
              <a:avLst/>
              <a:gdLst>
                <a:gd name="connsiteX0" fmla="*/ 0 w 757882"/>
                <a:gd name="connsiteY0" fmla="*/ 16607 h 58319"/>
                <a:gd name="connsiteX1" fmla="*/ 41190 w 757882"/>
                <a:gd name="connsiteY1" fmla="*/ 131 h 58319"/>
                <a:gd name="connsiteX2" fmla="*/ 65903 w 757882"/>
                <a:gd name="connsiteY2" fmla="*/ 16607 h 58319"/>
                <a:gd name="connsiteX3" fmla="*/ 90617 w 757882"/>
                <a:gd name="connsiteY3" fmla="*/ 24845 h 58319"/>
                <a:gd name="connsiteX4" fmla="*/ 148282 w 757882"/>
                <a:gd name="connsiteY4" fmla="*/ 8369 h 58319"/>
                <a:gd name="connsiteX5" fmla="*/ 181233 w 757882"/>
                <a:gd name="connsiteY5" fmla="*/ 131 h 58319"/>
                <a:gd name="connsiteX6" fmla="*/ 230660 w 757882"/>
                <a:gd name="connsiteY6" fmla="*/ 16607 h 58319"/>
                <a:gd name="connsiteX7" fmla="*/ 296563 w 757882"/>
                <a:gd name="connsiteY7" fmla="*/ 24845 h 58319"/>
                <a:gd name="connsiteX8" fmla="*/ 321276 w 757882"/>
                <a:gd name="connsiteY8" fmla="*/ 49558 h 58319"/>
                <a:gd name="connsiteX9" fmla="*/ 354227 w 757882"/>
                <a:gd name="connsiteY9" fmla="*/ 41320 h 58319"/>
                <a:gd name="connsiteX10" fmla="*/ 469557 w 757882"/>
                <a:gd name="connsiteY10" fmla="*/ 49558 h 58319"/>
                <a:gd name="connsiteX11" fmla="*/ 535460 w 757882"/>
                <a:gd name="connsiteY11" fmla="*/ 49558 h 58319"/>
                <a:gd name="connsiteX12" fmla="*/ 584887 w 757882"/>
                <a:gd name="connsiteY12" fmla="*/ 33083 h 58319"/>
                <a:gd name="connsiteX13" fmla="*/ 659027 w 757882"/>
                <a:gd name="connsiteY13" fmla="*/ 49558 h 58319"/>
                <a:gd name="connsiteX14" fmla="*/ 733168 w 757882"/>
                <a:gd name="connsiteY14" fmla="*/ 41320 h 58319"/>
                <a:gd name="connsiteX15" fmla="*/ 757882 w 757882"/>
                <a:gd name="connsiteY15" fmla="*/ 24845 h 5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882" h="58319">
                  <a:moveTo>
                    <a:pt x="0" y="16607"/>
                  </a:moveTo>
                  <a:cubicBezTo>
                    <a:pt x="13730" y="11115"/>
                    <a:pt x="26402" y="131"/>
                    <a:pt x="41190" y="131"/>
                  </a:cubicBezTo>
                  <a:cubicBezTo>
                    <a:pt x="51091" y="131"/>
                    <a:pt x="57048" y="12179"/>
                    <a:pt x="65903" y="16607"/>
                  </a:cubicBezTo>
                  <a:cubicBezTo>
                    <a:pt x="73670" y="20490"/>
                    <a:pt x="82379" y="22099"/>
                    <a:pt x="90617" y="24845"/>
                  </a:cubicBezTo>
                  <a:lnTo>
                    <a:pt x="148282" y="8369"/>
                  </a:lnTo>
                  <a:cubicBezTo>
                    <a:pt x="159205" y="5390"/>
                    <a:pt x="169967" y="-996"/>
                    <a:pt x="181233" y="131"/>
                  </a:cubicBezTo>
                  <a:cubicBezTo>
                    <a:pt x="198514" y="1859"/>
                    <a:pt x="213427" y="14453"/>
                    <a:pt x="230660" y="16607"/>
                  </a:cubicBezTo>
                  <a:lnTo>
                    <a:pt x="296563" y="24845"/>
                  </a:lnTo>
                  <a:cubicBezTo>
                    <a:pt x="304801" y="33083"/>
                    <a:pt x="310074" y="46358"/>
                    <a:pt x="321276" y="49558"/>
                  </a:cubicBezTo>
                  <a:cubicBezTo>
                    <a:pt x="332162" y="52668"/>
                    <a:pt x="342905" y="41320"/>
                    <a:pt x="354227" y="41320"/>
                  </a:cubicBezTo>
                  <a:cubicBezTo>
                    <a:pt x="392768" y="41320"/>
                    <a:pt x="431114" y="46812"/>
                    <a:pt x="469557" y="49558"/>
                  </a:cubicBezTo>
                  <a:cubicBezTo>
                    <a:pt x="503855" y="60991"/>
                    <a:pt x="491720" y="61487"/>
                    <a:pt x="535460" y="49558"/>
                  </a:cubicBezTo>
                  <a:cubicBezTo>
                    <a:pt x="552215" y="44989"/>
                    <a:pt x="584887" y="33083"/>
                    <a:pt x="584887" y="33083"/>
                  </a:cubicBezTo>
                  <a:cubicBezTo>
                    <a:pt x="610371" y="41577"/>
                    <a:pt x="630034" y="49558"/>
                    <a:pt x="659027" y="49558"/>
                  </a:cubicBezTo>
                  <a:cubicBezTo>
                    <a:pt x="683893" y="49558"/>
                    <a:pt x="708454" y="44066"/>
                    <a:pt x="733168" y="41320"/>
                  </a:cubicBezTo>
                  <a:lnTo>
                    <a:pt x="757882" y="24845"/>
                  </a:lnTo>
                </a:path>
              </a:pathLst>
            </a:cu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71377" y="4551174"/>
            <a:ext cx="223644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solver -&gt; Thermal solver</a:t>
            </a:r>
            <a:endParaRPr lang="en-US" sz="1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231027" y="5750011"/>
            <a:ext cx="774357" cy="16475"/>
          </a:xfrm>
          <a:custGeom>
            <a:avLst/>
            <a:gdLst>
              <a:gd name="connsiteX0" fmla="*/ 0 w 774357"/>
              <a:gd name="connsiteY0" fmla="*/ 0 h 16475"/>
              <a:gd name="connsiteX1" fmla="*/ 156519 w 774357"/>
              <a:gd name="connsiteY1" fmla="*/ 8238 h 16475"/>
              <a:gd name="connsiteX2" fmla="*/ 181232 w 774357"/>
              <a:gd name="connsiteY2" fmla="*/ 16475 h 16475"/>
              <a:gd name="connsiteX3" fmla="*/ 313038 w 774357"/>
              <a:gd name="connsiteY3" fmla="*/ 8238 h 16475"/>
              <a:gd name="connsiteX4" fmla="*/ 486032 w 774357"/>
              <a:gd name="connsiteY4" fmla="*/ 0 h 16475"/>
              <a:gd name="connsiteX5" fmla="*/ 774357 w 774357"/>
              <a:gd name="connsiteY5" fmla="*/ 8238 h 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357" h="16475">
                <a:moveTo>
                  <a:pt x="0" y="0"/>
                </a:moveTo>
                <a:cubicBezTo>
                  <a:pt x="52173" y="2746"/>
                  <a:pt x="104488" y="3508"/>
                  <a:pt x="156519" y="8238"/>
                </a:cubicBezTo>
                <a:cubicBezTo>
                  <a:pt x="165167" y="9024"/>
                  <a:pt x="172549" y="16475"/>
                  <a:pt x="181232" y="16475"/>
                </a:cubicBezTo>
                <a:cubicBezTo>
                  <a:pt x="225253" y="16475"/>
                  <a:pt x="269081" y="10614"/>
                  <a:pt x="313038" y="8238"/>
                </a:cubicBezTo>
                <a:lnTo>
                  <a:pt x="486032" y="0"/>
                </a:lnTo>
                <a:cubicBezTo>
                  <a:pt x="697427" y="10067"/>
                  <a:pt x="601297" y="8238"/>
                  <a:pt x="774357" y="8238"/>
                </a:cubicBezTo>
              </a:path>
            </a:pathLst>
          </a:cu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59549" y="5853223"/>
            <a:ext cx="1116418" cy="48162"/>
          </a:xfrm>
          <a:custGeom>
            <a:avLst/>
            <a:gdLst>
              <a:gd name="connsiteX0" fmla="*/ 0 w 1116418"/>
              <a:gd name="connsiteY0" fmla="*/ 0 h 48162"/>
              <a:gd name="connsiteX1" fmla="*/ 58479 w 1116418"/>
              <a:gd name="connsiteY1" fmla="*/ 5317 h 48162"/>
              <a:gd name="connsiteX2" fmla="*/ 74428 w 1116418"/>
              <a:gd name="connsiteY2" fmla="*/ 15949 h 48162"/>
              <a:gd name="connsiteX3" fmla="*/ 106325 w 1116418"/>
              <a:gd name="connsiteY3" fmla="*/ 26582 h 48162"/>
              <a:gd name="connsiteX4" fmla="*/ 170121 w 1116418"/>
              <a:gd name="connsiteY4" fmla="*/ 26582 h 48162"/>
              <a:gd name="connsiteX5" fmla="*/ 186070 w 1116418"/>
              <a:gd name="connsiteY5" fmla="*/ 42530 h 48162"/>
              <a:gd name="connsiteX6" fmla="*/ 212651 w 1116418"/>
              <a:gd name="connsiteY6" fmla="*/ 31898 h 48162"/>
              <a:gd name="connsiteX7" fmla="*/ 233916 w 1116418"/>
              <a:gd name="connsiteY7" fmla="*/ 21265 h 48162"/>
              <a:gd name="connsiteX8" fmla="*/ 255181 w 1116418"/>
              <a:gd name="connsiteY8" fmla="*/ 26582 h 48162"/>
              <a:gd name="connsiteX9" fmla="*/ 318977 w 1116418"/>
              <a:gd name="connsiteY9" fmla="*/ 42530 h 48162"/>
              <a:gd name="connsiteX10" fmla="*/ 334925 w 1116418"/>
              <a:gd name="connsiteY10" fmla="*/ 37214 h 48162"/>
              <a:gd name="connsiteX11" fmla="*/ 419986 w 1116418"/>
              <a:gd name="connsiteY11" fmla="*/ 37214 h 48162"/>
              <a:gd name="connsiteX12" fmla="*/ 441251 w 1116418"/>
              <a:gd name="connsiteY12" fmla="*/ 26582 h 48162"/>
              <a:gd name="connsiteX13" fmla="*/ 489098 w 1116418"/>
              <a:gd name="connsiteY13" fmla="*/ 21265 h 48162"/>
              <a:gd name="connsiteX14" fmla="*/ 510363 w 1116418"/>
              <a:gd name="connsiteY14" fmla="*/ 15949 h 48162"/>
              <a:gd name="connsiteX15" fmla="*/ 563525 w 1116418"/>
              <a:gd name="connsiteY15" fmla="*/ 26582 h 48162"/>
              <a:gd name="connsiteX16" fmla="*/ 590107 w 1116418"/>
              <a:gd name="connsiteY16" fmla="*/ 21265 h 48162"/>
              <a:gd name="connsiteX17" fmla="*/ 648586 w 1116418"/>
              <a:gd name="connsiteY17" fmla="*/ 31898 h 48162"/>
              <a:gd name="connsiteX18" fmla="*/ 685800 w 1116418"/>
              <a:gd name="connsiteY18" fmla="*/ 26582 h 48162"/>
              <a:gd name="connsiteX19" fmla="*/ 760228 w 1116418"/>
              <a:gd name="connsiteY19" fmla="*/ 37214 h 48162"/>
              <a:gd name="connsiteX20" fmla="*/ 802758 w 1116418"/>
              <a:gd name="connsiteY20" fmla="*/ 26582 h 48162"/>
              <a:gd name="connsiteX21" fmla="*/ 818707 w 1116418"/>
              <a:gd name="connsiteY21" fmla="*/ 31898 h 48162"/>
              <a:gd name="connsiteX22" fmla="*/ 893135 w 1116418"/>
              <a:gd name="connsiteY22" fmla="*/ 26582 h 48162"/>
              <a:gd name="connsiteX23" fmla="*/ 914400 w 1116418"/>
              <a:gd name="connsiteY23" fmla="*/ 21265 h 48162"/>
              <a:gd name="connsiteX24" fmla="*/ 983511 w 1116418"/>
              <a:gd name="connsiteY24" fmla="*/ 31898 h 48162"/>
              <a:gd name="connsiteX25" fmla="*/ 999460 w 1116418"/>
              <a:gd name="connsiteY25" fmla="*/ 42530 h 48162"/>
              <a:gd name="connsiteX26" fmla="*/ 1100470 w 1116418"/>
              <a:gd name="connsiteY26" fmla="*/ 42530 h 48162"/>
              <a:gd name="connsiteX27" fmla="*/ 1116418 w 1116418"/>
              <a:gd name="connsiteY27" fmla="*/ 31898 h 4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6418" h="48162">
                <a:moveTo>
                  <a:pt x="0" y="0"/>
                </a:moveTo>
                <a:cubicBezTo>
                  <a:pt x="19493" y="1772"/>
                  <a:pt x="39340" y="1216"/>
                  <a:pt x="58479" y="5317"/>
                </a:cubicBezTo>
                <a:cubicBezTo>
                  <a:pt x="64726" y="6656"/>
                  <a:pt x="68589" y="13354"/>
                  <a:pt x="74428" y="15949"/>
                </a:cubicBezTo>
                <a:cubicBezTo>
                  <a:pt x="84670" y="20501"/>
                  <a:pt x="106325" y="26582"/>
                  <a:pt x="106325" y="26582"/>
                </a:cubicBezTo>
                <a:cubicBezTo>
                  <a:pt x="124410" y="24321"/>
                  <a:pt x="151205" y="15773"/>
                  <a:pt x="170121" y="26582"/>
                </a:cubicBezTo>
                <a:cubicBezTo>
                  <a:pt x="176649" y="30312"/>
                  <a:pt x="180754" y="37214"/>
                  <a:pt x="186070" y="42530"/>
                </a:cubicBezTo>
                <a:cubicBezTo>
                  <a:pt x="194930" y="38986"/>
                  <a:pt x="203931" y="35774"/>
                  <a:pt x="212651" y="31898"/>
                </a:cubicBezTo>
                <a:cubicBezTo>
                  <a:pt x="219893" y="28679"/>
                  <a:pt x="226052" y="22248"/>
                  <a:pt x="233916" y="21265"/>
                </a:cubicBezTo>
                <a:cubicBezTo>
                  <a:pt x="241166" y="20359"/>
                  <a:pt x="248093" y="24810"/>
                  <a:pt x="255181" y="26582"/>
                </a:cubicBezTo>
                <a:cubicBezTo>
                  <a:pt x="292751" y="51628"/>
                  <a:pt x="277255" y="51802"/>
                  <a:pt x="318977" y="42530"/>
                </a:cubicBezTo>
                <a:cubicBezTo>
                  <a:pt x="324447" y="41314"/>
                  <a:pt x="329609" y="38986"/>
                  <a:pt x="334925" y="37214"/>
                </a:cubicBezTo>
                <a:cubicBezTo>
                  <a:pt x="369256" y="48657"/>
                  <a:pt x="359873" y="47822"/>
                  <a:pt x="419986" y="37214"/>
                </a:cubicBezTo>
                <a:cubicBezTo>
                  <a:pt x="427790" y="35837"/>
                  <a:pt x="433529" y="28364"/>
                  <a:pt x="441251" y="26582"/>
                </a:cubicBezTo>
                <a:cubicBezTo>
                  <a:pt x="456887" y="22974"/>
                  <a:pt x="473149" y="23037"/>
                  <a:pt x="489098" y="21265"/>
                </a:cubicBezTo>
                <a:cubicBezTo>
                  <a:pt x="496186" y="19493"/>
                  <a:pt x="503057" y="15949"/>
                  <a:pt x="510363" y="15949"/>
                </a:cubicBezTo>
                <a:cubicBezTo>
                  <a:pt x="534802" y="15949"/>
                  <a:pt x="543883" y="20033"/>
                  <a:pt x="563525" y="26582"/>
                </a:cubicBezTo>
                <a:cubicBezTo>
                  <a:pt x="572386" y="24810"/>
                  <a:pt x="581071" y="21265"/>
                  <a:pt x="590107" y="21265"/>
                </a:cubicBezTo>
                <a:cubicBezTo>
                  <a:pt x="620160" y="21265"/>
                  <a:pt x="626158" y="24422"/>
                  <a:pt x="648586" y="31898"/>
                </a:cubicBezTo>
                <a:cubicBezTo>
                  <a:pt x="660991" y="30126"/>
                  <a:pt x="673269" y="26582"/>
                  <a:pt x="685800" y="26582"/>
                </a:cubicBezTo>
                <a:cubicBezTo>
                  <a:pt x="732389" y="26582"/>
                  <a:pt x="730712" y="27376"/>
                  <a:pt x="760228" y="37214"/>
                </a:cubicBezTo>
                <a:cubicBezTo>
                  <a:pt x="772813" y="33019"/>
                  <a:pt x="789928" y="26582"/>
                  <a:pt x="802758" y="26582"/>
                </a:cubicBezTo>
                <a:cubicBezTo>
                  <a:pt x="808362" y="26582"/>
                  <a:pt x="813391" y="30126"/>
                  <a:pt x="818707" y="31898"/>
                </a:cubicBezTo>
                <a:cubicBezTo>
                  <a:pt x="843516" y="30126"/>
                  <a:pt x="868415" y="29329"/>
                  <a:pt x="893135" y="26582"/>
                </a:cubicBezTo>
                <a:cubicBezTo>
                  <a:pt x="900397" y="25775"/>
                  <a:pt x="907093" y="21265"/>
                  <a:pt x="914400" y="21265"/>
                </a:cubicBezTo>
                <a:cubicBezTo>
                  <a:pt x="933705" y="21265"/>
                  <a:pt x="963279" y="27852"/>
                  <a:pt x="983511" y="31898"/>
                </a:cubicBezTo>
                <a:cubicBezTo>
                  <a:pt x="988827" y="35442"/>
                  <a:pt x="993296" y="40849"/>
                  <a:pt x="999460" y="42530"/>
                </a:cubicBezTo>
                <a:cubicBezTo>
                  <a:pt x="1036248" y="52563"/>
                  <a:pt x="1062238" y="46006"/>
                  <a:pt x="1100470" y="42530"/>
                </a:cubicBezTo>
                <a:lnTo>
                  <a:pt x="1116418" y="31898"/>
                </a:lnTo>
              </a:path>
            </a:pathLst>
          </a:cu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0" y="103664"/>
            <a:ext cx="8786610" cy="641739"/>
          </a:xfrm>
        </p:spPr>
        <p:txBody>
          <a:bodyPr/>
          <a:lstStyle/>
          <a:p>
            <a:r>
              <a:rPr lang="en-US" dirty="0" smtClean="0"/>
              <a:t>FD, EM and trans. model with garnet with averaged µ´ &amp; µ´´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 bwMode="auto">
          <a:xfrm>
            <a:off x="306527" y="877163"/>
            <a:ext cx="318676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3418703" y="863689"/>
            <a:ext cx="2284391" cy="24622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 err="1" smtClean="0">
                <a:solidFill>
                  <a:prstClr val="black"/>
                </a:solidFill>
                <a:latin typeface="Calibri"/>
              </a:rPr>
              <a:t>Tianhuan</a:t>
            </a:r>
            <a:r>
              <a:rPr lang="en-US" sz="1400" u="sng" dirty="0" smtClean="0">
                <a:solidFill>
                  <a:prstClr val="black"/>
                </a:solidFill>
                <a:latin typeface="Calibri"/>
              </a:rPr>
              <a:t> Luo, </a:t>
            </a:r>
            <a:r>
              <a:rPr lang="en-US" sz="1400" u="sng" dirty="0" err="1" smtClean="0">
                <a:solidFill>
                  <a:prstClr val="black"/>
                </a:solidFill>
                <a:latin typeface="Calibri"/>
              </a:rPr>
              <a:t>ThinPlate</a:t>
            </a:r>
            <a:r>
              <a:rPr lang="en-US" sz="1400" u="sng" dirty="0" smtClean="0">
                <a:solidFill>
                  <a:prstClr val="black"/>
                </a:solidFill>
                <a:latin typeface="Calibri"/>
              </a:rPr>
              <a:t>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 = 75.503 MHz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V_peak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100 KV: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P_ferrite_e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8.11 kW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P_ferrite_m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63.25 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P_ferrite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71.36 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P_copper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9.14 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P_total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= 80.5 kW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The Omega3P EM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simu-lation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agrees well with Gennady’s results.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5839"/>
              </p:ext>
            </p:extLst>
          </p:nvPr>
        </p:nvGraphicFramePr>
        <p:xfrm>
          <a:off x="5093465" y="3461661"/>
          <a:ext cx="3414808" cy="914400"/>
        </p:xfrm>
        <a:graphic>
          <a:graphicData uri="http://schemas.openxmlformats.org/drawingml/2006/table">
            <a:tbl>
              <a:tblPr firstRow="1" bandRow="1"/>
              <a:tblGrid>
                <a:gridCol w="906741"/>
                <a:gridCol w="731520"/>
                <a:gridCol w="775063"/>
                <a:gridCol w="1001484"/>
              </a:tblGrid>
              <a:tr h="1455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4.67e-4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2.06e-4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455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R_sh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CST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455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kW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60910"/>
              </p:ext>
            </p:extLst>
          </p:nvPr>
        </p:nvGraphicFramePr>
        <p:xfrm>
          <a:off x="5097343" y="5119754"/>
          <a:ext cx="3410930" cy="609600"/>
        </p:xfrm>
        <a:graphic>
          <a:graphicData uri="http://schemas.openxmlformats.org/drawingml/2006/table">
            <a:tbl>
              <a:tblPr firstRow="1" bandRow="1"/>
              <a:tblGrid>
                <a:gridCol w="911571"/>
                <a:gridCol w="731520"/>
                <a:gridCol w="766355"/>
                <a:gridCol w="1001484"/>
              </a:tblGrid>
              <a:tr h="1373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R_sh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78.5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Transmit.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373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kW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65.8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" y="4216674"/>
            <a:ext cx="400295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garnet with fixed parameters FD solver and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solver (CST and Omega3P) deliver close results.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63594"/>
            <a:ext cx="434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Recalculating 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Tianhuan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Luo results with 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SteelPlug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</a:t>
            </a:r>
            <a:r>
              <a:rPr lang="el-GR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0.000206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P_total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=8.11+9.14+71.36*206/467=48.72 kW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Rsh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100^2/48.72 = 205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el-GR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Ω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09596"/>
            <a:ext cx="4934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f=76 MHz </a:t>
            </a:r>
            <a:r>
              <a:rPr lang="el-GR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=3.5 =&gt; 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SteelPlug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</a:t>
            </a:r>
            <a:r>
              <a:rPr lang="el-GR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0.000206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(or tan</a:t>
            </a:r>
            <a:r>
              <a:rPr lang="el-GR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0.0002145 from Tan’s approximation</a:t>
            </a:r>
            <a:r>
              <a:rPr lang="en-US" sz="1800" dirty="0" smtClean="0">
                <a:solidFill>
                  <a:prstClr val="black"/>
                </a:solidFill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)  </a:t>
            </a:r>
            <a:endParaRPr lang="en-US" sz="1800" dirty="0">
              <a:solidFill>
                <a:prstClr val="black"/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221929"/>
              </p:ext>
            </p:extLst>
          </p:nvPr>
        </p:nvGraphicFramePr>
        <p:xfrm>
          <a:off x="5737930" y="877163"/>
          <a:ext cx="3124200" cy="24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33202"/>
              </p:ext>
            </p:extLst>
          </p:nvPr>
        </p:nvGraphicFramePr>
        <p:xfrm>
          <a:off x="6450013" y="1876921"/>
          <a:ext cx="1216794" cy="21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5" imgW="1346040" imgH="241200" progId="Equation.3">
                  <p:embed/>
                </p:oleObj>
              </mc:Choice>
              <mc:Fallback>
                <p:oleObj name="Equation" r:id="rId5" imgW="1346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0013" y="1876921"/>
                        <a:ext cx="1216794" cy="21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049141"/>
              </p:ext>
            </p:extLst>
          </p:nvPr>
        </p:nvGraphicFramePr>
        <p:xfrm>
          <a:off x="6180138" y="2304688"/>
          <a:ext cx="1583843" cy="21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7" imgW="1752480" imgH="241200" progId="Equation.3">
                  <p:embed/>
                </p:oleObj>
              </mc:Choice>
              <mc:Fallback>
                <p:oleObj name="Equation" r:id="rId7" imgW="1752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0138" y="2304688"/>
                        <a:ext cx="1583843" cy="218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18289"/>
              </p:ext>
            </p:extLst>
          </p:nvPr>
        </p:nvGraphicFramePr>
        <p:xfrm>
          <a:off x="5089988" y="4435094"/>
          <a:ext cx="3418285" cy="609600"/>
        </p:xfrm>
        <a:graphic>
          <a:graphicData uri="http://schemas.openxmlformats.org/drawingml/2006/table">
            <a:tbl>
              <a:tblPr firstRow="1" bandRow="1"/>
              <a:tblGrid>
                <a:gridCol w="910218"/>
                <a:gridCol w="731520"/>
                <a:gridCol w="766354"/>
                <a:gridCol w="1010193"/>
              </a:tblGrid>
              <a:tr h="1373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R_sh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Omega3P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373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kW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7666807" y="1993557"/>
            <a:ext cx="373323" cy="2471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31019" y="2414066"/>
            <a:ext cx="309111" cy="287781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9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Uniform garnet vs non-linear garnet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338" y="5084686"/>
            <a:ext cx="4440195" cy="1111138"/>
          </a:xfrm>
        </p:spPr>
        <p:txBody>
          <a:bodyPr/>
          <a:lstStyle/>
          <a:p>
            <a:pPr marL="0" indent="0">
              <a:buNone/>
            </a:pPr>
            <a:r>
              <a:rPr lang="en-US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Losses in copper and dielectric losses: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 solver with uniform garnet  - 16.6 kW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Eigenmode solver with uniform garnet - 16.7 kW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 with non-linear garnet at 106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- 16.4 kW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model at 106 MHz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 kW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Gennady Romanov | Miscellaneous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35565" y="815546"/>
            <a:ext cx="528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garnet – transition model and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 eigenmode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solver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Non-linear garnet –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CST frequency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with external bias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79066"/>
              </p:ext>
            </p:extLst>
          </p:nvPr>
        </p:nvGraphicFramePr>
        <p:xfrm>
          <a:off x="321049" y="1617848"/>
          <a:ext cx="3929676" cy="336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561922"/>
              </p:ext>
            </p:extLst>
          </p:nvPr>
        </p:nvGraphicFramePr>
        <p:xfrm>
          <a:off x="4485175" y="1617848"/>
          <a:ext cx="3929676" cy="336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35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coupler </a:t>
            </a:r>
            <a:r>
              <a:rPr lang="en-US" dirty="0" smtClean="0"/>
              <a:t>or blocking capacitor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018" b="6191"/>
          <a:stretch/>
        </p:blipFill>
        <p:spPr>
          <a:xfrm>
            <a:off x="206321" y="4219838"/>
            <a:ext cx="2117956" cy="1771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886" t="2985" r="30692" b="7463"/>
          <a:stretch/>
        </p:blipFill>
        <p:spPr>
          <a:xfrm>
            <a:off x="228600" y="896938"/>
            <a:ext cx="2971801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3268"/>
          <a:stretch/>
        </p:blipFill>
        <p:spPr>
          <a:xfrm>
            <a:off x="2417328" y="4274453"/>
            <a:ext cx="1825119" cy="1722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978" t="17306" r="28052" b="9072"/>
          <a:stretch/>
        </p:blipFill>
        <p:spPr>
          <a:xfrm>
            <a:off x="3367832" y="916730"/>
            <a:ext cx="3172691" cy="2266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982" y="4318728"/>
            <a:ext cx="2377834" cy="1678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r="4338" b="2400"/>
          <a:stretch/>
        </p:blipFill>
        <p:spPr>
          <a:xfrm>
            <a:off x="4428549" y="4271369"/>
            <a:ext cx="2058559" cy="17196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7451" y="5943614"/>
            <a:ext cx="682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 are </a:t>
            </a:r>
            <a:r>
              <a:rPr lang="en-US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overcoupled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For higher frequency the reflection is increasing.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27451" y="968304"/>
            <a:ext cx="1836587" cy="275987"/>
          </a:xfrm>
          <a:prstGeom prst="wedgeRectCallout">
            <a:avLst>
              <a:gd name="adj1" fmla="val 44038"/>
              <a:gd name="adj2" fmla="val 129804"/>
            </a:avLst>
          </a:prstGeom>
          <a:solidFill>
            <a:srgbClr val="E8D9F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Scaled TRIUMF coupler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827733" y="2665589"/>
            <a:ext cx="2244661" cy="405291"/>
          </a:xfrm>
          <a:prstGeom prst="wedgeRectCallout">
            <a:avLst>
              <a:gd name="adj1" fmla="val 29662"/>
              <a:gd name="adj2" fmla="val -152442"/>
            </a:avLst>
          </a:prstGeom>
          <a:solidFill>
            <a:srgbClr val="E8D9F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Tan’s coax type blocking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 (L=80 mm, r = 70 mm)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30414" t="17375" r="29553" b="10348"/>
          <a:stretch/>
        </p:blipFill>
        <p:spPr>
          <a:xfrm>
            <a:off x="6707955" y="916730"/>
            <a:ext cx="2207445" cy="16243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l="27821" r="36631"/>
          <a:stretch/>
        </p:blipFill>
        <p:spPr>
          <a:xfrm>
            <a:off x="7134728" y="2555148"/>
            <a:ext cx="1376967" cy="15787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1" y="3344508"/>
            <a:ext cx="655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Capacitance (10pF from trans.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odel)) is not convenient and sufficient requirement for designing. It is not even clear what is its definition in the 3D model. 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3211" y="2178781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surface field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0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20925" t="9840" r="14789"/>
          <a:stretch/>
        </p:blipFill>
        <p:spPr>
          <a:xfrm>
            <a:off x="259370" y="949093"/>
            <a:ext cx="4013606" cy="19688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</a:t>
            </a:r>
            <a:r>
              <a:rPr lang="en-US" dirty="0" smtClean="0"/>
              <a:t>analyses with alumina cooling disk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1/VII-2015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Miscellaneous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441899"/>
            <a:ext cx="432692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Thermal conductivity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</a:t>
            </a:r>
            <a:r>
              <a:rPr lang="en-US" sz="1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lang="en-US" sz="1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- 30 W/K/m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Al800  - 3.5 W/K/m</a:t>
            </a:r>
          </a:p>
          <a:p>
            <a:pPr lvl="0">
              <a:spcBef>
                <a:spcPct val="20000"/>
              </a:spcBef>
            </a:pPr>
            <a:r>
              <a:rPr lang="en-US" sz="1800" b="1" dirty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Simulation</a:t>
            </a:r>
            <a:r>
              <a:rPr lang="en-US" sz="1800" dirty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 with </a:t>
            </a:r>
            <a:r>
              <a:rPr lang="en-US" sz="1800" dirty="0" smtClean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thermal losses of P=3.2 </a:t>
            </a:r>
            <a:r>
              <a:rPr lang="en-US" sz="1800" dirty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kW </a:t>
            </a:r>
            <a:r>
              <a:rPr lang="en-US" sz="1800" dirty="0" smtClean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and cooling </a:t>
            </a:r>
            <a:r>
              <a:rPr lang="en-US" sz="1800" dirty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water </a:t>
            </a:r>
            <a:r>
              <a:rPr lang="en-US" sz="1800" dirty="0" smtClean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temperature of </a:t>
            </a:r>
            <a:r>
              <a:rPr lang="en-US" sz="1800" dirty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30 °</a:t>
            </a:r>
            <a:r>
              <a:rPr lang="en-US" sz="1800" dirty="0" smtClean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C,</a:t>
            </a:r>
          </a:p>
          <a:p>
            <a:pPr lvl="0">
              <a:spcBef>
                <a:spcPts val="0"/>
              </a:spcBef>
            </a:pPr>
            <a:r>
              <a:rPr lang="en-US" sz="1800" dirty="0" smtClean="0">
                <a:solidFill>
                  <a:srgbClr val="404040"/>
                </a:solidFill>
                <a:latin typeface="Times New Roman" panose="02020603050405020304" pitchFamily="18" charset="0"/>
                <a:ea typeface="Geneva" charset="0"/>
                <a:cs typeface="Times New Roman" panose="02020603050405020304" pitchFamily="18" charset="0"/>
              </a:rPr>
              <a:t>old ramp. </a:t>
            </a:r>
            <a:endParaRPr lang="en-US" sz="1800" dirty="0">
              <a:solidFill>
                <a:srgbClr val="404040"/>
              </a:solidFill>
              <a:latin typeface="Times New Roman" panose="02020603050405020304" pitchFamily="18" charset="0"/>
              <a:ea typeface="Geneva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3623" y="1192296"/>
            <a:ext cx="130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Alumina 99.5%, 3 mm thickness</a:t>
            </a:r>
            <a:endParaRPr lang="en-US" sz="120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0883" t="6862" r="34150" b="14702"/>
          <a:stretch/>
        </p:blipFill>
        <p:spPr>
          <a:xfrm>
            <a:off x="1416883" y="2134821"/>
            <a:ext cx="1912950" cy="959242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1243915" y="1377505"/>
            <a:ext cx="849708" cy="45624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2759676" y="1653961"/>
            <a:ext cx="0" cy="911850"/>
          </a:xfrm>
          <a:prstGeom prst="straightConnector1">
            <a:avLst/>
          </a:prstGeom>
          <a:noFill/>
          <a:ln w="1905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243914" y="1778461"/>
            <a:ext cx="1157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 jackets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06450" y="1902941"/>
            <a:ext cx="437465" cy="32951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1"/>
          </p:cNvCxnSpPr>
          <p:nvPr/>
        </p:nvCxnSpPr>
        <p:spPr>
          <a:xfrm flipH="1" flipV="1">
            <a:off x="806452" y="1079159"/>
            <a:ext cx="437462" cy="85319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2081" t="6611" r="22127"/>
          <a:stretch/>
        </p:blipFill>
        <p:spPr>
          <a:xfrm>
            <a:off x="5257521" y="949093"/>
            <a:ext cx="3556365" cy="19688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6079524" y="1392915"/>
            <a:ext cx="21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Imported distribution </a:t>
            </a:r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thermal losses for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f=76.55 MHz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18233" t="18040" r="25130" b="14703"/>
          <a:stretch/>
        </p:blipFill>
        <p:spPr>
          <a:xfrm>
            <a:off x="4571999" y="3112402"/>
            <a:ext cx="4237305" cy="20774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450013" y="4802280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  <a:ea typeface="+mn-ea"/>
              </a:rPr>
              <a:t>T_max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</a:rPr>
              <a:t> = 85°C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57521" y="5260264"/>
            <a:ext cx="222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distribution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257" y="5947954"/>
            <a:ext cx="562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alumina disks will reduce </a:t>
            </a:r>
            <a:r>
              <a:rPr lang="en-US" dirty="0" err="1" smtClean="0"/>
              <a:t>T_max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128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3036</TotalTime>
  <Words>522</Words>
  <Application>Microsoft Office PowerPoint</Application>
  <PresentationFormat>On-screen Show (4:3)</PresentationFormat>
  <Paragraphs>104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ＭＳ Ｐゴシック</vt:lpstr>
      <vt:lpstr>Arabic Typesetting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Equation</vt:lpstr>
      <vt:lpstr>Cavity parameters used in CST, preliminary results with blocking capacitor and more thermal analyses</vt:lpstr>
      <vt:lpstr>Definitions in CST</vt:lpstr>
      <vt:lpstr>FD, EM and trans. model with garnet with averaged µ´ &amp; µ´´ </vt:lpstr>
      <vt:lpstr>Uniform garnet vs non-linear garnet </vt:lpstr>
      <vt:lpstr>Power coupler or blocking capacitor</vt:lpstr>
      <vt:lpstr>Thermal analyses with alumina cooling disk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57</cp:revision>
  <cp:lastPrinted>2014-01-20T19:40:21Z</cp:lastPrinted>
  <dcterms:created xsi:type="dcterms:W3CDTF">2015-06-19T17:30:25Z</dcterms:created>
  <dcterms:modified xsi:type="dcterms:W3CDTF">2015-07-01T14:13:56Z</dcterms:modified>
</cp:coreProperties>
</file>