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65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users$\madrak\Booster\HarmonicCav\ModelCav\Maggie_Superfish_Results\Superfish%20Cavity%20Simulations_fi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AMSSRV1\users$\madrak\Booster\HarmonicCav\ModelCav\Maggie_Superfish_Results\Superfish%20Cavity%20Simulations_fina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Shunt Impedance vs. Frequency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47067891689704"/>
          <c:y val="0.19480346655735731"/>
          <c:w val="0.60342406808867655"/>
          <c:h val="0.59104512977544477"/>
        </c:manualLayout>
      </c:layout>
      <c:scatterChart>
        <c:scatterStyle val="lineMarker"/>
        <c:varyColors val="0"/>
        <c:ser>
          <c:idx val="0"/>
          <c:order val="0"/>
          <c:tx>
            <c:v>Real Cavity New Mu Curve</c:v>
          </c:tx>
          <c:xVal>
            <c:numRef>
              <c:f>'Mu Curve Comparisons'!$A$25:$A$33</c:f>
              <c:numCache>
                <c:formatCode>General</c:formatCode>
                <c:ptCount val="9"/>
                <c:pt idx="0">
                  <c:v>76.085509999999999</c:v>
                </c:pt>
                <c:pt idx="1">
                  <c:v>157.51669000000001</c:v>
                </c:pt>
                <c:pt idx="2">
                  <c:v>270.11909000000003</c:v>
                </c:pt>
                <c:pt idx="3">
                  <c:v>384.61356999999998</c:v>
                </c:pt>
                <c:pt idx="4">
                  <c:v>484.24722000000003</c:v>
                </c:pt>
                <c:pt idx="5">
                  <c:v>592.62901999999997</c:v>
                </c:pt>
                <c:pt idx="6">
                  <c:v>683.76800000000003</c:v>
                </c:pt>
                <c:pt idx="7">
                  <c:v>823.82357000000002</c:v>
                </c:pt>
                <c:pt idx="8">
                  <c:v>893.91723000000002</c:v>
                </c:pt>
              </c:numCache>
            </c:numRef>
          </c:xVal>
          <c:yVal>
            <c:numRef>
              <c:f>'Mu Curve Comparisons'!$D$25:$D$33</c:f>
              <c:numCache>
                <c:formatCode>General</c:formatCode>
                <c:ptCount val="9"/>
                <c:pt idx="0">
                  <c:v>107.35799999999999</c:v>
                </c:pt>
                <c:pt idx="1">
                  <c:v>311.27649999999994</c:v>
                </c:pt>
                <c:pt idx="2">
                  <c:v>36.711500000000001</c:v>
                </c:pt>
                <c:pt idx="3">
                  <c:v>84.837500000000006</c:v>
                </c:pt>
                <c:pt idx="4">
                  <c:v>38.5625</c:v>
                </c:pt>
                <c:pt idx="5">
                  <c:v>93.783999999999992</c:v>
                </c:pt>
                <c:pt idx="6">
                  <c:v>23.137499999999999</c:v>
                </c:pt>
                <c:pt idx="7">
                  <c:v>45.040999999999997</c:v>
                </c:pt>
                <c:pt idx="8">
                  <c:v>63.859499999999997</c:v>
                </c:pt>
              </c:numCache>
            </c:numRef>
          </c:yVal>
          <c:smooth val="0"/>
        </c:ser>
        <c:ser>
          <c:idx val="1"/>
          <c:order val="1"/>
          <c:tx>
            <c:v>Model Cavity New Mu Curve</c:v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'Mu Curve Comparisons'!$H$7:$H$14</c:f>
              <c:numCache>
                <c:formatCode>General</c:formatCode>
                <c:ptCount val="8"/>
                <c:pt idx="0">
                  <c:v>87.674390000000002</c:v>
                </c:pt>
                <c:pt idx="1">
                  <c:v>166.89760000000001</c:v>
                </c:pt>
                <c:pt idx="2">
                  <c:v>312.33497</c:v>
                </c:pt>
                <c:pt idx="3">
                  <c:v>437.61491000000001</c:v>
                </c:pt>
                <c:pt idx="4">
                  <c:v>540.60378000000003</c:v>
                </c:pt>
                <c:pt idx="5">
                  <c:v>666.63413000000003</c:v>
                </c:pt>
                <c:pt idx="6">
                  <c:v>792.37908000000004</c:v>
                </c:pt>
                <c:pt idx="7">
                  <c:v>884.32673999999997</c:v>
                </c:pt>
              </c:numCache>
            </c:numRef>
          </c:xVal>
          <c:yVal>
            <c:numRef>
              <c:f>'Mu Curve Comparisons'!$K$7:$K$14</c:f>
              <c:numCache>
                <c:formatCode>General</c:formatCode>
                <c:ptCount val="8"/>
                <c:pt idx="0">
                  <c:v>68.146500000000003</c:v>
                </c:pt>
                <c:pt idx="1">
                  <c:v>202.55700000000002</c:v>
                </c:pt>
                <c:pt idx="2">
                  <c:v>17.695499999999999</c:v>
                </c:pt>
                <c:pt idx="3">
                  <c:v>91.113</c:v>
                </c:pt>
                <c:pt idx="4">
                  <c:v>32.378999999999998</c:v>
                </c:pt>
                <c:pt idx="5">
                  <c:v>34.261499999999998</c:v>
                </c:pt>
                <c:pt idx="6">
                  <c:v>33.884999999999998</c:v>
                </c:pt>
                <c:pt idx="7">
                  <c:v>58.357500000000002</c:v>
                </c:pt>
              </c:numCache>
            </c:numRef>
          </c:yVal>
          <c:smooth val="0"/>
        </c:ser>
        <c:ser>
          <c:idx val="2"/>
          <c:order val="2"/>
          <c:tx>
            <c:v>Real Cavity Old Mu Curve</c:v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'Mu Curve Comparisons'!$AJ$26:$AJ$34</c:f>
              <c:numCache>
                <c:formatCode>General</c:formatCode>
                <c:ptCount val="9"/>
                <c:pt idx="0">
                  <c:v>76.085509999999999</c:v>
                </c:pt>
                <c:pt idx="1">
                  <c:v>157.51669000000001</c:v>
                </c:pt>
                <c:pt idx="2">
                  <c:v>270.11908</c:v>
                </c:pt>
                <c:pt idx="3">
                  <c:v>384.61407000000003</c:v>
                </c:pt>
                <c:pt idx="4">
                  <c:v>484.24731000000003</c:v>
                </c:pt>
                <c:pt idx="5">
                  <c:v>592.62896000000001</c:v>
                </c:pt>
                <c:pt idx="6">
                  <c:v>683.76788999999997</c:v>
                </c:pt>
                <c:pt idx="7">
                  <c:v>823.82394999999997</c:v>
                </c:pt>
                <c:pt idx="8">
                  <c:v>893.91013999999996</c:v>
                </c:pt>
              </c:numCache>
            </c:numRef>
          </c:xVal>
          <c:yVal>
            <c:numRef>
              <c:f>'Mu Curve Comparisons'!$AM$26:$AM$34</c:f>
              <c:numCache>
                <c:formatCode>General</c:formatCode>
                <c:ptCount val="9"/>
                <c:pt idx="0">
                  <c:v>94.092500000000001</c:v>
                </c:pt>
                <c:pt idx="1">
                  <c:v>291.22399999999999</c:v>
                </c:pt>
                <c:pt idx="2">
                  <c:v>32.084000000000003</c:v>
                </c:pt>
                <c:pt idx="3">
                  <c:v>75.273999999999987</c:v>
                </c:pt>
                <c:pt idx="4">
                  <c:v>33.6265</c:v>
                </c:pt>
                <c:pt idx="5">
                  <c:v>82.677999999999997</c:v>
                </c:pt>
                <c:pt idx="6">
                  <c:v>20.052500000000002</c:v>
                </c:pt>
                <c:pt idx="7">
                  <c:v>38.5625</c:v>
                </c:pt>
                <c:pt idx="8">
                  <c:v>54.912999999999997</c:v>
                </c:pt>
              </c:numCache>
            </c:numRef>
          </c:yVal>
          <c:smooth val="0"/>
        </c:ser>
        <c:ser>
          <c:idx val="3"/>
          <c:order val="3"/>
          <c:tx>
            <c:v>Model Cavity Old Mu Curve</c:v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'Mu Curve Comparisons'!$AQ$7:$AQ$14</c:f>
              <c:numCache>
                <c:formatCode>General</c:formatCode>
                <c:ptCount val="8"/>
                <c:pt idx="0">
                  <c:v>87.674390000000002</c:v>
                </c:pt>
                <c:pt idx="1">
                  <c:v>166.89760000000001</c:v>
                </c:pt>
                <c:pt idx="2">
                  <c:v>312.33496000000002</c:v>
                </c:pt>
                <c:pt idx="3">
                  <c:v>437.61491000000001</c:v>
                </c:pt>
                <c:pt idx="4">
                  <c:v>540.60377000000005</c:v>
                </c:pt>
                <c:pt idx="5">
                  <c:v>666.63413000000003</c:v>
                </c:pt>
                <c:pt idx="6">
                  <c:v>792.37908000000004</c:v>
                </c:pt>
                <c:pt idx="7">
                  <c:v>884.32673999999997</c:v>
                </c:pt>
              </c:numCache>
            </c:numRef>
          </c:xVal>
          <c:yVal>
            <c:numRef>
              <c:f>'Mu Curve Comparisons'!$AT$7:$AT$14</c:f>
              <c:numCache>
                <c:formatCode>General</c:formatCode>
                <c:ptCount val="8"/>
                <c:pt idx="0">
                  <c:v>63.628500000000003</c:v>
                </c:pt>
                <c:pt idx="1">
                  <c:v>193.89750000000001</c:v>
                </c:pt>
                <c:pt idx="2">
                  <c:v>16.189499999999999</c:v>
                </c:pt>
                <c:pt idx="3">
                  <c:v>85.088999999999999</c:v>
                </c:pt>
                <c:pt idx="4">
                  <c:v>28.990499999999997</c:v>
                </c:pt>
                <c:pt idx="5">
                  <c:v>31.249500000000005</c:v>
                </c:pt>
                <c:pt idx="6">
                  <c:v>30.496500000000001</c:v>
                </c:pt>
                <c:pt idx="7">
                  <c:v>53.086499999999994</c:v>
                </c:pt>
              </c:numCache>
            </c:numRef>
          </c:yVal>
          <c:smooth val="0"/>
        </c:ser>
        <c:ser>
          <c:idx val="4"/>
          <c:order val="4"/>
          <c:tx>
            <c:v>Real Cavity Ferrite Plug Mu Curve</c:v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'Mu Curve Comparisons'!$FQ$7:$FQ$15</c:f>
              <c:numCache>
                <c:formatCode>General</c:formatCode>
                <c:ptCount val="9"/>
                <c:pt idx="0">
                  <c:v>76.085509999999999</c:v>
                </c:pt>
                <c:pt idx="1">
                  <c:v>157.51669000000001</c:v>
                </c:pt>
                <c:pt idx="2">
                  <c:v>270.11907000000002</c:v>
                </c:pt>
                <c:pt idx="3">
                  <c:v>384.61261999999999</c:v>
                </c:pt>
                <c:pt idx="4">
                  <c:v>484.24743000000001</c:v>
                </c:pt>
                <c:pt idx="5">
                  <c:v>592.62886000000003</c:v>
                </c:pt>
                <c:pt idx="6">
                  <c:v>683.76774999999998</c:v>
                </c:pt>
                <c:pt idx="7">
                  <c:v>823.82443000000001</c:v>
                </c:pt>
                <c:pt idx="8">
                  <c:v>893.92984000000001</c:v>
                </c:pt>
              </c:numCache>
            </c:numRef>
          </c:xVal>
          <c:yVal>
            <c:numRef>
              <c:f>'Mu Curve Comparisons'!$FT$7:$FT$15</c:f>
              <c:numCache>
                <c:formatCode>General</c:formatCode>
                <c:ptCount val="9"/>
                <c:pt idx="0">
                  <c:v>83.295000000000002</c:v>
                </c:pt>
                <c:pt idx="1">
                  <c:v>272.714</c:v>
                </c:pt>
                <c:pt idx="2">
                  <c:v>28.073499999999999</c:v>
                </c:pt>
                <c:pt idx="3">
                  <c:v>67.253</c:v>
                </c:pt>
                <c:pt idx="4">
                  <c:v>29.616</c:v>
                </c:pt>
                <c:pt idx="5">
                  <c:v>73.423000000000002</c:v>
                </c:pt>
                <c:pt idx="6">
                  <c:v>17.584499999999998</c:v>
                </c:pt>
                <c:pt idx="7">
                  <c:v>33.6265</c:v>
                </c:pt>
                <c:pt idx="8">
                  <c:v>48.4345</c:v>
                </c:pt>
              </c:numCache>
            </c:numRef>
          </c:yVal>
          <c:smooth val="0"/>
        </c:ser>
        <c:ser>
          <c:idx val="5"/>
          <c:order val="5"/>
          <c:tx>
            <c:v>Model Cavity Ferrite Plug Mu Curve</c:v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'Mu Curve Comparisons'!$FY$7:$FY$14</c:f>
              <c:numCache>
                <c:formatCode>General</c:formatCode>
                <c:ptCount val="8"/>
                <c:pt idx="0">
                  <c:v>87.674390000000002</c:v>
                </c:pt>
                <c:pt idx="1">
                  <c:v>166.89760000000001</c:v>
                </c:pt>
                <c:pt idx="2">
                  <c:v>312.33496000000002</c:v>
                </c:pt>
                <c:pt idx="3">
                  <c:v>437.61491000000001</c:v>
                </c:pt>
                <c:pt idx="4">
                  <c:v>540.60377000000005</c:v>
                </c:pt>
                <c:pt idx="5">
                  <c:v>666.63413000000003</c:v>
                </c:pt>
                <c:pt idx="6">
                  <c:v>792.37908000000004</c:v>
                </c:pt>
                <c:pt idx="7">
                  <c:v>884.32673999999997</c:v>
                </c:pt>
              </c:numCache>
            </c:numRef>
          </c:xVal>
          <c:yVal>
            <c:numRef>
              <c:f>'Mu Curve Comparisons'!$GB$7:$GB$14</c:f>
              <c:numCache>
                <c:formatCode>General</c:formatCode>
                <c:ptCount val="8"/>
                <c:pt idx="0">
                  <c:v>59.486999999999995</c:v>
                </c:pt>
                <c:pt idx="1">
                  <c:v>185.61449999999999</c:v>
                </c:pt>
                <c:pt idx="2">
                  <c:v>14.6835</c:v>
                </c:pt>
                <c:pt idx="3">
                  <c:v>79.441500000000005</c:v>
                </c:pt>
                <c:pt idx="4">
                  <c:v>26.355000000000004</c:v>
                </c:pt>
                <c:pt idx="5">
                  <c:v>28.614000000000001</c:v>
                </c:pt>
                <c:pt idx="6">
                  <c:v>27.484499999999997</c:v>
                </c:pt>
                <c:pt idx="7">
                  <c:v>48.192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299880"/>
        <c:axId val="95646288"/>
      </c:scatterChart>
      <c:valAx>
        <c:axId val="236299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(MHz)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646288"/>
        <c:crosses val="autoZero"/>
        <c:crossBetween val="midCat"/>
      </c:valAx>
      <c:valAx>
        <c:axId val="95646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Shunt Impedance (kOhm)</a:t>
                </a:r>
              </a:p>
            </c:rich>
          </c:tx>
          <c:layout>
            <c:manualLayout>
              <c:xMode val="edge"/>
              <c:yMode val="edge"/>
              <c:x val="1.1654178951834343E-2"/>
              <c:y val="0.263782660867053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6299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187075327387098"/>
          <c:y val="0.17725050688331678"/>
          <c:w val="0.25812924672612902"/>
          <c:h val="0.707612024288954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Shunt Impedance vs. Frequency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43829442687101"/>
          <c:y val="0.15094953058034322"/>
          <c:w val="0.64039802795082879"/>
          <c:h val="0.70574047979217769"/>
        </c:manualLayout>
      </c:layout>
      <c:scatterChart>
        <c:scatterStyle val="lineMarker"/>
        <c:varyColors val="0"/>
        <c:ser>
          <c:idx val="0"/>
          <c:order val="0"/>
          <c:tx>
            <c:v>Real Cavity New Mu Curve</c:v>
          </c:tx>
          <c:xVal>
            <c:numRef>
              <c:f>'Mu Curve Comparisons'!$BR$7:$BR$14</c:f>
              <c:numCache>
                <c:formatCode>General</c:formatCode>
                <c:ptCount val="8"/>
                <c:pt idx="0">
                  <c:v>106.00847</c:v>
                </c:pt>
                <c:pt idx="1">
                  <c:v>175.54969</c:v>
                </c:pt>
                <c:pt idx="2">
                  <c:v>356.94234999999998</c:v>
                </c:pt>
                <c:pt idx="3">
                  <c:v>453.00634000000002</c:v>
                </c:pt>
                <c:pt idx="4">
                  <c:v>598.70840999999996</c:v>
                </c:pt>
                <c:pt idx="5">
                  <c:v>716.58784000000003</c:v>
                </c:pt>
                <c:pt idx="6">
                  <c:v>861.66957000000002</c:v>
                </c:pt>
                <c:pt idx="7">
                  <c:v>984.19052999999997</c:v>
                </c:pt>
              </c:numCache>
            </c:numRef>
          </c:xVal>
          <c:yVal>
            <c:numRef>
              <c:f>'Mu Curve Comparisons'!$BU$7:$BU$14</c:f>
              <c:numCache>
                <c:formatCode>General</c:formatCode>
                <c:ptCount val="8"/>
                <c:pt idx="0">
                  <c:v>170.90899999999999</c:v>
                </c:pt>
                <c:pt idx="1">
                  <c:v>211.32250000000002</c:v>
                </c:pt>
                <c:pt idx="2">
                  <c:v>97.177499999999995</c:v>
                </c:pt>
                <c:pt idx="3">
                  <c:v>57.997999999999998</c:v>
                </c:pt>
                <c:pt idx="4">
                  <c:v>193.12099999999998</c:v>
                </c:pt>
                <c:pt idx="5">
                  <c:v>18.509999999999998</c:v>
                </c:pt>
                <c:pt idx="6">
                  <c:v>195.28049999999999</c:v>
                </c:pt>
                <c:pt idx="7">
                  <c:v>20.978000000000002</c:v>
                </c:pt>
              </c:numCache>
            </c:numRef>
          </c:yVal>
          <c:smooth val="0"/>
        </c:ser>
        <c:ser>
          <c:idx val="1"/>
          <c:order val="1"/>
          <c:tx>
            <c:v>Model Cavity New Mu Curve</c:v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'Mu Curve Comparisons'!$BY$7:$BY$13</c:f>
              <c:numCache>
                <c:formatCode>General</c:formatCode>
                <c:ptCount val="7"/>
                <c:pt idx="0">
                  <c:v>118.07013999999999</c:v>
                </c:pt>
                <c:pt idx="1">
                  <c:v>190.00112999999999</c:v>
                </c:pt>
                <c:pt idx="2">
                  <c:v>408.89193999999998</c:v>
                </c:pt>
                <c:pt idx="3">
                  <c:v>505.12097999999997</c:v>
                </c:pt>
                <c:pt idx="4">
                  <c:v>663.90084999999999</c:v>
                </c:pt>
                <c:pt idx="5">
                  <c:v>820.13984000000005</c:v>
                </c:pt>
                <c:pt idx="6">
                  <c:v>910.68532000000005</c:v>
                </c:pt>
              </c:numCache>
            </c:numRef>
          </c:xVal>
          <c:yVal>
            <c:numRef>
              <c:f>'Mu Curve Comparisons'!$CB$7:$CB$13</c:f>
              <c:numCache>
                <c:formatCode>General</c:formatCode>
                <c:ptCount val="7"/>
                <c:pt idx="0">
                  <c:v>96.760499999999993</c:v>
                </c:pt>
                <c:pt idx="1">
                  <c:v>71.534999999999997</c:v>
                </c:pt>
                <c:pt idx="2">
                  <c:v>65.134500000000003</c:v>
                </c:pt>
                <c:pt idx="3">
                  <c:v>36.520500000000006</c:v>
                </c:pt>
                <c:pt idx="4">
                  <c:v>51.204000000000008</c:v>
                </c:pt>
                <c:pt idx="5">
                  <c:v>39.532499999999999</c:v>
                </c:pt>
                <c:pt idx="6">
                  <c:v>35.767499999999998</c:v>
                </c:pt>
              </c:numCache>
            </c:numRef>
          </c:yVal>
          <c:smooth val="0"/>
        </c:ser>
        <c:ser>
          <c:idx val="2"/>
          <c:order val="2"/>
          <c:tx>
            <c:v>Real Cavity Old Mu Curve</c:v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'Mu Curve Comparisons'!$CZ$7:$CZ$14</c:f>
              <c:numCache>
                <c:formatCode>General</c:formatCode>
                <c:ptCount val="8"/>
                <c:pt idx="0">
                  <c:v>106.00892</c:v>
                </c:pt>
                <c:pt idx="1">
                  <c:v>175.54969</c:v>
                </c:pt>
                <c:pt idx="2">
                  <c:v>356.94234999999998</c:v>
                </c:pt>
                <c:pt idx="3">
                  <c:v>453.00596999999999</c:v>
                </c:pt>
                <c:pt idx="4">
                  <c:v>598.70839999999998</c:v>
                </c:pt>
                <c:pt idx="5">
                  <c:v>716.58776</c:v>
                </c:pt>
                <c:pt idx="6">
                  <c:v>861.66958</c:v>
                </c:pt>
                <c:pt idx="7">
                  <c:v>984.19056</c:v>
                </c:pt>
              </c:numCache>
            </c:numRef>
          </c:xVal>
          <c:yVal>
            <c:numRef>
              <c:f>'Mu Curve Comparisons'!$DC$7:$DC$14</c:f>
              <c:numCache>
                <c:formatCode>General</c:formatCode>
                <c:ptCount val="8"/>
                <c:pt idx="0">
                  <c:v>182.94049999999999</c:v>
                </c:pt>
                <c:pt idx="1">
                  <c:v>220.886</c:v>
                </c:pt>
                <c:pt idx="2">
                  <c:v>105.1985</c:v>
                </c:pt>
                <c:pt idx="3">
                  <c:v>62.625500000000002</c:v>
                </c:pt>
                <c:pt idx="4">
                  <c:v>205.76950000000002</c:v>
                </c:pt>
                <c:pt idx="5">
                  <c:v>20.361000000000001</c:v>
                </c:pt>
                <c:pt idx="6">
                  <c:v>207.0035</c:v>
                </c:pt>
                <c:pt idx="7">
                  <c:v>23.445999999999998</c:v>
                </c:pt>
              </c:numCache>
            </c:numRef>
          </c:yVal>
          <c:smooth val="0"/>
        </c:ser>
        <c:ser>
          <c:idx val="3"/>
          <c:order val="3"/>
          <c:tx>
            <c:v>Model Cavity Old Mu Curve</c:v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'Mu Curve Comparisons'!$DG$7:$DG$13</c:f>
              <c:numCache>
                <c:formatCode>General</c:formatCode>
                <c:ptCount val="7"/>
                <c:pt idx="0">
                  <c:v>118.07013999999999</c:v>
                </c:pt>
                <c:pt idx="1">
                  <c:v>190.00175999999999</c:v>
                </c:pt>
                <c:pt idx="2">
                  <c:v>408.89193999999998</c:v>
                </c:pt>
                <c:pt idx="3">
                  <c:v>505.12097999999997</c:v>
                </c:pt>
                <c:pt idx="4">
                  <c:v>663.90084999999999</c:v>
                </c:pt>
                <c:pt idx="5">
                  <c:v>820.13982999999996</c:v>
                </c:pt>
                <c:pt idx="6">
                  <c:v>910.68532000000005</c:v>
                </c:pt>
              </c:numCache>
            </c:numRef>
          </c:xVal>
          <c:yVal>
            <c:numRef>
              <c:f>'Mu Curve Comparisons'!$DJ$7:$DJ$13</c:f>
              <c:numCache>
                <c:formatCode>General</c:formatCode>
                <c:ptCount val="7"/>
                <c:pt idx="0">
                  <c:v>99.396000000000001</c:v>
                </c:pt>
                <c:pt idx="1">
                  <c:v>73.41749999999999</c:v>
                </c:pt>
                <c:pt idx="2">
                  <c:v>67.393499999999989</c:v>
                </c:pt>
                <c:pt idx="3">
                  <c:v>38.026500000000006</c:v>
                </c:pt>
                <c:pt idx="4">
                  <c:v>53.086499999999994</c:v>
                </c:pt>
                <c:pt idx="5">
                  <c:v>41.414999999999999</c:v>
                </c:pt>
                <c:pt idx="6">
                  <c:v>37.273499999999999</c:v>
                </c:pt>
              </c:numCache>
            </c:numRef>
          </c:yVal>
          <c:smooth val="0"/>
        </c:ser>
        <c:ser>
          <c:idx val="4"/>
          <c:order val="4"/>
          <c:tx>
            <c:v>Real Cavity Ferrite Plug Mu Curve</c:v>
          </c:tx>
          <c:spPr>
            <a:ln>
              <a:solidFill>
                <a:srgbClr val="1F497D"/>
              </a:solidFill>
            </a:ln>
          </c:spPr>
          <c:marker>
            <c:symbol val="diamond"/>
            <c:size val="7"/>
            <c:spPr>
              <a:solidFill>
                <a:srgbClr val="1F497D"/>
              </a:solidFill>
              <a:ln>
                <a:solidFill>
                  <a:srgbClr val="1F497D"/>
                </a:solidFill>
              </a:ln>
            </c:spPr>
          </c:marker>
          <c:xVal>
            <c:numRef>
              <c:f>'Mu Curve Comparisons'!$GG$7:$GG$14</c:f>
              <c:numCache>
                <c:formatCode>General</c:formatCode>
                <c:ptCount val="8"/>
                <c:pt idx="0">
                  <c:v>106.01181</c:v>
                </c:pt>
                <c:pt idx="1">
                  <c:v>175.54969</c:v>
                </c:pt>
                <c:pt idx="2">
                  <c:v>356.94234</c:v>
                </c:pt>
                <c:pt idx="3">
                  <c:v>453.00170000000003</c:v>
                </c:pt>
                <c:pt idx="4">
                  <c:v>598.70843000000002</c:v>
                </c:pt>
                <c:pt idx="5">
                  <c:v>716.58816999999999</c:v>
                </c:pt>
                <c:pt idx="6">
                  <c:v>861.66953999999998</c:v>
                </c:pt>
                <c:pt idx="7">
                  <c:v>984.19041000000004</c:v>
                </c:pt>
              </c:numCache>
            </c:numRef>
          </c:xVal>
          <c:yVal>
            <c:numRef>
              <c:f>'Mu Curve Comparisons'!$GJ$7:$GJ$14</c:f>
              <c:numCache>
                <c:formatCode>General</c:formatCode>
                <c:ptCount val="8"/>
                <c:pt idx="0">
                  <c:v>141.29300000000001</c:v>
                </c:pt>
                <c:pt idx="1">
                  <c:v>185.4085</c:v>
                </c:pt>
                <c:pt idx="2">
                  <c:v>78.358999999999995</c:v>
                </c:pt>
                <c:pt idx="3">
                  <c:v>46.891999999999996</c:v>
                </c:pt>
                <c:pt idx="4">
                  <c:v>161.654</c:v>
                </c:pt>
                <c:pt idx="5">
                  <c:v>14.190999999999999</c:v>
                </c:pt>
                <c:pt idx="6">
                  <c:v>165.35599999999999</c:v>
                </c:pt>
                <c:pt idx="7">
                  <c:v>15.733499999999998</c:v>
                </c:pt>
              </c:numCache>
            </c:numRef>
          </c:yVal>
          <c:smooth val="0"/>
        </c:ser>
        <c:ser>
          <c:idx val="5"/>
          <c:order val="5"/>
          <c:tx>
            <c:v>Model Cavity Ferrite Plug Mu Curve</c:v>
          </c:tx>
          <c:spPr>
            <a:ln>
              <a:solidFill>
                <a:srgbClr val="4F81BD"/>
              </a:solidFill>
            </a:ln>
          </c:spPr>
          <c:marker>
            <c:symbol val="diamond"/>
            <c:size val="7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'Mu Curve Comparisons'!$GO$7:$GO$13</c:f>
              <c:numCache>
                <c:formatCode>General</c:formatCode>
                <c:ptCount val="7"/>
                <c:pt idx="0">
                  <c:v>118.07013999999999</c:v>
                </c:pt>
                <c:pt idx="1">
                  <c:v>190.00138000000001</c:v>
                </c:pt>
                <c:pt idx="2">
                  <c:v>408.89193999999998</c:v>
                </c:pt>
                <c:pt idx="3">
                  <c:v>505.12097999999997</c:v>
                </c:pt>
                <c:pt idx="4">
                  <c:v>663.90084999999999</c:v>
                </c:pt>
                <c:pt idx="5">
                  <c:v>820.13986999999997</c:v>
                </c:pt>
                <c:pt idx="6">
                  <c:v>910.68532000000005</c:v>
                </c:pt>
              </c:numCache>
            </c:numRef>
          </c:xVal>
          <c:yVal>
            <c:numRef>
              <c:f>'Mu Curve Comparisons'!$GR$7:$GR$13</c:f>
              <c:numCache>
                <c:formatCode>General</c:formatCode>
                <c:ptCount val="7"/>
                <c:pt idx="0">
                  <c:v>89.983499999999992</c:v>
                </c:pt>
                <c:pt idx="1">
                  <c:v>66.263999999999996</c:v>
                </c:pt>
                <c:pt idx="2">
                  <c:v>59.110500000000002</c:v>
                </c:pt>
                <c:pt idx="3">
                  <c:v>32.002500000000005</c:v>
                </c:pt>
                <c:pt idx="4">
                  <c:v>46.3095</c:v>
                </c:pt>
                <c:pt idx="5">
                  <c:v>34.261499999999998</c:v>
                </c:pt>
                <c:pt idx="6">
                  <c:v>31.249500000000005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70968"/>
        <c:axId val="4893960"/>
      </c:scatterChart>
      <c:valAx>
        <c:axId val="237370968"/>
        <c:scaling>
          <c:orientation val="minMax"/>
          <c:max val="1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(MHz)</a:t>
                </a:r>
              </a:p>
            </c:rich>
          </c:tx>
          <c:layout>
            <c:manualLayout>
              <c:xMode val="edge"/>
              <c:yMode val="edge"/>
              <c:x val="0.3269310819046749"/>
              <c:y val="0.917585340878755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93960"/>
        <c:crosses val="autoZero"/>
        <c:crossBetween val="midCat"/>
      </c:valAx>
      <c:valAx>
        <c:axId val="4893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Shunt Impedance (kOhm)</a:t>
                </a:r>
              </a:p>
            </c:rich>
          </c:tx>
          <c:layout>
            <c:manualLayout>
              <c:xMode val="edge"/>
              <c:yMode val="edge"/>
              <c:x val="1.940557506098985E-2"/>
              <c:y val="0.297730662420263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7370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394938500800026"/>
          <c:y val="0.16520065714767629"/>
          <c:w val="0.22605061499199974"/>
          <c:h val="0.6544213368466208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1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210558A9-BAA5-44BB-8C0B-2DD90C0C2E07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572950D9-EA29-41F2-B9A0-612258E30DCD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2E09B59-86F0-4F7C-8E5A-3E98B8EDB4F9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6006E3-F56E-47BD-94F0-CEDFDF890463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A62E5C7-80E3-4444-A110-A5E3CE2FF3D9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4805D41C-C110-4B62-99D1-6639E47D277A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0B66BF1-7E5B-4C55-B751-DFD459742F08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1B8560C-DC1B-409A-B081-36033D3024EC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889FD5A-054A-4796-BE81-57605108EC0E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Update on PA test stand, 200 kW Load, and Model Cavity	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Robyn Madrak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Harmonic Cavity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01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July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8533"/>
            <a:ext cx="8672513" cy="3915091"/>
          </a:xfrm>
        </p:spPr>
        <p:txBody>
          <a:bodyPr/>
          <a:lstStyle/>
          <a:p>
            <a:r>
              <a:rPr lang="en-US" dirty="0" smtClean="0"/>
              <a:t>Parts are being worked on in the shop, possibly be done by the end of the week</a:t>
            </a:r>
          </a:p>
          <a:p>
            <a:r>
              <a:rPr lang="en-US" dirty="0" smtClean="0"/>
              <a:t>Maggie has done Superfish comparisons of the new “Real” cavity design from Gennady, and the slightly modified mechanical design.</a:t>
            </a:r>
          </a:p>
          <a:p>
            <a:r>
              <a:rPr lang="en-US" dirty="0" smtClean="0"/>
              <a:t>She has looked at </a:t>
            </a:r>
            <a:r>
              <a:rPr lang="en-US" dirty="0" err="1" smtClean="0"/>
              <a:t>Rsh</a:t>
            </a:r>
            <a:r>
              <a:rPr lang="en-US" dirty="0" smtClean="0"/>
              <a:t> and Q for the fundamental and higher order modes, for both low frequency (~76 MHz) and high frequency (~106 MHz)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9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Maggie Lankford – results for ~76 MHz and corresponding HOMs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345052"/>
              </p:ext>
            </p:extLst>
          </p:nvPr>
        </p:nvGraphicFramePr>
        <p:xfrm>
          <a:off x="372979" y="1043046"/>
          <a:ext cx="8434137" cy="488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5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Maggie Lankford – results for ~106 MHz and corresponding HOMs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091066"/>
              </p:ext>
            </p:extLst>
          </p:nvPr>
        </p:nvGraphicFramePr>
        <p:xfrm>
          <a:off x="336884" y="926432"/>
          <a:ext cx="8145379" cy="514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31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Stretched wire measurement of </a:t>
            </a:r>
            <a:r>
              <a:rPr lang="en-US" dirty="0" err="1" smtClean="0"/>
              <a:t>Rsh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9" y="1036858"/>
            <a:ext cx="3337447" cy="4987867"/>
          </a:xfrm>
          <a:ln>
            <a:noFill/>
          </a:ln>
        </p:spPr>
        <p:txBody>
          <a:bodyPr/>
          <a:lstStyle/>
          <a:p>
            <a:r>
              <a:rPr lang="en-US" dirty="0" smtClean="0"/>
              <a:t>Traditional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plan: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Robyn Madrak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4" y="1677555"/>
            <a:ext cx="3185160" cy="13557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2343417"/>
            <a:ext cx="4572000" cy="1203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18936" y="1910432"/>
            <a:ext cx="732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wire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10" y="159588"/>
            <a:ext cx="3066554" cy="606604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6384758" y="3826042"/>
            <a:ext cx="16042" cy="14397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62337" y="5265821"/>
            <a:ext cx="92242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91588" y="4804156"/>
            <a:ext cx="732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wire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804" y="3245005"/>
            <a:ext cx="4732020" cy="1143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2705" y="2678302"/>
            <a:ext cx="4912728" cy="20962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6275" y="989116"/>
            <a:ext cx="364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to be subtracted: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16392" y="937773"/>
            <a:ext cx="2030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Measurement: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21490" y="1450781"/>
            <a:ext cx="0" cy="237526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99069" y="3826042"/>
            <a:ext cx="92242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28320" y="3364377"/>
            <a:ext cx="73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wire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2" name="Straight Connector 21"/>
          <p:cNvCxnSpPr>
            <a:stCxn id="16" idx="2"/>
          </p:cNvCxnSpPr>
          <p:nvPr/>
        </p:nvCxnSpPr>
        <p:spPr>
          <a:xfrm flipH="1">
            <a:off x="6327743" y="1399438"/>
            <a:ext cx="4055" cy="25047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20916" y="3904146"/>
            <a:ext cx="140682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0286" y="3434460"/>
            <a:ext cx="73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wire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21" y="557496"/>
            <a:ext cx="8672513" cy="10981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6" y="1971838"/>
            <a:ext cx="8859421" cy="33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73780"/>
            <a:ext cx="7744242" cy="143805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890" y="1364139"/>
            <a:ext cx="7841661" cy="533091"/>
          </a:xfrm>
        </p:spPr>
        <p:txBody>
          <a:bodyPr/>
          <a:lstStyle/>
          <a:p>
            <a:r>
              <a:rPr lang="en-US" dirty="0" err="1" smtClean="0"/>
              <a:t>Rsh</a:t>
            </a:r>
            <a:r>
              <a:rPr lang="en-US" dirty="0" smtClean="0"/>
              <a:t> is included when the full measurement is done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Extra resistors are for matching</a:t>
            </a:r>
          </a:p>
          <a:p>
            <a:r>
              <a:rPr lang="en-US" dirty="0" err="1" smtClean="0"/>
              <a:t>Rref</a:t>
            </a:r>
            <a:r>
              <a:rPr lang="en-US" dirty="0" smtClean="0"/>
              <a:t> + </a:t>
            </a:r>
            <a:r>
              <a:rPr lang="en-US" dirty="0" err="1" smtClean="0"/>
              <a:t>Rsh</a:t>
            </a:r>
            <a:r>
              <a:rPr lang="en-US" dirty="0" smtClean="0"/>
              <a:t> = </a:t>
            </a:r>
            <a:r>
              <a:rPr lang="en-US" dirty="0" err="1" smtClean="0"/>
              <a:t>Zterm</a:t>
            </a:r>
            <a:r>
              <a:rPr lang="en-US" dirty="0" smtClean="0"/>
              <a:t>*(S21-1)</a:t>
            </a:r>
          </a:p>
          <a:p>
            <a:pPr lvl="1"/>
            <a:r>
              <a:rPr lang="en-US" dirty="0" smtClean="0"/>
              <a:t>S21 is in ratio form = V1/V2</a:t>
            </a:r>
          </a:p>
          <a:p>
            <a:pPr lvl="1"/>
            <a:r>
              <a:rPr lang="en-US" dirty="0" err="1" smtClean="0"/>
              <a:t>Zterm</a:t>
            </a:r>
            <a:r>
              <a:rPr lang="en-US" dirty="0" smtClean="0"/>
              <a:t> = 110, 120 and 50 in parallel</a:t>
            </a:r>
          </a:p>
          <a:p>
            <a:pPr lvl="1"/>
            <a:r>
              <a:rPr lang="en-US" dirty="0" err="1" smtClean="0"/>
              <a:t>Rref</a:t>
            </a:r>
            <a:r>
              <a:rPr lang="en-US" dirty="0" smtClean="0"/>
              <a:t> = Reference </a:t>
            </a:r>
            <a:r>
              <a:rPr lang="en-US" dirty="0" err="1" smtClean="0"/>
              <a:t>meas</a:t>
            </a:r>
            <a:r>
              <a:rPr lang="en-US" dirty="0" smtClean="0"/>
              <a:t> without gap</a:t>
            </a:r>
          </a:p>
          <a:p>
            <a:pPr lvl="1"/>
            <a:r>
              <a:rPr lang="en-US" dirty="0" err="1" smtClean="0"/>
              <a:t>Rsh</a:t>
            </a:r>
            <a:r>
              <a:rPr lang="en-US" dirty="0" smtClean="0"/>
              <a:t> + </a:t>
            </a:r>
            <a:r>
              <a:rPr lang="en-US" dirty="0" err="1" smtClean="0"/>
              <a:t>Rref</a:t>
            </a:r>
            <a:r>
              <a:rPr lang="en-US" dirty="0" smtClean="0"/>
              <a:t> = measurement with gap</a:t>
            </a:r>
          </a:p>
          <a:p>
            <a:pPr lvl="1"/>
            <a:r>
              <a:rPr lang="en-US" dirty="0" smtClean="0"/>
              <a:t>If Q (and </a:t>
            </a:r>
            <a:r>
              <a:rPr lang="en-US" dirty="0" err="1" smtClean="0"/>
              <a:t>Rsh</a:t>
            </a:r>
            <a:r>
              <a:rPr lang="en-US"/>
              <a:t>)</a:t>
            </a:r>
            <a:r>
              <a:rPr lang="en-US" smtClean="0"/>
              <a:t> </a:t>
            </a:r>
            <a:r>
              <a:rPr lang="en-US" dirty="0" smtClean="0"/>
              <a:t>is degraded by the presence of the wire, can correct for, since R/Q is preserved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49430" y="2767263"/>
            <a:ext cx="1247323" cy="9261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2344" y="3621508"/>
            <a:ext cx="389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Zt</a:t>
            </a:r>
            <a:r>
              <a:rPr lang="en-US" dirty="0" smtClean="0">
                <a:solidFill>
                  <a:schemeClr val="accent3"/>
                </a:solidFill>
              </a:rPr>
              <a:t> ~ 276 </a:t>
            </a:r>
            <a:r>
              <a:rPr lang="el-GR" dirty="0" smtClean="0">
                <a:solidFill>
                  <a:schemeClr val="accent3"/>
                </a:solidFill>
              </a:rPr>
              <a:t>Ω</a:t>
            </a:r>
            <a:r>
              <a:rPr lang="en-US" dirty="0" smtClean="0">
                <a:solidFill>
                  <a:schemeClr val="accent3"/>
                </a:solidFill>
              </a:rPr>
              <a:t> (wire in </a:t>
            </a:r>
            <a:r>
              <a:rPr lang="en-US" dirty="0" err="1" smtClean="0">
                <a:solidFill>
                  <a:schemeClr val="accent3"/>
                </a:solidFill>
              </a:rPr>
              <a:t>beampipe</a:t>
            </a:r>
            <a:r>
              <a:rPr lang="en-US" dirty="0">
                <a:solidFill>
                  <a:schemeClr val="accent3"/>
                </a:solidFill>
              </a:rPr>
              <a:t>)</a:t>
            </a:r>
            <a:endParaRPr lang="en-US" dirty="0">
              <a:solidFill>
                <a:schemeClr val="accent3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2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7447"/>
            <a:ext cx="8672513" cy="3681354"/>
          </a:xfrm>
        </p:spPr>
        <p:txBody>
          <a:bodyPr/>
          <a:lstStyle/>
          <a:p>
            <a:r>
              <a:rPr lang="en-US" dirty="0" smtClean="0"/>
              <a:t>High power load is good</a:t>
            </a:r>
          </a:p>
          <a:p>
            <a:r>
              <a:rPr lang="en-US" dirty="0" smtClean="0"/>
              <a:t>Expect completed test station near the end of Sept.</a:t>
            </a:r>
          </a:p>
          <a:p>
            <a:r>
              <a:rPr lang="en-US" dirty="0" smtClean="0"/>
              <a:t>Expect model cavity parts not long after the holiday</a:t>
            </a:r>
          </a:p>
          <a:p>
            <a:pPr lvl="1"/>
            <a:r>
              <a:rPr lang="en-US" dirty="0" smtClean="0"/>
              <a:t>Still have some assembly to do, hopefully measurements by mid-July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9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PA Test Stand 76 MHz Test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3A0C5AF0-AA2F-4E80-8541-7330680358B6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7/1/2015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Robyn Madrak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9345"/>
            <a:ext cx="5112286" cy="4942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71" y="1543360"/>
            <a:ext cx="3775998" cy="4406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1909" y="8860024"/>
            <a:ext cx="249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PA and resonator, 53 MHz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9593" y="925083"/>
            <a:ext cx="23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resonator, 76 MHz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275" y="880224"/>
            <a:ext cx="349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resonator, 53 MHz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58316"/>
              </p:ext>
            </p:extLst>
          </p:nvPr>
        </p:nvGraphicFramePr>
        <p:xfrm>
          <a:off x="350334" y="1028758"/>
          <a:ext cx="7543742" cy="582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30174969" imgH="23316968" progId="AcroExch.Document.11">
                  <p:embed/>
                </p:oleObj>
              </mc:Choice>
              <mc:Fallback>
                <p:oleObj name="Acrobat Document" r:id="rId3" imgW="30174969" imgH="2331696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334" y="1028758"/>
                        <a:ext cx="7543742" cy="5829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017"/>
            <a:ext cx="8686800" cy="641739"/>
          </a:xfrm>
        </p:spPr>
        <p:txBody>
          <a:bodyPr/>
          <a:lstStyle/>
          <a:p>
            <a:r>
              <a:rPr lang="en-US" dirty="0" smtClean="0"/>
              <a:t>From Matt </a:t>
            </a:r>
            <a:r>
              <a:rPr lang="en-US" dirty="0" err="1" smtClean="0"/>
              <a:t>Slabaugh</a:t>
            </a:r>
            <a:r>
              <a:rPr lang="en-US" dirty="0" smtClean="0"/>
              <a:t> (anode resonator)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9196"/>
            <a:ext cx="8672513" cy="498786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Matt will be working on this with a ME intern</a:t>
            </a:r>
          </a:p>
          <a:p>
            <a:r>
              <a:rPr lang="en-US" dirty="0" smtClean="0"/>
              <a:t>Target date for completion, end of Sept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65295" y="4463716"/>
            <a:ext cx="1114843" cy="926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63375" y="3243129"/>
            <a:ext cx="2711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kW load</a:t>
            </a:r>
          </a:p>
          <a:p>
            <a:r>
              <a:rPr lang="en-US" dirty="0"/>
              <a:t>a</a:t>
            </a:r>
            <a:r>
              <a:rPr lang="en-US" dirty="0" smtClean="0"/>
              <a:t>ttaches here;</a:t>
            </a:r>
          </a:p>
          <a:p>
            <a:r>
              <a:rPr lang="en-US" dirty="0" smtClean="0"/>
              <a:t>Adjustable tap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components for 76 MHz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3477126" cy="4987867"/>
          </a:xfrm>
        </p:spPr>
        <p:txBody>
          <a:bodyPr/>
          <a:lstStyle/>
          <a:p>
            <a:r>
              <a:rPr lang="en-US" dirty="0" smtClean="0"/>
              <a:t>Modify prototype cathode resonator (shorter)</a:t>
            </a:r>
          </a:p>
          <a:p>
            <a:r>
              <a:rPr lang="en-US" dirty="0" smtClean="0"/>
              <a:t>Stand</a:t>
            </a:r>
          </a:p>
          <a:p>
            <a:r>
              <a:rPr lang="en-US" dirty="0" smtClean="0"/>
              <a:t>Modify choke for higher frequency operation (screens RF off of high voltage line to modulator) – Rene Padilla is working on this</a:t>
            </a:r>
          </a:p>
          <a:p>
            <a:r>
              <a:rPr lang="en-US" dirty="0" smtClean="0"/>
              <a:t>200 kW load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2" y="827519"/>
            <a:ext cx="6064924" cy="56875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12432" y="1624263"/>
            <a:ext cx="2967706" cy="8301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kW / 50 Ohm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223"/>
            <a:ext cx="8672513" cy="2937283"/>
          </a:xfrm>
        </p:spPr>
        <p:txBody>
          <a:bodyPr/>
          <a:lstStyle/>
          <a:p>
            <a:r>
              <a:rPr lang="en-US" dirty="0" smtClean="0"/>
              <a:t>Ralph let us cannibalize it from HINS (saves ~$13k)</a:t>
            </a:r>
          </a:p>
          <a:p>
            <a:r>
              <a:rPr lang="en-US" dirty="0" smtClean="0"/>
              <a:t>Rating is for 200 kW with water cooling</a:t>
            </a:r>
          </a:p>
          <a:p>
            <a:r>
              <a:rPr lang="en-US" dirty="0" smtClean="0"/>
              <a:t>Flange is 3⅛” :</a:t>
            </a:r>
          </a:p>
          <a:p>
            <a:pPr lvl="1"/>
            <a:r>
              <a:rPr lang="en-US" dirty="0" smtClean="0"/>
              <a:t> Peak power rating for this size line is &gt; 200 kW</a:t>
            </a:r>
          </a:p>
          <a:p>
            <a:pPr lvl="1"/>
            <a:r>
              <a:rPr lang="en-US" dirty="0" smtClean="0"/>
              <a:t>Average power rating is ~50 kW (we do not need to and can not run CW anyway)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kW Water Cooled Load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2" y="1042988"/>
            <a:ext cx="6678048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6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 Test with water flowing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001"/>
            <a:ext cx="4101084" cy="36621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2042"/>
            <a:ext cx="4137152" cy="3472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915" y="1957502"/>
            <a:ext cx="893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04040"/>
                </a:solidFill>
              </a:rPr>
              <a:t>10 dB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916" y="3289834"/>
            <a:ext cx="893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04040"/>
                </a:solidFill>
              </a:rPr>
              <a:t>-40 dB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4329" y="1977712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 Chart S11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6450" y="948336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S11 Magnitude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54447" y="3062533"/>
            <a:ext cx="1857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51.025 </a:t>
            </a:r>
            <a:r>
              <a:rPr lang="el-GR" dirty="0" smtClean="0"/>
              <a:t>Ω</a:t>
            </a:r>
            <a:r>
              <a:rPr lang="en-US" dirty="0" smtClean="0"/>
              <a:t> real</a:t>
            </a:r>
          </a:p>
          <a:p>
            <a:r>
              <a:rPr lang="en-US" dirty="0" smtClean="0"/>
              <a:t>-15 m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imag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283531" y="3433483"/>
            <a:ext cx="470916" cy="722534"/>
          </a:xfrm>
          <a:custGeom>
            <a:avLst/>
            <a:gdLst>
              <a:gd name="connsiteX0" fmla="*/ 547286 w 547286"/>
              <a:gd name="connsiteY0" fmla="*/ 0 h 519953"/>
              <a:gd name="connsiteX1" fmla="*/ 439 w 547286"/>
              <a:gd name="connsiteY1" fmla="*/ 259977 h 519953"/>
              <a:gd name="connsiteX2" fmla="*/ 448675 w 547286"/>
              <a:gd name="connsiteY2" fmla="*/ 519953 h 51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86" h="519953">
                <a:moveTo>
                  <a:pt x="547286" y="0"/>
                </a:moveTo>
                <a:cubicBezTo>
                  <a:pt x="282080" y="86659"/>
                  <a:pt x="16874" y="173318"/>
                  <a:pt x="439" y="259977"/>
                </a:cubicBezTo>
                <a:cubicBezTo>
                  <a:pt x="-15996" y="346636"/>
                  <a:pt x="433734" y="385482"/>
                  <a:pt x="448675" y="519953"/>
                </a:cubicBezTo>
              </a:path>
            </a:pathLst>
          </a:custGeom>
          <a:noFill/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ower tested at 76 MHz to 500 W, again with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Monitored FWD and REV power with directional coupler. Measured reflected power was ~-35 </a:t>
            </a:r>
            <a:r>
              <a:rPr lang="en-US" dirty="0" err="1" smtClean="0"/>
              <a:t>dB.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47" y="1851089"/>
            <a:ext cx="5596128" cy="4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power on PA test stand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7233"/>
            <a:ext cx="8672513" cy="4987867"/>
          </a:xfrm>
        </p:spPr>
        <p:txBody>
          <a:bodyPr/>
          <a:lstStyle/>
          <a:p>
            <a:r>
              <a:rPr lang="en-US" dirty="0" smtClean="0"/>
              <a:t>Currently, this is done by calorimetry, measuring ∆T between supply and return water from 200 kW load</a:t>
            </a:r>
          </a:p>
          <a:p>
            <a:r>
              <a:rPr lang="en-US" dirty="0" smtClean="0"/>
              <a:t>There are extra PT100 temperature probes, readout chips, etc. </a:t>
            </a:r>
          </a:p>
          <a:p>
            <a:r>
              <a:rPr lang="en-US" dirty="0" smtClean="0"/>
              <a:t>Maggie will build an electronics module to read out the temperatures, based on the existing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94A1-D8F8-41F8-9C5F-C2E3F617E794}" type="datetime1">
              <a:rPr lang="en-US" altLang="en-US" smtClean="0"/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6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176</TotalTime>
  <Words>627</Words>
  <Application>Microsoft Office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FNAL_TemplateMac_060514</vt:lpstr>
      <vt:lpstr>Fermilab: Footer Only</vt:lpstr>
      <vt:lpstr>Acrobat Document</vt:lpstr>
      <vt:lpstr>Update on PA test stand, 200 kW Load, and Model Cavity </vt:lpstr>
      <vt:lpstr>PA Test Stand 76 MHz Test</vt:lpstr>
      <vt:lpstr>From Matt Slabaugh (anode resonator)</vt:lpstr>
      <vt:lpstr>Other components for 76 MHz test</vt:lpstr>
      <vt:lpstr>200 kW / 50 Ohm load</vt:lpstr>
      <vt:lpstr>200 kW Water Cooled Load</vt:lpstr>
      <vt:lpstr>Low Power Test with water flowing</vt:lpstr>
      <vt:lpstr> Power tested at 76 MHz to 500 W, again with water</vt:lpstr>
      <vt:lpstr>Measuring power on PA test stand </vt:lpstr>
      <vt:lpstr>Model Cavity</vt:lpstr>
      <vt:lpstr>Maggie Lankford – results for ~76 MHz and corresponding HOMs</vt:lpstr>
      <vt:lpstr>Maggie Lankford – results for ~106 MHz and corresponding HOMs</vt:lpstr>
      <vt:lpstr>Stretched wire measurement of Rsh</vt:lpstr>
      <vt:lpstr>Measurement scheme</vt:lpstr>
      <vt:lpstr>PowerPoint Presentation</vt:lpstr>
      <vt:lpstr>Model</vt:lpstr>
      <vt:lpstr> Conclusion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PA test stand, 200 kW Load, and Model Cavity</dc:title>
  <dc:creator>Robyn L. Madrak plant x6668 14079N</dc:creator>
  <cp:lastModifiedBy>Robyn L. Madrak plant x6668 14079N</cp:lastModifiedBy>
  <cp:revision>21</cp:revision>
  <cp:lastPrinted>2014-01-20T19:40:21Z</cp:lastPrinted>
  <dcterms:created xsi:type="dcterms:W3CDTF">2015-06-29T19:16:05Z</dcterms:created>
  <dcterms:modified xsi:type="dcterms:W3CDTF">2015-07-01T15:10:25Z</dcterms:modified>
</cp:coreProperties>
</file>