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0" r:id="rId2"/>
    <p:sldId id="257" r:id="rId3"/>
    <p:sldId id="258" r:id="rId4"/>
    <p:sldId id="284" r:id="rId5"/>
    <p:sldId id="28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02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42A7B-2A2E-4B50-8A98-A7A74EA5D08C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9386D-BE52-4F99-B84F-75FAE385F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FADA1-30FD-4307-AB4D-2563E0BE4ECF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39340"/>
            <a:ext cx="7772400" cy="1470025"/>
          </a:xfrm>
        </p:spPr>
        <p:txBody>
          <a:bodyPr/>
          <a:lstStyle/>
          <a:p>
            <a:r>
              <a:rPr lang="en-US" dirty="0" smtClean="0"/>
              <a:t>PIP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00400"/>
            <a:ext cx="6400800" cy="175260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22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Summary Update</a:t>
            </a:r>
          </a:p>
          <a:p>
            <a:pPr lvl="1"/>
            <a:r>
              <a:rPr lang="en-US" sz="2400" dirty="0" smtClean="0"/>
              <a:t>Current Activities</a:t>
            </a:r>
          </a:p>
          <a:p>
            <a:pPr lvl="1"/>
            <a:r>
              <a:rPr lang="en-US" sz="2400" dirty="0" smtClean="0"/>
              <a:t>Updates</a:t>
            </a:r>
          </a:p>
          <a:p>
            <a:pPr lvl="2"/>
            <a:r>
              <a:rPr lang="en-US" dirty="0" smtClean="0"/>
              <a:t>Linac Modulator Upgrade - T. Butler</a:t>
            </a:r>
          </a:p>
          <a:p>
            <a:pPr lvl="2"/>
            <a:r>
              <a:rPr lang="en-US" dirty="0" smtClean="0"/>
              <a:t>Project Schedule and Budget – K. </a:t>
            </a:r>
            <a:r>
              <a:rPr lang="en-US" dirty="0" err="1" smtClean="0"/>
              <a:t>Domann</a:t>
            </a:r>
            <a:endParaRPr lang="en-US" dirty="0" smtClean="0"/>
          </a:p>
          <a:p>
            <a:pPr lvl="1"/>
            <a:r>
              <a:rPr lang="en-US" sz="2400" dirty="0" smtClean="0"/>
              <a:t>Additional Meetings/Notes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marL="457200" lvl="1" indent="-284163">
              <a:buNone/>
            </a:pPr>
            <a:r>
              <a:rPr lang="en-US" sz="2100" b="1" dirty="0" smtClean="0"/>
              <a:t>Linac</a:t>
            </a:r>
            <a:endParaRPr lang="en-US" sz="2100" b="1" dirty="0" smtClean="0"/>
          </a:p>
          <a:p>
            <a:pPr marL="457200" lvl="1" indent="-173038"/>
            <a:r>
              <a:rPr lang="en-US" sz="1700" b="1" dirty="0" smtClean="0"/>
              <a:t>SBK</a:t>
            </a:r>
            <a:r>
              <a:rPr lang="en-US" sz="1700" dirty="0" smtClean="0"/>
              <a:t>: Work at CPI </a:t>
            </a:r>
            <a:r>
              <a:rPr lang="en-US" sz="1700" dirty="0" smtClean="0"/>
              <a:t>continues – difficulties with the 4</a:t>
            </a:r>
            <a:r>
              <a:rPr lang="en-US" sz="1700" baseline="30000" dirty="0" smtClean="0"/>
              <a:t>th</a:t>
            </a:r>
            <a:r>
              <a:rPr lang="en-US" sz="1700" dirty="0" smtClean="0"/>
              <a:t> &amp; 5</a:t>
            </a:r>
            <a:r>
              <a:rPr lang="en-US" sz="1700" baseline="30000" dirty="0" smtClean="0"/>
              <a:t>th </a:t>
            </a:r>
            <a:r>
              <a:rPr lang="en-US" sz="1700" dirty="0" smtClean="0"/>
              <a:t> cavities pushed the schedule one-month later</a:t>
            </a:r>
            <a:endParaRPr lang="en-US" sz="1700" dirty="0" smtClean="0"/>
          </a:p>
          <a:p>
            <a:pPr marL="457200" lvl="1" indent="-173038"/>
            <a:r>
              <a:rPr lang="en-US" sz="1700" b="1" dirty="0" smtClean="0"/>
              <a:t>LN: </a:t>
            </a:r>
            <a:r>
              <a:rPr lang="en-US" sz="1700" dirty="0" smtClean="0"/>
              <a:t>New cavity installed </a:t>
            </a:r>
            <a:r>
              <a:rPr lang="en-US" sz="1700" dirty="0" smtClean="0"/>
              <a:t>(07/14) -- </a:t>
            </a:r>
            <a:r>
              <a:rPr lang="en-US" sz="1700" dirty="0" smtClean="0"/>
              <a:t>Work </a:t>
            </a:r>
            <a:r>
              <a:rPr lang="en-US" sz="1700" dirty="0" smtClean="0"/>
              <a:t>continues on </a:t>
            </a:r>
            <a:r>
              <a:rPr lang="en-US" sz="1700" dirty="0" smtClean="0"/>
              <a:t>various fronts</a:t>
            </a:r>
            <a:r>
              <a:rPr lang="en-US" sz="1700" dirty="0"/>
              <a:t> </a:t>
            </a:r>
            <a:r>
              <a:rPr lang="en-US" sz="1700" dirty="0" smtClean="0"/>
              <a:t>– Grumman amplifier, chiller, optical box, interlocks</a:t>
            </a:r>
            <a:endParaRPr lang="en-US" sz="1700" dirty="0" smtClean="0"/>
          </a:p>
          <a:p>
            <a:pPr marL="457200" lvl="1" indent="-173038"/>
            <a:r>
              <a:rPr lang="en-US" sz="1700" b="1" dirty="0" smtClean="0"/>
              <a:t>Modulator</a:t>
            </a:r>
            <a:r>
              <a:rPr lang="en-US" sz="1700" dirty="0" smtClean="0"/>
              <a:t>: </a:t>
            </a:r>
            <a:r>
              <a:rPr lang="en-US" sz="1700" dirty="0" smtClean="0"/>
              <a:t>Work </a:t>
            </a:r>
            <a:r>
              <a:rPr lang="en-US" sz="1700" dirty="0" smtClean="0"/>
              <a:t>progressing on </a:t>
            </a:r>
            <a:r>
              <a:rPr lang="en-US" sz="1700" dirty="0" smtClean="0"/>
              <a:t>build 28 cells modulator – all available cells tested / verified, cabinet support structures in place, installing cells (2 rows complete), CS rack assembly continues</a:t>
            </a:r>
            <a:endParaRPr lang="en-US" sz="1700" dirty="0" smtClean="0"/>
          </a:p>
          <a:p>
            <a:pPr marL="457200" lvl="1" indent="-284163">
              <a:buNone/>
            </a:pPr>
            <a:r>
              <a:rPr lang="en-US" sz="2100" b="1" dirty="0" smtClean="0"/>
              <a:t>Booster</a:t>
            </a:r>
            <a:endParaRPr lang="en-US" sz="2100" b="1" dirty="0" smtClean="0"/>
          </a:p>
          <a:p>
            <a:pPr marL="457200" lvl="1" indent="-173038"/>
            <a:r>
              <a:rPr lang="en-US" sz="1700" b="1" dirty="0" smtClean="0"/>
              <a:t>Beam Studies</a:t>
            </a:r>
            <a:r>
              <a:rPr lang="en-US" sz="1700" dirty="0" smtClean="0"/>
              <a:t>:  </a:t>
            </a:r>
          </a:p>
          <a:p>
            <a:pPr marL="741363" lvl="2" indent="-173038"/>
            <a:r>
              <a:rPr lang="en-US" sz="1700" dirty="0" smtClean="0"/>
              <a:t>Cogging: no news</a:t>
            </a:r>
          </a:p>
          <a:p>
            <a:pPr marL="741363" lvl="2" indent="-173038"/>
            <a:r>
              <a:rPr lang="en-US" sz="1700" dirty="0" smtClean="0"/>
              <a:t>Booster optics software: re-checking MAD file, making corrections, moving along.</a:t>
            </a:r>
          </a:p>
          <a:p>
            <a:pPr marL="741363" lvl="2" indent="-173038"/>
            <a:r>
              <a:rPr lang="en-US" sz="1700" dirty="0" smtClean="0"/>
              <a:t>Booster Longitudinal dampers: no news</a:t>
            </a:r>
            <a:endParaRPr lang="en-US" sz="1700" dirty="0" smtClean="0">
              <a:solidFill>
                <a:srgbClr val="FF0000"/>
              </a:solidFill>
            </a:endParaRPr>
          </a:p>
          <a:p>
            <a:pPr marL="741363" lvl="2" indent="-173038"/>
            <a:r>
              <a:rPr lang="en-US" sz="1700" dirty="0" smtClean="0"/>
              <a:t>Booster BPMs</a:t>
            </a:r>
            <a:r>
              <a:rPr lang="en-US" sz="1700" dirty="0" smtClean="0"/>
              <a:t>: finalizing the schematics for the timing board; FPGA code compiled and it fits in the device; modifications to Booster timing still have to be made based on the SM; layout of the timing board should begin next week, it will probably take one month to complete.</a:t>
            </a:r>
            <a:endParaRPr lang="en-US" sz="1700" dirty="0" smtClean="0"/>
          </a:p>
          <a:p>
            <a:pPr marL="741363" lvl="2" indent="-173038"/>
            <a:r>
              <a:rPr lang="en-US" sz="1700" dirty="0" smtClean="0"/>
              <a:t>Collimators: meeting last week – discussion to plan the next move of the </a:t>
            </a:r>
            <a:r>
              <a:rPr lang="en-US" sz="1700" dirty="0" err="1" smtClean="0"/>
              <a:t>secondaries</a:t>
            </a:r>
            <a:r>
              <a:rPr lang="en-US" sz="1700" dirty="0" smtClean="0"/>
              <a:t>. Tentative day for the move – this coming Thursday. Primaries were moved last week for demonstration. </a:t>
            </a:r>
          </a:p>
          <a:p>
            <a:pPr marL="457200" lvl="1" indent="-173038"/>
            <a:r>
              <a:rPr lang="en-US" sz="1700" b="1" dirty="0" smtClean="0"/>
              <a:t>RF:</a:t>
            </a:r>
          </a:p>
          <a:p>
            <a:pPr marL="741363" lvl="2" indent="-173038"/>
            <a:r>
              <a:rPr lang="en-US" sz="1700" b="1" dirty="0" smtClean="0"/>
              <a:t>Refurbished cavity</a:t>
            </a:r>
            <a:r>
              <a:rPr lang="en-US" sz="1700" dirty="0" smtClean="0"/>
              <a:t>: </a:t>
            </a:r>
          </a:p>
          <a:p>
            <a:pPr marL="1087438" lvl="3" indent="-173038"/>
            <a:r>
              <a:rPr lang="en-US" sz="1700" dirty="0" smtClean="0"/>
              <a:t>next cavity:  getting Ion pump installed today – ready for testing by end of the week.</a:t>
            </a:r>
          </a:p>
          <a:p>
            <a:pPr marL="1087438" lvl="3" indent="-173038"/>
            <a:r>
              <a:rPr lang="en-US" sz="1700" dirty="0" smtClean="0"/>
              <a:t>next/next cavity: window welded on but not the end can assembly – either next couple of days or late next week. Also, pie-tin need to be replaced and re-machine flanges. Not likely ready for testing at least 2-3 wks. </a:t>
            </a:r>
          </a:p>
          <a:p>
            <a:pPr marL="1087438" lvl="3" indent="-173038"/>
            <a:r>
              <a:rPr lang="en-US" sz="1700" dirty="0"/>
              <a:t>n</a:t>
            </a:r>
            <a:r>
              <a:rPr lang="en-US" sz="1700" dirty="0" smtClean="0"/>
              <a:t>ext/next/next cavity:  not shipped yet. There are any known problems, it may be straightforward machine/fiducials.</a:t>
            </a:r>
            <a:endParaRPr lang="en-US" sz="1700" dirty="0" smtClean="0"/>
          </a:p>
          <a:p>
            <a:pPr marL="741363" lvl="2" indent="-173038"/>
            <a:r>
              <a:rPr lang="en-US" sz="1700" b="1" dirty="0" smtClean="0"/>
              <a:t>15 Hz</a:t>
            </a:r>
            <a:r>
              <a:rPr lang="en-US" sz="1700" dirty="0" smtClean="0"/>
              <a:t>: no news</a:t>
            </a:r>
          </a:p>
          <a:p>
            <a:pPr marL="741363" lvl="2" indent="-173038"/>
            <a:r>
              <a:rPr lang="en-US" sz="1700" b="1" dirty="0" smtClean="0"/>
              <a:t>New Tuners</a:t>
            </a:r>
            <a:r>
              <a:rPr lang="en-US" sz="1700" dirty="0" smtClean="0"/>
              <a:t>: TD </a:t>
            </a:r>
            <a:r>
              <a:rPr lang="en-US" sz="1700" dirty="0" smtClean="0"/>
              <a:t>is out of ferrites! </a:t>
            </a:r>
            <a:r>
              <a:rPr lang="en-US" sz="1700" dirty="0"/>
              <a:t> </a:t>
            </a:r>
            <a:r>
              <a:rPr lang="en-US" sz="1700" dirty="0" smtClean="0"/>
              <a:t>-- Ferrites boxed up &amp; shipped to TD this morning </a:t>
            </a:r>
            <a:endParaRPr lang="en-US" sz="1700" dirty="0"/>
          </a:p>
          <a:p>
            <a:pPr marL="741363" lvl="2" indent="-173038"/>
            <a:r>
              <a:rPr lang="en-US" sz="1700" b="1" dirty="0" smtClean="0"/>
              <a:t>Bias </a:t>
            </a:r>
            <a:r>
              <a:rPr lang="en-US" sz="1700" b="1" dirty="0" smtClean="0"/>
              <a:t>Supplies</a:t>
            </a:r>
            <a:r>
              <a:rPr lang="en-US" sz="1700" dirty="0" smtClean="0"/>
              <a:t>: last bias slowly being worked on during shutdown -- #9 is upgraded and is in the testing phase</a:t>
            </a:r>
            <a:endParaRPr lang="en-US" sz="1700" dirty="0" smtClean="0"/>
          </a:p>
          <a:p>
            <a:pPr marL="741363" lvl="2" indent="-173038"/>
            <a:r>
              <a:rPr lang="en-US" sz="1700" b="1" dirty="0" smtClean="0"/>
              <a:t>Anode Supplies</a:t>
            </a:r>
            <a:r>
              <a:rPr lang="en-US" sz="1700" dirty="0" smtClean="0"/>
              <a:t>: </a:t>
            </a:r>
            <a:r>
              <a:rPr lang="en-US" sz="1700" dirty="0" smtClean="0"/>
              <a:t>East in place (07.17) – expected to be up and running in 4 </a:t>
            </a:r>
            <a:r>
              <a:rPr lang="en-US" sz="1700" dirty="0" err="1" smtClean="0"/>
              <a:t>wks</a:t>
            </a:r>
            <a:endParaRPr lang="en-US" sz="1700" dirty="0" smtClean="0"/>
          </a:p>
          <a:p>
            <a:pPr marL="741363" lvl="2" indent="-173038"/>
            <a:r>
              <a:rPr lang="en-US" sz="1700" b="1" dirty="0" smtClean="0"/>
              <a:t>Transformer:</a:t>
            </a:r>
            <a:r>
              <a:rPr lang="en-US" sz="1700" dirty="0" smtClean="0"/>
              <a:t> </a:t>
            </a:r>
            <a:r>
              <a:rPr lang="en-US" sz="1700" dirty="0" smtClean="0"/>
              <a:t>Installed last weekend (07.17)</a:t>
            </a:r>
            <a:endParaRPr lang="en-US" sz="1700" dirty="0" smtClean="0"/>
          </a:p>
          <a:p>
            <a:pPr marL="741363" lvl="2" indent="-173038"/>
            <a:r>
              <a:rPr lang="en-US" sz="1700" b="1" dirty="0" smtClean="0"/>
              <a:t>Perpendicular </a:t>
            </a:r>
            <a:r>
              <a:rPr lang="en-US" sz="1700" b="1" dirty="0" smtClean="0"/>
              <a:t>bias cavity</a:t>
            </a:r>
            <a:r>
              <a:rPr lang="en-US" sz="1700" b="1" dirty="0" smtClean="0"/>
              <a:t>:  </a:t>
            </a:r>
            <a:r>
              <a:rPr lang="en-US" sz="1700" dirty="0" smtClean="0"/>
              <a:t>work progressing well</a:t>
            </a:r>
            <a:endParaRPr lang="en-US" sz="1700" dirty="0" smtClean="0"/>
          </a:p>
          <a:p>
            <a:pPr marL="741363" lvl="2" indent="-173038"/>
            <a:r>
              <a:rPr lang="en-US" sz="1700" b="1" dirty="0" smtClean="0"/>
              <a:t>Stations 20, 21 &amp; 22:  </a:t>
            </a:r>
            <a:r>
              <a:rPr lang="en-US" sz="1700" dirty="0" smtClean="0"/>
              <a:t>station 20</a:t>
            </a:r>
            <a:r>
              <a:rPr lang="en-US" sz="1700" baseline="30000" dirty="0" smtClean="0"/>
              <a:t>th</a:t>
            </a:r>
            <a:r>
              <a:rPr lang="en-US" sz="1700" dirty="0" smtClean="0"/>
              <a:t> coming along </a:t>
            </a:r>
            <a:endParaRPr lang="en-US" sz="1700" dirty="0" smtClean="0"/>
          </a:p>
          <a:p>
            <a:pPr marL="741363" lvl="2" indent="-173038"/>
            <a:r>
              <a:rPr lang="en-US" sz="1700" b="1" dirty="0" smtClean="0"/>
              <a:t>Rework of cavities 21 &amp; 22</a:t>
            </a:r>
            <a:r>
              <a:rPr lang="en-US" sz="1700" dirty="0" smtClean="0"/>
              <a:t>: </a:t>
            </a:r>
            <a:r>
              <a:rPr lang="en-US" sz="1700" dirty="0" smtClean="0"/>
              <a:t>no news</a:t>
            </a:r>
            <a:endParaRPr lang="en-US" sz="1700" dirty="0" smtClean="0"/>
          </a:p>
          <a:p>
            <a:pPr marL="741363" lvl="2" indent="-173038"/>
            <a:r>
              <a:rPr lang="en-US" sz="1700" b="1" dirty="0" smtClean="0"/>
              <a:t>New cavities: </a:t>
            </a:r>
            <a:r>
              <a:rPr lang="en-US" sz="1700" dirty="0" smtClean="0"/>
              <a:t>Tom Kroc appointed as L3 manager – meeting with the team to be schedule soon – finalizing specs documentation</a:t>
            </a:r>
            <a:endParaRPr lang="en-US" sz="1700" dirty="0" smtClean="0"/>
          </a:p>
          <a:p>
            <a:pPr marL="457200" lvl="1" indent="-173038"/>
            <a:r>
              <a:rPr lang="en-US" sz="1700" b="1" dirty="0" smtClean="0"/>
              <a:t>Shielding: </a:t>
            </a:r>
            <a:r>
              <a:rPr lang="en-US" sz="1700" dirty="0"/>
              <a:t> </a:t>
            </a:r>
            <a:r>
              <a:rPr lang="en-US" sz="1700" dirty="0" smtClean="0"/>
              <a:t>Tony presented more results at a meeting last week – there are conditions where the chipmunks will pull first – working on documentation</a:t>
            </a:r>
            <a:endParaRPr lang="en-US" sz="1700" dirty="0" smtClean="0"/>
          </a:p>
          <a:p>
            <a:pPr marL="457200" lvl="1" indent="-173038"/>
            <a:r>
              <a:rPr lang="en-US" sz="1700" b="1" dirty="0" smtClean="0"/>
              <a:t>Absorber/Kicker: </a:t>
            </a:r>
            <a:r>
              <a:rPr lang="en-US" sz="1700" dirty="0" smtClean="0"/>
              <a:t>Completed </a:t>
            </a:r>
            <a:r>
              <a:rPr lang="en-US" sz="1700" dirty="0" smtClean="0"/>
              <a:t>for now – working on optimizing 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04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Recent PIP Budget/News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5532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Budget</a:t>
            </a:r>
            <a:r>
              <a:rPr lang="en-US" sz="2200" dirty="0" smtClean="0"/>
              <a:t>: </a:t>
            </a:r>
            <a:endParaRPr lang="en-US" sz="2200" dirty="0" smtClean="0"/>
          </a:p>
          <a:p>
            <a:pPr lvl="1"/>
            <a:r>
              <a:rPr lang="en-US" sz="2200" dirty="0" smtClean="0"/>
              <a:t>FY15</a:t>
            </a:r>
            <a:r>
              <a:rPr lang="en-US" sz="2200" dirty="0"/>
              <a:t> </a:t>
            </a:r>
            <a:r>
              <a:rPr lang="en-US" sz="1800" dirty="0" smtClean="0"/>
              <a:t>-</a:t>
            </a:r>
            <a:r>
              <a:rPr lang="en-US" sz="2200" dirty="0" smtClean="0"/>
              <a:t> </a:t>
            </a:r>
            <a:r>
              <a:rPr lang="en-US" sz="1800" dirty="0" smtClean="0"/>
              <a:t>Discussions </a:t>
            </a:r>
            <a:r>
              <a:rPr lang="en-US" sz="1800" dirty="0" smtClean="0"/>
              <a:t>of task </a:t>
            </a:r>
            <a:r>
              <a:rPr lang="en-US" sz="1800" dirty="0" smtClean="0"/>
              <a:t>updates/consolidation continues</a:t>
            </a:r>
          </a:p>
          <a:p>
            <a:pPr lvl="1"/>
            <a:r>
              <a:rPr lang="en-US" sz="2200" dirty="0" smtClean="0"/>
              <a:t>FY16 </a:t>
            </a:r>
            <a:r>
              <a:rPr lang="en-US" sz="1800" dirty="0" smtClean="0"/>
              <a:t>- M&amp;S $$ to be uploaded this week</a:t>
            </a:r>
          </a:p>
          <a:p>
            <a:pPr marL="457200" lvl="1" indent="0">
              <a:buNone/>
            </a:pPr>
            <a:endParaRPr lang="en-US" sz="2200" dirty="0" smtClean="0"/>
          </a:p>
          <a:p>
            <a:r>
              <a:rPr lang="en-US" sz="2200" dirty="0"/>
              <a:t>Update of RLS </a:t>
            </a:r>
            <a:endParaRPr lang="en-US" sz="2200" dirty="0"/>
          </a:p>
          <a:p>
            <a:pPr lvl="1"/>
            <a:r>
              <a:rPr lang="en-US" sz="1800" dirty="0" smtClean="0"/>
              <a:t>Replacement cavities schedule will be revised soon (T. Kroc)</a:t>
            </a:r>
          </a:p>
          <a:p>
            <a:pPr lvl="1"/>
            <a:r>
              <a:rPr lang="en-US" sz="1800" dirty="0" smtClean="0"/>
              <a:t>Another revision by end of CY (starting fall (?))</a:t>
            </a:r>
            <a:endParaRPr lang="en-US" sz="1800" dirty="0"/>
          </a:p>
          <a:p>
            <a:pPr marL="457200" lvl="1" indent="0">
              <a:buNone/>
            </a:pPr>
            <a:endParaRPr lang="en-US" sz="2200" dirty="0"/>
          </a:p>
          <a:p>
            <a:r>
              <a:rPr lang="en-US" sz="2200" dirty="0" smtClean="0"/>
              <a:t>Meetings to discuss transition PIP to </a:t>
            </a:r>
            <a:r>
              <a:rPr lang="en-US" sz="2200" dirty="0" smtClean="0"/>
              <a:t>PIP-II continue </a:t>
            </a:r>
          </a:p>
          <a:p>
            <a:pPr lvl="1"/>
            <a:r>
              <a:rPr lang="en-US" sz="1800" dirty="0" smtClean="0"/>
              <a:t>Working on documentation</a:t>
            </a:r>
            <a:endParaRPr lang="en-US" sz="1800" dirty="0" smtClean="0"/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smtClean="0"/>
              <a:t>PIP </a:t>
            </a:r>
            <a:r>
              <a:rPr lang="en-US" sz="2200" dirty="0" smtClean="0"/>
              <a:t>PMG – </a:t>
            </a:r>
            <a:r>
              <a:rPr lang="en-US" sz="2200" dirty="0" smtClean="0"/>
              <a:t>Aug 6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smtClean="0"/>
              <a:t>PIP </a:t>
            </a:r>
            <a:r>
              <a:rPr lang="en-US" sz="2200" dirty="0" smtClean="0"/>
              <a:t>physics </a:t>
            </a:r>
            <a:r>
              <a:rPr lang="en-US" sz="2200" dirty="0" smtClean="0"/>
              <a:t>workshop – tentative Oct/2015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Upcoming Talks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Salah </a:t>
            </a:r>
            <a:r>
              <a:rPr lang="en-US" dirty="0" smtClean="0"/>
              <a:t>Chaurize – Notch system operations</a:t>
            </a:r>
          </a:p>
          <a:p>
            <a:r>
              <a:rPr lang="en-US" dirty="0" smtClean="0"/>
              <a:t>Keith/Tony – TLM install and operations</a:t>
            </a:r>
          </a:p>
          <a:p>
            <a:r>
              <a:rPr lang="en-US" dirty="0" smtClean="0"/>
              <a:t>New </a:t>
            </a:r>
            <a:r>
              <a:rPr lang="en-US" dirty="0" smtClean="0"/>
              <a:t>Cavities (</a:t>
            </a:r>
            <a:r>
              <a:rPr lang="en-US" dirty="0" smtClean="0"/>
              <a:t>plans)</a:t>
            </a:r>
          </a:p>
          <a:p>
            <a:r>
              <a:rPr lang="en-US" dirty="0" smtClean="0"/>
              <a:t>Install of Cavity 21 and 22 (plans)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5427</TotalTime>
  <Words>561</Words>
  <Application>Microsoft Office PowerPoint</Application>
  <PresentationFormat>On-screen Show (4:3)</PresentationFormat>
  <Paragraphs>56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PIP Update</vt:lpstr>
      <vt:lpstr>Agenda</vt:lpstr>
      <vt:lpstr>PowerPoint Presentation</vt:lpstr>
      <vt:lpstr>Recent PIP Budget/News</vt:lpstr>
      <vt:lpstr>Upcoming Talks</vt:lpstr>
    </vt:vector>
  </TitlesOfParts>
  <Company>Fermilab | Accelerator Division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 Update</dc:title>
  <dc:creator>Zwaska</dc:creator>
  <cp:lastModifiedBy>Fernanda G Garcia</cp:lastModifiedBy>
  <cp:revision>366</cp:revision>
  <dcterms:created xsi:type="dcterms:W3CDTF">2012-05-23T14:14:44Z</dcterms:created>
  <dcterms:modified xsi:type="dcterms:W3CDTF">2015-07-22T14:49:59Z</dcterms:modified>
</cp:coreProperties>
</file>