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0" r:id="rId2"/>
    <p:sldId id="257" r:id="rId3"/>
    <p:sldId id="258" r:id="rId4"/>
    <p:sldId id="285" r:id="rId5"/>
    <p:sldId id="287" r:id="rId6"/>
    <p:sldId id="284" r:id="rId7"/>
    <p:sldId id="28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66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42A7B-2A2E-4B50-8A98-A7A74EA5D08C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9386D-BE52-4F99-B84F-75FAE385F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FADA1-30FD-4307-AB4D-2563E0BE4ECF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39340"/>
            <a:ext cx="7772400" cy="1470025"/>
          </a:xfrm>
        </p:spPr>
        <p:txBody>
          <a:bodyPr/>
          <a:lstStyle/>
          <a:p>
            <a:r>
              <a:rPr lang="en-US" dirty="0" smtClean="0"/>
              <a:t>PIP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/>
          <a:p>
            <a:r>
              <a:rPr lang="en-US" dirty="0" smtClean="0"/>
              <a:t>September 2</a:t>
            </a:r>
            <a:r>
              <a:rPr lang="en-US" baseline="30000" dirty="0" smtClean="0"/>
              <a:t>nd</a:t>
            </a:r>
            <a:r>
              <a:rPr lang="en-US" dirty="0" smtClean="0"/>
              <a:t>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Summary Update</a:t>
            </a:r>
          </a:p>
          <a:p>
            <a:r>
              <a:rPr lang="en-US" dirty="0" smtClean="0"/>
              <a:t>Current Activities Update</a:t>
            </a:r>
          </a:p>
          <a:p>
            <a:pPr lvl="1"/>
            <a:r>
              <a:rPr lang="en-US" sz="1800" dirty="0" smtClean="0"/>
              <a:t>Trevor Butler – Linac Modulators</a:t>
            </a:r>
            <a:endParaRPr lang="en-US" sz="1800" dirty="0"/>
          </a:p>
          <a:p>
            <a:pPr lvl="1"/>
            <a:r>
              <a:rPr lang="en-US" sz="1800" dirty="0" smtClean="0"/>
              <a:t>Ken Domann – Financial/Controls Update</a:t>
            </a:r>
          </a:p>
          <a:p>
            <a:r>
              <a:rPr lang="en-US" dirty="0" smtClean="0"/>
              <a:t>Additional Meetings/Notes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 marL="457200" lvl="1" indent="-284163">
              <a:buNone/>
            </a:pPr>
            <a:r>
              <a:rPr lang="en-US" sz="2100" b="1" dirty="0" smtClean="0"/>
              <a:t>Linac</a:t>
            </a:r>
          </a:p>
          <a:p>
            <a:pPr marL="457200" lvl="1" indent="-173038"/>
            <a:r>
              <a:rPr lang="en-US" sz="1700" b="1" dirty="0" smtClean="0"/>
              <a:t>SBK</a:t>
            </a:r>
            <a:r>
              <a:rPr lang="en-US" sz="1700" dirty="0" smtClean="0"/>
              <a:t>: Work at CPI continues – welding complete – leak tight</a:t>
            </a:r>
          </a:p>
          <a:p>
            <a:pPr marL="457200" lvl="1" indent="-173038"/>
            <a:r>
              <a:rPr lang="en-US" sz="1700" b="1" dirty="0" smtClean="0"/>
              <a:t>LN: </a:t>
            </a:r>
            <a:r>
              <a:rPr lang="en-US" sz="1700" dirty="0" smtClean="0"/>
              <a:t>Progressing – Grumman module tested, optical box in machine shop, schedule of beam studies late fall… </a:t>
            </a:r>
          </a:p>
          <a:p>
            <a:pPr marL="457200" lvl="1" indent="-173038"/>
            <a:r>
              <a:rPr lang="en-US" sz="1700" b="1" dirty="0" smtClean="0"/>
              <a:t>Modulator</a:t>
            </a:r>
            <a:r>
              <a:rPr lang="en-US" sz="1700" dirty="0" smtClean="0"/>
              <a:t>: Update talk today</a:t>
            </a:r>
          </a:p>
          <a:p>
            <a:pPr marL="457200" lvl="1" indent="-284163">
              <a:buNone/>
            </a:pPr>
            <a:r>
              <a:rPr lang="en-US" sz="2100" b="1" dirty="0" smtClean="0"/>
              <a:t>Booster</a:t>
            </a:r>
          </a:p>
          <a:p>
            <a:pPr marL="457200" lvl="1" indent="-173038"/>
            <a:r>
              <a:rPr lang="en-US" sz="1700" b="1" dirty="0" smtClean="0"/>
              <a:t>Beam Studies</a:t>
            </a:r>
            <a:r>
              <a:rPr lang="en-US" sz="1700" dirty="0" smtClean="0"/>
              <a:t>:  </a:t>
            </a:r>
          </a:p>
          <a:p>
            <a:pPr marL="741363" lvl="2" indent="-173038"/>
            <a:r>
              <a:rPr lang="en-US" sz="1700" dirty="0" smtClean="0"/>
              <a:t>Booster optics software: No updates</a:t>
            </a:r>
          </a:p>
          <a:p>
            <a:pPr marL="741363" lvl="2" indent="-173038"/>
            <a:r>
              <a:rPr lang="en-US" sz="1700" dirty="0" smtClean="0"/>
              <a:t>Booster Longitudinal dampers: Task is done – moving into operations</a:t>
            </a:r>
            <a:endParaRPr lang="en-US" sz="1700" dirty="0" smtClean="0">
              <a:solidFill>
                <a:srgbClr val="FF0000"/>
              </a:solidFill>
            </a:endParaRPr>
          </a:p>
          <a:p>
            <a:pPr marL="741363" lvl="2" indent="-173038"/>
            <a:r>
              <a:rPr lang="en-US" sz="1700" dirty="0" smtClean="0"/>
              <a:t>Booster BPMs: No update today</a:t>
            </a:r>
          </a:p>
          <a:p>
            <a:pPr marL="741363" lvl="2" indent="-173038"/>
            <a:r>
              <a:rPr lang="en-US" sz="1700" dirty="0" smtClean="0"/>
              <a:t>Collimators: No update</a:t>
            </a:r>
            <a:endParaRPr lang="en-US" sz="1700" b="1" dirty="0" smtClean="0"/>
          </a:p>
          <a:p>
            <a:pPr marL="741363" lvl="2" indent="-173038"/>
            <a:r>
              <a:rPr lang="en-US" sz="1700" b="1" dirty="0" smtClean="0"/>
              <a:t>Refurbished cavity</a:t>
            </a:r>
            <a:r>
              <a:rPr lang="en-US" sz="1700" dirty="0" smtClean="0"/>
              <a:t>: (New technicians)</a:t>
            </a:r>
          </a:p>
          <a:p>
            <a:pPr marL="1087438" lvl="3" indent="-173038"/>
            <a:r>
              <a:rPr lang="en-US" sz="1700" dirty="0" smtClean="0"/>
              <a:t>Cavity #18:  In test stand – running full power – thermal measurements underway, install next week</a:t>
            </a:r>
          </a:p>
          <a:p>
            <a:pPr marL="1087438" lvl="3" indent="-173038"/>
            <a:r>
              <a:rPr lang="en-US" sz="1700" dirty="0" smtClean="0"/>
              <a:t>Cavity #19: Completed – waiting for HP testing to begin</a:t>
            </a:r>
          </a:p>
          <a:p>
            <a:pPr marL="1087438" lvl="3" indent="-173038"/>
            <a:r>
              <a:rPr lang="en-US" sz="1700" dirty="0" smtClean="0"/>
              <a:t>Cavity #20:  Done with mill work – will go on stand this week</a:t>
            </a:r>
          </a:p>
          <a:p>
            <a:pPr marL="741363" lvl="2" indent="-173038"/>
            <a:r>
              <a:rPr lang="en-US" sz="1700" b="1" dirty="0" smtClean="0"/>
              <a:t>15 Hz</a:t>
            </a:r>
            <a:r>
              <a:rPr lang="en-US" sz="1700" dirty="0" smtClean="0"/>
              <a:t>: Repair of bus work done – not sure of status?</a:t>
            </a:r>
          </a:p>
          <a:p>
            <a:pPr marL="741363" lvl="2" indent="-173038"/>
            <a:r>
              <a:rPr lang="en-US" sz="1700" b="1" dirty="0" smtClean="0"/>
              <a:t>New Tuners</a:t>
            </a:r>
            <a:r>
              <a:rPr lang="en-US" sz="1700" dirty="0" smtClean="0"/>
              <a:t>:  </a:t>
            </a:r>
            <a:r>
              <a:rPr lang="en-US" sz="1600" dirty="0" smtClean="0"/>
              <a:t>Last set of Ferrites had some physical issues?  Pat and John in contact with company…</a:t>
            </a:r>
            <a:endParaRPr lang="en-US" sz="1600" dirty="0"/>
          </a:p>
          <a:p>
            <a:pPr marL="741363" lvl="2" indent="-173038"/>
            <a:r>
              <a:rPr lang="en-US" sz="1700" b="1" dirty="0" smtClean="0"/>
              <a:t>Bias Supplies</a:t>
            </a:r>
            <a:r>
              <a:rPr lang="en-US" sz="1700" dirty="0" smtClean="0"/>
              <a:t>: #9 is upgraded but failed in HP testing, Next and last Bias is being worked on by EE tech (slow)</a:t>
            </a:r>
          </a:p>
          <a:p>
            <a:pPr marL="741363" lvl="2" indent="-173038"/>
            <a:r>
              <a:rPr lang="en-US" sz="1700" b="1" dirty="0" smtClean="0"/>
              <a:t>Anode Supplies</a:t>
            </a:r>
            <a:r>
              <a:rPr lang="en-US" sz="1700" dirty="0" smtClean="0"/>
              <a:t>: Lots of progress – update meeting later today – both are in and being wired (East testing soon)</a:t>
            </a:r>
            <a:endParaRPr lang="en-US" sz="1300" dirty="0" smtClean="0"/>
          </a:p>
          <a:p>
            <a:pPr marL="741363" lvl="2" indent="-173038"/>
            <a:r>
              <a:rPr lang="en-US" sz="1700" b="1" dirty="0" smtClean="0"/>
              <a:t>Transformer:</a:t>
            </a:r>
            <a:r>
              <a:rPr lang="en-US" sz="1700" dirty="0" smtClean="0"/>
              <a:t> Installed last weekend (07.17) - Completed</a:t>
            </a:r>
          </a:p>
          <a:p>
            <a:pPr marL="741363" lvl="2" indent="-173038"/>
            <a:r>
              <a:rPr lang="en-US" sz="1700" b="1" dirty="0" smtClean="0"/>
              <a:t>Perpendicular bias cavity:  </a:t>
            </a:r>
            <a:r>
              <a:rPr lang="en-US" sz="1700" dirty="0" smtClean="0"/>
              <a:t>work progressing – working on vacuum window and coupler</a:t>
            </a:r>
          </a:p>
          <a:p>
            <a:pPr marL="741363" lvl="2" indent="-173038"/>
            <a:r>
              <a:rPr lang="en-US" sz="1700" b="1" dirty="0" smtClean="0"/>
              <a:t>Stations 20, - Bus bar hung – need to connect joints…</a:t>
            </a:r>
          </a:p>
          <a:p>
            <a:pPr marL="741363" lvl="2" indent="-173038"/>
            <a:r>
              <a:rPr lang="en-US" sz="1700" b="1" dirty="0" smtClean="0"/>
              <a:t>Rework of cavities 21 &amp; 22</a:t>
            </a:r>
            <a:r>
              <a:rPr lang="en-US" sz="1700" dirty="0" smtClean="0"/>
              <a:t>: no news</a:t>
            </a:r>
          </a:p>
          <a:p>
            <a:pPr marL="741363" lvl="2" indent="-173038"/>
            <a:r>
              <a:rPr lang="en-US" sz="1700" b="1" dirty="0" smtClean="0"/>
              <a:t>New cavities: </a:t>
            </a:r>
            <a:r>
              <a:rPr lang="en-US" sz="1700" dirty="0" smtClean="0"/>
              <a:t>Tom Kroc appointed as L3 manager – meetings – finalizing specs documentation</a:t>
            </a:r>
          </a:p>
          <a:p>
            <a:pPr marL="457200" lvl="1" indent="-173038"/>
            <a:r>
              <a:rPr lang="en-US" sz="1700" b="1" dirty="0" smtClean="0"/>
              <a:t>Shielding: Tony and Keith </a:t>
            </a:r>
            <a:r>
              <a:rPr lang="en-US" sz="1700" dirty="0" smtClean="0"/>
              <a:t>– working on documentation</a:t>
            </a:r>
          </a:p>
          <a:p>
            <a:pPr marL="457200" lvl="1" indent="-173038"/>
            <a:r>
              <a:rPr lang="en-US" sz="1700" b="1" dirty="0" smtClean="0"/>
              <a:t>Absorber/Kicker: </a:t>
            </a:r>
            <a:r>
              <a:rPr lang="en-US" sz="1700" dirty="0" smtClean="0"/>
              <a:t>Discussing insert removal and/or additional shielding – planning for removal later this shutdown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82411"/>
            <a:ext cx="4461862" cy="3346397"/>
          </a:xfrm>
          <a:prstGeom prst="rect">
            <a:avLst/>
          </a:prstGeom>
        </p:spPr>
      </p:pic>
      <p:pic>
        <p:nvPicPr>
          <p:cNvPr id="3" name="Picture 2" descr="abcbea30-6a64-411a-b513-767978c4828c@servic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2" t="412" r="-522" b="5724"/>
          <a:stretch/>
        </p:blipFill>
        <p:spPr bwMode="auto">
          <a:xfrm>
            <a:off x="4610053" y="1010573"/>
            <a:ext cx="4289196" cy="3318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" y="4513473"/>
            <a:ext cx="44618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ast anode assembled and wired:</a:t>
            </a:r>
          </a:p>
          <a:p>
            <a:r>
              <a:rPr lang="en-US" dirty="0" smtClean="0"/>
              <a:t>Power testing starting next week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10053" y="4432503"/>
            <a:ext cx="44561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West anode just installed and now being wired</a:t>
            </a:r>
            <a:r>
              <a:rPr lang="en-US" dirty="0"/>
              <a:t> </a:t>
            </a:r>
            <a:r>
              <a:rPr lang="en-US" dirty="0" smtClean="0"/>
              <a:t>(power testing to begin in three weeks)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742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Booster Cavity Refurbishment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5403"/>
            <a:ext cx="7592741" cy="5515683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233642" y="1145363"/>
            <a:ext cx="432742" cy="158060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PIP 700 KW</a:t>
            </a:r>
            <a:endParaRPr lang="en-US" b="1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76166D-EF9F-4174-BCD9-7AAE39F1040D}" type="datetime1">
              <a:rPr lang="en-US" altLang="en-US" smtClean="0"/>
              <a:t>9/2/2015</a:t>
            </a:fld>
            <a:endParaRPr lang="en-US" alt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45403"/>
            <a:ext cx="7592742" cy="55156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773388" y="1556287"/>
            <a:ext cx="2370612" cy="1400383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700" dirty="0" smtClean="0"/>
              <a:t>15 Hz:</a:t>
            </a:r>
          </a:p>
          <a:p>
            <a:r>
              <a:rPr lang="en-US" sz="1700" dirty="0" smtClean="0"/>
              <a:t>The first time we tried 15 Hz system wide – two RF stations in west gallery failed.</a:t>
            </a:r>
            <a:endParaRPr lang="en-US" sz="17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6450013" y="1935666"/>
            <a:ext cx="323375" cy="682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E8A96C-1CE1-4ABE-AAD9-0B4B4BEBDA8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754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04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Recent PIP Budget/News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553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/>
              <a:t>Budget: 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/>
              <a:t>FY15</a:t>
            </a:r>
            <a:r>
              <a:rPr lang="en-US" sz="2200" dirty="0"/>
              <a:t> </a:t>
            </a:r>
            <a:r>
              <a:rPr lang="en-US" sz="1800" dirty="0" smtClean="0"/>
              <a:t>-</a:t>
            </a:r>
            <a:r>
              <a:rPr lang="en-US" sz="2200" dirty="0" smtClean="0"/>
              <a:t> </a:t>
            </a:r>
            <a:r>
              <a:rPr lang="en-US" sz="1800" dirty="0" smtClean="0"/>
              <a:t>Discussions of task updates/consolidation continues</a:t>
            </a:r>
            <a:endParaRPr lang="en-US" sz="2200" dirty="0" smtClean="0"/>
          </a:p>
          <a:p>
            <a:pPr>
              <a:lnSpc>
                <a:spcPct val="150000"/>
              </a:lnSpc>
            </a:pPr>
            <a:r>
              <a:rPr lang="en-US" sz="2200" dirty="0"/>
              <a:t>Update of RLS 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Replacement cavities schedule will be revised soon (T. Kroc)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Another revision by end of CY (starting fall (?))</a:t>
            </a:r>
            <a:endParaRPr lang="en-US" sz="2200" dirty="0"/>
          </a:p>
          <a:p>
            <a:pPr>
              <a:lnSpc>
                <a:spcPct val="150000"/>
              </a:lnSpc>
            </a:pPr>
            <a:r>
              <a:rPr lang="en-US" sz="2200" dirty="0" smtClean="0"/>
              <a:t>Meetings to discuss transition PIP to PIP-II continue 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Working on documentation and arranging of review as requested by Sergei/PIP-II</a:t>
            </a:r>
            <a:endParaRPr lang="en-US" sz="2200" dirty="0" smtClean="0"/>
          </a:p>
          <a:p>
            <a:pPr>
              <a:lnSpc>
                <a:spcPct val="150000"/>
              </a:lnSpc>
            </a:pPr>
            <a:r>
              <a:rPr lang="en-US" sz="2200" dirty="0" smtClean="0"/>
              <a:t>PIP PMG – Next PMG will be discussion of PIP/700 KW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PIP physics workshop – tentative Oct/2015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AAC re-review of 700 KW plan sept.11.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Full AAC review in Dec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Upcoming Talks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Keith/Tony – TLM install and operations</a:t>
            </a:r>
          </a:p>
          <a:p>
            <a:r>
              <a:rPr lang="en-US" dirty="0" smtClean="0"/>
              <a:t>New Cavities (plans) </a:t>
            </a:r>
            <a:r>
              <a:rPr lang="en-US" smtClean="0"/>
              <a:t>Tom Kroc</a:t>
            </a:r>
            <a:endParaRPr lang="en-US" dirty="0" smtClean="0"/>
          </a:p>
          <a:p>
            <a:r>
              <a:rPr lang="en-US" dirty="0" smtClean="0"/>
              <a:t>Cavity testing results – simulations (Reid &amp; Hassan)</a:t>
            </a:r>
          </a:p>
          <a:p>
            <a:r>
              <a:rPr lang="en-US" dirty="0" smtClean="0"/>
              <a:t>Beam Physics Workshop discussion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5545</TotalTime>
  <Words>486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PIP Update</vt:lpstr>
      <vt:lpstr>Agenda</vt:lpstr>
      <vt:lpstr>PowerPoint Presentation</vt:lpstr>
      <vt:lpstr>PowerPoint Presentation</vt:lpstr>
      <vt:lpstr>Booster Cavity Refurbishment </vt:lpstr>
      <vt:lpstr>Recent PIP Budget/News</vt:lpstr>
      <vt:lpstr>Upcoming Talks</vt:lpstr>
    </vt:vector>
  </TitlesOfParts>
  <Company>Fermilab | Accelerator Division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 Update</dc:title>
  <dc:creator>Zwaska</dc:creator>
  <cp:lastModifiedBy>William A. Pellico x8368 07477N</cp:lastModifiedBy>
  <cp:revision>386</cp:revision>
  <dcterms:created xsi:type="dcterms:W3CDTF">2012-05-23T14:14:44Z</dcterms:created>
  <dcterms:modified xsi:type="dcterms:W3CDTF">2015-09-02T15:28:06Z</dcterms:modified>
</cp:coreProperties>
</file>