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2" r:id="rId2"/>
  </p:sldMasterIdLst>
  <p:notesMasterIdLst>
    <p:notesMasterId r:id="rId7"/>
  </p:notesMasterIdLst>
  <p:handoutMasterIdLst>
    <p:handoutMasterId r:id="rId8"/>
  </p:handoutMasterIdLst>
  <p:sldIdLst>
    <p:sldId id="265" r:id="rId3"/>
    <p:sldId id="280" r:id="rId4"/>
    <p:sldId id="279" r:id="rId5"/>
    <p:sldId id="281" r:id="rId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nnady Romanov x6766 12815N" initials="GRx1" lastIdx="1" clrIdx="0">
    <p:extLst>
      <p:ext uri="{19B8F6BF-5375-455C-9EA6-DF929625EA0E}">
        <p15:presenceInfo xmlns:p15="http://schemas.microsoft.com/office/powerpoint/2012/main" userId="S-1-5-21-1644491937-1202660629-839522115-984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3666A"/>
    <a:srgbClr val="000000"/>
    <a:srgbClr val="025DF0"/>
    <a:srgbClr val="E8D9F3"/>
    <a:srgbClr val="004C97"/>
    <a:srgbClr val="FC5AD9"/>
    <a:srgbClr val="404040"/>
    <a:srgbClr val="505050"/>
    <a:srgbClr val="A7A8AA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82" autoAdjust="0"/>
  </p:normalViewPr>
  <p:slideViewPr>
    <p:cSldViewPr snapToGrid="0" snapToObjects="1">
      <p:cViewPr varScale="1">
        <p:scale>
          <a:sx n="107" d="100"/>
          <a:sy n="107" d="100"/>
        </p:scale>
        <p:origin x="100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baseline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Operating mode F vs </a:t>
            </a:r>
            <a:r>
              <a:rPr lang="el-GR" sz="1400" b="1" baseline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endParaRPr lang="en-US" sz="1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419698123812129"/>
          <c:y val="0.17171296296296296"/>
          <c:w val="0.81148453272790466"/>
          <c:h val="0.70538856555973983"/>
        </c:manualLayout>
      </c:layout>
      <c:scatterChart>
        <c:scatterStyle val="smoothMarker"/>
        <c:varyColors val="0"/>
        <c:ser>
          <c:idx val="0"/>
          <c:order val="0"/>
          <c:tx>
            <c:v>Lumped C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solidFill>
                  <a:srgbClr val="000000"/>
                </a:solidFill>
              </a:ln>
              <a:effectLst/>
            </c:spPr>
          </c:marker>
          <c:xVal>
            <c:numRef>
              <c:f>TanTube2!$F$3:$F$8</c:f>
              <c:numCache>
                <c:formatCode>General</c:formatCode>
                <c:ptCount val="6"/>
                <c:pt idx="0">
                  <c:v>1.5</c:v>
                </c:pt>
                <c:pt idx="1">
                  <c:v>2</c:v>
                </c:pt>
                <c:pt idx="2">
                  <c:v>2.5</c:v>
                </c:pt>
                <c:pt idx="3">
                  <c:v>3</c:v>
                </c:pt>
                <c:pt idx="4">
                  <c:v>3.5</c:v>
                </c:pt>
                <c:pt idx="5">
                  <c:v>4</c:v>
                </c:pt>
              </c:numCache>
            </c:numRef>
          </c:xVal>
          <c:yVal>
            <c:numRef>
              <c:f>TanTube2!$G$3:$G$8</c:f>
              <c:numCache>
                <c:formatCode>General</c:formatCode>
                <c:ptCount val="6"/>
                <c:pt idx="0">
                  <c:v>75.740085503933003</c:v>
                </c:pt>
                <c:pt idx="1">
                  <c:v>77.029649415348999</c:v>
                </c:pt>
                <c:pt idx="2">
                  <c:v>74.593215868505993</c:v>
                </c:pt>
                <c:pt idx="3">
                  <c:v>70.474616499820996</c:v>
                </c:pt>
                <c:pt idx="4">
                  <c:v>67.340510718684996</c:v>
                </c:pt>
                <c:pt idx="5">
                  <c:v>64.179572682401002</c:v>
                </c:pt>
              </c:numCache>
            </c:numRef>
          </c:yVal>
          <c:smooth val="1"/>
        </c:ser>
        <c:ser>
          <c:idx val="1"/>
          <c:order val="1"/>
          <c:tx>
            <c:v>Gap C</c:v>
          </c:tx>
          <c:spPr>
            <a:ln w="19050" cap="rnd">
              <a:solidFill>
                <a:srgbClr val="025DF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025DF0"/>
              </a:solidFill>
              <a:ln w="9525">
                <a:solidFill>
                  <a:srgbClr val="000000"/>
                </a:solidFill>
              </a:ln>
              <a:effectLst/>
            </c:spPr>
          </c:marker>
          <c:xVal>
            <c:numRef>
              <c:f>TanTube2!$O$28:$O$33</c:f>
              <c:numCache>
                <c:formatCode>General</c:formatCode>
                <c:ptCount val="6"/>
                <c:pt idx="0">
                  <c:v>1.5</c:v>
                </c:pt>
                <c:pt idx="1">
                  <c:v>2</c:v>
                </c:pt>
                <c:pt idx="2">
                  <c:v>2.5</c:v>
                </c:pt>
                <c:pt idx="3">
                  <c:v>3</c:v>
                </c:pt>
                <c:pt idx="4">
                  <c:v>3.5</c:v>
                </c:pt>
                <c:pt idx="5">
                  <c:v>4</c:v>
                </c:pt>
              </c:numCache>
            </c:numRef>
          </c:xVal>
          <c:yVal>
            <c:numRef>
              <c:f>TanTube2!$P$28:$P$33</c:f>
              <c:numCache>
                <c:formatCode>General</c:formatCode>
                <c:ptCount val="6"/>
                <c:pt idx="0">
                  <c:v>90.855526759577998</c:v>
                </c:pt>
                <c:pt idx="1">
                  <c:v>84.638164683515996</c:v>
                </c:pt>
                <c:pt idx="2">
                  <c:v>78.688413675088995</c:v>
                </c:pt>
                <c:pt idx="3">
                  <c:v>73.479956678864994</c:v>
                </c:pt>
                <c:pt idx="4">
                  <c:v>69.028808865176003</c:v>
                </c:pt>
                <c:pt idx="5">
                  <c:v>65.224734455393005</c:v>
                </c:pt>
              </c:numCache>
            </c:numRef>
          </c:yVal>
          <c:smooth val="1"/>
        </c:ser>
        <c:ser>
          <c:idx val="2"/>
          <c:order val="2"/>
          <c:tx>
            <c:v>"Narrow"</c:v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00B050"/>
              </a:solidFill>
              <a:ln w="9525">
                <a:solidFill>
                  <a:srgbClr val="000000"/>
                </a:solidFill>
              </a:ln>
              <a:effectLst/>
            </c:spPr>
          </c:marker>
          <c:xVal>
            <c:numRef>
              <c:f>TanTube2!$P$3:$P$8</c:f>
              <c:numCache>
                <c:formatCode>General</c:formatCode>
                <c:ptCount val="6"/>
                <c:pt idx="0">
                  <c:v>1.5</c:v>
                </c:pt>
                <c:pt idx="1">
                  <c:v>2</c:v>
                </c:pt>
                <c:pt idx="2">
                  <c:v>2.5</c:v>
                </c:pt>
                <c:pt idx="3">
                  <c:v>3</c:v>
                </c:pt>
                <c:pt idx="4">
                  <c:v>3.5</c:v>
                </c:pt>
                <c:pt idx="5">
                  <c:v>4</c:v>
                </c:pt>
              </c:numCache>
            </c:numRef>
          </c:xVal>
          <c:yVal>
            <c:numRef>
              <c:f>TanTube2!$Q$3:$Q$8</c:f>
              <c:numCache>
                <c:formatCode>General</c:formatCode>
                <c:ptCount val="6"/>
                <c:pt idx="0">
                  <c:v>94.213435036147999</c:v>
                </c:pt>
                <c:pt idx="1">
                  <c:v>86.201241866993001</c:v>
                </c:pt>
                <c:pt idx="2">
                  <c:v>79.469119827114</c:v>
                </c:pt>
                <c:pt idx="3">
                  <c:v>73.905067069935996</c:v>
                </c:pt>
                <c:pt idx="4">
                  <c:v>69.274542047981996</c:v>
                </c:pt>
                <c:pt idx="5">
                  <c:v>65.373883985492995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5779560"/>
        <c:axId val="285779168"/>
      </c:scatterChart>
      <c:valAx>
        <c:axId val="285779560"/>
        <c:scaling>
          <c:orientation val="minMax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</a:p>
            </c:rich>
          </c:tx>
          <c:layout>
            <c:manualLayout>
              <c:xMode val="edge"/>
              <c:yMode val="edge"/>
              <c:x val="0.4379602914593782"/>
              <c:y val="0.8996197317923542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85779168"/>
        <c:crosses val="autoZero"/>
        <c:crossBetween val="midCat"/>
      </c:valAx>
      <c:valAx>
        <c:axId val="285779168"/>
        <c:scaling>
          <c:orientation val="minMax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MHz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857795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266410437093986"/>
          <c:y val="0.21015211614009455"/>
          <c:w val="0.51683276160613256"/>
          <c:h val="0.20204831458359412"/>
        </c:manualLayout>
      </c:layout>
      <c:overlay val="0"/>
      <c:spPr>
        <a:solidFill>
          <a:srgbClr val="E8D9F3">
            <a:alpha val="49000"/>
          </a:srgbClr>
        </a:solidFill>
        <a:ln>
          <a:solidFill>
            <a:srgbClr val="7030A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rgbClr val="7030A0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baseline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Tube mode F vs </a:t>
            </a:r>
            <a:r>
              <a:rPr lang="el-GR" sz="1400" b="1" baseline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endParaRPr lang="en-US" sz="1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419698123812129"/>
          <c:y val="0.17171296296296296"/>
          <c:w val="0.81148453272790466"/>
          <c:h val="0.70538856555973983"/>
        </c:manualLayout>
      </c:layout>
      <c:scatterChart>
        <c:scatterStyle val="smoothMarker"/>
        <c:varyColors val="0"/>
        <c:ser>
          <c:idx val="1"/>
          <c:order val="0"/>
          <c:tx>
            <c:v>Lumped C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solidFill>
                  <a:srgbClr val="000000"/>
                </a:solidFill>
              </a:ln>
              <a:effectLst/>
            </c:spPr>
          </c:marker>
          <c:xVal>
            <c:numRef>
              <c:f>TanTube2!$F$3:$F$8</c:f>
              <c:numCache>
                <c:formatCode>General</c:formatCode>
                <c:ptCount val="6"/>
                <c:pt idx="0">
                  <c:v>1.5</c:v>
                </c:pt>
                <c:pt idx="1">
                  <c:v>2</c:v>
                </c:pt>
                <c:pt idx="2">
                  <c:v>2.5</c:v>
                </c:pt>
                <c:pt idx="3">
                  <c:v>3</c:v>
                </c:pt>
                <c:pt idx="4">
                  <c:v>3.5</c:v>
                </c:pt>
                <c:pt idx="5">
                  <c:v>4</c:v>
                </c:pt>
              </c:numCache>
            </c:numRef>
          </c:xVal>
          <c:yVal>
            <c:numRef>
              <c:f>TanTube2!$H$3:$H$8</c:f>
              <c:numCache>
                <c:formatCode>General</c:formatCode>
                <c:ptCount val="6"/>
                <c:pt idx="0">
                  <c:v>100.9620627165</c:v>
                </c:pt>
                <c:pt idx="1">
                  <c:v>94.075416183819002</c:v>
                </c:pt>
                <c:pt idx="2">
                  <c:v>88.883729839770993</c:v>
                </c:pt>
                <c:pt idx="3">
                  <c:v>83.199459586345995</c:v>
                </c:pt>
                <c:pt idx="4">
                  <c:v>81.363705609063999</c:v>
                </c:pt>
                <c:pt idx="5">
                  <c:v>80.384701690065</c:v>
                </c:pt>
              </c:numCache>
            </c:numRef>
          </c:yVal>
          <c:smooth val="1"/>
        </c:ser>
        <c:ser>
          <c:idx val="0"/>
          <c:order val="1"/>
          <c:tx>
            <c:v>Gap C</c:v>
          </c:tx>
          <c:spPr>
            <a:ln w="19050" cap="rnd">
              <a:solidFill>
                <a:srgbClr val="025DF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025DF0"/>
              </a:solidFill>
              <a:ln w="9525">
                <a:solidFill>
                  <a:srgbClr val="000000"/>
                </a:solidFill>
              </a:ln>
              <a:effectLst/>
            </c:spPr>
          </c:marker>
          <c:xVal>
            <c:numRef>
              <c:f>TanTube2!$O$28:$O$33</c:f>
              <c:numCache>
                <c:formatCode>General</c:formatCode>
                <c:ptCount val="6"/>
                <c:pt idx="0">
                  <c:v>1.5</c:v>
                </c:pt>
                <c:pt idx="1">
                  <c:v>2</c:v>
                </c:pt>
                <c:pt idx="2">
                  <c:v>2.5</c:v>
                </c:pt>
                <c:pt idx="3">
                  <c:v>3</c:v>
                </c:pt>
                <c:pt idx="4">
                  <c:v>3.5</c:v>
                </c:pt>
                <c:pt idx="5">
                  <c:v>4</c:v>
                </c:pt>
              </c:numCache>
            </c:numRef>
          </c:xVal>
          <c:yVal>
            <c:numRef>
              <c:f>TanTube2!$Q$28:$Q$33</c:f>
              <c:numCache>
                <c:formatCode>General</c:formatCode>
                <c:ptCount val="6"/>
                <c:pt idx="0">
                  <c:v>119.21848101475</c:v>
                </c:pt>
                <c:pt idx="1">
                  <c:v>114.46351619823</c:v>
                </c:pt>
                <c:pt idx="2">
                  <c:v>111.90067893078999</c:v>
                </c:pt>
                <c:pt idx="3">
                  <c:v>110.38048406674</c:v>
                </c:pt>
                <c:pt idx="4">
                  <c:v>109.36894765047001</c:v>
                </c:pt>
                <c:pt idx="5">
                  <c:v>108.62617346037</c:v>
                </c:pt>
              </c:numCache>
            </c:numRef>
          </c:yVal>
          <c:smooth val="1"/>
        </c:ser>
        <c:ser>
          <c:idx val="2"/>
          <c:order val="2"/>
          <c:tx>
            <c:v>"Narrow"</c:v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00B050"/>
              </a:solidFill>
              <a:ln w="9525">
                <a:solidFill>
                  <a:srgbClr val="000000"/>
                </a:solidFill>
              </a:ln>
              <a:effectLst/>
            </c:spPr>
          </c:marker>
          <c:xVal>
            <c:numRef>
              <c:f>TanTube2!$P$3:$P$8</c:f>
              <c:numCache>
                <c:formatCode>General</c:formatCode>
                <c:ptCount val="6"/>
                <c:pt idx="0">
                  <c:v>1.5</c:v>
                </c:pt>
                <c:pt idx="1">
                  <c:v>2</c:v>
                </c:pt>
                <c:pt idx="2">
                  <c:v>2.5</c:v>
                </c:pt>
                <c:pt idx="3">
                  <c:v>3</c:v>
                </c:pt>
                <c:pt idx="4">
                  <c:v>3.5</c:v>
                </c:pt>
                <c:pt idx="5">
                  <c:v>4</c:v>
                </c:pt>
              </c:numCache>
            </c:numRef>
          </c:xVal>
          <c:yVal>
            <c:numRef>
              <c:f>TanTube2!$R$3:$R$8</c:f>
              <c:numCache>
                <c:formatCode>General</c:formatCode>
                <c:ptCount val="6"/>
                <c:pt idx="0">
                  <c:v>148.77201486193999</c:v>
                </c:pt>
                <c:pt idx="1">
                  <c:v>141.7391014671</c:v>
                </c:pt>
                <c:pt idx="2">
                  <c:v>137.48512349147001</c:v>
                </c:pt>
                <c:pt idx="3">
                  <c:v>134.57171356928001</c:v>
                </c:pt>
                <c:pt idx="4">
                  <c:v>132.31619867824</c:v>
                </c:pt>
                <c:pt idx="5">
                  <c:v>130.48014167732001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5494960"/>
        <c:axId val="445495352"/>
      </c:scatterChart>
      <c:valAx>
        <c:axId val="445494960"/>
        <c:scaling>
          <c:orientation val="minMax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</a:p>
            </c:rich>
          </c:tx>
          <c:layout>
            <c:manualLayout>
              <c:xMode val="edge"/>
              <c:yMode val="edge"/>
              <c:x val="0.4379602914593782"/>
              <c:y val="0.8996197317923542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45495352"/>
        <c:crosses val="autoZero"/>
        <c:crossBetween val="midCat"/>
      </c:valAx>
      <c:valAx>
        <c:axId val="445495352"/>
        <c:scaling>
          <c:orientation val="minMax"/>
          <c:min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MHz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454949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253832086520795"/>
          <c:y val="0.20512066760587036"/>
          <c:w val="0.54366713961377511"/>
          <c:h val="0.1366394836386802"/>
        </c:manualLayout>
      </c:layout>
      <c:overlay val="0"/>
      <c:spPr>
        <a:solidFill>
          <a:srgbClr val="E8D9F3">
            <a:alpha val="50000"/>
          </a:srgbClr>
        </a:solidFill>
        <a:ln>
          <a:solidFill>
            <a:srgbClr val="7030A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rgbClr val="7030A0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Frequency</a:t>
            </a:r>
            <a:r>
              <a:rPr lang="en-US" b="1" baseline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R_sh vs Tube_L</a:t>
            </a:r>
            <a:endParaRPr lang="en-US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258092738407699"/>
          <c:y val="0.19726775956284154"/>
          <c:w val="0.71483814523184597"/>
          <c:h val="0.59030936706682158"/>
        </c:manualLayout>
      </c:layout>
      <c:scatterChart>
        <c:scatterStyle val="smoothMarker"/>
        <c:varyColors val="0"/>
        <c:ser>
          <c:idx val="0"/>
          <c:order val="0"/>
          <c:tx>
            <c:v>Freq. 1</c:v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0070C0"/>
              </a:solidFill>
              <a:ln w="9525">
                <a:solidFill>
                  <a:srgbClr val="000000"/>
                </a:solidFill>
              </a:ln>
              <a:effectLst/>
            </c:spPr>
          </c:marker>
          <c:xVal>
            <c:numRef>
              <c:f>MyTube!$A$4:$A$14</c:f>
              <c:numCache>
                <c:formatCode>General</c:formatCode>
                <c:ptCount val="11"/>
                <c:pt idx="0">
                  <c:v>100</c:v>
                </c:pt>
                <c:pt idx="1">
                  <c:v>200</c:v>
                </c:pt>
                <c:pt idx="2">
                  <c:v>300</c:v>
                </c:pt>
                <c:pt idx="3">
                  <c:v>400</c:v>
                </c:pt>
                <c:pt idx="4">
                  <c:v>500</c:v>
                </c:pt>
                <c:pt idx="5">
                  <c:v>600</c:v>
                </c:pt>
                <c:pt idx="6">
                  <c:v>700</c:v>
                </c:pt>
                <c:pt idx="7">
                  <c:v>800</c:v>
                </c:pt>
                <c:pt idx="8">
                  <c:v>900</c:v>
                </c:pt>
                <c:pt idx="9">
                  <c:v>1000</c:v>
                </c:pt>
                <c:pt idx="10">
                  <c:v>1100</c:v>
                </c:pt>
              </c:numCache>
            </c:numRef>
          </c:xVal>
          <c:yVal>
            <c:numRef>
              <c:f>MyTube!$B$4:$B$14</c:f>
              <c:numCache>
                <c:formatCode>General</c:formatCode>
                <c:ptCount val="11"/>
                <c:pt idx="0">
                  <c:v>95.759380826713993</c:v>
                </c:pt>
                <c:pt idx="1">
                  <c:v>94.937769752386004</c:v>
                </c:pt>
                <c:pt idx="2">
                  <c:v>93.659190948802006</c:v>
                </c:pt>
                <c:pt idx="3">
                  <c:v>91.407267664803001</c:v>
                </c:pt>
                <c:pt idx="4">
                  <c:v>87.272650366305001</c:v>
                </c:pt>
                <c:pt idx="5">
                  <c:v>81.133806033360003</c:v>
                </c:pt>
                <c:pt idx="6">
                  <c:v>74.425570334160994</c:v>
                </c:pt>
                <c:pt idx="7">
                  <c:v>68.214894584134996</c:v>
                </c:pt>
                <c:pt idx="8">
                  <c:v>62.764497566665</c:v>
                </c:pt>
              </c:numCache>
            </c:numRef>
          </c:yVal>
          <c:smooth val="1"/>
        </c:ser>
        <c:ser>
          <c:idx val="1"/>
          <c:order val="1"/>
          <c:tx>
            <c:v>Freq. 1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solidFill>
                  <a:srgbClr val="000000"/>
                </a:solidFill>
              </a:ln>
              <a:effectLst/>
            </c:spPr>
          </c:marker>
          <c:xVal>
            <c:numRef>
              <c:f>MyTube!$A$4:$A$14</c:f>
              <c:numCache>
                <c:formatCode>General</c:formatCode>
                <c:ptCount val="11"/>
                <c:pt idx="0">
                  <c:v>100</c:v>
                </c:pt>
                <c:pt idx="1">
                  <c:v>200</c:v>
                </c:pt>
                <c:pt idx="2">
                  <c:v>300</c:v>
                </c:pt>
                <c:pt idx="3">
                  <c:v>400</c:v>
                </c:pt>
                <c:pt idx="4">
                  <c:v>500</c:v>
                </c:pt>
                <c:pt idx="5">
                  <c:v>600</c:v>
                </c:pt>
                <c:pt idx="6">
                  <c:v>700</c:v>
                </c:pt>
                <c:pt idx="7">
                  <c:v>800</c:v>
                </c:pt>
                <c:pt idx="8">
                  <c:v>900</c:v>
                </c:pt>
                <c:pt idx="9">
                  <c:v>1000</c:v>
                </c:pt>
                <c:pt idx="10">
                  <c:v>1100</c:v>
                </c:pt>
              </c:numCache>
            </c:numRef>
          </c:xVal>
          <c:yVal>
            <c:numRef>
              <c:f>MyTube!$C$4:$C$14</c:f>
              <c:numCache>
                <c:formatCode>General</c:formatCode>
                <c:ptCount val="11"/>
                <c:pt idx="0">
                  <c:v>162.75257399463999</c:v>
                </c:pt>
                <c:pt idx="1">
                  <c:v>155.39364391343</c:v>
                </c:pt>
                <c:pt idx="2">
                  <c:v>138.18511124478999</c:v>
                </c:pt>
                <c:pt idx="3">
                  <c:v>121.09646007937999</c:v>
                </c:pt>
                <c:pt idx="4">
                  <c:v>110.00351280559001</c:v>
                </c:pt>
                <c:pt idx="5">
                  <c:v>104.33166996141</c:v>
                </c:pt>
                <c:pt idx="6">
                  <c:v>101.66554762665</c:v>
                </c:pt>
                <c:pt idx="7">
                  <c:v>100.25152053543999</c:v>
                </c:pt>
                <c:pt idx="8">
                  <c:v>99.374823934708999</c:v>
                </c:pt>
                <c:pt idx="9">
                  <c:v>98.749798255377002</c:v>
                </c:pt>
                <c:pt idx="10">
                  <c:v>98.251733095760997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6256952"/>
        <c:axId val="295627072"/>
      </c:scatterChart>
      <c:scatterChart>
        <c:scatterStyle val="smoothMarker"/>
        <c:varyColors val="0"/>
        <c:ser>
          <c:idx val="2"/>
          <c:order val="2"/>
          <c:tx>
            <c:v>R_sh 1</c:v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triangle"/>
            <c:size val="8"/>
            <c:spPr>
              <a:solidFill>
                <a:srgbClr val="0070C0"/>
              </a:solidFill>
              <a:ln w="9525">
                <a:solidFill>
                  <a:srgbClr val="000000"/>
                </a:solidFill>
              </a:ln>
              <a:effectLst/>
            </c:spPr>
          </c:marker>
          <c:xVal>
            <c:numRef>
              <c:f>MyTube!$A$4:$A$14</c:f>
              <c:numCache>
                <c:formatCode>General</c:formatCode>
                <c:ptCount val="11"/>
                <c:pt idx="0">
                  <c:v>100</c:v>
                </c:pt>
                <c:pt idx="1">
                  <c:v>200</c:v>
                </c:pt>
                <c:pt idx="2">
                  <c:v>300</c:v>
                </c:pt>
                <c:pt idx="3">
                  <c:v>400</c:v>
                </c:pt>
                <c:pt idx="4">
                  <c:v>500</c:v>
                </c:pt>
                <c:pt idx="5">
                  <c:v>600</c:v>
                </c:pt>
                <c:pt idx="6">
                  <c:v>700</c:v>
                </c:pt>
                <c:pt idx="7">
                  <c:v>800</c:v>
                </c:pt>
                <c:pt idx="8">
                  <c:v>900</c:v>
                </c:pt>
                <c:pt idx="9">
                  <c:v>1000</c:v>
                </c:pt>
                <c:pt idx="10">
                  <c:v>1100</c:v>
                </c:pt>
              </c:numCache>
            </c:numRef>
          </c:xVal>
          <c:yVal>
            <c:numRef>
              <c:f>MyTube!$D$4:$D$14</c:f>
              <c:numCache>
                <c:formatCode>0.00E+00</c:formatCode>
                <c:ptCount val="11"/>
                <c:pt idx="0">
                  <c:v>399.01130096719896</c:v>
                </c:pt>
                <c:pt idx="1">
                  <c:v>394.38175435331999</c:v>
                </c:pt>
                <c:pt idx="2">
                  <c:v>374.76944249869598</c:v>
                </c:pt>
                <c:pt idx="3">
                  <c:v>306.79344401269901</c:v>
                </c:pt>
                <c:pt idx="4">
                  <c:v>202.58200698844399</c:v>
                </c:pt>
                <c:pt idx="5">
                  <c:v>92.891409849172405</c:v>
                </c:pt>
                <c:pt idx="6">
                  <c:v>42.555218683120003</c:v>
                </c:pt>
                <c:pt idx="7">
                  <c:v>20.7865031119631</c:v>
                </c:pt>
                <c:pt idx="8">
                  <c:v>11.379191903383401</c:v>
                </c:pt>
              </c:numCache>
            </c:numRef>
          </c:yVal>
          <c:smooth val="1"/>
        </c:ser>
        <c:ser>
          <c:idx val="3"/>
          <c:order val="3"/>
          <c:tx>
            <c:v>R_sh 2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triangle"/>
            <c:size val="8"/>
            <c:spPr>
              <a:solidFill>
                <a:srgbClr val="FF0000"/>
              </a:solidFill>
              <a:ln w="9525">
                <a:solidFill>
                  <a:srgbClr val="000000"/>
                </a:solidFill>
              </a:ln>
              <a:effectLst/>
            </c:spPr>
          </c:marker>
          <c:xVal>
            <c:numRef>
              <c:f>MyTube!$A$4:$A$14</c:f>
              <c:numCache>
                <c:formatCode>General</c:formatCode>
                <c:ptCount val="11"/>
                <c:pt idx="0">
                  <c:v>100</c:v>
                </c:pt>
                <c:pt idx="1">
                  <c:v>200</c:v>
                </c:pt>
                <c:pt idx="2">
                  <c:v>300</c:v>
                </c:pt>
                <c:pt idx="3">
                  <c:v>400</c:v>
                </c:pt>
                <c:pt idx="4">
                  <c:v>500</c:v>
                </c:pt>
                <c:pt idx="5">
                  <c:v>600</c:v>
                </c:pt>
                <c:pt idx="6">
                  <c:v>700</c:v>
                </c:pt>
                <c:pt idx="7">
                  <c:v>800</c:v>
                </c:pt>
                <c:pt idx="8">
                  <c:v>900</c:v>
                </c:pt>
                <c:pt idx="9">
                  <c:v>1000</c:v>
                </c:pt>
                <c:pt idx="10">
                  <c:v>1100</c:v>
                </c:pt>
              </c:numCache>
            </c:numRef>
          </c:xVal>
          <c:yVal>
            <c:numRef>
              <c:f>MyTube!$E$4:$E$14</c:f>
              <c:numCache>
                <c:formatCode>0.00E+00</c:formatCode>
                <c:ptCount val="11"/>
                <c:pt idx="0">
                  <c:v>142.850554362959</c:v>
                </c:pt>
                <c:pt idx="1">
                  <c:v>36.976981536406306</c:v>
                </c:pt>
                <c:pt idx="2" formatCode="General">
                  <c:v>8.9099317691285993</c:v>
                </c:pt>
                <c:pt idx="3">
                  <c:v>75.594277505442989</c:v>
                </c:pt>
                <c:pt idx="4">
                  <c:v>188.97057300829402</c:v>
                </c:pt>
                <c:pt idx="5">
                  <c:v>289.441481229386</c:v>
                </c:pt>
                <c:pt idx="6">
                  <c:v>354.19212898249998</c:v>
                </c:pt>
                <c:pt idx="7">
                  <c:v>375.18750506874096</c:v>
                </c:pt>
                <c:pt idx="8">
                  <c:v>383.48394955391001</c:v>
                </c:pt>
                <c:pt idx="9">
                  <c:v>392.597460662694</c:v>
                </c:pt>
                <c:pt idx="10">
                  <c:v>379.516011911985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5368544"/>
        <c:axId val="295625896"/>
      </c:scatterChart>
      <c:valAx>
        <c:axId val="3862569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Tube_L,</a:t>
                </a:r>
                <a:r>
                  <a:rPr lang="en-US" sz="1200" b="1" baseline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mm</a:t>
                </a:r>
                <a:endParaRPr lang="en-US" sz="12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.40059011373578296"/>
              <c:y val="0.870627769889419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95627072"/>
        <c:crosses val="autoZero"/>
        <c:crossBetween val="midCat"/>
      </c:valAx>
      <c:valAx>
        <c:axId val="295627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F, Mhz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86256952"/>
        <c:crosses val="autoZero"/>
        <c:crossBetween val="midCat"/>
      </c:valAx>
      <c:valAx>
        <c:axId val="29562589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R_sh, k</a:t>
                </a:r>
                <a:r>
                  <a:rPr lang="el-GR" sz="12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85368544"/>
        <c:crosses val="max"/>
        <c:crossBetween val="midCat"/>
      </c:valAx>
      <c:valAx>
        <c:axId val="3853685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956258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3686282023006449"/>
          <c:y val="0.60074868857499908"/>
          <c:w val="0.31895647419072615"/>
          <c:h val="9.4879752408799062E-2"/>
        </c:manualLayout>
      </c:layout>
      <c:overlay val="0"/>
      <c:spPr>
        <a:solidFill>
          <a:srgbClr val="E8D9F3">
            <a:alpha val="50000"/>
          </a:srgbClr>
        </a:solidFill>
        <a:ln>
          <a:solidFill>
            <a:srgbClr val="7030A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rgbClr val="7030A0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 frequencies</a:t>
            </a:r>
            <a:r>
              <a:rPr lang="en-US" b="1" baseline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vs </a:t>
            </a:r>
            <a:r>
              <a:rPr lang="el-GR" b="1" baseline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b="1" baseline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279855643044618"/>
          <c:y val="0.16712962962962963"/>
          <c:w val="0.80970144356955376"/>
          <c:h val="0.68233778069407991"/>
        </c:manualLayout>
      </c:layout>
      <c:scatterChart>
        <c:scatterStyle val="smoothMarker"/>
        <c:varyColors val="0"/>
        <c:ser>
          <c:idx val="0"/>
          <c:order val="0"/>
          <c:tx>
            <c:v>Operating mode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solidFill>
                  <a:srgbClr val="000000"/>
                </a:solidFill>
              </a:ln>
              <a:effectLst/>
            </c:spPr>
          </c:marker>
          <c:xVal>
            <c:numRef>
              <c:f>TanTubeShort!$A$4:$A$9</c:f>
              <c:numCache>
                <c:formatCode>General</c:formatCode>
                <c:ptCount val="6"/>
                <c:pt idx="0">
                  <c:v>1.5</c:v>
                </c:pt>
                <c:pt idx="1">
                  <c:v>2</c:v>
                </c:pt>
                <c:pt idx="2">
                  <c:v>2.5</c:v>
                </c:pt>
                <c:pt idx="3">
                  <c:v>3</c:v>
                </c:pt>
                <c:pt idx="4">
                  <c:v>3.5</c:v>
                </c:pt>
                <c:pt idx="5">
                  <c:v>4</c:v>
                </c:pt>
              </c:numCache>
            </c:numRef>
          </c:xVal>
          <c:yVal>
            <c:numRef>
              <c:f>TanTubeShort!$B$4:$B$9</c:f>
              <c:numCache>
                <c:formatCode>General</c:formatCode>
                <c:ptCount val="6"/>
                <c:pt idx="0">
                  <c:v>102.25998420233</c:v>
                </c:pt>
                <c:pt idx="1">
                  <c:v>93.765585070845006</c:v>
                </c:pt>
                <c:pt idx="2">
                  <c:v>86.488531514868001</c:v>
                </c:pt>
                <c:pt idx="3">
                  <c:v>80.443217336749996</c:v>
                </c:pt>
                <c:pt idx="4">
                  <c:v>75.406009666263003</c:v>
                </c:pt>
                <c:pt idx="5">
                  <c:v>71.158290067926004</c:v>
                </c:pt>
              </c:numCache>
            </c:numRef>
          </c:yVal>
          <c:smooth val="1"/>
        </c:ser>
        <c:ser>
          <c:idx val="1"/>
          <c:order val="1"/>
          <c:tx>
            <c:v>Tube mode</c:v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0070C0"/>
              </a:solidFill>
              <a:ln w="9525">
                <a:solidFill>
                  <a:srgbClr val="000000"/>
                </a:solidFill>
              </a:ln>
              <a:effectLst/>
            </c:spPr>
          </c:marker>
          <c:xVal>
            <c:numRef>
              <c:f>TanTubeShort!$A$4:$A$9</c:f>
              <c:numCache>
                <c:formatCode>General</c:formatCode>
                <c:ptCount val="6"/>
                <c:pt idx="0">
                  <c:v>1.5</c:v>
                </c:pt>
                <c:pt idx="1">
                  <c:v>2</c:v>
                </c:pt>
                <c:pt idx="2">
                  <c:v>2.5</c:v>
                </c:pt>
                <c:pt idx="3">
                  <c:v>3</c:v>
                </c:pt>
                <c:pt idx="4">
                  <c:v>3.5</c:v>
                </c:pt>
                <c:pt idx="5">
                  <c:v>4</c:v>
                </c:pt>
              </c:numCache>
            </c:numRef>
          </c:xVal>
          <c:yVal>
            <c:numRef>
              <c:f>TanTubeShort!$C$4:$C$9</c:f>
              <c:numCache>
                <c:formatCode>General</c:formatCode>
                <c:ptCount val="6"/>
                <c:pt idx="0">
                  <c:v>129.45959379934001</c:v>
                </c:pt>
                <c:pt idx="1">
                  <c:v>127.78569931806</c:v>
                </c:pt>
                <c:pt idx="2">
                  <c:v>126.83188742963</c:v>
                </c:pt>
                <c:pt idx="3">
                  <c:v>126.20280551684</c:v>
                </c:pt>
                <c:pt idx="4">
                  <c:v>125.7349345112</c:v>
                </c:pt>
                <c:pt idx="5">
                  <c:v>125.35158170040999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8365304"/>
        <c:axId val="218366480"/>
      </c:scatterChart>
      <c:valAx>
        <c:axId val="218365304"/>
        <c:scaling>
          <c:orientation val="minMax"/>
          <c:max val="4"/>
          <c:min val="1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18366480"/>
        <c:crosses val="autoZero"/>
        <c:crossBetween val="midCat"/>
      </c:valAx>
      <c:valAx>
        <c:axId val="218366480"/>
        <c:scaling>
          <c:orientation val="minMax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MHz</a:t>
                </a:r>
              </a:p>
            </c:rich>
          </c:tx>
          <c:layout>
            <c:manualLayout>
              <c:xMode val="edge"/>
              <c:yMode val="edge"/>
              <c:x val="2.443044619422572E-2"/>
              <c:y val="0.4510531496062992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183653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5428871391076118"/>
          <c:y val="0.36631889763779529"/>
          <c:w val="0.34416474674423581"/>
          <c:h val="0.17534776902887139"/>
        </c:manualLayout>
      </c:layout>
      <c:overlay val="0"/>
      <c:spPr>
        <a:solidFill>
          <a:schemeClr val="accent4">
            <a:lumMod val="20000"/>
            <a:lumOff val="80000"/>
          </a:schemeClr>
        </a:solidFill>
        <a:ln>
          <a:solidFill>
            <a:srgbClr val="7030A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rgbClr val="7030A0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</a:t>
            </a:r>
            <a:r>
              <a:rPr lang="en-US" b="1" baseline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R_sh vs </a:t>
            </a:r>
            <a:r>
              <a:rPr lang="el-GR" b="1" baseline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endParaRPr lang="en-US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307633420822397"/>
          <c:y val="0.16712962962962963"/>
          <c:w val="0.80942366579177605"/>
          <c:h val="0.67180482648002338"/>
        </c:manualLayout>
      </c:layout>
      <c:scatterChart>
        <c:scatterStyle val="smoothMarker"/>
        <c:varyColors val="0"/>
        <c:ser>
          <c:idx val="0"/>
          <c:order val="0"/>
          <c:tx>
            <c:v>Operating mode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solidFill>
                  <a:srgbClr val="000000"/>
                </a:solidFill>
              </a:ln>
              <a:effectLst/>
            </c:spPr>
          </c:marker>
          <c:xVal>
            <c:numRef>
              <c:f>TanTubeShort!$A$4:$A$9</c:f>
              <c:numCache>
                <c:formatCode>General</c:formatCode>
                <c:ptCount val="6"/>
                <c:pt idx="0">
                  <c:v>1.5</c:v>
                </c:pt>
                <c:pt idx="1">
                  <c:v>2</c:v>
                </c:pt>
                <c:pt idx="2">
                  <c:v>2.5</c:v>
                </c:pt>
                <c:pt idx="3">
                  <c:v>3</c:v>
                </c:pt>
                <c:pt idx="4">
                  <c:v>3.5</c:v>
                </c:pt>
                <c:pt idx="5">
                  <c:v>4</c:v>
                </c:pt>
              </c:numCache>
            </c:numRef>
          </c:xVal>
          <c:yVal>
            <c:numRef>
              <c:f>TanTubeShort!$D$4:$D$9</c:f>
              <c:numCache>
                <c:formatCode>General</c:formatCode>
                <c:ptCount val="6"/>
                <c:pt idx="0">
                  <c:v>460.94211868033301</c:v>
                </c:pt>
                <c:pt idx="1">
                  <c:v>385.830009007473</c:v>
                </c:pt>
                <c:pt idx="2">
                  <c:v>336.86209519293197</c:v>
                </c:pt>
                <c:pt idx="3">
                  <c:v>302.57996129185699</c:v>
                </c:pt>
                <c:pt idx="4">
                  <c:v>280.013911406658</c:v>
                </c:pt>
                <c:pt idx="5">
                  <c:v>263.59342641951599</c:v>
                </c:pt>
              </c:numCache>
            </c:numRef>
          </c:yVal>
          <c:smooth val="1"/>
        </c:ser>
        <c:ser>
          <c:idx val="1"/>
          <c:order val="1"/>
          <c:tx>
            <c:v>Tube mode</c:v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0070C0"/>
              </a:solidFill>
              <a:ln w="9525">
                <a:solidFill>
                  <a:srgbClr val="000000"/>
                </a:solidFill>
              </a:ln>
              <a:effectLst/>
            </c:spPr>
          </c:marker>
          <c:xVal>
            <c:numRef>
              <c:f>TanTubeShort!$A$4:$A$9</c:f>
              <c:numCache>
                <c:formatCode>General</c:formatCode>
                <c:ptCount val="6"/>
                <c:pt idx="0">
                  <c:v>1.5</c:v>
                </c:pt>
                <c:pt idx="1">
                  <c:v>2</c:v>
                </c:pt>
                <c:pt idx="2">
                  <c:v>2.5</c:v>
                </c:pt>
                <c:pt idx="3">
                  <c:v>3</c:v>
                </c:pt>
                <c:pt idx="4">
                  <c:v>3.5</c:v>
                </c:pt>
                <c:pt idx="5">
                  <c:v>4</c:v>
                </c:pt>
              </c:numCache>
            </c:numRef>
          </c:xVal>
          <c:yVal>
            <c:numRef>
              <c:f>TanTubeShort!$E$4:$E$9</c:f>
              <c:numCache>
                <c:formatCode>General</c:formatCode>
                <c:ptCount val="6"/>
                <c:pt idx="0">
                  <c:v>49.745867684363596</c:v>
                </c:pt>
                <c:pt idx="1">
                  <c:v>4.4482641334331001</c:v>
                </c:pt>
                <c:pt idx="2">
                  <c:v>0.79951081697747994</c:v>
                </c:pt>
                <c:pt idx="3">
                  <c:v>8.3600942123791988</c:v>
                </c:pt>
                <c:pt idx="4">
                  <c:v>19.043593383954402</c:v>
                </c:pt>
                <c:pt idx="5">
                  <c:v>30.717199637442501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467528"/>
        <c:axId val="415466352"/>
      </c:scatterChart>
      <c:valAx>
        <c:axId val="415467528"/>
        <c:scaling>
          <c:orientation val="minMax"/>
          <c:max val="4"/>
          <c:min val="1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</a:p>
            </c:rich>
          </c:tx>
          <c:layout>
            <c:manualLayout>
              <c:xMode val="edge"/>
              <c:yMode val="edge"/>
              <c:x val="0.53130205599300084"/>
              <c:y val="0.8829855643044619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15466352"/>
        <c:crosses val="autoZero"/>
        <c:crossBetween val="midCat"/>
      </c:valAx>
      <c:valAx>
        <c:axId val="41546635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l-GR" sz="14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endParaRPr lang="en-US" sz="14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3.0555555555555555E-2"/>
              <c:y val="0.3873144502770486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1546752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4624026512329212"/>
          <c:y val="0.51446704578594338"/>
          <c:w val="0.33410535428348875"/>
          <c:h val="0.18128280839895008"/>
        </c:manualLayout>
      </c:layout>
      <c:overlay val="0"/>
      <c:spPr>
        <a:solidFill>
          <a:schemeClr val="accent4">
            <a:lumMod val="20000"/>
            <a:lumOff val="80000"/>
          </a:schemeClr>
        </a:solidFill>
        <a:ln>
          <a:solidFill>
            <a:srgbClr val="7030A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rgbClr val="7030A0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9/9/2015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9/9/2015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10/IX-2015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Gennady Romanov | On coupler design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10/IX-2015</a:t>
            </a: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Gennady Romanov | On coupler design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10/IX-2015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Gennady Romanov | On coupler design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10/IX-2015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Gennady Romanov | On coupler design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10/IX-2015</a:t>
            </a: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Gennady Romanov | On coupler design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10/IX-2015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Gennady Romanov | On coupler design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10/IX-2015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Gennady Romanov | On coupler design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10/IX-2015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Gennady Romanov | On coupler design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 altLang="en-US" smtClean="0"/>
              <a:t>10/IX-2015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Gennady Romanov | On coupler design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 altLang="en-US" smtClean="0"/>
              <a:t>10/IX-2015</a:t>
            </a:r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Gennady Romanov | On coupler design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chart" Target="../charts/chart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237899"/>
            <a:ext cx="7526338" cy="1317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altLang="en-US" sz="2800" dirty="0" smtClean="0">
                <a:latin typeface="Helvetica" panose="020B0604020202020204" pitchFamily="34" charset="0"/>
                <a:ea typeface="Geneva" pitchFamily="121" charset="-128"/>
              </a:rPr>
              <a:t>On coupler design - 2 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Gennady Romanov</a:t>
            </a:r>
          </a:p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2</a:t>
            </a:r>
            <a:r>
              <a:rPr lang="en-US" altLang="en-US" baseline="30000" dirty="0">
                <a:latin typeface="Helvetica" panose="020B0604020202020204" pitchFamily="34" charset="0"/>
                <a:ea typeface="Geneva" pitchFamily="121" charset="-128"/>
              </a:rPr>
              <a:t>nd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 Harmonic cavity Meeting</a:t>
            </a:r>
          </a:p>
          <a:p>
            <a:pPr eaLnBrk="1" hangingPunct="1"/>
            <a:r>
              <a:rPr lang="ru-RU" altLang="en-US" dirty="0" smtClean="0">
                <a:latin typeface="Helvetica" panose="020B0604020202020204" pitchFamily="34" charset="0"/>
                <a:ea typeface="Geneva" pitchFamily="121" charset="-128"/>
              </a:rPr>
              <a:t>1</a:t>
            </a:r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0/IX-2015</a:t>
            </a:r>
          </a:p>
          <a:p>
            <a:pPr eaLnBrk="1" hangingPunct="1"/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Replacement of the lumped capacitance with the gap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10/IX-2015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Gennady Romanov | On coupler design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82" b="21952"/>
          <a:stretch/>
        </p:blipFill>
        <p:spPr>
          <a:xfrm>
            <a:off x="228600" y="957941"/>
            <a:ext cx="2370841" cy="2299065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946" y="938731"/>
            <a:ext cx="1992361" cy="2371277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9" name="TextBox 3"/>
          <p:cNvSpPr txBox="1"/>
          <p:nvPr/>
        </p:nvSpPr>
        <p:spPr>
          <a:xfrm>
            <a:off x="2640504" y="1162217"/>
            <a:ext cx="9567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/>
              <a:t>7.4 mm </a:t>
            </a:r>
            <a:r>
              <a:rPr lang="en-US" sz="1000" dirty="0" smtClean="0"/>
              <a:t>gap</a:t>
            </a:r>
          </a:p>
          <a:p>
            <a:r>
              <a:rPr lang="en-US" sz="1000" dirty="0" smtClean="0"/>
              <a:t>Robyn’s model</a:t>
            </a:r>
            <a:endParaRPr lang="en-US" sz="10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63557" y="1078185"/>
            <a:ext cx="529737" cy="0"/>
          </a:xfrm>
          <a:prstGeom prst="straightConnector1">
            <a:avLst/>
          </a:prstGeom>
          <a:ln w="476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388203" y="2795450"/>
            <a:ext cx="1644025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f1=65.2 MHz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f2=105.3 MHz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34434" r="40056"/>
          <a:stretch/>
        </p:blipFill>
        <p:spPr>
          <a:xfrm>
            <a:off x="6988175" y="948335"/>
            <a:ext cx="1862766" cy="2361673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37114" r="37412"/>
          <a:stretch/>
        </p:blipFill>
        <p:spPr>
          <a:xfrm>
            <a:off x="4955918" y="940320"/>
            <a:ext cx="1866358" cy="2334306"/>
          </a:xfrm>
          <a:prstGeom prst="rect">
            <a:avLst/>
          </a:prstGeom>
          <a:ln>
            <a:solidFill>
              <a:srgbClr val="7030A0"/>
            </a:solidFill>
          </a:ln>
        </p:spPr>
      </p:pic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0027883"/>
              </p:ext>
            </p:extLst>
          </p:nvPr>
        </p:nvGraphicFramePr>
        <p:xfrm>
          <a:off x="472674" y="3421729"/>
          <a:ext cx="3786188" cy="2524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7826454"/>
              </p:ext>
            </p:extLst>
          </p:nvPr>
        </p:nvGraphicFramePr>
        <p:xfrm>
          <a:off x="4720307" y="3421729"/>
          <a:ext cx="3786188" cy="2524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8" name="TextBox 3"/>
          <p:cNvSpPr txBox="1"/>
          <p:nvPr/>
        </p:nvSpPr>
        <p:spPr>
          <a:xfrm>
            <a:off x="4886206" y="1078185"/>
            <a:ext cx="904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/>
              <a:t>7.4 mm </a:t>
            </a:r>
            <a:r>
              <a:rPr lang="en-US" sz="1000" dirty="0" smtClean="0"/>
              <a:t>gap</a:t>
            </a:r>
          </a:p>
          <a:p>
            <a:r>
              <a:rPr lang="en-US" sz="1000" dirty="0" smtClean="0"/>
              <a:t>Gap C</a:t>
            </a:r>
            <a:endParaRPr lang="en-US" sz="1000" dirty="0"/>
          </a:p>
        </p:txBody>
      </p:sp>
      <p:sp>
        <p:nvSpPr>
          <p:cNvPr id="19" name="TextBox 3"/>
          <p:cNvSpPr txBox="1"/>
          <p:nvPr/>
        </p:nvSpPr>
        <p:spPr>
          <a:xfrm>
            <a:off x="6988175" y="1073176"/>
            <a:ext cx="956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/>
              <a:t>7.4 mm </a:t>
            </a:r>
            <a:r>
              <a:rPr lang="en-US" sz="1000" dirty="0" smtClean="0"/>
              <a:t>gap</a:t>
            </a:r>
          </a:p>
          <a:p>
            <a:r>
              <a:rPr lang="en-US" sz="1000" dirty="0" smtClean="0"/>
              <a:t>“Narrow”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27741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Basics of coupled cavities.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10/IX-2015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Gennady Romanov | On coupler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</a:t>
            </a:fld>
            <a:endParaRPr lang="en-US" altLang="en-US"/>
          </a:p>
        </p:txBody>
      </p:sp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0993094"/>
              </p:ext>
            </p:extLst>
          </p:nvPr>
        </p:nvGraphicFramePr>
        <p:xfrm>
          <a:off x="228600" y="909829"/>
          <a:ext cx="5109959" cy="3606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27251" r="38036" b="2054"/>
          <a:stretch/>
        </p:blipFill>
        <p:spPr>
          <a:xfrm>
            <a:off x="5478484" y="909829"/>
            <a:ext cx="3433597" cy="3606573"/>
          </a:xfrm>
          <a:prstGeom prst="rect">
            <a:avLst/>
          </a:prstGeom>
          <a:ln>
            <a:solidFill>
              <a:srgbClr val="7030A0"/>
            </a:solidFill>
          </a:ln>
        </p:spPr>
      </p:pic>
      <p:cxnSp>
        <p:nvCxnSpPr>
          <p:cNvPr id="18" name="Straight Arrow Connector 17"/>
          <p:cNvCxnSpPr/>
          <p:nvPr/>
        </p:nvCxnSpPr>
        <p:spPr>
          <a:xfrm>
            <a:off x="8517884" y="1031064"/>
            <a:ext cx="26126" cy="1733005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881257" y="1018903"/>
            <a:ext cx="644434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984094" y="2730532"/>
            <a:ext cx="496388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16200000">
            <a:off x="7778543" y="1762485"/>
            <a:ext cx="907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Tube_L</a:t>
            </a: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45646" y="3932756"/>
            <a:ext cx="19718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2ndHarm_FD_MyTube, TS4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9082535"/>
              </p:ext>
            </p:extLst>
          </p:nvPr>
        </p:nvGraphicFramePr>
        <p:xfrm>
          <a:off x="382766" y="5268686"/>
          <a:ext cx="4441782" cy="80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Equation" r:id="rId5" imgW="2882880" imgH="558720" progId="Equation.3">
                  <p:embed/>
                </p:oleObj>
              </mc:Choice>
              <mc:Fallback>
                <p:oleObj name="Equation" r:id="rId5" imgW="2882880" imgH="5587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2766" y="5268686"/>
                        <a:ext cx="4441782" cy="801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9604" y="4572118"/>
            <a:ext cx="1780818" cy="17203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4811992"/>
            <a:ext cx="21981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coupled oscillators </a:t>
            </a:r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287589" y="6052399"/>
            <a:ext cx="191588" cy="182938"/>
          </a:xfrm>
          <a:custGeom>
            <a:avLst/>
            <a:gdLst>
              <a:gd name="connsiteX0" fmla="*/ 113211 w 191588"/>
              <a:gd name="connsiteY0" fmla="*/ 58 h 182938"/>
              <a:gd name="connsiteX1" fmla="*/ 8708 w 191588"/>
              <a:gd name="connsiteY1" fmla="*/ 34892 h 182938"/>
              <a:gd name="connsiteX2" fmla="*/ 0 w 191588"/>
              <a:gd name="connsiteY2" fmla="*/ 61018 h 182938"/>
              <a:gd name="connsiteX3" fmla="*/ 26125 w 191588"/>
              <a:gd name="connsiteY3" fmla="*/ 165521 h 182938"/>
              <a:gd name="connsiteX4" fmla="*/ 78377 w 191588"/>
              <a:gd name="connsiteY4" fmla="*/ 182938 h 182938"/>
              <a:gd name="connsiteX5" fmla="*/ 182880 w 191588"/>
              <a:gd name="connsiteY5" fmla="*/ 148104 h 182938"/>
              <a:gd name="connsiteX6" fmla="*/ 191588 w 191588"/>
              <a:gd name="connsiteY6" fmla="*/ 121978 h 182938"/>
              <a:gd name="connsiteX7" fmla="*/ 165462 w 191588"/>
              <a:gd name="connsiteY7" fmla="*/ 34892 h 182938"/>
              <a:gd name="connsiteX8" fmla="*/ 139337 w 191588"/>
              <a:gd name="connsiteY8" fmla="*/ 26184 h 182938"/>
              <a:gd name="connsiteX9" fmla="*/ 113211 w 191588"/>
              <a:gd name="connsiteY9" fmla="*/ 58 h 182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1588" h="182938">
                <a:moveTo>
                  <a:pt x="113211" y="58"/>
                </a:moveTo>
                <a:cubicBezTo>
                  <a:pt x="91440" y="1509"/>
                  <a:pt x="37323" y="-8031"/>
                  <a:pt x="8708" y="34892"/>
                </a:cubicBezTo>
                <a:cubicBezTo>
                  <a:pt x="3616" y="42530"/>
                  <a:pt x="2903" y="52309"/>
                  <a:pt x="0" y="61018"/>
                </a:cubicBezTo>
                <a:cubicBezTo>
                  <a:pt x="1468" y="74230"/>
                  <a:pt x="-2530" y="147612"/>
                  <a:pt x="26125" y="165521"/>
                </a:cubicBezTo>
                <a:cubicBezTo>
                  <a:pt x="41694" y="175251"/>
                  <a:pt x="78377" y="182938"/>
                  <a:pt x="78377" y="182938"/>
                </a:cubicBezTo>
                <a:cubicBezTo>
                  <a:pt x="151228" y="175653"/>
                  <a:pt x="158123" y="197619"/>
                  <a:pt x="182880" y="148104"/>
                </a:cubicBezTo>
                <a:cubicBezTo>
                  <a:pt x="186985" y="139893"/>
                  <a:pt x="188685" y="130687"/>
                  <a:pt x="191588" y="121978"/>
                </a:cubicBezTo>
                <a:cubicBezTo>
                  <a:pt x="187777" y="95297"/>
                  <a:pt x="191015" y="55334"/>
                  <a:pt x="165462" y="34892"/>
                </a:cubicBezTo>
                <a:cubicBezTo>
                  <a:pt x="158294" y="29158"/>
                  <a:pt x="148391" y="27693"/>
                  <a:pt x="139337" y="26184"/>
                </a:cubicBezTo>
                <a:cubicBezTo>
                  <a:pt x="130747" y="24752"/>
                  <a:pt x="134982" y="-1393"/>
                  <a:pt x="113211" y="58"/>
                </a:cubicBezTo>
                <a:close/>
              </a:path>
            </a:pathLst>
          </a:cu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5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Restoring operating frequency and tuning range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10/IX-2015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Gennady Romanov | On coupler design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8036" r="37219"/>
          <a:stretch/>
        </p:blipFill>
        <p:spPr>
          <a:xfrm>
            <a:off x="4783653" y="879981"/>
            <a:ext cx="2254624" cy="2467400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2757" r="27623"/>
          <a:stretch/>
        </p:blipFill>
        <p:spPr>
          <a:xfrm>
            <a:off x="228600" y="879981"/>
            <a:ext cx="1914637" cy="2457942"/>
          </a:xfrm>
          <a:prstGeom prst="rect">
            <a:avLst/>
          </a:prstGeom>
          <a:ln>
            <a:solidFill>
              <a:srgbClr val="7030A0"/>
            </a:solidFill>
          </a:ln>
        </p:spPr>
      </p:pic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8938207"/>
              </p:ext>
            </p:extLst>
          </p:nvPr>
        </p:nvGraphicFramePr>
        <p:xfrm>
          <a:off x="98611" y="3463043"/>
          <a:ext cx="419548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425898"/>
              </p:ext>
            </p:extLst>
          </p:nvPr>
        </p:nvGraphicFramePr>
        <p:xfrm>
          <a:off x="4572000" y="3472501"/>
          <a:ext cx="419548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37114" r="37412"/>
          <a:stretch/>
        </p:blipFill>
        <p:spPr>
          <a:xfrm>
            <a:off x="7373589" y="940320"/>
            <a:ext cx="1541811" cy="1928386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7948895" y="1044802"/>
            <a:ext cx="842682" cy="6584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stCxn id="14" idx="1"/>
          </p:cNvCxnSpPr>
          <p:nvPr/>
        </p:nvCxnSpPr>
        <p:spPr>
          <a:xfrm flipH="1">
            <a:off x="6810377" y="1374048"/>
            <a:ext cx="1138518" cy="1858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269061" y="1044802"/>
            <a:ext cx="2346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1/3 of Tan’s blocking capacitor.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2/3 of the tube cavity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303854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10815</TotalTime>
  <Words>136</Words>
  <Application>Microsoft Office PowerPoint</Application>
  <PresentationFormat>On-screen Show (4:3)</PresentationFormat>
  <Paragraphs>46</Paragraphs>
  <Slides>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4" baseType="lpstr">
      <vt:lpstr>ＭＳ Ｐゴシック</vt:lpstr>
      <vt:lpstr>ＭＳ Ｐゴシック</vt:lpstr>
      <vt:lpstr>Arial</vt:lpstr>
      <vt:lpstr>Calibri</vt:lpstr>
      <vt:lpstr>Geneva</vt:lpstr>
      <vt:lpstr>Helvetica</vt:lpstr>
      <vt:lpstr>Times New Roman</vt:lpstr>
      <vt:lpstr>FNAL_TemplateMac_060514</vt:lpstr>
      <vt:lpstr>Fermilab: Footer Only</vt:lpstr>
      <vt:lpstr>Equation</vt:lpstr>
      <vt:lpstr>On coupler design - 2 </vt:lpstr>
      <vt:lpstr>Replacement of the lumped capacitance with the gap</vt:lpstr>
      <vt:lpstr>Basics of coupled cavities.</vt:lpstr>
      <vt:lpstr>Restoring operating frequency and tuning range</vt:lpstr>
    </vt:vector>
  </TitlesOfParts>
  <Company>Sandbox Studio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Miscellaneous</dc:title>
  <dc:creator>Gennady Romanov x6766 12815N</dc:creator>
  <cp:lastModifiedBy>Gennady Romanov x6766 12815N</cp:lastModifiedBy>
  <cp:revision>170</cp:revision>
  <cp:lastPrinted>2014-01-20T19:40:21Z</cp:lastPrinted>
  <dcterms:created xsi:type="dcterms:W3CDTF">2015-06-19T17:30:25Z</dcterms:created>
  <dcterms:modified xsi:type="dcterms:W3CDTF">2015-09-10T16:35:00Z</dcterms:modified>
</cp:coreProperties>
</file>