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90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86A94-C476-416A-A348-94F247FDB0C0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CDC5-45D5-42B1-A131-FAC6A60B4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11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4CDC5-45D5-42B1-A131-FAC6A60B42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2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43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5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7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1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1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4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9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1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7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65CB-3678-449F-ACCD-42A966A5CAC3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4161-C423-4B95-A4A6-85EBB0E99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8494" y="796066"/>
            <a:ext cx="8695765" cy="17457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Bias Magnet for the </a:t>
            </a:r>
            <a:r>
              <a:rPr lang="en-US" b="1" dirty="0" smtClean="0">
                <a:solidFill>
                  <a:srgbClr val="7030A0"/>
                </a:solidFill>
              </a:rPr>
              <a:t>Booster’s </a:t>
            </a:r>
            <a:r>
              <a:rPr lang="en-US" b="1" dirty="0">
                <a:solidFill>
                  <a:srgbClr val="7030A0"/>
                </a:solidFill>
              </a:rPr>
              <a:t>2-nd Harmonic </a:t>
            </a:r>
            <a:r>
              <a:rPr lang="en-US" b="1" dirty="0" smtClean="0">
                <a:solidFill>
                  <a:srgbClr val="7030A0"/>
                </a:solidFill>
              </a:rPr>
              <a:t>Cavity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494" y="3154961"/>
            <a:ext cx="9140414" cy="93294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An attempt to evaluate the scope of work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based of the existing RF design of the cavity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9/10/2015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I. T. Sept. 10 meeting presentation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4161-C423-4B95-A4A6-85EBB0E993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15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635" y="89629"/>
            <a:ext cx="9144000" cy="59886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Average Power Loss in the AL-800 Material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294" y="1097279"/>
            <a:ext cx="11083962" cy="441870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Let’s find the average energy deposited in the garnet block during one cycle. </a:t>
            </a:r>
          </a:p>
          <a:p>
            <a:pPr algn="l"/>
            <a:r>
              <a:rPr lang="en-US" dirty="0"/>
              <a:t>Current change is in accordance with the harmonic representation (as found </a:t>
            </a:r>
            <a:r>
              <a:rPr lang="en-US" dirty="0" smtClean="0"/>
              <a:t>earlier):</a:t>
            </a:r>
            <a:endParaRPr lang="en-US" dirty="0"/>
          </a:p>
          <a:p>
            <a:r>
              <a:rPr lang="en-US" dirty="0" err="1"/>
              <a:t>Iw</a:t>
            </a:r>
            <a:r>
              <a:rPr lang="en-US" dirty="0"/>
              <a:t>(t) = 15728 - 7676∙cos(2</a:t>
            </a:r>
            <a:r>
              <a:rPr lang="el-GR" dirty="0"/>
              <a:t>π∙</a:t>
            </a:r>
            <a:r>
              <a:rPr lang="en-US" dirty="0"/>
              <a:t>t/T) - 1523∙cos(4</a:t>
            </a:r>
            <a:r>
              <a:rPr lang="el-GR" dirty="0"/>
              <a:t>π∙</a:t>
            </a:r>
            <a:r>
              <a:rPr lang="en-US" dirty="0"/>
              <a:t>t/T)</a:t>
            </a:r>
          </a:p>
          <a:p>
            <a:pPr algn="l"/>
            <a:r>
              <a:rPr lang="en-US" b="1" dirty="0"/>
              <a:t>RF voltage power drops linearly from 100 kV at t = 0 to 0 at t = 23 </a:t>
            </a:r>
            <a:r>
              <a:rPr lang="en-US" b="1" dirty="0" err="1"/>
              <a:t>ms</a:t>
            </a:r>
            <a:r>
              <a:rPr lang="en-US" dirty="0" err="1"/>
              <a:t>.</a:t>
            </a:r>
            <a:endParaRPr lang="en-US" dirty="0"/>
          </a:p>
          <a:p>
            <a:r>
              <a:rPr lang="en-US" dirty="0"/>
              <a:t>U = U</a:t>
            </a:r>
            <a:r>
              <a:rPr lang="en-US" baseline="-25000" dirty="0"/>
              <a:t>0</a:t>
            </a:r>
            <a:r>
              <a:rPr lang="en-US" dirty="0"/>
              <a:t>∙(1 – t/τ) when t &lt; τ and 0 when t ≥ τ</a:t>
            </a:r>
          </a:p>
          <a:p>
            <a:pPr algn="l"/>
            <a:r>
              <a:rPr lang="en-US" dirty="0" smtClean="0"/>
              <a:t>This </a:t>
            </a:r>
            <a:r>
              <a:rPr lang="en-US" dirty="0"/>
              <a:t>means that the power scaling factor also changes with time; additional, time dependent coefficient for the power scaling factor is </a:t>
            </a:r>
          </a:p>
          <a:p>
            <a:r>
              <a:rPr lang="en-US" dirty="0"/>
              <a:t>λ(t) = (1-t/τ)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  <a:p>
            <a:pPr algn="l"/>
            <a:r>
              <a:rPr lang="en-US" dirty="0" smtClean="0"/>
              <a:t>Procedure is detailed in the next sheet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16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0176" y="0"/>
            <a:ext cx="8176709" cy="422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Average Power Loss in the AL-800 Material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91" y="570790"/>
            <a:ext cx="10515600" cy="31298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The procedure </a:t>
            </a:r>
            <a:r>
              <a:rPr lang="en-US" sz="1800" dirty="0"/>
              <a:t>is as following:</a:t>
            </a:r>
          </a:p>
          <a:p>
            <a:pPr lvl="0"/>
            <a:r>
              <a:rPr lang="en-US" sz="1800" dirty="0"/>
              <a:t>Use the </a:t>
            </a:r>
            <a:r>
              <a:rPr lang="en-US" sz="1800" dirty="0" smtClean="0"/>
              <a:t>expression </a:t>
            </a:r>
            <a:r>
              <a:rPr lang="en-US" sz="1800" dirty="0"/>
              <a:t>for the current change:</a:t>
            </a:r>
          </a:p>
          <a:p>
            <a:pPr marL="0" indent="0" algn="ctr">
              <a:buNone/>
            </a:pPr>
            <a:r>
              <a:rPr lang="en-US" sz="1800" dirty="0" err="1" smtClean="0"/>
              <a:t>Iw</a:t>
            </a:r>
            <a:r>
              <a:rPr lang="en-US" sz="1800" dirty="0" smtClean="0"/>
              <a:t>(t</a:t>
            </a:r>
            <a:r>
              <a:rPr lang="en-US" sz="1800" dirty="0"/>
              <a:t>) = 15600 - 7676∙cos(2</a:t>
            </a:r>
            <a:r>
              <a:rPr lang="el-GR" sz="1800" dirty="0"/>
              <a:t>π∙</a:t>
            </a:r>
            <a:r>
              <a:rPr lang="en-US" sz="1800" dirty="0"/>
              <a:t>t/T) - 1523∙cos(4</a:t>
            </a:r>
            <a:r>
              <a:rPr lang="el-GR" sz="1800" dirty="0"/>
              <a:t>π∙</a:t>
            </a:r>
            <a:r>
              <a:rPr lang="en-US" sz="1800" dirty="0"/>
              <a:t>t/T).</a:t>
            </a:r>
          </a:p>
          <a:p>
            <a:pPr lvl="0"/>
            <a:r>
              <a:rPr lang="en-US" sz="1800" dirty="0" smtClean="0"/>
              <a:t>Use </a:t>
            </a:r>
            <a:r>
              <a:rPr lang="en-US" sz="1800" dirty="0"/>
              <a:t>expression for the frequency as a function of current:</a:t>
            </a:r>
          </a:p>
          <a:p>
            <a:pPr marL="0" indent="0">
              <a:buNone/>
            </a:pPr>
            <a:r>
              <a:rPr lang="en-US" sz="1800" dirty="0"/>
              <a:t>f(I) = 22.5 + 12.7∙I – 0.868∙I</a:t>
            </a:r>
            <a:r>
              <a:rPr lang="en-US" sz="1800" baseline="30000" dirty="0"/>
              <a:t>2</a:t>
            </a:r>
            <a:r>
              <a:rPr lang="en-US" sz="1800" dirty="0"/>
              <a:t> + 0.03∙I</a:t>
            </a:r>
            <a:r>
              <a:rPr lang="en-US" sz="1800" baseline="30000" dirty="0"/>
              <a:t>3</a:t>
            </a:r>
            <a:r>
              <a:rPr lang="en-US" sz="1800" dirty="0"/>
              <a:t> – 4.1∙10</a:t>
            </a:r>
            <a:r>
              <a:rPr lang="en-US" sz="1800" baseline="30000" dirty="0"/>
              <a:t>-4</a:t>
            </a:r>
            <a:r>
              <a:rPr lang="en-US" sz="1800" dirty="0"/>
              <a:t>∙I</a:t>
            </a:r>
            <a:r>
              <a:rPr lang="en-US" sz="1800" baseline="30000" dirty="0"/>
              <a:t>4</a:t>
            </a:r>
            <a:r>
              <a:rPr lang="en-US" sz="1800" dirty="0"/>
              <a:t> 	(I is in kilo-Amperes</a:t>
            </a:r>
            <a:r>
              <a:rPr lang="en-US" sz="1800" dirty="0" smtClean="0"/>
              <a:t>)</a:t>
            </a:r>
          </a:p>
          <a:p>
            <a:pPr lvl="0"/>
            <a:r>
              <a:rPr lang="en-US" sz="1800" dirty="0"/>
              <a:t>Use expression for the power loss vs frequency (P in W, f in MHz):</a:t>
            </a:r>
          </a:p>
          <a:p>
            <a:pPr marL="0" indent="0" algn="ctr">
              <a:buNone/>
            </a:pPr>
            <a:r>
              <a:rPr lang="en-US" sz="1800" dirty="0"/>
              <a:t>P(f) = 215894 – 3447.8*f + 13.831*f</a:t>
            </a:r>
            <a:r>
              <a:rPr lang="en-US" sz="1800" baseline="30000" dirty="0"/>
              <a:t>2</a:t>
            </a:r>
            <a:r>
              <a:rPr lang="en-US" sz="1800" dirty="0"/>
              <a:t> </a:t>
            </a:r>
            <a:endParaRPr lang="en-US" sz="1800" dirty="0" smtClean="0"/>
          </a:p>
          <a:p>
            <a:pPr lvl="0"/>
            <a:r>
              <a:rPr lang="en-US" sz="1800" dirty="0"/>
              <a:t>Apply additional scaling factor and get adjusted (for the accelerating voltage) power loss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Integrate the losses over time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b="1" dirty="0"/>
              <a:t>209.2 J</a:t>
            </a:r>
            <a:r>
              <a:rPr lang="en-US" sz="1800" dirty="0"/>
              <a:t> per </a:t>
            </a:r>
            <a:r>
              <a:rPr lang="en-US" sz="1800" dirty="0" smtClean="0"/>
              <a:t>cycle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b="1" dirty="0" smtClean="0">
                <a:sym typeface="Wingdings" panose="05000000000000000000" pitchFamily="2" charset="2"/>
              </a:rPr>
              <a:t>3140 W</a:t>
            </a:r>
            <a:r>
              <a:rPr lang="en-US" sz="1800" dirty="0" smtClean="0">
                <a:sym typeface="Wingdings" panose="05000000000000000000" pitchFamily="2" charset="2"/>
              </a:rPr>
              <a:t> in the garnet (</a:t>
            </a:r>
            <a:r>
              <a:rPr lang="en-US" sz="1800" b="1" dirty="0" smtClean="0">
                <a:sym typeface="Wingdings" panose="05000000000000000000" pitchFamily="2" charset="2"/>
              </a:rPr>
              <a:t>0.51 W/cm</a:t>
            </a:r>
            <a:r>
              <a:rPr lang="en-US" sz="1800" b="1" baseline="30000" dirty="0" smtClean="0">
                <a:sym typeface="Wingdings" panose="05000000000000000000" pitchFamily="2" charset="2"/>
              </a:rPr>
              <a:t>3</a:t>
            </a:r>
            <a:r>
              <a:rPr lang="en-US" sz="1800" dirty="0" smtClean="0">
                <a:sym typeface="Wingdings" panose="05000000000000000000" pitchFamily="2" charset="2"/>
              </a:rPr>
              <a:t> average power density)</a:t>
            </a:r>
            <a:endParaRPr lang="en-US" sz="1800" dirty="0"/>
          </a:p>
          <a:p>
            <a:pPr lvl="0"/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05" y="3856242"/>
            <a:ext cx="3077210" cy="2822575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25" y="3856242"/>
            <a:ext cx="3114153" cy="2822576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788" y="3848622"/>
            <a:ext cx="3232150" cy="2830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81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684" y="0"/>
            <a:ext cx="10515600" cy="66760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Maximum Power Loss Density in the AL-800 Material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005" y="774551"/>
            <a:ext cx="7265194" cy="21407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764714"/>
            <a:ext cx="822519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 smtClean="0"/>
              <a:t>Procedure</a:t>
            </a:r>
            <a:r>
              <a:rPr lang="en-US" dirty="0" smtClean="0"/>
              <a:t>:</a:t>
            </a:r>
          </a:p>
          <a:p>
            <a:pPr lvl="0"/>
            <a:r>
              <a:rPr lang="en-US" dirty="0" smtClean="0"/>
              <a:t>1. Use </a:t>
            </a:r>
            <a:r>
              <a:rPr lang="en-US" dirty="0"/>
              <a:t>the following expression for the current change: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Iw</a:t>
            </a:r>
            <a:r>
              <a:rPr lang="en-US" dirty="0"/>
              <a:t>(t) = 15600 - 7676∙cos(2</a:t>
            </a:r>
            <a:r>
              <a:rPr lang="el-GR" dirty="0"/>
              <a:t>π∙</a:t>
            </a:r>
            <a:r>
              <a:rPr lang="en-US" dirty="0"/>
              <a:t>t/T) - 1523∙cos(4</a:t>
            </a:r>
            <a:r>
              <a:rPr lang="el-GR" dirty="0"/>
              <a:t>π∙</a:t>
            </a:r>
            <a:r>
              <a:rPr lang="en-US" dirty="0"/>
              <a:t>t/T).</a:t>
            </a:r>
          </a:p>
          <a:p>
            <a:pPr lvl="0"/>
            <a:r>
              <a:rPr lang="en-US" dirty="0" smtClean="0"/>
              <a:t>2. Use </a:t>
            </a:r>
            <a:r>
              <a:rPr lang="en-US" dirty="0"/>
              <a:t>expression for the frequency as a function of current:</a:t>
            </a:r>
          </a:p>
          <a:p>
            <a:pPr algn="ctr"/>
            <a:r>
              <a:rPr lang="en-US" dirty="0"/>
              <a:t>f(I) = 22.5 + 12.7∙I – 0.868∙I</a:t>
            </a:r>
            <a:r>
              <a:rPr lang="en-US" baseline="30000" dirty="0"/>
              <a:t>2</a:t>
            </a:r>
            <a:r>
              <a:rPr lang="en-US" dirty="0"/>
              <a:t> + 0.03∙I</a:t>
            </a:r>
            <a:r>
              <a:rPr lang="en-US" baseline="30000" dirty="0"/>
              <a:t>3</a:t>
            </a:r>
            <a:r>
              <a:rPr lang="en-US" dirty="0"/>
              <a:t> – 4.1∙10</a:t>
            </a:r>
            <a:r>
              <a:rPr lang="en-US" baseline="30000" dirty="0"/>
              <a:t>-4</a:t>
            </a:r>
            <a:r>
              <a:rPr lang="en-US" dirty="0"/>
              <a:t>∙I</a:t>
            </a:r>
            <a:r>
              <a:rPr lang="en-US" baseline="30000" dirty="0"/>
              <a:t>4</a:t>
            </a:r>
            <a:r>
              <a:rPr lang="en-US" dirty="0"/>
              <a:t> 	(I is in kilo-Amperes)</a:t>
            </a:r>
          </a:p>
          <a:p>
            <a:pPr lvl="0"/>
            <a:r>
              <a:rPr lang="en-US" dirty="0" smtClean="0"/>
              <a:t>3. Use </a:t>
            </a:r>
            <a:r>
              <a:rPr lang="en-US" dirty="0"/>
              <a:t>expression for the power loss density vs frequency (p in kW/cm</a:t>
            </a:r>
            <a:r>
              <a:rPr lang="en-US" baseline="30000" dirty="0"/>
              <a:t>3</a:t>
            </a:r>
            <a:r>
              <a:rPr lang="en-US" dirty="0"/>
              <a:t>, f in MHz):</a:t>
            </a:r>
          </a:p>
          <a:p>
            <a:pPr algn="ctr"/>
            <a:r>
              <a:rPr lang="en-US" dirty="0"/>
              <a:t>p(f) = 1460/(f-70)</a:t>
            </a:r>
            <a:r>
              <a:rPr lang="en-US" baseline="30000" dirty="0"/>
              <a:t>2</a:t>
            </a:r>
            <a:r>
              <a:rPr lang="en-US" dirty="0"/>
              <a:t> + 0.09*(f-90</a:t>
            </a:r>
            <a:r>
              <a:rPr lang="en-US" dirty="0" smtClean="0"/>
              <a:t>)   (at R = 128 mm, Z = 110)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4. </a:t>
            </a:r>
            <a:r>
              <a:rPr lang="en-US" dirty="0"/>
              <a:t>Apply additional scaling factor </a:t>
            </a:r>
            <a:r>
              <a:rPr lang="en-US" dirty="0" smtClean="0"/>
              <a:t>for </a:t>
            </a:r>
            <a:r>
              <a:rPr lang="en-US" dirty="0"/>
              <a:t>the accelerating </a:t>
            </a:r>
            <a:r>
              <a:rPr lang="en-US" dirty="0" smtClean="0"/>
              <a:t>voltage drop in time.</a:t>
            </a:r>
          </a:p>
          <a:p>
            <a:pPr lvl="0"/>
            <a:r>
              <a:rPr lang="en-US" dirty="0" smtClean="0"/>
              <a:t>5. </a:t>
            </a:r>
            <a:r>
              <a:rPr lang="en-US" dirty="0"/>
              <a:t>Integrate the power loss density over time in the hot spot R = 128 mm, Z = 110 mm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 The accumulated heat per one cycle is </a:t>
            </a:r>
            <a:r>
              <a:rPr lang="en-US" b="1" dirty="0"/>
              <a:t>0.16 </a:t>
            </a:r>
            <a:r>
              <a:rPr lang="en-US" b="1" dirty="0" smtClean="0"/>
              <a:t>J/cm</a:t>
            </a:r>
            <a:r>
              <a:rPr lang="en-US" b="1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per cycle. </a:t>
            </a:r>
          </a:p>
          <a:p>
            <a:pPr algn="ctr"/>
            <a:r>
              <a:rPr lang="en-US" dirty="0"/>
              <a:t>Average power density in the hot spot is </a:t>
            </a:r>
            <a:r>
              <a:rPr lang="en-US" b="1" dirty="0"/>
              <a:t>2.4 W/cm</a:t>
            </a:r>
            <a:r>
              <a:rPr lang="en-US" b="1" baseline="30000" dirty="0"/>
              <a:t>3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60" y="2710924"/>
            <a:ext cx="3701560" cy="3460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762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209" y="0"/>
            <a:ext cx="9975925" cy="6203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Temperature rise at the hot spot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942" y="720763"/>
            <a:ext cx="5335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 found maximum power loss density dangerous?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121" y="1090095"/>
            <a:ext cx="91977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make simple evaluation. </a:t>
            </a:r>
          </a:p>
          <a:p>
            <a:r>
              <a:rPr lang="en-US" dirty="0"/>
              <a:t>Let’s consider a plate with thickness t. Let’s </a:t>
            </a:r>
            <a:r>
              <a:rPr lang="en-US" dirty="0" smtClean="0"/>
              <a:t>have coordinate </a:t>
            </a:r>
            <a:r>
              <a:rPr lang="en-US" dirty="0"/>
              <a:t>x in the direction perpendicular to the plate with x = 0 at the surface where we will find the temperature rise relative to the other surface of the plate</a:t>
            </a:r>
            <a:r>
              <a:rPr lang="en-US" b="1" dirty="0"/>
              <a:t>. </a:t>
            </a:r>
            <a:r>
              <a:rPr lang="en-US" dirty="0"/>
              <a:t>Power deposition density is p(x). Thermal conductivity is k. Let’s assume </a:t>
            </a:r>
          </a:p>
          <a:p>
            <a:pPr algn="ctr"/>
            <a:r>
              <a:rPr lang="en-US" dirty="0"/>
              <a:t>p(x) = p0*</a:t>
            </a:r>
            <a:r>
              <a:rPr lang="en-US" dirty="0" err="1"/>
              <a:t>exp</a:t>
            </a:r>
            <a:r>
              <a:rPr lang="en-US" dirty="0"/>
              <a:t>(-x/d)</a:t>
            </a:r>
          </a:p>
          <a:p>
            <a:r>
              <a:rPr lang="en-US" dirty="0"/>
              <a:t>Power flux in the direction towards x = 0 plane is</a:t>
            </a:r>
          </a:p>
          <a:p>
            <a:r>
              <a:rPr lang="en-US" dirty="0"/>
              <a:t>Q(x) = ∫p(x)dx with the limits from x = t to x = 0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algn="ctr"/>
            <a:r>
              <a:rPr lang="en-US" dirty="0"/>
              <a:t>Q(x) = -p0·d·[</a:t>
            </a:r>
            <a:r>
              <a:rPr lang="en-US" dirty="0" err="1"/>
              <a:t>exp</a:t>
            </a:r>
            <a:r>
              <a:rPr lang="en-US" dirty="0"/>
              <a:t>(-x/d) - </a:t>
            </a:r>
            <a:r>
              <a:rPr lang="en-US" dirty="0" err="1"/>
              <a:t>exp</a:t>
            </a:r>
            <a:r>
              <a:rPr lang="en-US" dirty="0"/>
              <a:t>(-t/d)] = </a:t>
            </a:r>
            <a:r>
              <a:rPr lang="en-US" dirty="0" err="1" smtClean="0"/>
              <a:t>k·dT</a:t>
            </a:r>
            <a:r>
              <a:rPr lang="en-US" dirty="0" smtClean="0"/>
              <a:t>/dx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algn="ctr"/>
            <a:r>
              <a:rPr lang="en-US" dirty="0"/>
              <a:t> </a:t>
            </a:r>
            <a:r>
              <a:rPr lang="en-US" dirty="0" err="1" smtClean="0"/>
              <a:t>dT</a:t>
            </a:r>
            <a:r>
              <a:rPr lang="en-US" dirty="0" smtClean="0"/>
              <a:t>/dx </a:t>
            </a:r>
            <a:r>
              <a:rPr lang="en-US" dirty="0"/>
              <a:t>= -p0·d/k·[</a:t>
            </a:r>
            <a:r>
              <a:rPr lang="en-US" dirty="0" err="1"/>
              <a:t>exp</a:t>
            </a:r>
            <a:r>
              <a:rPr lang="en-US" dirty="0"/>
              <a:t>(-x/d) - </a:t>
            </a:r>
            <a:r>
              <a:rPr lang="en-US" dirty="0" err="1"/>
              <a:t>exp</a:t>
            </a:r>
            <a:r>
              <a:rPr lang="en-US" dirty="0"/>
              <a:t>(-t/d)]</a:t>
            </a:r>
          </a:p>
          <a:p>
            <a:r>
              <a:rPr lang="en-US" dirty="0"/>
              <a:t>We assume here that the temperature derivative at x = t is </a:t>
            </a:r>
            <a:r>
              <a:rPr lang="en-US" dirty="0" smtClean="0"/>
              <a:t>zero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algn="ctr"/>
            <a:r>
              <a:rPr lang="en-US" dirty="0" smtClean="0"/>
              <a:t>ΔT(x</a:t>
            </a:r>
            <a:r>
              <a:rPr lang="en-US" dirty="0"/>
              <a:t>) = d</a:t>
            </a:r>
            <a:r>
              <a:rPr lang="en-US" baseline="30000" dirty="0"/>
              <a:t>2</a:t>
            </a:r>
            <a:r>
              <a:rPr lang="en-US" dirty="0"/>
              <a:t>·p0/k·[</a:t>
            </a:r>
            <a:r>
              <a:rPr lang="en-US" dirty="0" err="1"/>
              <a:t>exp</a:t>
            </a:r>
            <a:r>
              <a:rPr lang="en-US" dirty="0"/>
              <a:t>(-x/d) - </a:t>
            </a:r>
            <a:r>
              <a:rPr lang="en-US" dirty="0" err="1"/>
              <a:t>exp</a:t>
            </a:r>
            <a:r>
              <a:rPr lang="en-US" dirty="0"/>
              <a:t>(-t/d)] + p0·d/</a:t>
            </a:r>
            <a:r>
              <a:rPr lang="en-US" dirty="0" err="1"/>
              <a:t>k·exp</a:t>
            </a:r>
            <a:r>
              <a:rPr lang="en-US" dirty="0"/>
              <a:t>(-t/d)·(x-t)</a:t>
            </a:r>
          </a:p>
          <a:p>
            <a:r>
              <a:rPr lang="en-US" dirty="0"/>
              <a:t>or </a:t>
            </a:r>
          </a:p>
          <a:p>
            <a:pPr algn="ctr"/>
            <a:r>
              <a:rPr lang="en-US" dirty="0"/>
              <a:t>ΔT(x) = d·p0/k·{[</a:t>
            </a:r>
            <a:r>
              <a:rPr lang="en-US" dirty="0" err="1"/>
              <a:t>d·exp</a:t>
            </a:r>
            <a:r>
              <a:rPr lang="en-US" dirty="0"/>
              <a:t>(-x/d) – (d – x + t)·</a:t>
            </a:r>
            <a:r>
              <a:rPr lang="en-US" dirty="0" err="1"/>
              <a:t>exp</a:t>
            </a:r>
            <a:r>
              <a:rPr lang="en-US" dirty="0"/>
              <a:t>(-t/d)]}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For x = 0 with t = 2 cm and d = 10 cm, and with k = 0.035 W/(m-K) and p0 = 2.4 W/m</a:t>
            </a:r>
            <a:r>
              <a:rPr lang="en-US" baseline="30000" dirty="0"/>
              <a:t>3</a:t>
            </a:r>
            <a:r>
              <a:rPr lang="en-US" dirty="0"/>
              <a:t> we </a:t>
            </a:r>
            <a:r>
              <a:rPr lang="en-US" dirty="0" smtClean="0"/>
              <a:t>have: </a:t>
            </a:r>
            <a:endParaRPr lang="en-US" dirty="0"/>
          </a:p>
          <a:p>
            <a:pPr algn="ctr"/>
            <a:r>
              <a:rPr lang="en-US" dirty="0"/>
              <a:t>ΔT(0) = 685.7*(10 – 12*0.82) ≈ 120 K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239" y="2228046"/>
            <a:ext cx="3371850" cy="2752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388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7226" y="761721"/>
            <a:ext cx="2779805" cy="2056783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045305" y="737903"/>
            <a:ext cx="2707360" cy="2104417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982107" y="733894"/>
            <a:ext cx="2816693" cy="208461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9029231" y="733894"/>
            <a:ext cx="2880612" cy="1997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3035" y="223781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= 125 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3660" y="156079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= 150 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8504" y="223781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= 175 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864762" y="223781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= 200 A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204550" y="3332545"/>
            <a:ext cx="2782481" cy="2014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034" y="2890858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= 250 A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3045305" y="3332545"/>
            <a:ext cx="2707360" cy="2014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43659" y="2902766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= 300 A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8"/>
          <a:stretch>
            <a:fillRect/>
          </a:stretch>
        </p:blipFill>
        <p:spPr>
          <a:xfrm>
            <a:off x="5982107" y="3332545"/>
            <a:ext cx="2816693" cy="20140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28503" y="2890858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= 350 A</a:t>
            </a: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9"/>
          <a:stretch>
            <a:fillRect/>
          </a:stretch>
        </p:blipFill>
        <p:spPr>
          <a:xfrm>
            <a:off x="9028241" y="3332545"/>
            <a:ext cx="2881601" cy="20140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864761" y="2890858"/>
            <a:ext cx="101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= 450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2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578" y="330313"/>
            <a:ext cx="5347447" cy="627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Geometry and Assumptions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3183" t="36945" r="11539" b="7499"/>
          <a:stretch/>
        </p:blipFill>
        <p:spPr bwMode="auto">
          <a:xfrm>
            <a:off x="579232" y="2516914"/>
            <a:ext cx="5848350" cy="3856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819" y="1908361"/>
            <a:ext cx="4579620" cy="40309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81713" y="957431"/>
            <a:ext cx="392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 change of Frequency vs Time:</a:t>
            </a:r>
          </a:p>
          <a:p>
            <a:r>
              <a:rPr lang="en-US" dirty="0" smtClean="0"/>
              <a:t>Tan, July 17,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8038" y="1129553"/>
            <a:ext cx="461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question is about a sale of the system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average power consumption must be found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8038" y="1908361"/>
            <a:ext cx="393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Cavity geometry: G.R., July 2015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2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206"/>
            <a:ext cx="9144000" cy="6526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Frequency response and average power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509" y="1052476"/>
            <a:ext cx="3994673" cy="518141"/>
          </a:xfrm>
        </p:spPr>
        <p:txBody>
          <a:bodyPr/>
          <a:lstStyle/>
          <a:p>
            <a:r>
              <a:rPr lang="en-US" dirty="0" smtClean="0"/>
              <a:t>Results of modeling by G.R.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851437"/>
            <a:ext cx="3874023" cy="3264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08725" y="89604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Combining functions f(t) and f(I</a:t>
            </a:r>
            <a:r>
              <a:rPr lang="en-US" sz="2400" dirty="0" smtClean="0"/>
              <a:t>), we get </a:t>
            </a:r>
            <a:r>
              <a:rPr lang="en-US" sz="2400" dirty="0"/>
              <a:t>the required current shape. 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83" y="1850875"/>
            <a:ext cx="4553044" cy="326506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25" y="5494561"/>
            <a:ext cx="5943600" cy="4946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80509" y="5389061"/>
            <a:ext cx="4859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Having the function </a:t>
            </a:r>
            <a:r>
              <a:rPr lang="en-US" dirty="0" err="1"/>
              <a:t>Iw</a:t>
            </a:r>
            <a:r>
              <a:rPr lang="en-US" dirty="0"/>
              <a:t>(t) expressed analytically allows making analytical evaluation of power loss and generate other requirements needed for a power supply design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76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656" y="96185"/>
            <a:ext cx="8693075" cy="8935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Harmonic Representation of the </a:t>
            </a:r>
            <a:r>
              <a:rPr lang="en-US" sz="3600" dirty="0" smtClean="0">
                <a:solidFill>
                  <a:srgbClr val="0070C0"/>
                </a:solidFill>
              </a:rPr>
              <a:t>Current Cycle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" y="1183342"/>
            <a:ext cx="4484370" cy="3775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584" y="5314277"/>
            <a:ext cx="432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second order expansion reproduce the required current shape quite accurately.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3651" y="5325034"/>
            <a:ext cx="582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Iw</a:t>
            </a:r>
            <a:r>
              <a:rPr lang="en-US" sz="2000" b="1" dirty="0"/>
              <a:t>(t) = 15728 - 7676∙cos(2</a:t>
            </a:r>
            <a:r>
              <a:rPr lang="el-GR" sz="2000" b="1" dirty="0"/>
              <a:t>π∙</a:t>
            </a:r>
            <a:r>
              <a:rPr lang="en-US" sz="2000" b="1" dirty="0"/>
              <a:t>t/T) - 1523∙cos(4</a:t>
            </a:r>
            <a:r>
              <a:rPr lang="el-GR" sz="2000" b="1" dirty="0"/>
              <a:t>π∙</a:t>
            </a:r>
            <a:r>
              <a:rPr lang="en-US" sz="2000" b="1" dirty="0"/>
              <a:t>t/T</a:t>
            </a:r>
            <a:r>
              <a:rPr lang="en-US" sz="2000" b="1" dirty="0" smtClean="0"/>
              <a:t>)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51" y="1183342"/>
            <a:ext cx="4950815" cy="3775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40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756" y="186447"/>
            <a:ext cx="9144000" cy="72795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Coil Design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480" y="1106265"/>
            <a:ext cx="8728038" cy="4423166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en-US" sz="1800" dirty="0" smtClean="0"/>
              <a:t>0.41</a:t>
            </a:r>
            <a:r>
              <a:rPr lang="en-US" sz="1800" dirty="0"/>
              <a:t>” (10.41 mm) rectangular copper wire with 0.229” (5.8 mm) hole for water </a:t>
            </a:r>
            <a:r>
              <a:rPr lang="en-US" sz="1800" dirty="0" smtClean="0"/>
              <a:t>cooling;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/>
              <a:t>Copper cross-section 80 mm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; cooling hole cross-section 26.5 mm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;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/>
              <a:t>Number of turns – 50 (conservative), 56 max;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/>
              <a:t>Double-layer winding technique </a:t>
            </a:r>
            <a:r>
              <a:rPr lang="en-US" sz="1800" dirty="0" smtClean="0">
                <a:sym typeface="Wingdings" panose="05000000000000000000" pitchFamily="2" charset="2"/>
              </a:rPr>
              <a:t> required length of wire </a:t>
            </a:r>
            <a:r>
              <a:rPr lang="en-US" sz="1800" dirty="0" err="1" smtClean="0">
                <a:sym typeface="Wingdings" panose="05000000000000000000" pitchFamily="2" charset="2"/>
              </a:rPr>
              <a:t>L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wire</a:t>
            </a:r>
            <a:r>
              <a:rPr lang="en-US" sz="1800" dirty="0" smtClean="0">
                <a:sym typeface="Wingdings" panose="05000000000000000000" pitchFamily="2" charset="2"/>
              </a:rPr>
              <a:t> ≈ 80 m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Four reels of wire must be procured to avoid splices (90 feet reel)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Current range from </a:t>
            </a:r>
            <a:r>
              <a:rPr lang="en-US" sz="1800" dirty="0" err="1" smtClean="0">
                <a:sym typeface="Wingdings" panose="05000000000000000000" pitchFamily="2" charset="2"/>
              </a:rPr>
              <a:t>I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min</a:t>
            </a:r>
            <a:r>
              <a:rPr lang="en-US" sz="1800" dirty="0" smtClean="0">
                <a:sym typeface="Wingdings" panose="05000000000000000000" pitchFamily="2" charset="2"/>
              </a:rPr>
              <a:t> = 126.6 A to I</a:t>
            </a:r>
            <a:r>
              <a:rPr lang="en-US" sz="1800" baseline="-25000" dirty="0" smtClean="0">
                <a:sym typeface="Wingdings" panose="05000000000000000000" pitchFamily="2" charset="2"/>
              </a:rPr>
              <a:t>max</a:t>
            </a:r>
            <a:r>
              <a:rPr lang="en-US" sz="1800" dirty="0" smtClean="0">
                <a:sym typeface="Wingdings" panose="05000000000000000000" pitchFamily="2" charset="2"/>
              </a:rPr>
              <a:t> = 440 A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Current shape: 		</a:t>
            </a:r>
            <a:r>
              <a:rPr lang="en-US" sz="1800" dirty="0" smtClean="0"/>
              <a:t>I(w</a:t>
            </a:r>
            <a:r>
              <a:rPr lang="en-US" sz="1800" dirty="0"/>
              <a:t>) = I0 – I1∙cos(2</a:t>
            </a:r>
            <a:r>
              <a:rPr lang="el-GR" sz="1800" dirty="0"/>
              <a:t>π∙</a:t>
            </a:r>
            <a:r>
              <a:rPr lang="en-US" sz="1800" dirty="0"/>
              <a:t>t/T) – I2∙cos(4</a:t>
            </a:r>
            <a:r>
              <a:rPr lang="el-GR" sz="1800" dirty="0"/>
              <a:t>π∙</a:t>
            </a:r>
            <a:r>
              <a:rPr lang="en-US" sz="1800" dirty="0" smtClean="0"/>
              <a:t>t/T</a:t>
            </a:r>
            <a:endParaRPr lang="en-US" sz="1800" dirty="0"/>
          </a:p>
          <a:p>
            <a:pPr algn="l"/>
            <a:r>
              <a:rPr lang="en-US" sz="1800" dirty="0" smtClean="0">
                <a:sym typeface="Wingdings" panose="05000000000000000000" pitchFamily="2" charset="2"/>
              </a:rPr>
              <a:t>with I0 = 314.56 A, I1 = 153.52 A and I2 = 30.46 A 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Wire resistance R = 0.019 Ohm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Power is found by integrating the losses through the cycle  </a:t>
            </a:r>
            <a:r>
              <a:rPr lang="en-US" sz="1800" dirty="0" err="1" smtClean="0">
                <a:sym typeface="Wingdings" panose="05000000000000000000" pitchFamily="2" charset="2"/>
              </a:rPr>
              <a:t>W</a:t>
            </a:r>
            <a:r>
              <a:rPr lang="en-US" sz="1800" baseline="-25000" dirty="0" err="1" smtClean="0">
                <a:sym typeface="Wingdings" panose="05000000000000000000" pitchFamily="2" charset="2"/>
              </a:rPr>
              <a:t>cycle</a:t>
            </a:r>
            <a:r>
              <a:rPr lang="en-US" sz="1800" dirty="0" smtClean="0">
                <a:sym typeface="Wingdings" panose="05000000000000000000" pitchFamily="2" charset="2"/>
              </a:rPr>
              <a:t> = 142.5 J;</a:t>
            </a:r>
          </a:p>
          <a:p>
            <a:pPr marL="285750" indent="-285750" algn="l">
              <a:buFontTx/>
              <a:buChar char="-"/>
            </a:pPr>
            <a:r>
              <a:rPr lang="en-US" sz="1800" dirty="0" smtClean="0">
                <a:sym typeface="Wingdings" panose="05000000000000000000" pitchFamily="2" charset="2"/>
              </a:rPr>
              <a:t>f = 15 Hz  </a:t>
            </a:r>
            <a:r>
              <a:rPr lang="en-US" sz="1800" b="1" dirty="0" smtClean="0">
                <a:sym typeface="Wingdings" panose="05000000000000000000" pitchFamily="2" charset="2"/>
              </a:rPr>
              <a:t>P = 2140 W</a:t>
            </a:r>
          </a:p>
          <a:p>
            <a:pPr marL="285750" indent="-285750" algn="l">
              <a:buFontTx/>
              <a:buChar char="-"/>
            </a:pPr>
            <a:endParaRPr lang="en-US" sz="1800" dirty="0" smtClean="0"/>
          </a:p>
          <a:p>
            <a:pPr marL="285750" indent="-285750" algn="l"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29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909" y="78873"/>
            <a:ext cx="9144000" cy="73871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Coil Cooling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6853" y="946674"/>
            <a:ext cx="9420112" cy="495927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Two </a:t>
            </a:r>
            <a:r>
              <a:rPr lang="en-US" dirty="0"/>
              <a:t>cooling loops </a:t>
            </a:r>
            <a:r>
              <a:rPr lang="en-US" dirty="0" smtClean="0"/>
              <a:t>assumed. </a:t>
            </a:r>
          </a:p>
          <a:p>
            <a:pPr algn="l"/>
            <a:r>
              <a:rPr lang="en-US" dirty="0" smtClean="0"/>
              <a:t>In </a:t>
            </a:r>
            <a:r>
              <a:rPr lang="en-US" dirty="0"/>
              <a:t>the loop formed by the outer part of the coil, the power loss is ~1100 W. Assuming 10 ºC cooling water temperature rise, the required water flow is </a:t>
            </a:r>
          </a:p>
          <a:p>
            <a:pPr algn="l"/>
            <a:r>
              <a:rPr lang="en-US" dirty="0" smtClean="0"/>
              <a:t>	Q </a:t>
            </a:r>
            <a:r>
              <a:rPr lang="en-US" dirty="0"/>
              <a:t>[l/s] = 0.24∙P[kW]/ΔT[C] = 0.0264 [l/s]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1.58 l/min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~0.4 GPM.</a:t>
            </a:r>
          </a:p>
          <a:p>
            <a:pPr algn="l"/>
            <a:r>
              <a:rPr lang="en-US" dirty="0"/>
              <a:t>Water velocity in the channel with the cross-section S = </a:t>
            </a:r>
            <a:r>
              <a:rPr lang="en-US" dirty="0" smtClean="0"/>
              <a:t>26.6 </a:t>
            </a:r>
            <a:r>
              <a:rPr lang="en-US" dirty="0"/>
              <a:t>mm</a:t>
            </a:r>
            <a:r>
              <a:rPr lang="en-US" baseline="30000" dirty="0"/>
              <a:t>2</a:t>
            </a:r>
            <a:r>
              <a:rPr lang="en-US" dirty="0"/>
              <a:t> will be </a:t>
            </a:r>
          </a:p>
          <a:p>
            <a:pPr algn="l"/>
            <a:r>
              <a:rPr lang="en-US" dirty="0" smtClean="0"/>
              <a:t>	v[m/s</a:t>
            </a:r>
            <a:r>
              <a:rPr lang="en-US" dirty="0"/>
              <a:t>] = 1000∙Q[l/s]/S[mm</a:t>
            </a:r>
            <a:r>
              <a:rPr lang="en-US" baseline="30000" dirty="0"/>
              <a:t>2</a:t>
            </a:r>
            <a:r>
              <a:rPr lang="en-US" dirty="0"/>
              <a:t>] ≈ 1 m/s, which seems OK. </a:t>
            </a:r>
          </a:p>
          <a:p>
            <a:pPr algn="l"/>
            <a:r>
              <a:rPr lang="en-US" dirty="0"/>
              <a:t>This water flow will require the next pressure head:</a:t>
            </a:r>
          </a:p>
          <a:p>
            <a:pPr algn="l"/>
            <a:r>
              <a:rPr lang="en-US" dirty="0" smtClean="0"/>
              <a:t>	h </a:t>
            </a:r>
            <a:r>
              <a:rPr lang="en-US" dirty="0"/>
              <a:t>= v</a:t>
            </a:r>
            <a:r>
              <a:rPr lang="en-US" baseline="30000" dirty="0"/>
              <a:t>2</a:t>
            </a:r>
            <a:r>
              <a:rPr lang="en-US" dirty="0"/>
              <a:t>∙L/2d</a:t>
            </a:r>
            <a:r>
              <a:rPr lang="en-US" baseline="30000" dirty="0"/>
              <a:t>1.33</a:t>
            </a:r>
            <a:endParaRPr lang="en-US" dirty="0"/>
          </a:p>
          <a:p>
            <a:pPr algn="l"/>
            <a:r>
              <a:rPr lang="en-US" dirty="0"/>
              <a:t>where h is measured in </a:t>
            </a:r>
            <a:r>
              <a:rPr lang="en-US" dirty="0" err="1"/>
              <a:t>kG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, v is the velocity in m/s, d is the hole diameter in mm, and L is the length of the circuit in meters. For our parameters (L = </a:t>
            </a:r>
            <a:r>
              <a:rPr lang="en-US" dirty="0" smtClean="0"/>
              <a:t>39 </a:t>
            </a:r>
            <a:r>
              <a:rPr lang="en-US" dirty="0"/>
              <a:t>m)</a:t>
            </a:r>
          </a:p>
          <a:p>
            <a:r>
              <a:rPr lang="en-US" dirty="0"/>
              <a:t>h = 1</a:t>
            </a:r>
            <a:r>
              <a:rPr lang="en-US" baseline="30000" dirty="0"/>
              <a:t>2</a:t>
            </a:r>
            <a:r>
              <a:rPr lang="en-US" dirty="0"/>
              <a:t>∙39/10.4 = 3.75 </a:t>
            </a:r>
            <a:r>
              <a:rPr lang="en-US" dirty="0" err="1"/>
              <a:t>kG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 or ~53 PSI.</a:t>
            </a:r>
          </a:p>
          <a:p>
            <a:pPr algn="l"/>
            <a:r>
              <a:rPr lang="en-US" dirty="0"/>
              <a:t> </a:t>
            </a:r>
            <a:r>
              <a:rPr lang="en-US" dirty="0" smtClean="0"/>
              <a:t>Volume </a:t>
            </a:r>
            <a:r>
              <a:rPr lang="en-US" dirty="0"/>
              <a:t>of the coil is 10500 cm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weight is ~100 </a:t>
            </a:r>
            <a:r>
              <a:rPr lang="en-US" dirty="0" err="1"/>
              <a:t>kG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Power load is 2140/10500 = 0.2 W/cm</a:t>
            </a:r>
            <a:r>
              <a:rPr lang="en-US" baseline="30000" dirty="0"/>
              <a:t>3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036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151" y="182880"/>
            <a:ext cx="9144000" cy="62394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Flux Return. Inductance. Voltage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786" y="977173"/>
            <a:ext cx="10244866" cy="851627"/>
          </a:xfrm>
        </p:spPr>
        <p:txBody>
          <a:bodyPr/>
          <a:lstStyle/>
          <a:p>
            <a:pPr algn="l"/>
            <a:r>
              <a:rPr lang="en-US" dirty="0" smtClean="0"/>
              <a:t>Central part of the flux return is made of low-frequency high permeability ferrite; peripheral part of the flux return is assembled using silicon steel plates.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29554" y="1828800"/>
            <a:ext cx="4883972" cy="4195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0343" y="1999150"/>
            <a:ext cx="5809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Thickness of the yoke will be optimized to avoid saturation.</a:t>
            </a:r>
          </a:p>
          <a:p>
            <a:r>
              <a:rPr lang="en-US" sz="2400" dirty="0" smtClean="0"/>
              <a:t>Shape of the poles will be optimized for better field uniformity in the garnet material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10343" y="3739160"/>
            <a:ext cx="580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Expected inductance of the coil is ~2.5 </a:t>
            </a:r>
            <a:r>
              <a:rPr lang="en-US" sz="2400" dirty="0" err="1" smtClean="0"/>
              <a:t>mH</a:t>
            </a:r>
            <a:r>
              <a:rPr lang="en-US" sz="2400" dirty="0" smtClean="0"/>
              <a:t> at the maximum current and ~3.5 </a:t>
            </a:r>
            <a:r>
              <a:rPr lang="en-US" sz="2400" dirty="0" err="1" smtClean="0"/>
              <a:t>mH</a:t>
            </a:r>
            <a:r>
              <a:rPr lang="en-US" sz="2400" dirty="0" smtClean="0"/>
              <a:t> at the minimum current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0343" y="5109839"/>
            <a:ext cx="580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Expected resistive voltage is ~9 V;</a:t>
            </a:r>
          </a:p>
          <a:p>
            <a:r>
              <a:rPr lang="en-US" sz="2400" dirty="0" smtClean="0"/>
              <a:t>Inductive voltage is ~45 V.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44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455" y="0"/>
            <a:ext cx="9144000" cy="580913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Power Loss in the Garnet Material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901" y="580914"/>
            <a:ext cx="8921676" cy="244198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Running a 2D RF model gives frightening numbers for the power loss: </a:t>
            </a:r>
            <a:r>
              <a:rPr lang="en-US" b="1" dirty="0"/>
              <a:t>at 125 A</a:t>
            </a:r>
            <a:r>
              <a:rPr lang="en-US" dirty="0"/>
              <a:t> f = 75.22 MHz; Q = 3452; </a:t>
            </a:r>
          </a:p>
          <a:p>
            <a:pPr algn="l"/>
            <a:r>
              <a:rPr lang="en-US" dirty="0"/>
              <a:t>ΔU = 20.5 V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power scaling factor to 100 kV is 23.8E6</a:t>
            </a:r>
          </a:p>
          <a:p>
            <a:pPr algn="l"/>
            <a:r>
              <a:rPr lang="en-US" dirty="0" smtClean="0"/>
              <a:t>Maximum  </a:t>
            </a:r>
            <a:r>
              <a:rPr lang="en-US" dirty="0"/>
              <a:t>power loss is </a:t>
            </a:r>
            <a:r>
              <a:rPr lang="en-US" dirty="0" smtClean="0"/>
              <a:t>~</a:t>
            </a:r>
            <a:r>
              <a:rPr lang="en-US" b="1" dirty="0" smtClean="0">
                <a:solidFill>
                  <a:srgbClr val="FF0000"/>
                </a:solidFill>
              </a:rPr>
              <a:t>50 </a:t>
            </a:r>
            <a:r>
              <a:rPr lang="en-US" b="1" dirty="0">
                <a:solidFill>
                  <a:srgbClr val="FF0000"/>
                </a:solidFill>
              </a:rPr>
              <a:t>W/cm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dirty="0" smtClean="0"/>
              <a:t>Average power must be evaluated to have realistic understanding of the cooling problem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354" y="2754573"/>
            <a:ext cx="5191742" cy="4103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69685" y="3034273"/>
            <a:ext cx="6096000" cy="3648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loss in the hot spot – 6.1 W/m</a:t>
            </a:r>
            <a:r>
              <a:rPr lang="en-US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ΔU = 33.27 V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power scaling factor to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kV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9.03E6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So, the power density at the hot spot at 100 kV is 54.2 MW/m</a:t>
            </a:r>
            <a:r>
              <a:rPr lang="en-US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54.2 W/cm</a:t>
            </a:r>
            <a:r>
              <a:rPr lang="en-US" b="1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dissipated power in the garnet at 75. 225 MHz is 0.0038477*9.03E6 = 34765 W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Magnetic portion of the losses is 0.00305*9.03E6 = 27542 W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Stored energy in the cavity is 2*1.71E-8*9.03E6 = 0.31 J</a:t>
            </a:r>
            <a:endParaRPr lang="en-US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these numbers, quality factor associated with the losses in the garnet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Q</a:t>
            </a:r>
            <a:r>
              <a:rPr lang="en-US" b="1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AL800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≈ 4150</a:t>
            </a:r>
            <a:endParaRPr lang="en-US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4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901"/>
            <a:ext cx="9144000" cy="6096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Power Loss in the AL-800 Material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214702"/>
            <a:ext cx="8788999" cy="2373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729" y="785983"/>
            <a:ext cx="948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below reflects results of 2D modeling of the cavity with different current settings in the coil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3588180"/>
            <a:ext cx="3528509" cy="29955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2123" y="3190239"/>
            <a:ext cx="367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Comparison with the 3D modeling by G.R.</a:t>
            </a:r>
            <a:endParaRPr lang="en-US" sz="1600" dirty="0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657" y="3528793"/>
            <a:ext cx="3425788" cy="3054887"/>
          </a:xfrm>
          <a:prstGeom prst="rect">
            <a:avLst/>
          </a:prstGeom>
          <a:noFill/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10" y="3528793"/>
            <a:ext cx="3315765" cy="305488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06993" y="3145170"/>
            <a:ext cx="3679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Maximum and average power density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8937209" y="2753222"/>
            <a:ext cx="2751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Power loss in AL800 material (magnetic and total)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4097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969</Words>
  <Application>Microsoft Office PowerPoint</Application>
  <PresentationFormat>Widescreen</PresentationFormat>
  <Paragraphs>125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Bias Magnet for the Booster’s 2-nd Harmonic Cavity</vt:lpstr>
      <vt:lpstr>PowerPoint Presentation</vt:lpstr>
      <vt:lpstr>Frequency response and average power</vt:lpstr>
      <vt:lpstr>Harmonic Representation of the Current Cycle</vt:lpstr>
      <vt:lpstr>Coil Design</vt:lpstr>
      <vt:lpstr>Coil Cooling</vt:lpstr>
      <vt:lpstr>Flux Return. Inductance. Voltage</vt:lpstr>
      <vt:lpstr>Power Loss in the Garnet Material</vt:lpstr>
      <vt:lpstr>Power Loss in the AL-800 Material</vt:lpstr>
      <vt:lpstr>Average Power Loss in the AL-800 Material</vt:lpstr>
      <vt:lpstr>Average Power Loss in the AL-800 Material</vt:lpstr>
      <vt:lpstr>Maximum Power Loss Density in the AL-800 Material</vt:lpstr>
      <vt:lpstr>Temperature rise at the hot spot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Bias Magnet for the Booster’s 2-nd Harmonic Cavity</dc:title>
  <dc:creator>Iouri Terechkine x4017 11004N</dc:creator>
  <cp:lastModifiedBy>Iouri Terechkine x4017 11004N</cp:lastModifiedBy>
  <cp:revision>17</cp:revision>
  <dcterms:created xsi:type="dcterms:W3CDTF">2015-09-10T14:56:29Z</dcterms:created>
  <dcterms:modified xsi:type="dcterms:W3CDTF">2015-09-10T17:03:09Z</dcterms:modified>
</cp:coreProperties>
</file>