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2" r:id="rId2"/>
  </p:sldMasterIdLst>
  <p:notesMasterIdLst>
    <p:notesMasterId r:id="rId40"/>
  </p:notesMasterIdLst>
  <p:handoutMasterIdLst>
    <p:handoutMasterId r:id="rId41"/>
  </p:handoutMasterIdLst>
  <p:sldIdLst>
    <p:sldId id="265" r:id="rId3"/>
    <p:sldId id="300" r:id="rId4"/>
    <p:sldId id="325" r:id="rId5"/>
    <p:sldId id="326" r:id="rId6"/>
    <p:sldId id="268" r:id="rId7"/>
    <p:sldId id="301" r:id="rId8"/>
    <p:sldId id="272" r:id="rId9"/>
    <p:sldId id="303" r:id="rId10"/>
    <p:sldId id="328" r:id="rId11"/>
    <p:sldId id="327" r:id="rId12"/>
    <p:sldId id="305" r:id="rId13"/>
    <p:sldId id="330" r:id="rId14"/>
    <p:sldId id="324" r:id="rId15"/>
    <p:sldId id="335" r:id="rId16"/>
    <p:sldId id="336" r:id="rId17"/>
    <p:sldId id="331" r:id="rId18"/>
    <p:sldId id="332" r:id="rId19"/>
    <p:sldId id="333" r:id="rId20"/>
    <p:sldId id="334" r:id="rId21"/>
    <p:sldId id="304" r:id="rId22"/>
    <p:sldId id="337" r:id="rId23"/>
    <p:sldId id="338" r:id="rId24"/>
    <p:sldId id="339" r:id="rId25"/>
    <p:sldId id="340" r:id="rId26"/>
    <p:sldId id="270" r:id="rId27"/>
    <p:sldId id="322" r:id="rId28"/>
    <p:sldId id="323" r:id="rId29"/>
    <p:sldId id="273" r:id="rId30"/>
    <p:sldId id="275" r:id="rId31"/>
    <p:sldId id="317" r:id="rId32"/>
    <p:sldId id="321" r:id="rId33"/>
    <p:sldId id="298" r:id="rId34"/>
    <p:sldId id="299" r:id="rId35"/>
    <p:sldId id="318" r:id="rId36"/>
    <p:sldId id="319" r:id="rId37"/>
    <p:sldId id="320" r:id="rId38"/>
    <p:sldId id="294" r:id="rId3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97" autoAdjust="0"/>
    <p:restoredTop sz="95419" autoAdjust="0"/>
  </p:normalViewPr>
  <p:slideViewPr>
    <p:cSldViewPr snapToGrid="0" snapToObjects="1" showGuides="1">
      <p:cViewPr varScale="1">
        <p:scale>
          <a:sx n="60" d="100"/>
          <a:sy n="60" d="100"/>
        </p:scale>
        <p:origin x="-1061" y="-77"/>
      </p:cViewPr>
      <p:guideLst>
        <p:guide orient="horz" pos="2160"/>
        <p:guide pos="287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722BE132-F826-445D-B3B4-0521A7E1B7E2}" type="datetimeFigureOut">
              <a:rPr lang="en-US" altLang="en-US"/>
              <a:pPr/>
              <a:t>11/22/2015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9058F1B0-DFDE-410A-BAD9-E69B814521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19844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AE9A77FB-43AD-44E1-8805-3913BDDEBDFA}" type="datetimeFigureOut">
              <a:rPr lang="en-US" altLang="en-US"/>
              <a:pPr/>
              <a:t>11/22/2015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B515720D-0513-491C-A4D1-819F4A1DA8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80821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System</a:t>
            </a:r>
            <a:r>
              <a:rPr lang="en-US" baseline="0" dirty="0" smtClean="0"/>
              <a:t> Description, Challenges, and Accomplishments</a:t>
            </a:r>
          </a:p>
          <a:p>
            <a:r>
              <a:rPr lang="en-US" baseline="0" dirty="0" smtClean="0"/>
              <a:t>	started with a concept</a:t>
            </a:r>
          </a:p>
          <a:p>
            <a:r>
              <a:rPr lang="en-US" baseline="0" dirty="0" smtClean="0"/>
              <a:t>	little knowledge of technical details</a:t>
            </a:r>
          </a:p>
          <a:p>
            <a:r>
              <a:rPr lang="en-US" baseline="0" dirty="0" smtClean="0"/>
              <a:t>	little knowledge of available technology</a:t>
            </a:r>
          </a:p>
          <a:p>
            <a:r>
              <a:rPr lang="en-US" baseline="0" dirty="0" smtClean="0"/>
              <a:t>         and a closet for a laser room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5720D-0513-491C-A4D1-819F4A1DA875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7488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 sec….   Point out interface between amplifiers and the powers we’re talking about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5720D-0513-491C-A4D1-819F4A1DA875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5618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5720D-0513-491C-A4D1-819F4A1DA875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1538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2242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fld id="{38DFC9A5-1EF1-4B98-9993-4DADCBDBBBB7}" type="datetime1">
              <a:rPr lang="en-US" altLang="en-US" smtClean="0"/>
              <a:t>11/22/2015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D. Johnson | Linac Laser Notcher (Workshop on Booster Performance Enhancements)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4A9717-4962-49BF-B4A8-8B3FAAD6B6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3839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fld id="{9CCE36D4-D6D8-4022-965E-8251513D67C6}" type="datetime1">
              <a:rPr lang="en-US" altLang="en-US" smtClean="0"/>
              <a:t>11/22/2015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D. Johnson | Linac Laser Notcher (Workshop on Booster Performance Enhancements)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ED8FE609-C558-4188-A6C2-32DBF9F5E1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1231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5C5BC52E-804C-4F38-8329-68E212F8382E}" type="datetime1">
              <a:rPr lang="en-US" altLang="en-US" smtClean="0"/>
              <a:t>11/22/2015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D. Johnson | Linac Laser Notcher (Workshop on Booster Performance Enhancements)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5C749373-20BB-45DD-ACF6-EB31CFC15D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1048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87894-2DD9-4252-B2F9-6E8869B98A2B}" type="datetime1">
              <a:rPr lang="en-US" altLang="en-US" smtClean="0"/>
              <a:t>11/22/2015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D. Johnson | Linac Laser Notcher (Workshop on Booster Performance Enhancements)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D1A3A7-A9C2-4A48-AAF7-41DCFE4E8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7236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B2C232-84D8-428F-B521-815560B96E6D}" type="datetime1">
              <a:rPr lang="en-US" altLang="en-US" smtClean="0"/>
              <a:t>11/22/2015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D. Johnson | Linac Laser Notcher (Workshop on Booster Performance Enhancements)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167A92-0436-464A-9B25-D420AFB80D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0637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C5B338-67CE-4B24-A30C-3E3B97F46D30}" type="datetime1">
              <a:rPr lang="en-US" altLang="en-US" smtClean="0"/>
              <a:t>11/22/2015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D. Johnson | Linac Laser Notcher (Workshop on Booster Performance Enhancements)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A4E086-60EA-4226-8E7D-DCD2B33BDF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395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8AD7DB-E428-469C-928D-D0FA1EF6C3F1}" type="datetime1">
              <a:rPr lang="en-US" altLang="en-US" smtClean="0"/>
              <a:t>11/22/2015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D. Johnson | Linac Laser Notcher (Workshop on Booster Performance Enhancements)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B408D0-07D1-4326-8CF5-43154F2C36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1726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9AD73C-1C1E-481C-884F-4218CE9EB681}" type="datetime1">
              <a:rPr lang="en-US" altLang="en-US" smtClean="0"/>
              <a:t>11/22/2015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D. Johnson | Linac Laser Notcher (Workshop on Booster Performance Enhancements)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DAA5ED-2495-40F1-91D0-A4AB68D01E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5251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14A40F9E-5F40-43FA-A48C-2498EF11D131}" type="datetime1">
              <a:rPr lang="en-US" altLang="en-US" smtClean="0"/>
              <a:t>11/22/2015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D. Johnson | Linac Laser Notcher (Workshop on Booster Performance Enhancements)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F0D8FFF8-8733-4843-8A18-CDFA19B88BA4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CFA9AF26-C602-44A9-BBA6-3B3195174536}" type="datetime1">
              <a:rPr lang="en-US" altLang="en-US" smtClean="0"/>
              <a:t>11/22/2015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D. Johnson | Linac Laser Notcher (Workshop on Booster Performance Enhancements)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8ACB4EE9-4155-4A79-9888-6C4C38839D6E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image" Target="../media/image70.jpg"/><Relationship Id="rId7" Type="http://schemas.openxmlformats.org/officeDocument/2006/relationships/image" Target="../media/image74.gif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Relationship Id="rId9" Type="http://schemas.openxmlformats.org/officeDocument/2006/relationships/image" Target="../media/image7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>
              <a:latin typeface="Helvetica" pitchFamily="124" charset="0"/>
            </a:endParaRPr>
          </a:p>
          <a:p>
            <a:endParaRPr lang="en-US" altLang="en-US" dirty="0" smtClean="0">
              <a:latin typeface="Helvetica" pitchFamily="124" charset="0"/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 bwMode="auto">
          <a:xfrm>
            <a:off x="505661" y="4841875"/>
            <a:ext cx="8337550" cy="148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000" kern="1200">
                <a:solidFill>
                  <a:srgbClr val="004C97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mtClean="0">
                <a:latin typeface="Helvetica" panose="020B0604020202020204" pitchFamily="34" charset="0"/>
              </a:rPr>
              <a:t>David Johnson, Todd Johnson, Matt Garner, Kevin Duel, Dave Slimmer</a:t>
            </a:r>
          </a:p>
          <a:p>
            <a:r>
              <a:rPr lang="en-US" altLang="en-US" smtClean="0">
                <a:latin typeface="Helvetica" panose="020B0604020202020204" pitchFamily="34" charset="0"/>
              </a:rPr>
              <a:t>Workshop on Booster Performance and Enhancements</a:t>
            </a:r>
          </a:p>
          <a:p>
            <a:r>
              <a:rPr lang="en-US" altLang="en-US" smtClean="0">
                <a:latin typeface="Helvetica" panose="020B0604020202020204" pitchFamily="34" charset="0"/>
              </a:rPr>
              <a:t>23-24  November 2015</a:t>
            </a:r>
          </a:p>
          <a:p>
            <a:endParaRPr lang="en-US" altLang="en-US" dirty="0" smtClean="0">
              <a:latin typeface="Helvetica" panose="020B060402020202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latin typeface="Helvetica" panose="020B0604020202020204" pitchFamily="34" charset="0"/>
              </a:rPr>
              <a:t>Linac Laser Notcher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Seed Source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974" y="898082"/>
            <a:ext cx="8696426" cy="2741536"/>
          </a:xfrm>
        </p:spPr>
        <p:txBody>
          <a:bodyPr/>
          <a:lstStyle/>
          <a:p>
            <a:r>
              <a:rPr lang="en-US" sz="1800" dirty="0"/>
              <a:t>First seed source </a:t>
            </a:r>
            <a:r>
              <a:rPr lang="en-US" sz="1800" dirty="0" smtClean="0"/>
              <a:t>–</a:t>
            </a:r>
            <a:r>
              <a:rPr lang="en-US" sz="1800" dirty="0"/>
              <a:t> </a:t>
            </a:r>
          </a:p>
          <a:p>
            <a:pPr lvl="1"/>
            <a:r>
              <a:rPr lang="en-US" sz="1600" dirty="0" smtClean="0"/>
              <a:t>Central wavelength slightly off the peak of the Nd:YAG gain spectrum</a:t>
            </a:r>
            <a:endParaRPr lang="en-US" sz="1600" dirty="0"/>
          </a:p>
          <a:p>
            <a:pPr lvl="1"/>
            <a:r>
              <a:rPr lang="en-US" sz="1600" dirty="0"/>
              <a:t>Unstable at design </a:t>
            </a:r>
            <a:r>
              <a:rPr lang="en-US" sz="1600" dirty="0" smtClean="0"/>
              <a:t>temperature</a:t>
            </a:r>
          </a:p>
          <a:p>
            <a:r>
              <a:rPr lang="en-US" sz="1800" dirty="0"/>
              <a:t>Second seed source (OCLARO</a:t>
            </a:r>
            <a:r>
              <a:rPr lang="en-US" sz="1800" dirty="0" smtClean="0"/>
              <a:t>) </a:t>
            </a:r>
            <a:r>
              <a:rPr lang="en-US" sz="1800" dirty="0" smtClean="0">
                <a:sym typeface="Wingdings" panose="05000000000000000000" pitchFamily="2" charset="2"/>
              </a:rPr>
              <a:t></a:t>
            </a:r>
            <a:r>
              <a:rPr lang="en-US" sz="1800" dirty="0" smtClean="0"/>
              <a:t> current operational source</a:t>
            </a:r>
            <a:endParaRPr lang="en-US" sz="1800" dirty="0"/>
          </a:p>
          <a:p>
            <a:pPr lvl="1"/>
            <a:r>
              <a:rPr lang="en-US" sz="1600" dirty="0"/>
              <a:t> required a custom FBG to </a:t>
            </a:r>
            <a:r>
              <a:rPr lang="en-US" sz="1600" dirty="0" smtClean="0"/>
              <a:t>retrofit diode from manufacturer</a:t>
            </a:r>
            <a:endParaRPr lang="en-US" sz="1600" dirty="0"/>
          </a:p>
          <a:p>
            <a:pPr lvl="1"/>
            <a:r>
              <a:rPr lang="en-US" sz="1600" dirty="0" smtClean="0"/>
              <a:t>Chip has </a:t>
            </a:r>
            <a:r>
              <a:rPr lang="en-US" sz="1600" dirty="0"/>
              <a:t>to run at 9</a:t>
            </a:r>
            <a:r>
              <a:rPr lang="en-US" sz="1600" baseline="30000" dirty="0"/>
              <a:t>o</a:t>
            </a:r>
            <a:r>
              <a:rPr lang="en-US" sz="1600" dirty="0"/>
              <a:t>C and 600 </a:t>
            </a:r>
            <a:r>
              <a:rPr lang="en-US" sz="1600" dirty="0" smtClean="0"/>
              <a:t>mA -&gt; needed to find temp &amp; current for stable operation</a:t>
            </a:r>
            <a:endParaRPr lang="en-US" sz="1600" dirty="0"/>
          </a:p>
          <a:p>
            <a:pPr lvl="1"/>
            <a:r>
              <a:rPr lang="en-US" sz="1600" dirty="0"/>
              <a:t>Most </a:t>
            </a:r>
            <a:r>
              <a:rPr lang="en-US" sz="1600" dirty="0" smtClean="0"/>
              <a:t>laser diodes made </a:t>
            </a:r>
            <a:r>
              <a:rPr lang="en-US" sz="1600" dirty="0" smtClean="0"/>
              <a:t>overseas  </a:t>
            </a:r>
            <a:r>
              <a:rPr lang="en-US" sz="1600" dirty="0" smtClean="0">
                <a:sym typeface="Wingdings" panose="05000000000000000000" pitchFamily="2" charset="2"/>
              </a:rPr>
              <a:t></a:t>
            </a:r>
            <a:r>
              <a:rPr lang="en-US" sz="1600" dirty="0">
                <a:sym typeface="Wingdings" panose="05000000000000000000" pitchFamily="2" charset="2"/>
              </a:rPr>
              <a:t> </a:t>
            </a:r>
            <a:r>
              <a:rPr lang="en-US" sz="1600" dirty="0" smtClean="0">
                <a:sym typeface="Wingdings" panose="05000000000000000000" pitchFamily="2" charset="2"/>
              </a:rPr>
              <a:t> </a:t>
            </a:r>
            <a:r>
              <a:rPr lang="en-US" sz="1600" dirty="0" smtClean="0"/>
              <a:t>Potential </a:t>
            </a:r>
            <a:r>
              <a:rPr lang="en-US" sz="1600" dirty="0" smtClean="0"/>
              <a:t>long </a:t>
            </a:r>
            <a:r>
              <a:rPr lang="en-US" sz="1600" dirty="0"/>
              <a:t>lead times</a:t>
            </a:r>
          </a:p>
          <a:p>
            <a:pPr lvl="1"/>
            <a:endParaRPr lang="en-US" sz="1600" dirty="0"/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FC9A5-1EF1-4B98-9993-4DADCBDBBBB7}" type="datetime1">
              <a:rPr lang="en-US" altLang="en-US" smtClean="0"/>
              <a:t>11/22/2015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Johnson | Linac Laser Notcher (Workshop on Booster Performance Enhancements)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9717-4962-49BF-B4A8-8B3FAAD6B6E3}" type="slidenum">
              <a:rPr lang="en-US" altLang="en-US" smtClean="0"/>
              <a:pPr/>
              <a:t>10</a:t>
            </a:fld>
            <a:endParaRPr lang="en-US" altLang="en-US"/>
          </a:p>
        </p:txBody>
      </p:sp>
      <p:grpSp>
        <p:nvGrpSpPr>
          <p:cNvPr id="8" name="Group 7"/>
          <p:cNvGrpSpPr/>
          <p:nvPr/>
        </p:nvGrpSpPr>
        <p:grpSpPr>
          <a:xfrm>
            <a:off x="568712" y="3691054"/>
            <a:ext cx="2714048" cy="2315134"/>
            <a:chOff x="806450" y="4425206"/>
            <a:chExt cx="2270158" cy="1856886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450" y="4425206"/>
              <a:ext cx="2169506" cy="1856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516566" y="5737682"/>
              <a:ext cx="156004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tx1">
                      <a:lumMod val="20000"/>
                      <a:lumOff val="80000"/>
                    </a:schemeClr>
                  </a:solidFill>
                </a:rPr>
                <a:t>Max input to Modulator</a:t>
              </a:r>
              <a:endParaRPr lang="en-US" sz="1100" dirty="0">
                <a:solidFill>
                  <a:schemeClr val="tx1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1891203" y="5579557"/>
              <a:ext cx="171773" cy="16927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3542314" y="3985716"/>
            <a:ext cx="5265539" cy="2144375"/>
            <a:chOff x="3542314" y="3985716"/>
            <a:chExt cx="5265539" cy="214437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4776" y="4025399"/>
              <a:ext cx="2563091" cy="210469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2314" y="3985716"/>
              <a:ext cx="2611417" cy="214437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735417" y="5410280"/>
              <a:ext cx="26344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OCLARO TEC 25</a:t>
              </a:r>
              <a:r>
                <a:rPr lang="en-US" sz="1600" baseline="30000" dirty="0" smtClean="0"/>
                <a:t>o</a:t>
              </a:r>
              <a:r>
                <a:rPr lang="en-US" sz="1600" dirty="0" smtClean="0"/>
                <a:t> (6dB .07nm)</a:t>
              </a:r>
              <a:endParaRPr lang="en-US" sz="16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96615" y="5287170"/>
              <a:ext cx="24112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OCLARO TEC 9</a:t>
              </a:r>
              <a:r>
                <a:rPr lang="en-US" sz="1600" baseline="30000" dirty="0" smtClean="0"/>
                <a:t>o</a:t>
              </a:r>
              <a:r>
                <a:rPr lang="en-US" sz="1600" dirty="0" smtClean="0"/>
                <a:t>  </a:t>
              </a:r>
            </a:p>
            <a:p>
              <a:pPr algn="ctr"/>
              <a:r>
                <a:rPr lang="en-US" sz="1600" dirty="0" smtClean="0">
                  <a:latin typeface="Symbol" panose="05050102010706020507" pitchFamily="18" charset="2"/>
                </a:rPr>
                <a:t>l</a:t>
              </a:r>
              <a:r>
                <a:rPr lang="en-US" sz="1600" baseline="-25000" dirty="0" smtClean="0"/>
                <a:t>0 </a:t>
              </a:r>
              <a:r>
                <a:rPr lang="en-US" sz="1600" dirty="0" smtClean="0"/>
                <a:t>=</a:t>
              </a:r>
              <a:r>
                <a:rPr lang="en-US" sz="1600" baseline="-25000" dirty="0" smtClean="0"/>
                <a:t> </a:t>
              </a:r>
              <a:r>
                <a:rPr lang="en-US" sz="1600" dirty="0" smtClean="0"/>
                <a:t>164.16 nm -6dB = .274</a:t>
              </a:r>
              <a:endParaRPr lang="en-US" sz="1600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092016" y="3639617"/>
            <a:ext cx="2706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Our current operational point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38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Pattern Generator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65800"/>
            <a:ext cx="8672513" cy="5126400"/>
          </a:xfrm>
        </p:spPr>
        <p:txBody>
          <a:bodyPr/>
          <a:lstStyle/>
          <a:p>
            <a:r>
              <a:rPr lang="en-US" sz="1600" dirty="0" smtClean="0"/>
              <a:t>This is the pattern of laser pulses we want to produce</a:t>
            </a:r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r>
              <a:rPr lang="en-US" sz="1600" dirty="0"/>
              <a:t>C</a:t>
            </a:r>
            <a:r>
              <a:rPr lang="en-US" sz="1600" dirty="0" smtClean="0"/>
              <a:t>reated by modulating a CW laser by a 10 GHz optical  modulator.</a:t>
            </a:r>
          </a:p>
          <a:p>
            <a:r>
              <a:rPr lang="en-US" sz="1600" dirty="0" smtClean="0"/>
              <a:t>We use a Fermi built 450 kHz gated oscillator circuit to generate 40 ns square wave pulses to provide a continuous seed signal to the first stage CW pumped fiber amplifier unless gated off by the AWG. *** (more on this later)</a:t>
            </a:r>
          </a:p>
          <a:p>
            <a:r>
              <a:rPr lang="en-US" sz="1600" dirty="0" smtClean="0"/>
              <a:t>A 2 GHz arbitrary waveform generator is used </a:t>
            </a:r>
          </a:p>
          <a:p>
            <a:pPr marL="0" indent="0">
              <a:buNone/>
            </a:pPr>
            <a:r>
              <a:rPr lang="en-US" sz="1600" dirty="0"/>
              <a:t> </a:t>
            </a:r>
            <a:r>
              <a:rPr lang="en-US" sz="1600" dirty="0" smtClean="0"/>
              <a:t>      to create the 450 kHz bursts of 201.25 MHz </a:t>
            </a:r>
          </a:p>
          <a:p>
            <a:pPr marL="0" indent="0">
              <a:buNone/>
            </a:pPr>
            <a:r>
              <a:rPr lang="en-US" sz="1600" dirty="0"/>
              <a:t> </a:t>
            </a:r>
            <a:r>
              <a:rPr lang="en-US" sz="1600" dirty="0" smtClean="0"/>
              <a:t>      pulses (1.5-2.5 ns square wave)</a:t>
            </a:r>
          </a:p>
          <a:p>
            <a:endParaRPr lang="en-US" sz="1400" dirty="0" smtClean="0"/>
          </a:p>
          <a:p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44422-BA56-4CFB-A616-D3549419852F}" type="datetime1">
              <a:rPr lang="en-US" altLang="en-US" smtClean="0"/>
              <a:t>11/22/2015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Johnson | Linac Laser Notcher (Workshop on Booster Performance Enhancements)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9717-4962-49BF-B4A8-8B3FAAD6B6E3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33" y="1116185"/>
            <a:ext cx="5164137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1" b="17398"/>
          <a:stretch/>
        </p:blipFill>
        <p:spPr>
          <a:xfrm>
            <a:off x="1662962" y="4530296"/>
            <a:ext cx="2064169" cy="1360450"/>
          </a:xfrm>
          <a:prstGeom prst="rect">
            <a:avLst/>
          </a:prstGeom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5" b="16920"/>
          <a:stretch/>
        </p:blipFill>
        <p:spPr bwMode="auto">
          <a:xfrm>
            <a:off x="3972190" y="3076653"/>
            <a:ext cx="5018049" cy="309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61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Pattern Generator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FC9A5-1EF1-4B98-9993-4DADCBDBBBB7}" type="datetime1">
              <a:rPr lang="en-US" altLang="en-US" smtClean="0"/>
              <a:t>11/22/2015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Johnson | Linac Laser Notcher (Workshop on Booster Performance Enhancements)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9717-4962-49BF-B4A8-8B3FAAD6B6E3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" r="19435"/>
          <a:stretch/>
        </p:blipFill>
        <p:spPr>
          <a:xfrm>
            <a:off x="252444" y="2219834"/>
            <a:ext cx="2090991" cy="18014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" r="17025"/>
          <a:stretch/>
        </p:blipFill>
        <p:spPr>
          <a:xfrm>
            <a:off x="3197497" y="2231519"/>
            <a:ext cx="2158578" cy="18056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" r="17025"/>
          <a:stretch/>
        </p:blipFill>
        <p:spPr>
          <a:xfrm>
            <a:off x="6138676" y="2264336"/>
            <a:ext cx="2158859" cy="1805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" r="19277"/>
          <a:stretch/>
        </p:blipFill>
        <p:spPr>
          <a:xfrm>
            <a:off x="252445" y="4292153"/>
            <a:ext cx="2025450" cy="17415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7" r="17025"/>
          <a:stretch/>
        </p:blipFill>
        <p:spPr>
          <a:xfrm>
            <a:off x="3266767" y="4354954"/>
            <a:ext cx="2020037" cy="1678763"/>
          </a:xfrm>
          <a:prstGeom prst="rect">
            <a:avLst/>
          </a:prstGeom>
        </p:spPr>
      </p:pic>
      <p:sp>
        <p:nvSpPr>
          <p:cNvPr id="12" name="Right Brace 11"/>
          <p:cNvSpPr/>
          <p:nvPr/>
        </p:nvSpPr>
        <p:spPr>
          <a:xfrm rot="16200000">
            <a:off x="1202501" y="2338466"/>
            <a:ext cx="107951" cy="60452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25336" y="2219834"/>
            <a:ext cx="687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Notch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06299" y="2432862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KA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3151" y="2432862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KA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910777" y="3167280"/>
            <a:ext cx="325120" cy="3326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45315" y="3945073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10 us/div</a:t>
            </a:r>
            <a:endParaRPr lang="en-US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3855875" y="3960222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 us/div</a:t>
            </a:r>
            <a:endParaRPr lang="en-US" sz="1800" dirty="0"/>
          </a:p>
        </p:txBody>
      </p:sp>
      <p:sp>
        <p:nvSpPr>
          <p:cNvPr id="19" name="TextBox 18"/>
          <p:cNvSpPr txBox="1"/>
          <p:nvPr/>
        </p:nvSpPr>
        <p:spPr>
          <a:xfrm>
            <a:off x="6750669" y="4004184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5 ns/div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4196235" y="5321662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40 ns/div</a:t>
            </a:r>
            <a:endParaRPr lang="en-US" sz="18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4235" y="5302975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5</a:t>
            </a:r>
            <a:r>
              <a:rPr lang="en-US" sz="18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 ns/div</a:t>
            </a:r>
            <a:endParaRPr lang="en-US" sz="18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18107" y="4490665"/>
            <a:ext cx="27106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Green: RF Amplifier</a:t>
            </a:r>
          </a:p>
          <a:p>
            <a:r>
              <a:rPr lang="en-US" sz="1800" dirty="0" smtClean="0"/>
              <a:t>Cyan: Photodiode</a:t>
            </a:r>
          </a:p>
          <a:p>
            <a:r>
              <a:rPr lang="en-US" sz="1800" dirty="0" smtClean="0"/>
              <a:t>Yellow: Notch trigger</a:t>
            </a:r>
          </a:p>
          <a:p>
            <a:r>
              <a:rPr lang="en-US" sz="1800" dirty="0" smtClean="0"/>
              <a:t>Magenta: Pulsed FA trigger</a:t>
            </a:r>
            <a:endParaRPr lang="en-US" sz="1800" dirty="0"/>
          </a:p>
        </p:txBody>
      </p:sp>
      <p:sp>
        <p:nvSpPr>
          <p:cNvPr id="23" name="Content Placeholder 22"/>
          <p:cNvSpPr txBox="1">
            <a:spLocks noGrp="1"/>
          </p:cNvSpPr>
          <p:nvPr>
            <p:ph idx="1"/>
          </p:nvPr>
        </p:nvSpPr>
        <p:spPr>
          <a:xfrm>
            <a:off x="574069" y="848946"/>
            <a:ext cx="8297271" cy="9417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sz="1800" dirty="0" smtClean="0"/>
              <a:t>Pictures show the output of the RF monitor , the trigger for the AWG, </a:t>
            </a:r>
          </a:p>
          <a:p>
            <a:pPr marL="0" indent="0">
              <a:buNone/>
            </a:pPr>
            <a:r>
              <a:rPr lang="en-US" sz="1800" dirty="0" smtClean="0"/>
              <a:t>the trigger for the Optical Engines fiber </a:t>
            </a:r>
            <a:r>
              <a:rPr lang="en-US" sz="1800" dirty="0" smtClean="0"/>
              <a:t>amplifier, </a:t>
            </a:r>
            <a:r>
              <a:rPr lang="en-US" sz="1800" dirty="0" smtClean="0"/>
              <a:t>and the </a:t>
            </a:r>
            <a:r>
              <a:rPr lang="en-US" sz="1800" dirty="0" smtClean="0"/>
              <a:t>output of PriTel amplifier 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/>
              <a:t>w</a:t>
            </a:r>
            <a:r>
              <a:rPr lang="en-US" sz="1800" dirty="0" smtClean="0"/>
              <a:t>ith 1% sampled by a free space photodiode.</a:t>
            </a:r>
          </a:p>
        </p:txBody>
      </p:sp>
    </p:spTree>
    <p:extLst>
      <p:ext uri="{BB962C8B-B14F-4D97-AF65-F5344CB8AC3E}">
        <p14:creationId xmlns:p14="http://schemas.microsoft.com/office/powerpoint/2010/main" val="192367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Fiber Amplifiers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0407" y="861928"/>
            <a:ext cx="4062229" cy="3252872"/>
          </a:xfrm>
        </p:spPr>
        <p:txBody>
          <a:bodyPr/>
          <a:lstStyle/>
          <a:p>
            <a:r>
              <a:rPr lang="en-US" sz="2000" dirty="0" smtClean="0"/>
              <a:t>We utilize three fiber amplifiers</a:t>
            </a:r>
          </a:p>
          <a:p>
            <a:pPr lvl="1"/>
            <a:r>
              <a:rPr lang="en-US" sz="2000" dirty="0" smtClean="0"/>
              <a:t>First two stages CW </a:t>
            </a:r>
          </a:p>
          <a:p>
            <a:pPr lvl="2"/>
            <a:r>
              <a:rPr lang="en-US" sz="1800" dirty="0" smtClean="0"/>
              <a:t>Packaged in a single unit</a:t>
            </a:r>
          </a:p>
          <a:p>
            <a:pPr lvl="1"/>
            <a:r>
              <a:rPr lang="en-US" sz="2000" dirty="0" smtClean="0"/>
              <a:t>Third stage uses a pulsed fiber amplifier at 10 Hz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A number of challenges </a:t>
            </a:r>
            <a:r>
              <a:rPr lang="en-US" sz="20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have </a:t>
            </a:r>
            <a:r>
              <a:rPr lang="en-US" sz="20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presented themselves during the development of the fiber stage</a:t>
            </a:r>
            <a:r>
              <a:rPr lang="en-US" sz="20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Present a few &amp; their resolutions</a:t>
            </a:r>
            <a:endParaRPr lang="en-US" sz="2000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FC9A5-1EF1-4B98-9993-4DADCBDBBBB7}" type="datetime1">
              <a:rPr lang="en-US" altLang="en-US" smtClean="0"/>
              <a:t>11/22/2015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Johnson | Linac Laser Notcher (Workshop on Booster Performance Enhancements)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9717-4962-49BF-B4A8-8B3FAAD6B6E3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58" y="861927"/>
            <a:ext cx="4374738" cy="336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41309" y="4242875"/>
            <a:ext cx="7903111" cy="2039321"/>
            <a:chOff x="670127" y="1661191"/>
            <a:chExt cx="7903111" cy="2039321"/>
          </a:xfrm>
        </p:grpSpPr>
        <p:grpSp>
          <p:nvGrpSpPr>
            <p:cNvPr id="9" name="Group 8"/>
            <p:cNvGrpSpPr/>
            <p:nvPr/>
          </p:nvGrpSpPr>
          <p:grpSpPr>
            <a:xfrm>
              <a:off x="670127" y="1661191"/>
              <a:ext cx="7328668" cy="2039321"/>
              <a:chOff x="670127" y="1680881"/>
              <a:chExt cx="7328668" cy="2039321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4588875" y="1680881"/>
                <a:ext cx="1344706" cy="618565"/>
                <a:chOff x="5190565" y="900953"/>
                <a:chExt cx="914400" cy="282388"/>
              </a:xfrm>
            </p:grpSpPr>
            <p:sp>
              <p:nvSpPr>
                <p:cNvPr id="63" name="Oval 62"/>
                <p:cNvSpPr/>
                <p:nvPr/>
              </p:nvSpPr>
              <p:spPr>
                <a:xfrm>
                  <a:off x="5459506" y="900953"/>
                  <a:ext cx="282388" cy="282388"/>
                </a:xfrm>
                <a:prstGeom prst="ellipse">
                  <a:avLst/>
                </a:prstGeom>
                <a:noFill/>
                <a:ln w="571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Oval 63"/>
                <p:cNvSpPr/>
                <p:nvPr/>
              </p:nvSpPr>
              <p:spPr>
                <a:xfrm>
                  <a:off x="5531224" y="900953"/>
                  <a:ext cx="282388" cy="282388"/>
                </a:xfrm>
                <a:prstGeom prst="ellipse">
                  <a:avLst/>
                </a:prstGeom>
                <a:noFill/>
                <a:ln w="571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5602942" y="900953"/>
                  <a:ext cx="282388" cy="282388"/>
                </a:xfrm>
                <a:prstGeom prst="ellipse">
                  <a:avLst/>
                </a:prstGeom>
                <a:noFill/>
                <a:ln w="571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5190565" y="1183341"/>
                  <a:ext cx="914400" cy="0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oup 11"/>
              <p:cNvGrpSpPr/>
              <p:nvPr/>
            </p:nvGrpSpPr>
            <p:grpSpPr>
              <a:xfrm>
                <a:off x="4012614" y="2135146"/>
                <a:ext cx="585787" cy="334315"/>
                <a:chOff x="1423988" y="2703193"/>
                <a:chExt cx="585787" cy="334315"/>
              </a:xfrm>
            </p:grpSpPr>
            <p:cxnSp>
              <p:nvCxnSpPr>
                <p:cNvPr id="55" name="Straight Connector 54"/>
                <p:cNvCxnSpPr/>
                <p:nvPr/>
              </p:nvCxnSpPr>
              <p:spPr>
                <a:xfrm flipV="1">
                  <a:off x="1423988" y="2868925"/>
                  <a:ext cx="585787" cy="238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Rectangle 55"/>
                <p:cNvSpPr/>
                <p:nvPr/>
              </p:nvSpPr>
              <p:spPr>
                <a:xfrm>
                  <a:off x="1610706" y="2703193"/>
                  <a:ext cx="240646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>
                  <a:off x="1610706" y="2748911"/>
                  <a:ext cx="240646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>
                  <a:off x="1610706" y="2799391"/>
                  <a:ext cx="240646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1610706" y="2849871"/>
                  <a:ext cx="240646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>
                  <a:off x="1610706" y="2900351"/>
                  <a:ext cx="240646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>
                  <a:off x="1610706" y="2946070"/>
                  <a:ext cx="240646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1610706" y="2991789"/>
                  <a:ext cx="240646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" name="TextBox 12"/>
              <p:cNvSpPr txBox="1"/>
              <p:nvPr/>
            </p:nvSpPr>
            <p:spPr>
              <a:xfrm>
                <a:off x="4653716" y="2324685"/>
                <a:ext cx="128753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/>
                  <a:t>40/200 PM </a:t>
                </a:r>
                <a:r>
                  <a:rPr lang="en-US" sz="1000" dirty="0" err="1" smtClean="0"/>
                  <a:t>Yb</a:t>
                </a:r>
                <a:r>
                  <a:rPr lang="en-US" sz="1000" dirty="0" smtClean="0"/>
                  <a:t> doped</a:t>
                </a:r>
              </a:p>
              <a:p>
                <a:pPr algn="ctr"/>
                <a:r>
                  <a:rPr lang="en-US" sz="1000" dirty="0" smtClean="0"/>
                  <a:t>PCF Fiber </a:t>
                </a:r>
              </a:p>
              <a:p>
                <a:pPr algn="ctr"/>
                <a:r>
                  <a:rPr lang="en-US" sz="1000" dirty="0" smtClean="0"/>
                  <a:t>~1.5m</a:t>
                </a:r>
                <a:endParaRPr lang="en-US" sz="1000" dirty="0"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 flipH="1">
                <a:off x="5838824" y="2233251"/>
                <a:ext cx="180975" cy="1285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Elbow Connector 14"/>
              <p:cNvCxnSpPr/>
              <p:nvPr/>
            </p:nvCxnSpPr>
            <p:spPr>
              <a:xfrm>
                <a:off x="5933581" y="2300401"/>
                <a:ext cx="914400" cy="352312"/>
              </a:xfrm>
              <a:prstGeom prst="bentConnector3">
                <a:avLst/>
              </a:prstGeom>
              <a:ln w="57150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oup 15"/>
              <p:cNvGrpSpPr/>
              <p:nvPr/>
            </p:nvGrpSpPr>
            <p:grpSpPr>
              <a:xfrm>
                <a:off x="6743104" y="2596921"/>
                <a:ext cx="209754" cy="102394"/>
                <a:chOff x="3733800" y="576263"/>
                <a:chExt cx="585788" cy="280987"/>
              </a:xfrm>
            </p:grpSpPr>
            <p:sp>
              <p:nvSpPr>
                <p:cNvPr id="53" name="Rectangle 52"/>
                <p:cNvSpPr/>
                <p:nvPr/>
              </p:nvSpPr>
              <p:spPr>
                <a:xfrm>
                  <a:off x="3733800" y="652463"/>
                  <a:ext cx="585788" cy="157162"/>
                </a:xfrm>
                <a:prstGeom prst="rect">
                  <a:avLst/>
                </a:prstGeom>
                <a:pattFill prst="dashDnDiag">
                  <a:fgClr>
                    <a:schemeClr val="accent1"/>
                  </a:fgClr>
                  <a:bgClr>
                    <a:schemeClr val="bg1"/>
                  </a:bgClr>
                </a:patt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3981452" y="576263"/>
                  <a:ext cx="59531" cy="28098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" name="TextBox 16"/>
              <p:cNvSpPr txBox="1"/>
              <p:nvPr/>
            </p:nvSpPr>
            <p:spPr>
              <a:xfrm>
                <a:off x="6392996" y="2052447"/>
                <a:ext cx="1301959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40/200 PM un-doped</a:t>
                </a:r>
              </a:p>
              <a:p>
                <a:r>
                  <a:rPr lang="en-US" sz="1000" dirty="0" smtClean="0"/>
                  <a:t>PCF delivery fiber</a:t>
                </a:r>
              </a:p>
              <a:p>
                <a:r>
                  <a:rPr lang="en-US" sz="1000" dirty="0" smtClean="0"/>
                  <a:t>~0.5 m</a:t>
                </a:r>
                <a:endParaRPr lang="en-US" sz="10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780791" y="2050992"/>
                <a:ext cx="42191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/>
                  <a:t>splice</a:t>
                </a:r>
                <a:endParaRPr lang="en-US" sz="800" dirty="0"/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 flipH="1">
                <a:off x="4530003" y="2221018"/>
                <a:ext cx="180975" cy="1285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4562467" y="2038759"/>
                <a:ext cx="42191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/>
                  <a:t>splice</a:t>
                </a:r>
                <a:endParaRPr lang="en-US" sz="800" dirty="0"/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1276245" y="2131328"/>
                <a:ext cx="2021994" cy="288412"/>
                <a:chOff x="2400300" y="4250380"/>
                <a:chExt cx="2395537" cy="719491"/>
              </a:xfrm>
            </p:grpSpPr>
            <p:sp>
              <p:nvSpPr>
                <p:cNvPr id="46" name="Rectangle 45"/>
                <p:cNvSpPr/>
                <p:nvPr/>
              </p:nvSpPr>
              <p:spPr>
                <a:xfrm>
                  <a:off x="3162300" y="4605338"/>
                  <a:ext cx="848917" cy="209550"/>
                </a:xfrm>
                <a:prstGeom prst="rect">
                  <a:avLst/>
                </a:prstGeom>
                <a:noFill/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47" name="Straight Connector 46"/>
                <p:cNvCxnSpPr>
                  <a:stCxn id="46" idx="1"/>
                </p:cNvCxnSpPr>
                <p:nvPr/>
              </p:nvCxnSpPr>
              <p:spPr>
                <a:xfrm flipH="1">
                  <a:off x="2400300" y="4710113"/>
                  <a:ext cx="7620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4011216" y="4672013"/>
                  <a:ext cx="78462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Freeform 48"/>
                <p:cNvSpPr/>
                <p:nvPr/>
              </p:nvSpPr>
              <p:spPr>
                <a:xfrm>
                  <a:off x="4014788" y="4748213"/>
                  <a:ext cx="700087" cy="214312"/>
                </a:xfrm>
                <a:custGeom>
                  <a:avLst/>
                  <a:gdLst>
                    <a:gd name="connsiteX0" fmla="*/ 0 w 700087"/>
                    <a:gd name="connsiteY0" fmla="*/ 0 h 214312"/>
                    <a:gd name="connsiteX1" fmla="*/ 381000 w 700087"/>
                    <a:gd name="connsiteY1" fmla="*/ 4762 h 214312"/>
                    <a:gd name="connsiteX2" fmla="*/ 700087 w 700087"/>
                    <a:gd name="connsiteY2" fmla="*/ 214312 h 214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00087" h="214312">
                      <a:moveTo>
                        <a:pt x="0" y="0"/>
                      </a:moveTo>
                      <a:lnTo>
                        <a:pt x="381000" y="4762"/>
                      </a:lnTo>
                      <a:lnTo>
                        <a:pt x="700087" y="214312"/>
                      </a:lnTo>
                    </a:path>
                  </a:pathLst>
                </a:custGeom>
                <a:noFill/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3274012" y="4470800"/>
                  <a:ext cx="420090" cy="4990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00" dirty="0" smtClean="0"/>
                    <a:t>99/1</a:t>
                  </a:r>
                  <a:endParaRPr lang="en-US" dirty="0"/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4252745" y="4250380"/>
                  <a:ext cx="381836" cy="2308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 smtClean="0"/>
                    <a:t>99%</a:t>
                  </a:r>
                  <a:endParaRPr lang="en-US" sz="900" dirty="0"/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4202767" y="4725666"/>
                  <a:ext cx="324128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/>
                    <a:t>1</a:t>
                  </a:r>
                  <a:r>
                    <a:rPr lang="en-US" sz="900" dirty="0" smtClean="0"/>
                    <a:t>%</a:t>
                  </a:r>
                  <a:endParaRPr lang="en-US" sz="900" dirty="0"/>
                </a:p>
              </p:txBody>
            </p:sp>
          </p:grpSp>
          <p:sp>
            <p:nvSpPr>
              <p:cNvPr id="22" name="Rectangle 21"/>
              <p:cNvSpPr/>
              <p:nvPr/>
            </p:nvSpPr>
            <p:spPr>
              <a:xfrm>
                <a:off x="3298239" y="2233251"/>
                <a:ext cx="714375" cy="124171"/>
              </a:xfrm>
              <a:prstGeom prst="rect">
                <a:avLst/>
              </a:prstGeom>
              <a:noFill/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486150" y="2171311"/>
                <a:ext cx="42672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MFA</a:t>
                </a:r>
                <a:endParaRPr lang="en-US" sz="1000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030911" y="2499260"/>
                <a:ext cx="74251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6+1 pump </a:t>
                </a:r>
              </a:p>
              <a:p>
                <a:r>
                  <a:rPr lang="en-US" sz="1000" dirty="0" smtClean="0"/>
                  <a:t>combiner</a:t>
                </a:r>
                <a:endParaRPr lang="en-US" sz="1000" dirty="0"/>
              </a:p>
            </p:txBody>
          </p:sp>
          <p:sp>
            <p:nvSpPr>
              <p:cNvPr id="25" name="Freeform 24"/>
              <p:cNvSpPr/>
              <p:nvPr/>
            </p:nvSpPr>
            <p:spPr>
              <a:xfrm>
                <a:off x="3581400" y="2352675"/>
                <a:ext cx="616744" cy="347663"/>
              </a:xfrm>
              <a:custGeom>
                <a:avLst/>
                <a:gdLst>
                  <a:gd name="connsiteX0" fmla="*/ 616744 w 616744"/>
                  <a:gd name="connsiteY0" fmla="*/ 0 h 347663"/>
                  <a:gd name="connsiteX1" fmla="*/ 221456 w 616744"/>
                  <a:gd name="connsiteY1" fmla="*/ 347663 h 347663"/>
                  <a:gd name="connsiteX2" fmla="*/ 0 w 616744"/>
                  <a:gd name="connsiteY2" fmla="*/ 347663 h 3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6744" h="347663">
                    <a:moveTo>
                      <a:pt x="616744" y="0"/>
                    </a:moveTo>
                    <a:lnTo>
                      <a:pt x="221456" y="347663"/>
                    </a:lnTo>
                    <a:lnTo>
                      <a:pt x="0" y="347663"/>
                    </a:lnTo>
                  </a:path>
                </a:pathLst>
              </a:cu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3582588" y="2400882"/>
                <a:ext cx="616744" cy="347663"/>
              </a:xfrm>
              <a:custGeom>
                <a:avLst/>
                <a:gdLst>
                  <a:gd name="connsiteX0" fmla="*/ 616744 w 616744"/>
                  <a:gd name="connsiteY0" fmla="*/ 0 h 347663"/>
                  <a:gd name="connsiteX1" fmla="*/ 221456 w 616744"/>
                  <a:gd name="connsiteY1" fmla="*/ 347663 h 347663"/>
                  <a:gd name="connsiteX2" fmla="*/ 0 w 616744"/>
                  <a:gd name="connsiteY2" fmla="*/ 347663 h 3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6744" h="347663">
                    <a:moveTo>
                      <a:pt x="616744" y="0"/>
                    </a:moveTo>
                    <a:lnTo>
                      <a:pt x="221456" y="347663"/>
                    </a:lnTo>
                    <a:lnTo>
                      <a:pt x="0" y="347663"/>
                    </a:lnTo>
                  </a:path>
                </a:pathLst>
              </a:cu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eeform 26"/>
              <p:cNvSpPr/>
              <p:nvPr/>
            </p:nvSpPr>
            <p:spPr>
              <a:xfrm>
                <a:off x="3582588" y="2445957"/>
                <a:ext cx="616744" cy="347663"/>
              </a:xfrm>
              <a:custGeom>
                <a:avLst/>
                <a:gdLst>
                  <a:gd name="connsiteX0" fmla="*/ 616744 w 616744"/>
                  <a:gd name="connsiteY0" fmla="*/ 0 h 347663"/>
                  <a:gd name="connsiteX1" fmla="*/ 221456 w 616744"/>
                  <a:gd name="connsiteY1" fmla="*/ 347663 h 347663"/>
                  <a:gd name="connsiteX2" fmla="*/ 0 w 616744"/>
                  <a:gd name="connsiteY2" fmla="*/ 347663 h 3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6744" h="347663">
                    <a:moveTo>
                      <a:pt x="616744" y="0"/>
                    </a:moveTo>
                    <a:lnTo>
                      <a:pt x="221456" y="347663"/>
                    </a:lnTo>
                    <a:lnTo>
                      <a:pt x="0" y="347663"/>
                    </a:lnTo>
                  </a:path>
                </a:pathLst>
              </a:cu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 27"/>
              <p:cNvSpPr/>
              <p:nvPr/>
            </p:nvSpPr>
            <p:spPr>
              <a:xfrm flipV="1">
                <a:off x="3581400" y="1904327"/>
                <a:ext cx="616744" cy="347663"/>
              </a:xfrm>
              <a:custGeom>
                <a:avLst/>
                <a:gdLst>
                  <a:gd name="connsiteX0" fmla="*/ 616744 w 616744"/>
                  <a:gd name="connsiteY0" fmla="*/ 0 h 347663"/>
                  <a:gd name="connsiteX1" fmla="*/ 221456 w 616744"/>
                  <a:gd name="connsiteY1" fmla="*/ 347663 h 347663"/>
                  <a:gd name="connsiteX2" fmla="*/ 0 w 616744"/>
                  <a:gd name="connsiteY2" fmla="*/ 347663 h 3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6744" h="347663">
                    <a:moveTo>
                      <a:pt x="616744" y="0"/>
                    </a:moveTo>
                    <a:lnTo>
                      <a:pt x="221456" y="347663"/>
                    </a:lnTo>
                    <a:lnTo>
                      <a:pt x="0" y="347663"/>
                    </a:lnTo>
                  </a:path>
                </a:pathLst>
              </a:cu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 28"/>
              <p:cNvSpPr/>
              <p:nvPr/>
            </p:nvSpPr>
            <p:spPr>
              <a:xfrm flipV="1">
                <a:off x="3584972" y="1811051"/>
                <a:ext cx="616744" cy="347663"/>
              </a:xfrm>
              <a:custGeom>
                <a:avLst/>
                <a:gdLst>
                  <a:gd name="connsiteX0" fmla="*/ 616744 w 616744"/>
                  <a:gd name="connsiteY0" fmla="*/ 0 h 347663"/>
                  <a:gd name="connsiteX1" fmla="*/ 221456 w 616744"/>
                  <a:gd name="connsiteY1" fmla="*/ 347663 h 347663"/>
                  <a:gd name="connsiteX2" fmla="*/ 0 w 616744"/>
                  <a:gd name="connsiteY2" fmla="*/ 347663 h 3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6744" h="347663">
                    <a:moveTo>
                      <a:pt x="616744" y="0"/>
                    </a:moveTo>
                    <a:lnTo>
                      <a:pt x="221456" y="347663"/>
                    </a:lnTo>
                    <a:lnTo>
                      <a:pt x="0" y="347663"/>
                    </a:lnTo>
                  </a:path>
                </a:pathLst>
              </a:cu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 29"/>
              <p:cNvSpPr/>
              <p:nvPr/>
            </p:nvSpPr>
            <p:spPr>
              <a:xfrm flipV="1">
                <a:off x="3577828" y="1856060"/>
                <a:ext cx="616744" cy="347663"/>
              </a:xfrm>
              <a:custGeom>
                <a:avLst/>
                <a:gdLst>
                  <a:gd name="connsiteX0" fmla="*/ 616744 w 616744"/>
                  <a:gd name="connsiteY0" fmla="*/ 0 h 347663"/>
                  <a:gd name="connsiteX1" fmla="*/ 221456 w 616744"/>
                  <a:gd name="connsiteY1" fmla="*/ 347663 h 347663"/>
                  <a:gd name="connsiteX2" fmla="*/ 0 w 616744"/>
                  <a:gd name="connsiteY2" fmla="*/ 347663 h 34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6744" h="347663">
                    <a:moveTo>
                      <a:pt x="616744" y="0"/>
                    </a:moveTo>
                    <a:lnTo>
                      <a:pt x="221456" y="347663"/>
                    </a:lnTo>
                    <a:lnTo>
                      <a:pt x="0" y="347663"/>
                    </a:lnTo>
                  </a:path>
                </a:pathLst>
              </a:cu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1012752" y="2261888"/>
                <a:ext cx="263493" cy="93275"/>
                <a:chOff x="3733800" y="576263"/>
                <a:chExt cx="585788" cy="280987"/>
              </a:xfrm>
            </p:grpSpPr>
            <p:sp>
              <p:nvSpPr>
                <p:cNvPr id="44" name="Rectangle 43"/>
                <p:cNvSpPr/>
                <p:nvPr/>
              </p:nvSpPr>
              <p:spPr>
                <a:xfrm>
                  <a:off x="3733800" y="652463"/>
                  <a:ext cx="585788" cy="157162"/>
                </a:xfrm>
                <a:prstGeom prst="rect">
                  <a:avLst/>
                </a:prstGeom>
                <a:pattFill prst="dashDnDiag">
                  <a:fgClr>
                    <a:schemeClr val="accent1"/>
                  </a:fgClr>
                  <a:bgClr>
                    <a:schemeClr val="bg1"/>
                  </a:bgClr>
                </a:patt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3981452" y="576263"/>
                  <a:ext cx="59531" cy="28098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992401" y="3242626"/>
                <a:ext cx="263493" cy="93275"/>
                <a:chOff x="3733800" y="576263"/>
                <a:chExt cx="585788" cy="280987"/>
              </a:xfrm>
            </p:grpSpPr>
            <p:sp>
              <p:nvSpPr>
                <p:cNvPr id="42" name="Rectangle 41"/>
                <p:cNvSpPr/>
                <p:nvPr/>
              </p:nvSpPr>
              <p:spPr>
                <a:xfrm>
                  <a:off x="3733800" y="652463"/>
                  <a:ext cx="585788" cy="157162"/>
                </a:xfrm>
                <a:prstGeom prst="rect">
                  <a:avLst/>
                </a:prstGeom>
                <a:pattFill prst="dashDnDiag">
                  <a:fgClr>
                    <a:schemeClr val="accent1"/>
                  </a:fgClr>
                  <a:bgClr>
                    <a:schemeClr val="bg1"/>
                  </a:bgClr>
                </a:patt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3981452" y="576263"/>
                  <a:ext cx="59531" cy="28098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3" name="Freeform 32"/>
              <p:cNvSpPr/>
              <p:nvPr/>
            </p:nvSpPr>
            <p:spPr>
              <a:xfrm>
                <a:off x="1276350" y="3288524"/>
                <a:ext cx="426244" cy="0"/>
              </a:xfrm>
              <a:custGeom>
                <a:avLst/>
                <a:gdLst>
                  <a:gd name="connsiteX0" fmla="*/ 0 w 426244"/>
                  <a:gd name="connsiteY0" fmla="*/ 0 h 0"/>
                  <a:gd name="connsiteX1" fmla="*/ 426244 w 426244"/>
                  <a:gd name="connsiteY1" fmla="*/ 0 h 0"/>
                  <a:gd name="connsiteX2" fmla="*/ 426244 w 426244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6244">
                    <a:moveTo>
                      <a:pt x="0" y="0"/>
                    </a:moveTo>
                    <a:lnTo>
                      <a:pt x="426244" y="0"/>
                    </a:lnTo>
                    <a:lnTo>
                      <a:pt x="426244" y="0"/>
                    </a:lnTo>
                  </a:path>
                </a:pathLst>
              </a:custGeom>
              <a:noFill/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702594" y="3100816"/>
                <a:ext cx="1169334" cy="370117"/>
              </a:xfrm>
              <a:prstGeom prst="rect">
                <a:avLst/>
              </a:prstGeom>
              <a:noFill/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787942" y="3109931"/>
                <a:ext cx="105189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Input Detection/</a:t>
                </a:r>
              </a:p>
              <a:p>
                <a:r>
                  <a:rPr lang="en-US" sz="1000" dirty="0" smtClean="0"/>
                  <a:t>Monitor circuit</a:t>
                </a:r>
                <a:endParaRPr lang="en-US" sz="1000" dirty="0"/>
              </a:p>
            </p:txBody>
          </p:sp>
          <p:sp>
            <p:nvSpPr>
              <p:cNvPr id="36" name="Freeform 35"/>
              <p:cNvSpPr/>
              <p:nvPr/>
            </p:nvSpPr>
            <p:spPr>
              <a:xfrm>
                <a:off x="2886075" y="2419740"/>
                <a:ext cx="343826" cy="878309"/>
              </a:xfrm>
              <a:custGeom>
                <a:avLst/>
                <a:gdLst>
                  <a:gd name="connsiteX0" fmla="*/ 330994 w 333375"/>
                  <a:gd name="connsiteY0" fmla="*/ 0 h 431006"/>
                  <a:gd name="connsiteX1" fmla="*/ 333375 w 333375"/>
                  <a:gd name="connsiteY1" fmla="*/ 431006 h 431006"/>
                  <a:gd name="connsiteX2" fmla="*/ 0 w 333375"/>
                  <a:gd name="connsiteY2" fmla="*/ 431006 h 431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3375" h="431006">
                    <a:moveTo>
                      <a:pt x="330994" y="0"/>
                    </a:moveTo>
                    <a:cubicBezTo>
                      <a:pt x="331788" y="143669"/>
                      <a:pt x="332581" y="287337"/>
                      <a:pt x="333375" y="431006"/>
                    </a:cubicBezTo>
                    <a:lnTo>
                      <a:pt x="0" y="431006"/>
                    </a:lnTo>
                  </a:path>
                </a:pathLst>
              </a:custGeom>
              <a:noFill/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643876" y="1706281"/>
                <a:ext cx="96372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976 nm pumps</a:t>
                </a:r>
                <a:endParaRPr lang="en-US" sz="1000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3146907" y="2529206"/>
                <a:ext cx="5806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976 nm</a:t>
                </a:r>
              </a:p>
              <a:p>
                <a:r>
                  <a:rPr lang="en-US" sz="1000" dirty="0" smtClean="0"/>
                  <a:t> pumps</a:t>
                </a:r>
                <a:endParaRPr lang="en-US" sz="1000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70127" y="2361831"/>
                <a:ext cx="98937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/>
                  <a:t>Input </a:t>
                </a:r>
              </a:p>
              <a:p>
                <a:pPr algn="ctr"/>
                <a:r>
                  <a:rPr lang="en-US" sz="1000" dirty="0" smtClean="0"/>
                  <a:t>(from pre-amp)</a:t>
                </a:r>
                <a:endParaRPr lang="en-US" sz="1000" dirty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876804" y="3320092"/>
                <a:ext cx="61266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Input</a:t>
                </a:r>
              </a:p>
              <a:p>
                <a:r>
                  <a:rPr lang="en-US" sz="1000" dirty="0" smtClean="0"/>
                  <a:t>Monitor</a:t>
                </a:r>
                <a:endParaRPr lang="en-US" sz="1000" dirty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6591037" y="2536508"/>
                <a:ext cx="140775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/>
                  <a:t>Output</a:t>
                </a:r>
              </a:p>
              <a:p>
                <a:pPr algn="ctr"/>
                <a:r>
                  <a:rPr lang="en-US" sz="1000" dirty="0" smtClean="0"/>
                  <a:t>To Free space Amplifier</a:t>
                </a:r>
                <a:endParaRPr lang="en-US" sz="1000" dirty="0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952858" y="2891242"/>
              <a:ext cx="16203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~</a:t>
              </a:r>
              <a:r>
                <a:rPr lang="en-US" sz="1200" b="1" dirty="0" smtClean="0"/>
                <a:t>10 </a:t>
              </a:r>
              <a:r>
                <a:rPr lang="en-US" sz="1200" b="1" dirty="0" err="1" smtClean="0"/>
                <a:t>uJ</a:t>
              </a:r>
              <a:r>
                <a:rPr lang="en-US" sz="1200" b="1" dirty="0" smtClean="0"/>
                <a:t> pulse energy</a:t>
              </a:r>
            </a:p>
            <a:p>
              <a:r>
                <a:rPr lang="en-US" sz="1200" b="1" dirty="0" smtClean="0"/>
                <a:t>50 kW peak power</a:t>
              </a:r>
            </a:p>
            <a:p>
              <a:r>
                <a:rPr lang="en-US" sz="1200" b="1" dirty="0" smtClean="0"/>
                <a:t>17 </a:t>
              </a:r>
              <a:r>
                <a:rPr lang="en-US" sz="1200" b="1" dirty="0" err="1" smtClean="0"/>
                <a:t>mW</a:t>
              </a:r>
              <a:r>
                <a:rPr lang="en-US" sz="1200" b="1" dirty="0" smtClean="0"/>
                <a:t> average power</a:t>
              </a:r>
              <a:endParaRPr lang="en-US" sz="1200" b="1" dirty="0"/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92213" y="1992356"/>
            <a:ext cx="2677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PriTel (CW pumped)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3776689" y="5432369"/>
            <a:ext cx="23134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Optical Engines </a:t>
            </a:r>
          </a:p>
          <a:p>
            <a:r>
              <a:rPr lang="en-US" dirty="0"/>
              <a:t>(</a:t>
            </a:r>
            <a:r>
              <a:rPr lang="en-US" dirty="0" smtClean="0"/>
              <a:t>Pulsed pumped)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196919" y="2554382"/>
            <a:ext cx="1551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~ 230 </a:t>
            </a:r>
            <a:r>
              <a:rPr lang="en-US" sz="1200" b="1" dirty="0" err="1" smtClean="0"/>
              <a:t>nJ</a:t>
            </a:r>
            <a:r>
              <a:rPr lang="en-US" sz="1200" b="1" dirty="0" smtClean="0"/>
              <a:t> pulse energy</a:t>
            </a:r>
          </a:p>
          <a:p>
            <a:r>
              <a:rPr lang="en-US" sz="1200" b="1" dirty="0" smtClean="0"/>
              <a:t>92 W peak power</a:t>
            </a:r>
          </a:p>
          <a:p>
            <a:r>
              <a:rPr lang="en-US" sz="1200" b="1" dirty="0" smtClean="0"/>
              <a:t>1.9 W average power</a:t>
            </a:r>
            <a:endParaRPr lang="en-US" sz="1200" b="1" dirty="0"/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103" y="1546431"/>
            <a:ext cx="1213903" cy="996800"/>
          </a:xfrm>
          <a:prstGeom prst="rect">
            <a:avLst/>
          </a:prstGeom>
        </p:spPr>
      </p:pic>
      <p:cxnSp>
        <p:nvCxnSpPr>
          <p:cNvPr id="72" name="Straight Arrow Connector 71"/>
          <p:cNvCxnSpPr/>
          <p:nvPr/>
        </p:nvCxnSpPr>
        <p:spPr>
          <a:xfrm flipH="1">
            <a:off x="4096103" y="2223188"/>
            <a:ext cx="464923" cy="9775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414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with CW fiber amplifiers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672513" cy="5255046"/>
          </a:xfrm>
        </p:spPr>
        <p:txBody>
          <a:bodyPr/>
          <a:lstStyle/>
          <a:p>
            <a:r>
              <a:rPr lang="en-US" sz="2000" dirty="0" smtClean="0"/>
              <a:t>Low seed power and to much pump current</a:t>
            </a:r>
          </a:p>
          <a:p>
            <a:pPr lvl="1"/>
            <a:r>
              <a:rPr lang="en-US" sz="2000" dirty="0" smtClean="0"/>
              <a:t>Auto “q-switching” </a:t>
            </a:r>
            <a:r>
              <a:rPr lang="en-US" sz="2000" dirty="0" smtClean="0">
                <a:sym typeface="Wingdings" panose="05000000000000000000" pitchFamily="2" charset="2"/>
              </a:rPr>
              <a:t> send large amplitude pulses in both directions</a:t>
            </a:r>
          </a:p>
          <a:p>
            <a:pPr lvl="1"/>
            <a:r>
              <a:rPr lang="en-US" sz="2000" dirty="0" smtClean="0">
                <a:sym typeface="Wingdings" panose="05000000000000000000" pitchFamily="2" charset="2"/>
              </a:rPr>
              <a:t>Consequences “burn” fiber connectors and burn out pump diodes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>
                <a:sym typeface="Wingdings" panose="05000000000000000000" pitchFamily="2" charset="2"/>
              </a:rPr>
              <a:t>Monitor input power to power amp  install auto shutdown</a:t>
            </a:r>
          </a:p>
          <a:p>
            <a:r>
              <a:rPr lang="en-US" sz="2000" dirty="0" smtClean="0"/>
              <a:t>Bandwidth of seed too small</a:t>
            </a:r>
          </a:p>
          <a:p>
            <a:pPr lvl="1"/>
            <a:r>
              <a:rPr lang="en-US" sz="1800" dirty="0" smtClean="0"/>
              <a:t>Generate SBS ( a backward laser pulse which robs power from signal)</a:t>
            </a:r>
          </a:p>
          <a:p>
            <a:pPr lvl="1"/>
            <a:r>
              <a:rPr lang="en-US" sz="1800" dirty="0" smtClean="0"/>
              <a:t>Threshold ~ gain fiber MFD, 1/length, and seed BW</a:t>
            </a:r>
          </a:p>
          <a:p>
            <a:pPr lvl="1"/>
            <a:r>
              <a:rPr lang="en-US" sz="1800" dirty="0" smtClean="0"/>
              <a:t>Dependent on PRF</a:t>
            </a:r>
          </a:p>
          <a:p>
            <a:pPr lvl="1"/>
            <a:r>
              <a:rPr lang="en-US" sz="1800" dirty="0" smtClean="0"/>
              <a:t>Optical Spectrum Analyzer </a:t>
            </a:r>
            <a:r>
              <a:rPr lang="en-US" sz="1800" dirty="0" smtClean="0">
                <a:sym typeface="Wingdings" panose="05000000000000000000" pitchFamily="2" charset="2"/>
              </a:rPr>
              <a:t> SBS monitor</a:t>
            </a:r>
          </a:p>
          <a:p>
            <a:pPr lvl="1"/>
            <a:r>
              <a:rPr lang="en-US" sz="1800" dirty="0" smtClean="0">
                <a:sym typeface="Wingdings" panose="05000000000000000000" pitchFamily="2" charset="2"/>
              </a:rPr>
              <a:t>Can take out pump diodes</a:t>
            </a:r>
          </a:p>
          <a:p>
            <a:pPr marL="914400" lvl="2" indent="0">
              <a:buNone/>
            </a:pP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FC9A5-1EF1-4B98-9993-4DADCBDBBBB7}" type="datetime1">
              <a:rPr lang="en-US" altLang="en-US" smtClean="0"/>
              <a:t>11/22/2015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Johnson | Linac Laser Notcher (Workshop on Booster Performance Enhancements)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9717-4962-49BF-B4A8-8B3FAAD6B6E3}" type="slidenum">
              <a:rPr lang="en-US" altLang="en-US" smtClean="0"/>
              <a:pPr/>
              <a:t>14</a:t>
            </a:fld>
            <a:endParaRPr lang="en-US" alt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488631" y="4652553"/>
            <a:ext cx="2849345" cy="1192352"/>
            <a:chOff x="4494886" y="3429000"/>
            <a:chExt cx="2849345" cy="119235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4886" y="3429000"/>
              <a:ext cx="1419339" cy="116549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2187" y="3429000"/>
              <a:ext cx="1452044" cy="119235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979628" y="3800819"/>
              <a:ext cx="7095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6 amps</a:t>
              </a:r>
              <a:endParaRPr lang="en-US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92187" y="3770434"/>
              <a:ext cx="7095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7</a:t>
              </a:r>
              <a:r>
                <a:rPr lang="en-US" sz="1400" dirty="0" smtClean="0"/>
                <a:t> amps</a:t>
              </a:r>
              <a:endParaRPr lang="en-US" sz="1400" dirty="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149" y="4326751"/>
            <a:ext cx="3170189" cy="187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9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CW fiber amplifier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Example of auto q-switching  ( can also be PRF and pulse width dependent)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FC9A5-1EF1-4B98-9993-4DADCBDBBBB7}" type="datetime1">
              <a:rPr lang="en-US" altLang="en-US" smtClean="0"/>
              <a:t>11/22/2015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Johnson | Linac Laser Notcher (Workshop on Booster Performance Enhancements)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9717-4962-49BF-B4A8-8B3FAAD6B6E3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16" y="1358261"/>
            <a:ext cx="3759710" cy="28197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445" y="1358260"/>
            <a:ext cx="2308857" cy="189592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72701" y="4178044"/>
            <a:ext cx="587199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1800" b="1" dirty="0" smtClean="0">
                <a:solidFill>
                  <a:srgbClr val="FF0000"/>
                </a:solidFill>
              </a:rPr>
              <a:t>We believe we have stable Operation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b="1" dirty="0" smtClean="0">
                <a:solidFill>
                  <a:srgbClr val="FF0000"/>
                </a:solidFill>
              </a:rPr>
              <a:t>Modifications include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rgbClr val="FF0000"/>
                </a:solidFill>
              </a:rPr>
              <a:t>Added “auto shutdown” circuit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New pump diode-&gt; match absorption</a:t>
            </a:r>
            <a:r>
              <a:rPr lang="en-US" sz="16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 l</a:t>
            </a:r>
            <a:endParaRPr lang="en-US" sz="1600" b="1" dirty="0" smtClean="0">
              <a:solidFill>
                <a:srgbClr val="FF0000"/>
              </a:solidFill>
              <a:latin typeface="Symbol" panose="05050102010706020507" pitchFamily="18" charset="2"/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rgbClr val="FF0000"/>
                </a:solidFill>
              </a:rPr>
              <a:t>Change </a:t>
            </a:r>
            <a:r>
              <a:rPr lang="en-US" sz="1600" b="1" dirty="0" smtClean="0">
                <a:solidFill>
                  <a:srgbClr val="FF0000"/>
                </a:solidFill>
              </a:rPr>
              <a:t>gain </a:t>
            </a:r>
            <a:r>
              <a:rPr lang="en-US" sz="1600" b="1" dirty="0" smtClean="0">
                <a:solidFill>
                  <a:srgbClr val="FF0000"/>
                </a:solidFill>
              </a:rPr>
              <a:t>fiber SM </a:t>
            </a:r>
            <a:r>
              <a:rPr lang="en-US" sz="1600" b="1" dirty="0" smtClean="0">
                <a:solidFill>
                  <a:srgbClr val="FF0000"/>
                </a:solidFill>
              </a:rPr>
              <a:t>6 um-</a:t>
            </a:r>
            <a:r>
              <a:rPr lang="en-US" sz="1600" b="1" dirty="0" smtClean="0">
                <a:solidFill>
                  <a:srgbClr val="FF0000"/>
                </a:solidFill>
              </a:rPr>
              <a:t>&gt; LMA 10 </a:t>
            </a:r>
            <a:r>
              <a:rPr lang="en-US" sz="1600" b="1" dirty="0" smtClean="0">
                <a:solidFill>
                  <a:srgbClr val="FF0000"/>
                </a:solidFill>
              </a:rPr>
              <a:t>um,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FF0000"/>
                </a:solidFill>
              </a:rPr>
              <a:t>R</a:t>
            </a:r>
            <a:r>
              <a:rPr lang="en-US" sz="1600" b="1" dirty="0" smtClean="0">
                <a:solidFill>
                  <a:srgbClr val="FF0000"/>
                </a:solidFill>
              </a:rPr>
              <a:t>educe </a:t>
            </a:r>
            <a:r>
              <a:rPr lang="en-US" sz="1600" b="1" dirty="0" smtClean="0">
                <a:solidFill>
                  <a:srgbClr val="FF0000"/>
                </a:solidFill>
              </a:rPr>
              <a:t>gain fiber length 7-&gt;4.3 </a:t>
            </a:r>
            <a:r>
              <a:rPr lang="en-US" sz="1600" b="1" dirty="0" smtClean="0">
                <a:solidFill>
                  <a:srgbClr val="FF0000"/>
                </a:solidFill>
              </a:rPr>
              <a:t>m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rgbClr val="FF0000"/>
                </a:solidFill>
              </a:rPr>
              <a:t>Added a pump stripper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rgbClr val="FF0000"/>
                </a:solidFill>
              </a:rPr>
              <a:t>A</a:t>
            </a:r>
            <a:r>
              <a:rPr lang="en-US" sz="1600" b="1" dirty="0" smtClean="0">
                <a:solidFill>
                  <a:srgbClr val="FF0000"/>
                </a:solidFill>
              </a:rPr>
              <a:t>dded BP filter to pump diodes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360" y="3684274"/>
            <a:ext cx="3872753" cy="23466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08965" y="3361764"/>
            <a:ext cx="3511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 after modifications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07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with large average powers in </a:t>
            </a:r>
            <a:r>
              <a:rPr lang="en-US" dirty="0" smtClean="0"/>
              <a:t>fibers (1)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C4B88-877B-4ECD-A914-2FA13608AFB9}" type="datetime1">
              <a:rPr lang="en-US" altLang="en-US" smtClean="0"/>
              <a:t>11/22/2015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Johnson | Linac Laser Notcher (Workshop on Booster Performance Enhancements)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9717-4962-49BF-B4A8-8B3FAAD6B6E3}" type="slidenum">
              <a:rPr lang="en-US" altLang="en-US" smtClean="0"/>
              <a:pPr/>
              <a:t>16</a:t>
            </a:fld>
            <a:endParaRPr lang="en-US" altLang="en-US"/>
          </a:p>
        </p:txBody>
      </p:sp>
      <p:grpSp>
        <p:nvGrpSpPr>
          <p:cNvPr id="227" name="Group 226"/>
          <p:cNvGrpSpPr/>
          <p:nvPr/>
        </p:nvGrpSpPr>
        <p:grpSpPr>
          <a:xfrm>
            <a:off x="516001" y="977805"/>
            <a:ext cx="8278796" cy="4357123"/>
            <a:chOff x="247123" y="140745"/>
            <a:chExt cx="9308441" cy="5752553"/>
          </a:xfrm>
        </p:grpSpPr>
        <p:cxnSp>
          <p:nvCxnSpPr>
            <p:cNvPr id="228" name="Straight Connector 227"/>
            <p:cNvCxnSpPr/>
            <p:nvPr/>
          </p:nvCxnSpPr>
          <p:spPr>
            <a:xfrm flipV="1">
              <a:off x="5450874" y="3387350"/>
              <a:ext cx="984598" cy="42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229" name="Straight Arrow Connector 228"/>
            <p:cNvCxnSpPr>
              <a:stCxn id="289" idx="3"/>
            </p:cNvCxnSpPr>
            <p:nvPr/>
          </p:nvCxnSpPr>
          <p:spPr>
            <a:xfrm>
              <a:off x="4413254" y="5619247"/>
              <a:ext cx="1253991" cy="8282"/>
            </a:xfrm>
            <a:prstGeom prst="straightConnector1">
              <a:avLst/>
            </a:prstGeom>
            <a:noFill/>
            <a:ln w="104775" cap="flat" cmpd="dbl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sp>
          <p:nvSpPr>
            <p:cNvPr id="230" name="Rectangle 229"/>
            <p:cNvSpPr/>
            <p:nvPr/>
          </p:nvSpPr>
          <p:spPr>
            <a:xfrm>
              <a:off x="359531" y="140745"/>
              <a:ext cx="4611424" cy="1881938"/>
            </a:xfrm>
            <a:prstGeom prst="rect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31" name="Group 194"/>
            <p:cNvGrpSpPr/>
            <p:nvPr/>
          </p:nvGrpSpPr>
          <p:grpSpPr>
            <a:xfrm>
              <a:off x="859815" y="2445264"/>
              <a:ext cx="1417229" cy="939247"/>
              <a:chOff x="4708190" y="1956486"/>
              <a:chExt cx="823770" cy="383060"/>
            </a:xfrm>
          </p:grpSpPr>
          <p:sp>
            <p:nvSpPr>
              <p:cNvPr id="333" name="Oval 332"/>
              <p:cNvSpPr/>
              <p:nvPr/>
            </p:nvSpPr>
            <p:spPr>
              <a:xfrm>
                <a:off x="4819136" y="1956486"/>
                <a:ext cx="383060" cy="383060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4" name="Oval 333"/>
              <p:cNvSpPr/>
              <p:nvPr/>
            </p:nvSpPr>
            <p:spPr>
              <a:xfrm>
                <a:off x="4909751" y="1956486"/>
                <a:ext cx="383060" cy="383060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5" name="Oval 334"/>
              <p:cNvSpPr/>
              <p:nvPr/>
            </p:nvSpPr>
            <p:spPr>
              <a:xfrm>
                <a:off x="4988009" y="1956486"/>
                <a:ext cx="383060" cy="383060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36" name="Straight Connector 335"/>
              <p:cNvCxnSpPr/>
              <p:nvPr/>
            </p:nvCxnSpPr>
            <p:spPr>
              <a:xfrm>
                <a:off x="4708190" y="2339546"/>
                <a:ext cx="82377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</p:grpSp>
        <p:grpSp>
          <p:nvGrpSpPr>
            <p:cNvPr id="232" name="Group 202"/>
            <p:cNvGrpSpPr/>
            <p:nvPr/>
          </p:nvGrpSpPr>
          <p:grpSpPr>
            <a:xfrm>
              <a:off x="5845829" y="3224478"/>
              <a:ext cx="467193" cy="538397"/>
              <a:chOff x="4766872" y="2908092"/>
              <a:chExt cx="467193" cy="538397"/>
            </a:xfrm>
          </p:grpSpPr>
          <p:sp>
            <p:nvSpPr>
              <p:cNvPr id="330" name="Rectangle 329"/>
              <p:cNvSpPr/>
              <p:nvPr/>
            </p:nvSpPr>
            <p:spPr>
              <a:xfrm>
                <a:off x="4841823" y="2908092"/>
                <a:ext cx="284813" cy="314793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1" name="Arc 330"/>
              <p:cNvSpPr/>
              <p:nvPr/>
            </p:nvSpPr>
            <p:spPr>
              <a:xfrm>
                <a:off x="4766872" y="2983042"/>
                <a:ext cx="224853" cy="445957"/>
              </a:xfrm>
              <a:prstGeom prst="arc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2" name="Arc 331"/>
              <p:cNvSpPr/>
              <p:nvPr/>
            </p:nvSpPr>
            <p:spPr>
              <a:xfrm flipH="1">
                <a:off x="5009212" y="3000532"/>
                <a:ext cx="224853" cy="445957"/>
              </a:xfrm>
              <a:prstGeom prst="arc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33" name="TextBox 232"/>
            <p:cNvSpPr txBox="1"/>
            <p:nvPr/>
          </p:nvSpPr>
          <p:spPr>
            <a:xfrm>
              <a:off x="773066" y="2059405"/>
              <a:ext cx="13227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Fiber Amp 2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cxnSp>
          <p:nvCxnSpPr>
            <p:cNvPr id="234" name="Straight Connector 233"/>
            <p:cNvCxnSpPr/>
            <p:nvPr/>
          </p:nvCxnSpPr>
          <p:spPr>
            <a:xfrm flipH="1">
              <a:off x="468661" y="3387392"/>
              <a:ext cx="2928635" cy="2881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  <p:grpSp>
          <p:nvGrpSpPr>
            <p:cNvPr id="235" name="Group 19"/>
            <p:cNvGrpSpPr/>
            <p:nvPr/>
          </p:nvGrpSpPr>
          <p:grpSpPr>
            <a:xfrm>
              <a:off x="816952" y="414939"/>
              <a:ext cx="1017638" cy="489155"/>
              <a:chOff x="840659" y="1737851"/>
              <a:chExt cx="1740309" cy="1047136"/>
            </a:xfrm>
          </p:grpSpPr>
          <p:cxnSp>
            <p:nvCxnSpPr>
              <p:cNvPr id="320" name="Straight Connector 319"/>
              <p:cNvCxnSpPr/>
              <p:nvPr/>
            </p:nvCxnSpPr>
            <p:spPr>
              <a:xfrm flipH="1">
                <a:off x="958646" y="1737851"/>
                <a:ext cx="1" cy="1047136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321" name="Straight Connector 320"/>
              <p:cNvCxnSpPr/>
              <p:nvPr/>
            </p:nvCxnSpPr>
            <p:spPr>
              <a:xfrm flipH="1">
                <a:off x="1052051" y="1737851"/>
                <a:ext cx="1" cy="1047136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322" name="Straight Connector 321"/>
              <p:cNvCxnSpPr/>
              <p:nvPr/>
            </p:nvCxnSpPr>
            <p:spPr>
              <a:xfrm flipH="1">
                <a:off x="1115961" y="1737851"/>
                <a:ext cx="1" cy="1047136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323" name="Straight Connector 322"/>
              <p:cNvCxnSpPr/>
              <p:nvPr/>
            </p:nvCxnSpPr>
            <p:spPr>
              <a:xfrm flipH="1">
                <a:off x="1194619" y="1737851"/>
                <a:ext cx="1" cy="1047136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324" name="Straight Connector 323"/>
              <p:cNvCxnSpPr/>
              <p:nvPr/>
            </p:nvCxnSpPr>
            <p:spPr>
              <a:xfrm flipH="1">
                <a:off x="1273278" y="1737851"/>
                <a:ext cx="1" cy="1047136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325" name="Straight Connector 324"/>
              <p:cNvCxnSpPr/>
              <p:nvPr/>
            </p:nvCxnSpPr>
            <p:spPr>
              <a:xfrm flipH="1">
                <a:off x="1351936" y="1737851"/>
                <a:ext cx="1" cy="1047136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326" name="Straight Connector 325"/>
              <p:cNvCxnSpPr/>
              <p:nvPr/>
            </p:nvCxnSpPr>
            <p:spPr>
              <a:xfrm flipH="1">
                <a:off x="1445342" y="1737851"/>
                <a:ext cx="1" cy="1047136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sp>
            <p:nvSpPr>
              <p:cNvPr id="327" name="Isosceles Triangle 326"/>
              <p:cNvSpPr/>
              <p:nvPr/>
            </p:nvSpPr>
            <p:spPr>
              <a:xfrm rot="5400000">
                <a:off x="1939412" y="2010697"/>
                <a:ext cx="221226" cy="501445"/>
              </a:xfrm>
              <a:prstGeom prst="triangle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328" name="Straight Connector 327"/>
              <p:cNvCxnSpPr/>
              <p:nvPr/>
            </p:nvCxnSpPr>
            <p:spPr>
              <a:xfrm flipV="1">
                <a:off x="2035277" y="2257731"/>
                <a:ext cx="545691" cy="7377"/>
              </a:xfrm>
              <a:prstGeom prst="line">
                <a:avLst/>
              </a:prstGeom>
              <a:noFill/>
              <a:ln w="3810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sp>
            <p:nvSpPr>
              <p:cNvPr id="329" name="Rectangle 328"/>
              <p:cNvSpPr/>
              <p:nvPr/>
            </p:nvSpPr>
            <p:spPr>
              <a:xfrm>
                <a:off x="840659" y="2010697"/>
                <a:ext cx="973393" cy="501445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36" name="Group 39"/>
            <p:cNvGrpSpPr/>
            <p:nvPr/>
          </p:nvGrpSpPr>
          <p:grpSpPr>
            <a:xfrm>
              <a:off x="1855162" y="554008"/>
              <a:ext cx="1380658" cy="374301"/>
              <a:chOff x="1976437" y="1887794"/>
              <a:chExt cx="2238376" cy="280219"/>
            </a:xfrm>
          </p:grpSpPr>
          <p:sp>
            <p:nvSpPr>
              <p:cNvPr id="315" name="Rectangle 314"/>
              <p:cNvSpPr/>
              <p:nvPr/>
            </p:nvSpPr>
            <p:spPr>
              <a:xfrm>
                <a:off x="2315497" y="1887794"/>
                <a:ext cx="1489587" cy="162232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EEECE1">
                    <a:lumMod val="2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6" name="Rectangle 315"/>
              <p:cNvSpPr/>
              <p:nvPr/>
            </p:nvSpPr>
            <p:spPr>
              <a:xfrm>
                <a:off x="2625213" y="2050026"/>
                <a:ext cx="88490" cy="117987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EEECE1">
                    <a:lumMod val="2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317" name="Group 38"/>
              <p:cNvGrpSpPr/>
              <p:nvPr/>
            </p:nvGrpSpPr>
            <p:grpSpPr>
              <a:xfrm>
                <a:off x="1976437" y="1928813"/>
                <a:ext cx="2238376" cy="80963"/>
                <a:chOff x="1895475" y="1533525"/>
                <a:chExt cx="2238376" cy="119063"/>
              </a:xfrm>
            </p:grpSpPr>
            <p:sp>
              <p:nvSpPr>
                <p:cNvPr id="318" name="Freeform 317"/>
                <p:cNvSpPr/>
                <p:nvPr/>
              </p:nvSpPr>
              <p:spPr>
                <a:xfrm>
                  <a:off x="1895475" y="1533525"/>
                  <a:ext cx="2214563" cy="61913"/>
                </a:xfrm>
                <a:custGeom>
                  <a:avLst/>
                  <a:gdLst>
                    <a:gd name="connsiteX0" fmla="*/ 0 w 2214563"/>
                    <a:gd name="connsiteY0" fmla="*/ 57150 h 61913"/>
                    <a:gd name="connsiteX1" fmla="*/ 690563 w 2214563"/>
                    <a:gd name="connsiteY1" fmla="*/ 61913 h 61913"/>
                    <a:gd name="connsiteX2" fmla="*/ 776288 w 2214563"/>
                    <a:gd name="connsiteY2" fmla="*/ 0 h 61913"/>
                    <a:gd name="connsiteX3" fmla="*/ 1362075 w 2214563"/>
                    <a:gd name="connsiteY3" fmla="*/ 0 h 61913"/>
                    <a:gd name="connsiteX4" fmla="*/ 1457325 w 2214563"/>
                    <a:gd name="connsiteY4" fmla="*/ 57150 h 61913"/>
                    <a:gd name="connsiteX5" fmla="*/ 2214563 w 2214563"/>
                    <a:gd name="connsiteY5" fmla="*/ 57150 h 61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14563" h="61913">
                      <a:moveTo>
                        <a:pt x="0" y="57150"/>
                      </a:moveTo>
                      <a:lnTo>
                        <a:pt x="690563" y="61913"/>
                      </a:lnTo>
                      <a:lnTo>
                        <a:pt x="776288" y="0"/>
                      </a:lnTo>
                      <a:lnTo>
                        <a:pt x="1362075" y="0"/>
                      </a:lnTo>
                      <a:lnTo>
                        <a:pt x="1457325" y="57150"/>
                      </a:lnTo>
                      <a:lnTo>
                        <a:pt x="2214563" y="57150"/>
                      </a:lnTo>
                    </a:path>
                  </a:pathLst>
                </a:cu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19" name="Freeform 318"/>
                <p:cNvSpPr/>
                <p:nvPr/>
              </p:nvSpPr>
              <p:spPr>
                <a:xfrm flipV="1">
                  <a:off x="1919288" y="1590675"/>
                  <a:ext cx="2214563" cy="61913"/>
                </a:xfrm>
                <a:custGeom>
                  <a:avLst/>
                  <a:gdLst>
                    <a:gd name="connsiteX0" fmla="*/ 0 w 2214563"/>
                    <a:gd name="connsiteY0" fmla="*/ 57150 h 61913"/>
                    <a:gd name="connsiteX1" fmla="*/ 690563 w 2214563"/>
                    <a:gd name="connsiteY1" fmla="*/ 61913 h 61913"/>
                    <a:gd name="connsiteX2" fmla="*/ 776288 w 2214563"/>
                    <a:gd name="connsiteY2" fmla="*/ 0 h 61913"/>
                    <a:gd name="connsiteX3" fmla="*/ 1362075 w 2214563"/>
                    <a:gd name="connsiteY3" fmla="*/ 0 h 61913"/>
                    <a:gd name="connsiteX4" fmla="*/ 1457325 w 2214563"/>
                    <a:gd name="connsiteY4" fmla="*/ 57150 h 61913"/>
                    <a:gd name="connsiteX5" fmla="*/ 2214563 w 2214563"/>
                    <a:gd name="connsiteY5" fmla="*/ 57150 h 61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14563" h="61913">
                      <a:moveTo>
                        <a:pt x="0" y="57150"/>
                      </a:moveTo>
                      <a:lnTo>
                        <a:pt x="690563" y="61913"/>
                      </a:lnTo>
                      <a:lnTo>
                        <a:pt x="776288" y="0"/>
                      </a:lnTo>
                      <a:lnTo>
                        <a:pt x="1362075" y="0"/>
                      </a:lnTo>
                      <a:lnTo>
                        <a:pt x="1457325" y="57150"/>
                      </a:lnTo>
                      <a:lnTo>
                        <a:pt x="2214563" y="57150"/>
                      </a:lnTo>
                    </a:path>
                  </a:pathLst>
                </a:cu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37" name="Rectangle 236"/>
            <p:cNvSpPr/>
            <p:nvPr/>
          </p:nvSpPr>
          <p:spPr>
            <a:xfrm>
              <a:off x="3202424" y="582883"/>
              <a:ext cx="389745" cy="134911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Rounded Rectangle 237"/>
            <p:cNvSpPr/>
            <p:nvPr/>
          </p:nvSpPr>
          <p:spPr>
            <a:xfrm>
              <a:off x="3592169" y="928309"/>
              <a:ext cx="1314760" cy="385128"/>
            </a:xfrm>
            <a:prstGeom prst="roundRect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TextBox 238"/>
            <p:cNvSpPr txBox="1"/>
            <p:nvPr/>
          </p:nvSpPr>
          <p:spPr>
            <a:xfrm>
              <a:off x="3534703" y="928309"/>
              <a:ext cx="1440455" cy="3657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MDC Bias Control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240" name="Freeform 239"/>
            <p:cNvSpPr/>
            <p:nvPr/>
          </p:nvSpPr>
          <p:spPr>
            <a:xfrm>
              <a:off x="3587000" y="703838"/>
              <a:ext cx="492369" cy="222738"/>
            </a:xfrm>
            <a:custGeom>
              <a:avLst/>
              <a:gdLst>
                <a:gd name="connsiteX0" fmla="*/ 0 w 492369"/>
                <a:gd name="connsiteY0" fmla="*/ 0 h 257907"/>
                <a:gd name="connsiteX1" fmla="*/ 492369 w 492369"/>
                <a:gd name="connsiteY1" fmla="*/ 0 h 257907"/>
                <a:gd name="connsiteX2" fmla="*/ 480646 w 492369"/>
                <a:gd name="connsiteY2" fmla="*/ 257907 h 257907"/>
                <a:gd name="connsiteX3" fmla="*/ 480646 w 492369"/>
                <a:gd name="connsiteY3" fmla="*/ 257907 h 25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2369" h="257907">
                  <a:moveTo>
                    <a:pt x="0" y="0"/>
                  </a:moveTo>
                  <a:lnTo>
                    <a:pt x="492369" y="0"/>
                  </a:lnTo>
                  <a:lnTo>
                    <a:pt x="480646" y="257907"/>
                  </a:lnTo>
                  <a:lnTo>
                    <a:pt x="480646" y="257907"/>
                  </a:ln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1" name="Freeform 240"/>
            <p:cNvSpPr/>
            <p:nvPr/>
          </p:nvSpPr>
          <p:spPr>
            <a:xfrm>
              <a:off x="2731215" y="797621"/>
              <a:ext cx="855785" cy="257908"/>
            </a:xfrm>
            <a:custGeom>
              <a:avLst/>
              <a:gdLst>
                <a:gd name="connsiteX0" fmla="*/ 855785 w 855785"/>
                <a:gd name="connsiteY0" fmla="*/ 257908 h 257908"/>
                <a:gd name="connsiteX1" fmla="*/ 0 w 855785"/>
                <a:gd name="connsiteY1" fmla="*/ 246185 h 257908"/>
                <a:gd name="connsiteX2" fmla="*/ 0 w 855785"/>
                <a:gd name="connsiteY2" fmla="*/ 0 h 257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5785" h="257908">
                  <a:moveTo>
                    <a:pt x="855785" y="257908"/>
                  </a:moveTo>
                  <a:lnTo>
                    <a:pt x="0" y="246185"/>
                  </a:lnTo>
                  <a:lnTo>
                    <a:pt x="0" y="0"/>
                  </a:ln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2" name="Isosceles Triangle 241"/>
            <p:cNvSpPr/>
            <p:nvPr/>
          </p:nvSpPr>
          <p:spPr>
            <a:xfrm rot="16200000">
              <a:off x="2629538" y="1364894"/>
              <a:ext cx="581159" cy="688446"/>
            </a:xfrm>
            <a:prstGeom prst="triangl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3" name="Freeform 242"/>
            <p:cNvSpPr/>
            <p:nvPr/>
          </p:nvSpPr>
          <p:spPr>
            <a:xfrm>
              <a:off x="2274015" y="903129"/>
              <a:ext cx="410308" cy="817712"/>
            </a:xfrm>
            <a:custGeom>
              <a:avLst/>
              <a:gdLst>
                <a:gd name="connsiteX0" fmla="*/ 410308 w 410308"/>
                <a:gd name="connsiteY0" fmla="*/ 633046 h 633046"/>
                <a:gd name="connsiteX1" fmla="*/ 0 w 410308"/>
                <a:gd name="connsiteY1" fmla="*/ 633046 h 633046"/>
                <a:gd name="connsiteX2" fmla="*/ 0 w 410308"/>
                <a:gd name="connsiteY2" fmla="*/ 0 h 633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308" h="633046">
                  <a:moveTo>
                    <a:pt x="410308" y="633046"/>
                  </a:moveTo>
                  <a:lnTo>
                    <a:pt x="0" y="633046"/>
                  </a:lnTo>
                  <a:lnTo>
                    <a:pt x="0" y="0"/>
                  </a:ln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4" name="Rounded Rectangle 243"/>
            <p:cNvSpPr/>
            <p:nvPr/>
          </p:nvSpPr>
          <p:spPr>
            <a:xfrm>
              <a:off x="5780617" y="1418537"/>
              <a:ext cx="1755232" cy="503808"/>
            </a:xfrm>
            <a:prstGeom prst="roundRect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5" name="TextBox 244"/>
            <p:cNvSpPr txBox="1"/>
            <p:nvPr/>
          </p:nvSpPr>
          <p:spPr>
            <a:xfrm>
              <a:off x="5822091" y="1485775"/>
              <a:ext cx="1433245" cy="4063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DA12000 AWG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cxnSp>
          <p:nvCxnSpPr>
            <p:cNvPr id="246" name="Straight Arrow Connector 245"/>
            <p:cNvCxnSpPr>
              <a:endCxn id="242" idx="3"/>
            </p:cNvCxnSpPr>
            <p:nvPr/>
          </p:nvCxnSpPr>
          <p:spPr>
            <a:xfrm flipH="1" flipV="1">
              <a:off x="3264341" y="1709116"/>
              <a:ext cx="1642588" cy="1"/>
            </a:xfrm>
            <a:prstGeom prst="straightConnector1">
              <a:avLst/>
            </a:prstGeom>
            <a:noFill/>
            <a:ln w="285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47" name="TextBox 246"/>
            <p:cNvSpPr txBox="1"/>
            <p:nvPr/>
          </p:nvSpPr>
          <p:spPr>
            <a:xfrm>
              <a:off x="2282817" y="1166843"/>
              <a:ext cx="9076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RF Amp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248" name="TextBox 247"/>
            <p:cNvSpPr txBox="1"/>
            <p:nvPr/>
          </p:nvSpPr>
          <p:spPr>
            <a:xfrm>
              <a:off x="761878" y="457649"/>
              <a:ext cx="643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Seed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249" name="TextBox 248"/>
            <p:cNvSpPr txBox="1"/>
            <p:nvPr/>
          </p:nvSpPr>
          <p:spPr>
            <a:xfrm>
              <a:off x="2041128" y="261050"/>
              <a:ext cx="9651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Modulator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250" name="Isosceles Triangle 249"/>
            <p:cNvSpPr/>
            <p:nvPr/>
          </p:nvSpPr>
          <p:spPr>
            <a:xfrm>
              <a:off x="359531" y="3361305"/>
              <a:ext cx="218444" cy="631829"/>
            </a:xfrm>
            <a:prstGeom prst="triangle">
              <a:avLst/>
            </a:prstGeom>
            <a:solidFill>
              <a:srgbClr val="4F81BD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51" name="Group 250"/>
            <p:cNvGrpSpPr/>
            <p:nvPr/>
          </p:nvGrpSpPr>
          <p:grpSpPr>
            <a:xfrm>
              <a:off x="6398230" y="2537793"/>
              <a:ext cx="1819385" cy="982476"/>
              <a:chOff x="6160904" y="2828566"/>
              <a:chExt cx="1819385" cy="982476"/>
            </a:xfrm>
          </p:grpSpPr>
          <p:grpSp>
            <p:nvGrpSpPr>
              <p:cNvPr id="304" name="Group 174"/>
              <p:cNvGrpSpPr/>
              <p:nvPr/>
            </p:nvGrpSpPr>
            <p:grpSpPr>
              <a:xfrm>
                <a:off x="6312721" y="2828566"/>
                <a:ext cx="1552669" cy="982476"/>
                <a:chOff x="5704051" y="2528769"/>
                <a:chExt cx="1873526" cy="982476"/>
              </a:xfrm>
            </p:grpSpPr>
            <p:cxnSp>
              <p:nvCxnSpPr>
                <p:cNvPr id="306" name="Straight Connector 305"/>
                <p:cNvCxnSpPr/>
                <p:nvPr/>
              </p:nvCxnSpPr>
              <p:spPr>
                <a:xfrm>
                  <a:off x="7101619" y="3264110"/>
                  <a:ext cx="0" cy="247135"/>
                </a:xfrm>
                <a:prstGeom prst="line">
                  <a:avLst/>
                </a:prstGeom>
                <a:noFill/>
                <a:ln w="101600" cap="flat" cmpd="tri" algn="ctr">
                  <a:solidFill>
                    <a:srgbClr val="FF0000"/>
                  </a:solidFill>
                  <a:prstDash val="solid"/>
                </a:ln>
                <a:effectLst/>
              </p:spPr>
            </p:cxnSp>
            <p:grpSp>
              <p:nvGrpSpPr>
                <p:cNvPr id="307" name="Group 120"/>
                <p:cNvGrpSpPr/>
                <p:nvPr/>
              </p:nvGrpSpPr>
              <p:grpSpPr>
                <a:xfrm>
                  <a:off x="5704051" y="2528769"/>
                  <a:ext cx="1873526" cy="981770"/>
                  <a:chOff x="5704051" y="2858549"/>
                  <a:chExt cx="1873526" cy="981770"/>
                </a:xfrm>
              </p:grpSpPr>
              <p:grpSp>
                <p:nvGrpSpPr>
                  <p:cNvPr id="308" name="Group 17"/>
                  <p:cNvGrpSpPr/>
                  <p:nvPr/>
                </p:nvGrpSpPr>
                <p:grpSpPr>
                  <a:xfrm>
                    <a:off x="5926307" y="3337811"/>
                    <a:ext cx="1581665" cy="383060"/>
                    <a:chOff x="4386649" y="1956486"/>
                    <a:chExt cx="1581665" cy="383060"/>
                  </a:xfrm>
                </p:grpSpPr>
                <p:sp>
                  <p:nvSpPr>
                    <p:cNvPr id="311" name="Oval 310"/>
                    <p:cNvSpPr/>
                    <p:nvPr/>
                  </p:nvSpPr>
                  <p:spPr>
                    <a:xfrm>
                      <a:off x="4819136" y="1956486"/>
                      <a:ext cx="383060" cy="383060"/>
                    </a:xfrm>
                    <a:prstGeom prst="ellipse">
                      <a:avLst/>
                    </a:prstGeom>
                    <a:noFill/>
                    <a:ln w="28575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Oval 311"/>
                    <p:cNvSpPr/>
                    <p:nvPr/>
                  </p:nvSpPr>
                  <p:spPr>
                    <a:xfrm>
                      <a:off x="4909751" y="1956486"/>
                      <a:ext cx="383060" cy="383060"/>
                    </a:xfrm>
                    <a:prstGeom prst="ellipse">
                      <a:avLst/>
                    </a:prstGeom>
                    <a:noFill/>
                    <a:ln w="28575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3" name="Oval 312"/>
                    <p:cNvSpPr/>
                    <p:nvPr/>
                  </p:nvSpPr>
                  <p:spPr>
                    <a:xfrm>
                      <a:off x="4988009" y="1956486"/>
                      <a:ext cx="383060" cy="383060"/>
                    </a:xfrm>
                    <a:prstGeom prst="ellipse">
                      <a:avLst/>
                    </a:prstGeom>
                    <a:noFill/>
                    <a:ln w="28575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cxnSp>
                  <p:nvCxnSpPr>
                    <p:cNvPr id="314" name="Straight Connector 313"/>
                    <p:cNvCxnSpPr/>
                    <p:nvPr/>
                  </p:nvCxnSpPr>
                  <p:spPr>
                    <a:xfrm>
                      <a:off x="4386649" y="2335427"/>
                      <a:ext cx="1581665" cy="0"/>
                    </a:xfrm>
                    <a:prstGeom prst="line">
                      <a:avLst/>
                    </a:prstGeom>
                    <a:noFill/>
                    <a:ln w="28575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</p:cxnSp>
              </p:grpSp>
              <p:cxnSp>
                <p:nvCxnSpPr>
                  <p:cNvPr id="309" name="Straight Connector 308"/>
                  <p:cNvCxnSpPr/>
                  <p:nvPr/>
                </p:nvCxnSpPr>
                <p:spPr>
                  <a:xfrm>
                    <a:off x="6219221" y="3593184"/>
                    <a:ext cx="0" cy="247135"/>
                  </a:xfrm>
                  <a:prstGeom prst="line">
                    <a:avLst/>
                  </a:prstGeom>
                  <a:noFill/>
                  <a:ln w="101600" cap="flat" cmpd="tri" algn="ctr">
                    <a:solidFill>
                      <a:srgbClr val="FF0000"/>
                    </a:solidFill>
                    <a:prstDash val="solid"/>
                  </a:ln>
                  <a:effectLst/>
                </p:spPr>
              </p:cxnSp>
              <p:sp>
                <p:nvSpPr>
                  <p:cNvPr id="310" name="TextBox 309"/>
                  <p:cNvSpPr txBox="1"/>
                  <p:nvPr/>
                </p:nvSpPr>
                <p:spPr>
                  <a:xfrm>
                    <a:off x="5704051" y="2858549"/>
                    <a:ext cx="1873526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</a:rPr>
                      <a:t>Fiber </a:t>
                    </a:r>
                    <a:r>
                      <a:rPr kumimoji="0" lang="en-US" sz="1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</a:rPr>
                      <a:t>Pre-Amp</a:t>
                    </a:r>
                    <a:endPara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</a:endParaRPr>
                  </a:p>
                </p:txBody>
              </p:sp>
            </p:grpSp>
          </p:grpSp>
          <p:cxnSp>
            <p:nvCxnSpPr>
              <p:cNvPr id="305" name="Straight Connector 304"/>
              <p:cNvCxnSpPr/>
              <p:nvPr/>
            </p:nvCxnSpPr>
            <p:spPr>
              <a:xfrm>
                <a:off x="6160904" y="3675284"/>
                <a:ext cx="1819385" cy="5762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</p:grpSp>
        <p:grpSp>
          <p:nvGrpSpPr>
            <p:cNvPr id="252" name="Group 251"/>
            <p:cNvGrpSpPr/>
            <p:nvPr/>
          </p:nvGrpSpPr>
          <p:grpSpPr>
            <a:xfrm>
              <a:off x="3491292" y="2432361"/>
              <a:ext cx="1959582" cy="1063494"/>
              <a:chOff x="3328050" y="2925483"/>
              <a:chExt cx="1959582" cy="1063494"/>
            </a:xfrm>
          </p:grpSpPr>
          <p:sp>
            <p:nvSpPr>
              <p:cNvPr id="294" name="TextBox 293"/>
              <p:cNvSpPr txBox="1"/>
              <p:nvPr/>
            </p:nvSpPr>
            <p:spPr>
              <a:xfrm>
                <a:off x="3400441" y="2925483"/>
                <a:ext cx="13227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</a:rPr>
                  <a:t>Fiber Amp 1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grpSp>
            <p:nvGrpSpPr>
              <p:cNvPr id="295" name="Group 184"/>
              <p:cNvGrpSpPr/>
              <p:nvPr/>
            </p:nvGrpSpPr>
            <p:grpSpPr>
              <a:xfrm>
                <a:off x="3427462" y="3303177"/>
                <a:ext cx="1169236" cy="685800"/>
                <a:chOff x="4931761" y="2737021"/>
                <a:chExt cx="1394085" cy="815546"/>
              </a:xfrm>
            </p:grpSpPr>
            <p:grpSp>
              <p:nvGrpSpPr>
                <p:cNvPr id="297" name="Group 194"/>
                <p:cNvGrpSpPr/>
                <p:nvPr/>
              </p:nvGrpSpPr>
              <p:grpSpPr>
                <a:xfrm>
                  <a:off x="4931761" y="2737021"/>
                  <a:ext cx="1394085" cy="691979"/>
                  <a:chOff x="4630730" y="1956486"/>
                  <a:chExt cx="945811" cy="383060"/>
                </a:xfrm>
              </p:grpSpPr>
              <p:sp>
                <p:nvSpPr>
                  <p:cNvPr id="300" name="Oval 299"/>
                  <p:cNvSpPr/>
                  <p:nvPr/>
                </p:nvSpPr>
                <p:spPr>
                  <a:xfrm>
                    <a:off x="4819136" y="1956486"/>
                    <a:ext cx="383060" cy="383060"/>
                  </a:xfrm>
                  <a:prstGeom prst="ellipse">
                    <a:avLst/>
                  </a:prstGeom>
                  <a:noFill/>
                  <a:ln w="25400" cap="flat" cmpd="sng" algn="ctr">
                    <a:solidFill>
                      <a:srgbClr val="FF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1" name="Oval 300"/>
                  <p:cNvSpPr/>
                  <p:nvPr/>
                </p:nvSpPr>
                <p:spPr>
                  <a:xfrm>
                    <a:off x="4909751" y="1956486"/>
                    <a:ext cx="383060" cy="383060"/>
                  </a:xfrm>
                  <a:prstGeom prst="ellipse">
                    <a:avLst/>
                  </a:prstGeom>
                  <a:noFill/>
                  <a:ln w="25400" cap="flat" cmpd="sng" algn="ctr">
                    <a:solidFill>
                      <a:srgbClr val="FF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2" name="Oval 301"/>
                  <p:cNvSpPr/>
                  <p:nvPr/>
                </p:nvSpPr>
                <p:spPr>
                  <a:xfrm>
                    <a:off x="4988009" y="1956486"/>
                    <a:ext cx="383060" cy="383060"/>
                  </a:xfrm>
                  <a:prstGeom prst="ellipse">
                    <a:avLst/>
                  </a:prstGeom>
                  <a:noFill/>
                  <a:ln w="25400" cap="flat" cmpd="sng" algn="ctr">
                    <a:solidFill>
                      <a:srgbClr val="FF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303" name="Straight Connector 302"/>
                  <p:cNvCxnSpPr/>
                  <p:nvPr/>
                </p:nvCxnSpPr>
                <p:spPr>
                  <a:xfrm>
                    <a:off x="4630730" y="2339546"/>
                    <a:ext cx="945811" cy="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FF0000"/>
                    </a:solidFill>
                    <a:prstDash val="solid"/>
                  </a:ln>
                  <a:effectLst/>
                </p:spPr>
              </p:cxnSp>
            </p:grpSp>
            <p:cxnSp>
              <p:nvCxnSpPr>
                <p:cNvPr id="298" name="Straight Connector 297"/>
                <p:cNvCxnSpPr/>
                <p:nvPr/>
              </p:nvCxnSpPr>
              <p:spPr>
                <a:xfrm>
                  <a:off x="6122439" y="3305432"/>
                  <a:ext cx="0" cy="247135"/>
                </a:xfrm>
                <a:prstGeom prst="line">
                  <a:avLst/>
                </a:prstGeom>
                <a:noFill/>
                <a:ln w="101600" cap="flat" cmpd="tri" algn="ctr">
                  <a:solidFill>
                    <a:srgbClr val="FF0000"/>
                  </a:solidFill>
                  <a:prstDash val="solid"/>
                </a:ln>
                <a:effectLst/>
              </p:spPr>
            </p:cxnSp>
            <p:cxnSp>
              <p:nvCxnSpPr>
                <p:cNvPr id="299" name="Straight Connector 298"/>
                <p:cNvCxnSpPr/>
                <p:nvPr/>
              </p:nvCxnSpPr>
              <p:spPr>
                <a:xfrm>
                  <a:off x="5120596" y="3305432"/>
                  <a:ext cx="0" cy="247135"/>
                </a:xfrm>
                <a:prstGeom prst="line">
                  <a:avLst/>
                </a:prstGeom>
                <a:noFill/>
                <a:ln w="101600" cap="flat" cmpd="tri" algn="ctr">
                  <a:solidFill>
                    <a:srgbClr val="FF0000"/>
                  </a:solidFill>
                  <a:prstDash val="solid"/>
                </a:ln>
                <a:effectLst/>
              </p:spPr>
            </p:cxnSp>
          </p:grpSp>
          <p:cxnSp>
            <p:nvCxnSpPr>
              <p:cNvPr id="296" name="Straight Connector 295"/>
              <p:cNvCxnSpPr/>
              <p:nvPr/>
            </p:nvCxnSpPr>
            <p:spPr>
              <a:xfrm>
                <a:off x="3328050" y="3874996"/>
                <a:ext cx="1959582" cy="4310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</p:grpSp>
        <p:sp>
          <p:nvSpPr>
            <p:cNvPr id="253" name="TextBox 252"/>
            <p:cNvSpPr txBox="1"/>
            <p:nvPr/>
          </p:nvSpPr>
          <p:spPr>
            <a:xfrm>
              <a:off x="5825169" y="243236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254" name="Freeform 253"/>
            <p:cNvSpPr/>
            <p:nvPr/>
          </p:nvSpPr>
          <p:spPr>
            <a:xfrm flipV="1">
              <a:off x="2115821" y="2935077"/>
              <a:ext cx="445477" cy="475719"/>
            </a:xfrm>
            <a:custGeom>
              <a:avLst/>
              <a:gdLst>
                <a:gd name="connsiteX0" fmla="*/ 0 w 445477"/>
                <a:gd name="connsiteY0" fmla="*/ 0 h 222739"/>
                <a:gd name="connsiteX1" fmla="*/ 211015 w 445477"/>
                <a:gd name="connsiteY1" fmla="*/ 222739 h 222739"/>
                <a:gd name="connsiteX2" fmla="*/ 445477 w 445477"/>
                <a:gd name="connsiteY2" fmla="*/ 222739 h 22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477" h="222739">
                  <a:moveTo>
                    <a:pt x="0" y="0"/>
                  </a:moveTo>
                  <a:lnTo>
                    <a:pt x="211015" y="222739"/>
                  </a:lnTo>
                  <a:lnTo>
                    <a:pt x="445477" y="222739"/>
                  </a:ln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5" name="TextBox 254"/>
            <p:cNvSpPr txBox="1"/>
            <p:nvPr/>
          </p:nvSpPr>
          <p:spPr>
            <a:xfrm>
              <a:off x="6494399" y="1974289"/>
              <a:ext cx="1982968" cy="4063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Ext. clock sync to RFQ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256" name="Rounded Rectangle 255"/>
            <p:cNvSpPr/>
            <p:nvPr/>
          </p:nvSpPr>
          <p:spPr>
            <a:xfrm>
              <a:off x="6309371" y="1922345"/>
              <a:ext cx="2392940" cy="432999"/>
            </a:xfrm>
            <a:prstGeom prst="roundRect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7" name="Freeform 256"/>
            <p:cNvSpPr/>
            <p:nvPr/>
          </p:nvSpPr>
          <p:spPr>
            <a:xfrm>
              <a:off x="6063186" y="1962566"/>
              <a:ext cx="246185" cy="234462"/>
            </a:xfrm>
            <a:custGeom>
              <a:avLst/>
              <a:gdLst>
                <a:gd name="connsiteX0" fmla="*/ 246185 w 246185"/>
                <a:gd name="connsiteY0" fmla="*/ 234462 h 234462"/>
                <a:gd name="connsiteX1" fmla="*/ 246185 w 246185"/>
                <a:gd name="connsiteY1" fmla="*/ 234462 h 234462"/>
                <a:gd name="connsiteX2" fmla="*/ 0 w 246185"/>
                <a:gd name="connsiteY2" fmla="*/ 234462 h 234462"/>
                <a:gd name="connsiteX3" fmla="*/ 0 w 246185"/>
                <a:gd name="connsiteY3" fmla="*/ 0 h 23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185" h="234462">
                  <a:moveTo>
                    <a:pt x="246185" y="234462"/>
                  </a:moveTo>
                  <a:lnTo>
                    <a:pt x="246185" y="234462"/>
                  </a:lnTo>
                  <a:lnTo>
                    <a:pt x="0" y="234462"/>
                  </a:lnTo>
                  <a:lnTo>
                    <a:pt x="0" y="0"/>
                  </a:ln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8" name="Rounded Rectangle 257"/>
            <p:cNvSpPr/>
            <p:nvPr/>
          </p:nvSpPr>
          <p:spPr>
            <a:xfrm>
              <a:off x="468661" y="261050"/>
              <a:ext cx="1345223" cy="794479"/>
            </a:xfrm>
            <a:prstGeom prst="roundRect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59" name="Group 258"/>
            <p:cNvGrpSpPr/>
            <p:nvPr/>
          </p:nvGrpSpPr>
          <p:grpSpPr>
            <a:xfrm>
              <a:off x="2579481" y="2741837"/>
              <a:ext cx="771603" cy="369640"/>
              <a:chOff x="5017513" y="4154530"/>
              <a:chExt cx="771603" cy="369640"/>
            </a:xfrm>
          </p:grpSpPr>
          <p:sp>
            <p:nvSpPr>
              <p:cNvPr id="292" name="Rounded Rectangle 291"/>
              <p:cNvSpPr/>
              <p:nvPr/>
            </p:nvSpPr>
            <p:spPr>
              <a:xfrm>
                <a:off x="5017513" y="4171372"/>
                <a:ext cx="771603" cy="352798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F79646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3" name="TextBox 292"/>
              <p:cNvSpPr txBox="1"/>
              <p:nvPr/>
            </p:nvSpPr>
            <p:spPr>
              <a:xfrm>
                <a:off x="5017513" y="4154530"/>
                <a:ext cx="7312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</a:rPr>
                  <a:t>Pump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</p:grpSp>
        <p:sp>
          <p:nvSpPr>
            <p:cNvPr id="260" name="TextBox 259"/>
            <p:cNvSpPr txBox="1"/>
            <p:nvPr/>
          </p:nvSpPr>
          <p:spPr>
            <a:xfrm>
              <a:off x="690491" y="1038811"/>
              <a:ext cx="8851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VDRIVE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261" name="Freeform 260"/>
            <p:cNvSpPr/>
            <p:nvPr/>
          </p:nvSpPr>
          <p:spPr>
            <a:xfrm>
              <a:off x="3622169" y="645221"/>
              <a:ext cx="4583723" cy="2754924"/>
            </a:xfrm>
            <a:custGeom>
              <a:avLst/>
              <a:gdLst>
                <a:gd name="connsiteX0" fmla="*/ 0 w 4583723"/>
                <a:gd name="connsiteY0" fmla="*/ 0 h 2754924"/>
                <a:gd name="connsiteX1" fmla="*/ 4583723 w 4583723"/>
                <a:gd name="connsiteY1" fmla="*/ 11724 h 2754924"/>
                <a:gd name="connsiteX2" fmla="*/ 4583723 w 4583723"/>
                <a:gd name="connsiteY2" fmla="*/ 2754924 h 2754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3723" h="2754924">
                  <a:moveTo>
                    <a:pt x="0" y="0"/>
                  </a:moveTo>
                  <a:lnTo>
                    <a:pt x="4583723" y="11724"/>
                  </a:lnTo>
                  <a:lnTo>
                    <a:pt x="4583723" y="2754924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2" name="TextBox 261"/>
            <p:cNvSpPr txBox="1"/>
            <p:nvPr/>
          </p:nvSpPr>
          <p:spPr>
            <a:xfrm>
              <a:off x="549934" y="3598493"/>
              <a:ext cx="7987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Fiber Port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263" name="Freeform 262"/>
            <p:cNvSpPr/>
            <p:nvPr/>
          </p:nvSpPr>
          <p:spPr>
            <a:xfrm>
              <a:off x="468661" y="3998021"/>
              <a:ext cx="961293" cy="1629508"/>
            </a:xfrm>
            <a:custGeom>
              <a:avLst/>
              <a:gdLst>
                <a:gd name="connsiteX0" fmla="*/ 0 w 961293"/>
                <a:gd name="connsiteY0" fmla="*/ 0 h 1629508"/>
                <a:gd name="connsiteX1" fmla="*/ 11723 w 961293"/>
                <a:gd name="connsiteY1" fmla="*/ 1629508 h 1629508"/>
                <a:gd name="connsiteX2" fmla="*/ 961293 w 961293"/>
                <a:gd name="connsiteY2" fmla="*/ 1629508 h 1629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61293" h="1629508">
                  <a:moveTo>
                    <a:pt x="0" y="0"/>
                  </a:moveTo>
                  <a:cubicBezTo>
                    <a:pt x="3908" y="543169"/>
                    <a:pt x="7815" y="1086339"/>
                    <a:pt x="11723" y="1629508"/>
                  </a:cubicBezTo>
                  <a:lnTo>
                    <a:pt x="961293" y="1629508"/>
                  </a:lnTo>
                </a:path>
              </a:pathLst>
            </a:custGeom>
            <a:noFill/>
            <a:ln w="104775" cap="flat" cmpd="dbl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64" name="Straight Connector 263"/>
            <p:cNvCxnSpPr>
              <a:stCxn id="283" idx="3"/>
              <a:endCxn id="289" idx="1"/>
            </p:cNvCxnSpPr>
            <p:nvPr/>
          </p:nvCxnSpPr>
          <p:spPr>
            <a:xfrm>
              <a:off x="2594472" y="5608918"/>
              <a:ext cx="649550" cy="10329"/>
            </a:xfrm>
            <a:prstGeom prst="line">
              <a:avLst/>
            </a:prstGeom>
            <a:noFill/>
            <a:ln w="114300" cap="flat" cmpd="dbl" algn="ctr">
              <a:solidFill>
                <a:srgbClr val="FF0000"/>
              </a:solidFill>
              <a:prstDash val="solid"/>
            </a:ln>
            <a:effectLst/>
          </p:spPr>
        </p:cxnSp>
        <p:grpSp>
          <p:nvGrpSpPr>
            <p:cNvPr id="265" name="Group 264"/>
            <p:cNvGrpSpPr/>
            <p:nvPr/>
          </p:nvGrpSpPr>
          <p:grpSpPr>
            <a:xfrm>
              <a:off x="3107720" y="5341739"/>
              <a:ext cx="1503828" cy="551559"/>
              <a:chOff x="3776193" y="5399902"/>
              <a:chExt cx="1503828" cy="551559"/>
            </a:xfrm>
          </p:grpSpPr>
          <p:grpSp>
            <p:nvGrpSpPr>
              <p:cNvPr id="287" name="Group 286"/>
              <p:cNvGrpSpPr/>
              <p:nvPr/>
            </p:nvGrpSpPr>
            <p:grpSpPr>
              <a:xfrm>
                <a:off x="3776193" y="5399902"/>
                <a:ext cx="1503828" cy="551559"/>
                <a:chOff x="1254043" y="4518983"/>
                <a:chExt cx="1503828" cy="551559"/>
              </a:xfrm>
            </p:grpSpPr>
            <p:sp>
              <p:nvSpPr>
                <p:cNvPr id="289" name="Rectangle 288"/>
                <p:cNvSpPr/>
                <p:nvPr/>
              </p:nvSpPr>
              <p:spPr>
                <a:xfrm>
                  <a:off x="1390345" y="4534163"/>
                  <a:ext cx="1169232" cy="524656"/>
                </a:xfrm>
                <a:prstGeom prst="rect">
                  <a:avLst/>
                </a:prstGeom>
                <a:noFill/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0" name="Rectangle 289"/>
                <p:cNvSpPr/>
                <p:nvPr/>
              </p:nvSpPr>
              <p:spPr>
                <a:xfrm>
                  <a:off x="2712152" y="4545886"/>
                  <a:ext cx="45719" cy="524656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1" name="Rectangle 290"/>
                <p:cNvSpPr/>
                <p:nvPr/>
              </p:nvSpPr>
              <p:spPr>
                <a:xfrm>
                  <a:off x="1254043" y="4518983"/>
                  <a:ext cx="45719" cy="524656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88" name="TextBox 287"/>
              <p:cNvSpPr txBox="1"/>
              <p:nvPr/>
            </p:nvSpPr>
            <p:spPr>
              <a:xfrm>
                <a:off x="4031744" y="5518756"/>
                <a:ext cx="10445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</a:rPr>
                  <a:t>REA Amp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</p:grpSp>
        <p:grpSp>
          <p:nvGrpSpPr>
            <p:cNvPr id="266" name="Group 265"/>
            <p:cNvGrpSpPr/>
            <p:nvPr/>
          </p:nvGrpSpPr>
          <p:grpSpPr>
            <a:xfrm>
              <a:off x="1288938" y="5201542"/>
              <a:ext cx="1503828" cy="681427"/>
              <a:chOff x="1312646" y="5236259"/>
              <a:chExt cx="1503828" cy="681427"/>
            </a:xfrm>
          </p:grpSpPr>
          <p:grpSp>
            <p:nvGrpSpPr>
              <p:cNvPr id="281" name="Group 280"/>
              <p:cNvGrpSpPr/>
              <p:nvPr/>
            </p:nvGrpSpPr>
            <p:grpSpPr>
              <a:xfrm>
                <a:off x="1312646" y="5236259"/>
                <a:ext cx="1503828" cy="681427"/>
                <a:chOff x="1524971" y="4372182"/>
                <a:chExt cx="1503828" cy="681427"/>
              </a:xfrm>
            </p:grpSpPr>
            <p:sp>
              <p:nvSpPr>
                <p:cNvPr id="283" name="Rectangle 282"/>
                <p:cNvSpPr/>
                <p:nvPr/>
              </p:nvSpPr>
              <p:spPr>
                <a:xfrm>
                  <a:off x="1661273" y="4517230"/>
                  <a:ext cx="1169232" cy="524656"/>
                </a:xfrm>
                <a:prstGeom prst="rect">
                  <a:avLst/>
                </a:prstGeom>
                <a:noFill/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84" name="Straight Arrow Connector 283"/>
                <p:cNvCxnSpPr>
                  <a:endCxn id="283" idx="0"/>
                </p:cNvCxnSpPr>
                <p:nvPr/>
              </p:nvCxnSpPr>
              <p:spPr>
                <a:xfrm flipH="1">
                  <a:off x="2245889" y="4372182"/>
                  <a:ext cx="3468" cy="145048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4F81BD">
                      <a:shade val="95000"/>
                      <a:satMod val="105000"/>
                    </a:srgbClr>
                  </a:solidFill>
                  <a:prstDash val="solid"/>
                  <a:tailEnd type="arrow"/>
                </a:ln>
                <a:effectLst/>
              </p:spPr>
            </p:cxnSp>
            <p:sp>
              <p:nvSpPr>
                <p:cNvPr id="285" name="Rectangle 284"/>
                <p:cNvSpPr/>
                <p:nvPr/>
              </p:nvSpPr>
              <p:spPr>
                <a:xfrm>
                  <a:off x="2983080" y="4528953"/>
                  <a:ext cx="45719" cy="524656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6" name="Rectangle 285"/>
                <p:cNvSpPr/>
                <p:nvPr/>
              </p:nvSpPr>
              <p:spPr>
                <a:xfrm>
                  <a:off x="1524971" y="4502050"/>
                  <a:ext cx="45719" cy="524656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82" name="TextBox 281"/>
              <p:cNvSpPr txBox="1"/>
              <p:nvPr/>
            </p:nvSpPr>
            <p:spPr>
              <a:xfrm>
                <a:off x="1521232" y="5461444"/>
                <a:ext cx="10576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</a:rPr>
                  <a:t>RBA Amp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</p:grpSp>
        <p:sp>
          <p:nvSpPr>
            <p:cNvPr id="267" name="Rectangle 266"/>
            <p:cNvSpPr/>
            <p:nvPr/>
          </p:nvSpPr>
          <p:spPr>
            <a:xfrm>
              <a:off x="247123" y="2133668"/>
              <a:ext cx="3150173" cy="1881938"/>
            </a:xfrm>
            <a:prstGeom prst="rect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8" name="Rectangle 267"/>
            <p:cNvSpPr/>
            <p:nvPr/>
          </p:nvSpPr>
          <p:spPr>
            <a:xfrm>
              <a:off x="3491292" y="2428737"/>
              <a:ext cx="4611424" cy="1569284"/>
            </a:xfrm>
            <a:prstGeom prst="rect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9" name="TextBox 268"/>
            <p:cNvSpPr txBox="1"/>
            <p:nvPr/>
          </p:nvSpPr>
          <p:spPr>
            <a:xfrm>
              <a:off x="426363" y="1722698"/>
              <a:ext cx="8669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Calibri"/>
                  <a:ea typeface="+mn-ea"/>
                </a:rPr>
                <a:t>Fermi OPG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270" name="TextBox 269"/>
            <p:cNvSpPr txBox="1"/>
            <p:nvPr/>
          </p:nvSpPr>
          <p:spPr>
            <a:xfrm>
              <a:off x="7176058" y="3716135"/>
              <a:ext cx="9273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Calibri"/>
                  <a:ea typeface="+mn-ea"/>
                </a:rPr>
                <a:t>PriTel </a:t>
              </a:r>
              <a:r>
                <a:rPr kumimoji="0" lang="en-US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Calibri"/>
                  <a:ea typeface="+mn-ea"/>
                </a:rPr>
                <a:t>Yb</a:t>
              </a: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Calibri"/>
                  <a:ea typeface="+mn-ea"/>
                </a:rPr>
                <a:t> FA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271" name="TextBox 270"/>
            <p:cNvSpPr txBox="1"/>
            <p:nvPr/>
          </p:nvSpPr>
          <p:spPr>
            <a:xfrm>
              <a:off x="1515500" y="3723385"/>
              <a:ext cx="16267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Calibri"/>
                  <a:ea typeface="+mn-ea"/>
                </a:rPr>
                <a:t>Optical Engines PCF FA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272" name="TextBox 271"/>
            <p:cNvSpPr txBox="1"/>
            <p:nvPr/>
          </p:nvSpPr>
          <p:spPr>
            <a:xfrm>
              <a:off x="516325" y="5285539"/>
              <a:ext cx="80663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Free Space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273" name="TextBox 272"/>
            <p:cNvSpPr txBox="1"/>
            <p:nvPr/>
          </p:nvSpPr>
          <p:spPr>
            <a:xfrm>
              <a:off x="5859609" y="795975"/>
              <a:ext cx="1462083" cy="4063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Osc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. Keep Alive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cxnSp>
          <p:nvCxnSpPr>
            <p:cNvPr id="274" name="Straight Arrow Connector 273"/>
            <p:cNvCxnSpPr>
              <a:endCxn id="244" idx="3"/>
            </p:cNvCxnSpPr>
            <p:nvPr/>
          </p:nvCxnSpPr>
          <p:spPr>
            <a:xfrm flipH="1">
              <a:off x="7535849" y="1670441"/>
              <a:ext cx="1129209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tailEnd type="arrow"/>
            </a:ln>
            <a:effectLst/>
          </p:spPr>
        </p:cxnSp>
        <p:sp>
          <p:nvSpPr>
            <p:cNvPr id="275" name="Rounded Rectangle 274"/>
            <p:cNvSpPr/>
            <p:nvPr/>
          </p:nvSpPr>
          <p:spPr>
            <a:xfrm>
              <a:off x="5843166" y="807844"/>
              <a:ext cx="1706903" cy="357463"/>
            </a:xfrm>
            <a:prstGeom prst="roundRect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76" name="Straight Arrow Connector 275"/>
            <p:cNvCxnSpPr/>
            <p:nvPr/>
          </p:nvCxnSpPr>
          <p:spPr>
            <a:xfrm flipH="1">
              <a:off x="5098934" y="439159"/>
              <a:ext cx="2986" cy="713632"/>
            </a:xfrm>
            <a:prstGeom prst="straightConnector1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tailEnd type="arrow"/>
            </a:ln>
            <a:effectLst/>
          </p:spPr>
        </p:cxnSp>
        <p:sp>
          <p:nvSpPr>
            <p:cNvPr id="277" name="Rectangle 276"/>
            <p:cNvSpPr/>
            <p:nvPr/>
          </p:nvSpPr>
          <p:spPr>
            <a:xfrm>
              <a:off x="4946785" y="1166843"/>
              <a:ext cx="246909" cy="1077228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78" name="Elbow Connector 277"/>
            <p:cNvCxnSpPr>
              <a:stCxn id="244" idx="1"/>
            </p:cNvCxnSpPr>
            <p:nvPr/>
          </p:nvCxnSpPr>
          <p:spPr>
            <a:xfrm rot="10800000" flipV="1">
              <a:off x="5193695" y="1670441"/>
              <a:ext cx="586923" cy="352242"/>
            </a:xfrm>
            <a:prstGeom prst="bentConnector3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279" name="Elbow Connector 278"/>
            <p:cNvCxnSpPr/>
            <p:nvPr/>
          </p:nvCxnSpPr>
          <p:spPr>
            <a:xfrm rot="10800000" flipV="1">
              <a:off x="5225355" y="976670"/>
              <a:ext cx="586923" cy="352242"/>
            </a:xfrm>
            <a:prstGeom prst="bentConnector3">
              <a:avLst>
                <a:gd name="adj1" fmla="val 52885"/>
              </a:avLst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280" name="TextBox 279"/>
            <p:cNvSpPr txBox="1"/>
            <p:nvPr/>
          </p:nvSpPr>
          <p:spPr>
            <a:xfrm>
              <a:off x="8316975" y="1300923"/>
              <a:ext cx="1238589" cy="6907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Trigger sync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to RFQ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</p:grpSp>
      <p:sp>
        <p:nvSpPr>
          <p:cNvPr id="337" name="TextBox 336"/>
          <p:cNvSpPr txBox="1"/>
          <p:nvPr/>
        </p:nvSpPr>
        <p:spPr>
          <a:xfrm>
            <a:off x="5459001" y="5007187"/>
            <a:ext cx="1764073" cy="9233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Matching  Optics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Beam Stacker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Transport Optics</a:t>
            </a:r>
          </a:p>
        </p:txBody>
      </p:sp>
      <p:cxnSp>
        <p:nvCxnSpPr>
          <p:cNvPr id="338" name="Straight Arrow Connector 337"/>
          <p:cNvCxnSpPr/>
          <p:nvPr/>
        </p:nvCxnSpPr>
        <p:spPr>
          <a:xfrm flipH="1" flipV="1">
            <a:off x="3491292" y="3519563"/>
            <a:ext cx="249962" cy="606802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339" name="TextBox 338"/>
          <p:cNvSpPr txBox="1"/>
          <p:nvPr/>
        </p:nvSpPr>
        <p:spPr>
          <a:xfrm>
            <a:off x="3148415" y="4276288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/>
                <a:ea typeface="+mn-ea"/>
              </a:rPr>
              <a:t>&lt;P&gt; = 2W CW </a:t>
            </a:r>
          </a:p>
        </p:txBody>
      </p:sp>
      <p:sp>
        <p:nvSpPr>
          <p:cNvPr id="340" name="TextBox 339"/>
          <p:cNvSpPr txBox="1"/>
          <p:nvPr/>
        </p:nvSpPr>
        <p:spPr>
          <a:xfrm>
            <a:off x="4660367" y="4264735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/>
                <a:ea typeface="+mn-ea"/>
              </a:rPr>
              <a:t>&lt;P&gt; = 48 </a:t>
            </a:r>
            <a:r>
              <a:rPr lang="en-US" sz="1800" b="1" dirty="0" err="1">
                <a:solidFill>
                  <a:prstClr val="black"/>
                </a:solidFill>
                <a:latin typeface="Calibri"/>
                <a:ea typeface="+mn-ea"/>
              </a:rPr>
              <a:t>mW</a:t>
            </a:r>
            <a:endParaRPr lang="en-US" sz="1800" b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41" name="TextBox 340"/>
          <p:cNvSpPr txBox="1"/>
          <p:nvPr/>
        </p:nvSpPr>
        <p:spPr>
          <a:xfrm>
            <a:off x="7639295" y="2724968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/>
                <a:ea typeface="+mn-ea"/>
              </a:rPr>
              <a:t>&lt;P&gt; =425 </a:t>
            </a:r>
            <a:r>
              <a:rPr lang="en-US" sz="1800" b="1" dirty="0" err="1">
                <a:solidFill>
                  <a:prstClr val="black"/>
                </a:solidFill>
                <a:latin typeface="Calibri"/>
                <a:ea typeface="+mn-ea"/>
              </a:rPr>
              <a:t>uW</a:t>
            </a:r>
            <a:endParaRPr lang="en-US" sz="1800" b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cxnSp>
        <p:nvCxnSpPr>
          <p:cNvPr id="342" name="Straight Arrow Connector 341"/>
          <p:cNvCxnSpPr/>
          <p:nvPr/>
        </p:nvCxnSpPr>
        <p:spPr>
          <a:xfrm flipH="1">
            <a:off x="7693213" y="3156391"/>
            <a:ext cx="342713" cy="292592"/>
          </a:xfrm>
          <a:prstGeom prst="straightConnector1">
            <a:avLst/>
          </a:prstGeom>
          <a:noFill/>
          <a:ln w="762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343" name="Straight Arrow Connector 342"/>
          <p:cNvCxnSpPr/>
          <p:nvPr/>
        </p:nvCxnSpPr>
        <p:spPr>
          <a:xfrm flipV="1">
            <a:off x="5144144" y="3391703"/>
            <a:ext cx="173921" cy="847790"/>
          </a:xfrm>
          <a:prstGeom prst="straightConnector1">
            <a:avLst/>
          </a:prstGeom>
          <a:noFill/>
          <a:ln w="762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344" name="TextBox 343"/>
          <p:cNvSpPr txBox="1"/>
          <p:nvPr/>
        </p:nvSpPr>
        <p:spPr>
          <a:xfrm>
            <a:off x="1060921" y="1958134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/>
                <a:ea typeface="+mn-ea"/>
              </a:rPr>
              <a:t>100 </a:t>
            </a:r>
            <a:r>
              <a:rPr lang="en-US" sz="1800" b="1" dirty="0" err="1">
                <a:solidFill>
                  <a:prstClr val="black"/>
                </a:solidFill>
                <a:latin typeface="Calibri"/>
                <a:ea typeface="+mn-ea"/>
              </a:rPr>
              <a:t>mW</a:t>
            </a:r>
            <a:r>
              <a:rPr lang="en-US" sz="1800" b="1" dirty="0">
                <a:solidFill>
                  <a:prstClr val="black"/>
                </a:solidFill>
                <a:latin typeface="Calibri"/>
                <a:ea typeface="+mn-ea"/>
              </a:rPr>
              <a:t> CW</a:t>
            </a:r>
          </a:p>
        </p:txBody>
      </p:sp>
      <p:cxnSp>
        <p:nvCxnSpPr>
          <p:cNvPr id="345" name="Straight Arrow Connector 344"/>
          <p:cNvCxnSpPr/>
          <p:nvPr/>
        </p:nvCxnSpPr>
        <p:spPr>
          <a:xfrm flipV="1">
            <a:off x="1909456" y="1378421"/>
            <a:ext cx="156999" cy="640085"/>
          </a:xfrm>
          <a:prstGeom prst="straightConnector1">
            <a:avLst/>
          </a:prstGeom>
          <a:noFill/>
          <a:ln w="762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346" name="TextBox 345"/>
          <p:cNvSpPr txBox="1"/>
          <p:nvPr/>
        </p:nvSpPr>
        <p:spPr>
          <a:xfrm>
            <a:off x="1317731" y="5334928"/>
            <a:ext cx="2883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/>
                <a:ea typeface="+mn-ea"/>
              </a:rPr>
              <a:t>Measured Small signal gain 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/>
                <a:ea typeface="+mn-ea"/>
              </a:rPr>
              <a:t>~ 25 dB both modules</a:t>
            </a:r>
          </a:p>
        </p:txBody>
      </p:sp>
      <p:sp>
        <p:nvSpPr>
          <p:cNvPr id="347" name="TextBox 346"/>
          <p:cNvSpPr txBox="1"/>
          <p:nvPr/>
        </p:nvSpPr>
        <p:spPr>
          <a:xfrm>
            <a:off x="1311245" y="3962494"/>
            <a:ext cx="1717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/>
                <a:ea typeface="+mn-ea"/>
              </a:rPr>
              <a:t>Measured peak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/>
                <a:ea typeface="+mn-ea"/>
              </a:rPr>
              <a:t>gain ~ 20 dB</a:t>
            </a:r>
          </a:p>
        </p:txBody>
      </p:sp>
      <p:sp>
        <p:nvSpPr>
          <p:cNvPr id="348" name="Oval 347"/>
          <p:cNvSpPr/>
          <p:nvPr/>
        </p:nvSpPr>
        <p:spPr>
          <a:xfrm flipH="1">
            <a:off x="2970149" y="2825447"/>
            <a:ext cx="743270" cy="1312152"/>
          </a:xfrm>
          <a:prstGeom prst="ellipse">
            <a:avLst/>
          </a:prstGeom>
          <a:noFill/>
          <a:ln w="76200" cap="flat" cmpd="sng" algn="ctr">
            <a:solidFill>
              <a:srgbClr val="7030A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2" name="TextBox 351"/>
          <p:cNvSpPr txBox="1"/>
          <p:nvPr/>
        </p:nvSpPr>
        <p:spPr>
          <a:xfrm>
            <a:off x="6079044" y="3942576"/>
            <a:ext cx="30295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Power density @ interface</a:t>
            </a:r>
          </a:p>
          <a:p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using 10 um MFD at </a:t>
            </a:r>
            <a:r>
              <a:rPr lang="en-US" sz="1800" dirty="0" smtClean="0">
                <a:solidFill>
                  <a:srgbClr val="FF0000"/>
                </a:solidFill>
              </a:rPr>
              <a:t>PriTel </a:t>
            </a:r>
            <a:r>
              <a:rPr lang="en-US" sz="1800" dirty="0" smtClean="0">
                <a:solidFill>
                  <a:srgbClr val="FF0000"/>
                </a:solidFill>
              </a:rPr>
              <a:t>full</a:t>
            </a:r>
          </a:p>
          <a:p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2W power is 25 kW/mm</a:t>
            </a:r>
            <a:r>
              <a:rPr lang="en-US" sz="1800" baseline="30000" dirty="0" smtClean="0">
                <a:solidFill>
                  <a:srgbClr val="FF0000"/>
                </a:solidFill>
              </a:rPr>
              <a:t>2</a:t>
            </a:r>
            <a:endParaRPr lang="en-US" sz="1800" baseline="30000" dirty="0">
              <a:solidFill>
                <a:srgbClr val="FF0000"/>
              </a:solidFill>
            </a:endParaRPr>
          </a:p>
        </p:txBody>
      </p:sp>
      <p:sp>
        <p:nvSpPr>
          <p:cNvPr id="356" name="TextBox 355"/>
          <p:cNvSpPr txBox="1"/>
          <p:nvPr/>
        </p:nvSpPr>
        <p:spPr>
          <a:xfrm>
            <a:off x="6544265" y="934711"/>
            <a:ext cx="2434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Determines average power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358" name="Straight Arrow Connector 357"/>
          <p:cNvCxnSpPr>
            <a:stCxn id="356" idx="1"/>
            <a:endCxn id="275" idx="0"/>
          </p:cNvCxnSpPr>
          <p:nvPr/>
        </p:nvCxnSpPr>
        <p:spPr>
          <a:xfrm flipH="1">
            <a:off x="6252091" y="1103988"/>
            <a:ext cx="292174" cy="3790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9" name="TextBox 358"/>
          <p:cNvSpPr txBox="1"/>
          <p:nvPr/>
        </p:nvSpPr>
        <p:spPr>
          <a:xfrm>
            <a:off x="3642733" y="4082641"/>
            <a:ext cx="1587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Burned connectors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6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with large average powers in fibers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3004" y="4360127"/>
            <a:ext cx="4819767" cy="1530669"/>
          </a:xfrm>
        </p:spPr>
        <p:txBody>
          <a:bodyPr/>
          <a:lstStyle/>
          <a:p>
            <a:r>
              <a:rPr lang="en-US" sz="1600" dirty="0" smtClean="0"/>
              <a:t>Fiber geometry at  connector</a:t>
            </a:r>
            <a:endParaRPr lang="en-US" sz="1600" dirty="0" smtClean="0"/>
          </a:p>
          <a:p>
            <a:pPr lvl="1"/>
            <a:r>
              <a:rPr lang="en-US" sz="1600" dirty="0" smtClean="0"/>
              <a:t>Expanded core SM fiber (July 10, 2015)</a:t>
            </a:r>
          </a:p>
          <a:p>
            <a:pPr lvl="1"/>
            <a:r>
              <a:rPr lang="en-US" sz="1600" dirty="0" smtClean="0"/>
              <a:t>LMA w/10um core  (Sept 18, 2015)</a:t>
            </a:r>
          </a:p>
          <a:p>
            <a:r>
              <a:rPr lang="en-US" sz="1600" dirty="0" smtClean="0"/>
              <a:t>Pictures from 400 um video inspection </a:t>
            </a:r>
            <a:r>
              <a:rPr lang="en-US" sz="1600" dirty="0" smtClean="0"/>
              <a:t>scope</a:t>
            </a:r>
            <a:endParaRPr lang="en-US" sz="1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B5D2E-5B7F-424F-855E-68819633516D}" type="datetime1">
              <a:rPr lang="en-US" altLang="en-US" smtClean="0"/>
              <a:t>11/22/2015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Johnson | Linac Laser Notcher (Workshop on Booster Performance Enhancements)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9717-4962-49BF-B4A8-8B3FAAD6B6E3}" type="slidenum">
              <a:rPr lang="en-US" altLang="en-US" smtClean="0"/>
              <a:pPr/>
              <a:t>17</a:t>
            </a:fld>
            <a:endParaRPr lang="en-US" altLang="en-US"/>
          </a:p>
        </p:txBody>
      </p:sp>
      <p:grpSp>
        <p:nvGrpSpPr>
          <p:cNvPr id="20" name="Group 19"/>
          <p:cNvGrpSpPr/>
          <p:nvPr/>
        </p:nvGrpSpPr>
        <p:grpSpPr>
          <a:xfrm>
            <a:off x="411475" y="851795"/>
            <a:ext cx="3377532" cy="2548818"/>
            <a:chOff x="411475" y="851795"/>
            <a:chExt cx="3377532" cy="2548818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75" y="851795"/>
              <a:ext cx="3377532" cy="25488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078175" y="2902600"/>
              <a:ext cx="11272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125 um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2203905" y="2115834"/>
              <a:ext cx="0" cy="8619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707865" y="2115834"/>
              <a:ext cx="0" cy="8619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5020573" y="898414"/>
            <a:ext cx="3276489" cy="2557941"/>
            <a:chOff x="5020573" y="898414"/>
            <a:chExt cx="3276489" cy="255794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43" t="31486" r="42115" b="47172"/>
            <a:stretch/>
          </p:blipFill>
          <p:spPr bwMode="auto">
            <a:xfrm>
              <a:off x="5020573" y="898414"/>
              <a:ext cx="3262842" cy="25579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Oval 11"/>
            <p:cNvSpPr/>
            <p:nvPr/>
          </p:nvSpPr>
          <p:spPr>
            <a:xfrm>
              <a:off x="6578840" y="2072626"/>
              <a:ext cx="251460" cy="259080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45787" y="1971333"/>
              <a:ext cx="15871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10 um core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755614" y="1230284"/>
              <a:ext cx="15414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Stress rods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57567" y="3456355"/>
            <a:ext cx="3285348" cy="2558212"/>
            <a:chOff x="457567" y="3456355"/>
            <a:chExt cx="3285348" cy="2558212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567" y="3456355"/>
              <a:ext cx="3285348" cy="2479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706522" y="5552902"/>
              <a:ext cx="27703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 10um </a:t>
              </a:r>
              <a:r>
                <a:rPr lang="en-US" dirty="0" smtClean="0">
                  <a:solidFill>
                    <a:srgbClr val="FFFF00"/>
                  </a:solidFill>
                </a:rPr>
                <a:t>delivery fiber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770031" y="3646449"/>
              <a:ext cx="8707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Burned</a:t>
              </a:r>
              <a:endParaRPr lang="en-US" sz="1800" dirty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2100241" y="3831115"/>
              <a:ext cx="669790" cy="52901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4744384" y="3646449"/>
            <a:ext cx="47059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FC/APC connectors (Angled Physical contact) spring loaded  - standard fiber adapter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3562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with large average powers in </a:t>
            </a:r>
            <a:r>
              <a:rPr lang="en-US" dirty="0" smtClean="0"/>
              <a:t>fibers (3)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04E29-6C67-4BCD-B53D-528E077CEBF9}" type="datetime1">
              <a:rPr lang="en-US" altLang="en-US" smtClean="0"/>
              <a:t>11/22/2015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Johnson | Linac Laser Notcher (Workshop on Booster Performance Enhancements)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9717-4962-49BF-B4A8-8B3FAAD6B6E3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158249"/>
          </a:xfrm>
        </p:spPr>
        <p:txBody>
          <a:bodyPr>
            <a:normAutofit lnSpcReduction="10000"/>
          </a:bodyPr>
          <a:lstStyle/>
          <a:p>
            <a:r>
              <a:rPr lang="en-US" sz="1800" b="1" dirty="0" smtClean="0"/>
              <a:t>Fiber Damage -Two phenomena </a:t>
            </a:r>
          </a:p>
          <a:p>
            <a:pPr lvl="1"/>
            <a:r>
              <a:rPr lang="en-US" sz="1800" b="1" dirty="0" smtClean="0"/>
              <a:t>bulk fiber damage threshold usually associated with peak powers in </a:t>
            </a:r>
            <a:r>
              <a:rPr lang="en-US" sz="1800" b="1" dirty="0" err="1" smtClean="0"/>
              <a:t>ps</a:t>
            </a:r>
            <a:r>
              <a:rPr lang="en-US" sz="1800" b="1" dirty="0" smtClean="0"/>
              <a:t> and fs pulses with the threshold in the 10’s GW/cm2,</a:t>
            </a:r>
          </a:p>
          <a:p>
            <a:pPr lvl="1"/>
            <a:r>
              <a:rPr lang="en-US" sz="1800" b="1" dirty="0" smtClean="0">
                <a:solidFill>
                  <a:srgbClr val="FF0000"/>
                </a:solidFill>
              </a:rPr>
              <a:t>End facet damage – usually due to average power and heating of the silica at the glass-air interface. </a:t>
            </a:r>
          </a:p>
          <a:p>
            <a:pPr lvl="2"/>
            <a:r>
              <a:rPr lang="en-US" sz="1600" b="1" dirty="0" smtClean="0"/>
              <a:t>End facet surface irregularities or polish</a:t>
            </a:r>
          </a:p>
          <a:p>
            <a:pPr lvl="2"/>
            <a:r>
              <a:rPr lang="en-US" sz="1600" b="1" dirty="0" smtClean="0"/>
              <a:t>In fiber to fiber connections </a:t>
            </a:r>
            <a:r>
              <a:rPr lang="en-US" sz="1600" b="1" dirty="0" err="1" smtClean="0"/>
              <a:t>mis</a:t>
            </a:r>
            <a:r>
              <a:rPr lang="en-US" sz="1600" b="1" dirty="0" smtClean="0"/>
              <a:t>-alignment can cause heating </a:t>
            </a:r>
          </a:p>
          <a:p>
            <a:pPr lvl="2"/>
            <a:r>
              <a:rPr lang="en-US" sz="1600" b="1" dirty="0" smtClean="0"/>
              <a:t>Dust particles (absorb energy &amp; raise temp)</a:t>
            </a:r>
          </a:p>
          <a:p>
            <a:r>
              <a:rPr lang="en-US" sz="1800" dirty="0"/>
              <a:t>End facet damage threshold</a:t>
            </a:r>
          </a:p>
          <a:p>
            <a:pPr lvl="1"/>
            <a:r>
              <a:rPr lang="en-US" sz="1800" dirty="0"/>
              <a:t>There seems to be no agreed upon number – NO hard fast number</a:t>
            </a:r>
          </a:p>
          <a:p>
            <a:pPr lvl="2"/>
            <a:r>
              <a:rPr lang="en-US" sz="1600" dirty="0"/>
              <a:t>Coastal connections -&gt; clean interface 25 kW/mm</a:t>
            </a:r>
            <a:r>
              <a:rPr lang="en-US" sz="1600" baseline="30000" dirty="0"/>
              <a:t>2 </a:t>
            </a:r>
            <a:r>
              <a:rPr lang="en-US" sz="1600" dirty="0"/>
              <a:t>(comfortable </a:t>
            </a:r>
            <a:r>
              <a:rPr lang="en-US" sz="1600" dirty="0" err="1"/>
              <a:t>fluence</a:t>
            </a:r>
            <a:r>
              <a:rPr lang="en-US" sz="1600" dirty="0"/>
              <a:t>)</a:t>
            </a:r>
            <a:endParaRPr lang="en-US" sz="1600" baseline="30000" dirty="0"/>
          </a:p>
          <a:p>
            <a:pPr lvl="2"/>
            <a:r>
              <a:rPr lang="en-US" sz="1600" dirty="0"/>
              <a:t>                                     -&gt; “dirty” interface 5 kW/mm</a:t>
            </a:r>
            <a:r>
              <a:rPr lang="en-US" sz="1600" baseline="30000" dirty="0"/>
              <a:t>2</a:t>
            </a:r>
          </a:p>
          <a:p>
            <a:pPr lvl="2"/>
            <a:r>
              <a:rPr lang="en-US" sz="1600" dirty="0"/>
              <a:t>Diamond -&gt; 1 micron dust particle on core </a:t>
            </a:r>
            <a:r>
              <a:rPr lang="en-US" sz="1600" dirty="0" smtClean="0"/>
              <a:t>3 kW/mm</a:t>
            </a:r>
            <a:r>
              <a:rPr lang="en-US" sz="1600" baseline="30000" dirty="0" smtClean="0"/>
              <a:t>2  </a:t>
            </a:r>
            <a:r>
              <a:rPr lang="en-US" sz="1600" dirty="0" smtClean="0"/>
              <a:t>(for power solutions)</a:t>
            </a:r>
          </a:p>
          <a:p>
            <a:pPr lvl="1"/>
            <a:r>
              <a:rPr lang="en-US" sz="1800" dirty="0" smtClean="0"/>
              <a:t>How to raise threshold</a:t>
            </a:r>
          </a:p>
          <a:p>
            <a:pPr lvl="2"/>
            <a:r>
              <a:rPr lang="en-US" sz="1600" b="1" dirty="0" smtClean="0"/>
              <a:t>Expanded core connector  OR larger core fiber </a:t>
            </a:r>
            <a:r>
              <a:rPr lang="en-US" sz="1600" b="1" dirty="0" smtClean="0">
                <a:sym typeface="Wingdings" panose="05000000000000000000" pitchFamily="2" charset="2"/>
              </a:rPr>
              <a:t> 1</a:t>
            </a:r>
            <a:r>
              <a:rPr lang="en-US" sz="1600" b="1" baseline="30000" dirty="0" smtClean="0">
                <a:sym typeface="Wingdings" panose="05000000000000000000" pitchFamily="2" charset="2"/>
              </a:rPr>
              <a:t>st</a:t>
            </a:r>
            <a:r>
              <a:rPr lang="en-US" sz="1600" b="1" dirty="0" smtClean="0">
                <a:sym typeface="Wingdings" panose="05000000000000000000" pitchFamily="2" charset="2"/>
              </a:rPr>
              <a:t> &amp; 2</a:t>
            </a:r>
            <a:r>
              <a:rPr lang="en-US" sz="1600" b="1" baseline="30000" dirty="0" smtClean="0">
                <a:sym typeface="Wingdings" panose="05000000000000000000" pitchFamily="2" charset="2"/>
              </a:rPr>
              <a:t>nd</a:t>
            </a:r>
            <a:r>
              <a:rPr lang="en-US" sz="1600" b="1" dirty="0" smtClean="0">
                <a:sym typeface="Wingdings" panose="05000000000000000000" pitchFamily="2" charset="2"/>
              </a:rPr>
              <a:t> failures</a:t>
            </a:r>
            <a:endParaRPr lang="en-US" sz="1600" b="1" dirty="0" smtClean="0"/>
          </a:p>
          <a:p>
            <a:pPr lvl="2"/>
            <a:r>
              <a:rPr lang="en-US" sz="1600" b="1" dirty="0" smtClean="0"/>
              <a:t>GRIN fiber end-cap connector</a:t>
            </a:r>
          </a:p>
          <a:p>
            <a:pPr lvl="2"/>
            <a:r>
              <a:rPr lang="en-US" sz="1600" b="1" dirty="0"/>
              <a:t>Free space coupling (using end-capped fiber</a:t>
            </a:r>
            <a:r>
              <a:rPr lang="en-US" sz="1600" b="1" dirty="0" smtClean="0"/>
              <a:t>)        </a:t>
            </a:r>
            <a:r>
              <a:rPr lang="en-US" sz="1800" b="1" dirty="0" smtClean="0">
                <a:solidFill>
                  <a:srgbClr val="FF0000"/>
                </a:solidFill>
              </a:rPr>
              <a:t>Options remaining</a:t>
            </a:r>
            <a:endParaRPr lang="en-US" sz="1800" b="1" dirty="0">
              <a:solidFill>
                <a:srgbClr val="FF0000"/>
              </a:solidFill>
            </a:endParaRPr>
          </a:p>
          <a:p>
            <a:pPr lvl="2"/>
            <a:r>
              <a:rPr lang="en-US" sz="1600" b="1" dirty="0" smtClean="0"/>
              <a:t>Eliminate interface -&gt; fusion splice</a:t>
            </a:r>
            <a:endParaRPr lang="en-US" sz="1600" b="1" dirty="0"/>
          </a:p>
          <a:p>
            <a:pPr lvl="2"/>
            <a:endParaRPr lang="en-US" sz="1600" dirty="0"/>
          </a:p>
          <a:p>
            <a:endParaRPr lang="en-US" b="1" dirty="0" smtClean="0"/>
          </a:p>
          <a:p>
            <a:pPr lvl="2"/>
            <a:endParaRPr lang="en-US" sz="1800" b="1" dirty="0" smtClean="0"/>
          </a:p>
          <a:p>
            <a:pPr lvl="2"/>
            <a:endParaRPr lang="en-US" sz="1800" b="1" dirty="0"/>
          </a:p>
        </p:txBody>
      </p:sp>
      <p:sp>
        <p:nvSpPr>
          <p:cNvPr id="8" name="Right Brace 7"/>
          <p:cNvSpPr/>
          <p:nvPr/>
        </p:nvSpPr>
        <p:spPr>
          <a:xfrm>
            <a:off x="5769033" y="5237018"/>
            <a:ext cx="266007" cy="69826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6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122" y="2527882"/>
            <a:ext cx="1705541" cy="458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couple high power </a:t>
            </a:r>
            <a:r>
              <a:rPr lang="en-US" dirty="0" smtClean="0"/>
              <a:t>in fiber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78654"/>
            <a:ext cx="8672513" cy="5489142"/>
          </a:xfrm>
        </p:spPr>
        <p:txBody>
          <a:bodyPr/>
          <a:lstStyle/>
          <a:p>
            <a:r>
              <a:rPr lang="en-US" dirty="0" smtClean="0"/>
              <a:t>GRIN fiber end-cap connector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Free-space w/end-cap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Eliminate interface -&gt; fusion splicing the two amplifiers together -&gt; we don’t have capability… must contract out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9F3A7-EB0C-4BBF-9B56-EDEB5F0D3BAF}" type="datetime1">
              <a:rPr lang="en-US" altLang="en-US" smtClean="0"/>
              <a:t>11/22/2015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Johnson | Linac Laser Notcher (Workshop on Booster Performance Enhancements)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9717-4962-49BF-B4A8-8B3FAAD6B6E3}" type="slidenum">
              <a:rPr lang="en-US" altLang="en-US" smtClean="0"/>
              <a:pPr/>
              <a:t>19</a:t>
            </a:fld>
            <a:endParaRPr lang="en-US" altLang="en-US"/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338549" y="1141866"/>
            <a:ext cx="4294349" cy="1347707"/>
            <a:chOff x="428" y="1348"/>
            <a:chExt cx="5431" cy="1545"/>
          </a:xfrm>
        </p:grpSpPr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646" y="1350"/>
              <a:ext cx="629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400" i="1">
                  <a:latin typeface="Arial" charset="0"/>
                </a:rPr>
                <a:t>SM </a:t>
              </a:r>
              <a:r>
                <a:rPr lang="en-US" altLang="en-US" sz="1600" i="1">
                  <a:latin typeface="Arial" charset="0"/>
                </a:rPr>
                <a:t>fiber</a:t>
              </a:r>
              <a:endParaRPr lang="en-US" altLang="en-US"/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1978" y="1348"/>
              <a:ext cx="1145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400" i="1">
                  <a:latin typeface="Arial" charset="0"/>
                </a:rPr>
                <a:t>GRIN </a:t>
              </a:r>
              <a:r>
                <a:rPr lang="en-US" altLang="en-US" sz="1600" i="1">
                  <a:latin typeface="Arial" charset="0"/>
                </a:rPr>
                <a:t>fiber</a:t>
              </a:r>
              <a:endParaRPr lang="en-US" altLang="en-US"/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4780" y="1353"/>
              <a:ext cx="629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400" i="1">
                  <a:latin typeface="Arial" charset="0"/>
                </a:rPr>
                <a:t>SM </a:t>
              </a:r>
              <a:r>
                <a:rPr lang="en-US" altLang="en-US" sz="1600" i="1">
                  <a:latin typeface="Arial" charset="0"/>
                </a:rPr>
                <a:t>fiber</a:t>
              </a:r>
              <a:endParaRPr lang="en-US" altLang="en-US"/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3324" y="1351"/>
              <a:ext cx="1145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400" i="1">
                  <a:latin typeface="Arial" charset="0"/>
                </a:rPr>
                <a:t>GRIN </a:t>
              </a:r>
              <a:r>
                <a:rPr lang="en-US" altLang="en-US" sz="1600" i="1">
                  <a:latin typeface="Arial" charset="0"/>
                </a:rPr>
                <a:t>fiber</a:t>
              </a:r>
              <a:endParaRPr lang="en-US" altLang="en-US"/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1372" y="1348"/>
              <a:ext cx="708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100" i="1" dirty="0">
                  <a:solidFill>
                    <a:schemeClr val="accent2"/>
                  </a:solidFill>
                  <a:latin typeface="Arial" charset="0"/>
                </a:rPr>
                <a:t>splice</a:t>
              </a:r>
              <a:endParaRPr lang="en-US" alt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1562" y="2659"/>
              <a:ext cx="1146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600" i="1">
                  <a:latin typeface="Arial" charset="0"/>
                </a:rPr>
                <a:t>connector</a:t>
              </a:r>
              <a:r>
                <a:rPr lang="en-US" altLang="en-US" sz="1400" i="1">
                  <a:latin typeface="Arial" charset="0"/>
                </a:rPr>
                <a:t> 1</a:t>
              </a:r>
              <a:endParaRPr lang="en-US" altLang="en-US"/>
            </a:p>
          </p:txBody>
        </p:sp>
        <p:grpSp>
          <p:nvGrpSpPr>
            <p:cNvPr id="14" name="Group 12"/>
            <p:cNvGrpSpPr>
              <a:grpSpLocks/>
            </p:cNvGrpSpPr>
            <p:nvPr/>
          </p:nvGrpSpPr>
          <p:grpSpPr bwMode="auto">
            <a:xfrm>
              <a:off x="428" y="1525"/>
              <a:ext cx="5431" cy="1171"/>
              <a:chOff x="428" y="1525"/>
              <a:chExt cx="5431" cy="1171"/>
            </a:xfrm>
          </p:grpSpPr>
          <p:grpSp>
            <p:nvGrpSpPr>
              <p:cNvPr id="16" name="Group 13"/>
              <p:cNvGrpSpPr>
                <a:grpSpLocks/>
              </p:cNvGrpSpPr>
              <p:nvPr/>
            </p:nvGrpSpPr>
            <p:grpSpPr bwMode="auto">
              <a:xfrm>
                <a:off x="428" y="1712"/>
                <a:ext cx="5431" cy="745"/>
                <a:chOff x="428" y="1712"/>
                <a:chExt cx="5431" cy="745"/>
              </a:xfrm>
            </p:grpSpPr>
            <p:graphicFrame>
              <p:nvGraphicFramePr>
                <p:cNvPr id="25" name="Object 14"/>
                <p:cNvGraphicFramePr>
                  <a:graphicFrameLocks noChangeAspect="1"/>
                </p:cNvGraphicFramePr>
                <p:nvPr/>
              </p:nvGraphicFramePr>
              <p:xfrm>
                <a:off x="676" y="1712"/>
                <a:ext cx="4931" cy="74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54" name="Immagine bitmap" r:id="rId4" imgW="15186066" imgH="2339181" progId="Paint.Picture">
                        <p:embed/>
                      </p:oleObj>
                    </mc:Choice>
                    <mc:Fallback>
                      <p:oleObj name="Immagine bitmap" r:id="rId4" imgW="15186066" imgH="2339181" progId="Paint.Picture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76" y="1712"/>
                              <a:ext cx="4931" cy="74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6" name="Object 15"/>
                <p:cNvGraphicFramePr>
                  <a:graphicFrameLocks noChangeAspect="1"/>
                </p:cNvGraphicFramePr>
                <p:nvPr/>
              </p:nvGraphicFramePr>
              <p:xfrm>
                <a:off x="949" y="1944"/>
                <a:ext cx="4910" cy="27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55" name="Immagine bitmap" r:id="rId6" imgW="15140187" imgH="899190" progId="Paint.Picture">
                        <p:embed/>
                      </p:oleObj>
                    </mc:Choice>
                    <mc:Fallback>
                      <p:oleObj name="Immagine bitmap" r:id="rId6" imgW="15140187" imgH="899190" progId="Paint.Picture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949" y="1944"/>
                              <a:ext cx="4910" cy="27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7" name="Object 16"/>
                <p:cNvGraphicFramePr>
                  <a:graphicFrameLocks noChangeAspect="1"/>
                </p:cNvGraphicFramePr>
                <p:nvPr/>
              </p:nvGraphicFramePr>
              <p:xfrm>
                <a:off x="428" y="1944"/>
                <a:ext cx="4910" cy="27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56" name="Immagine bitmap" r:id="rId8" imgW="15140187" imgH="899190" progId="Paint.Picture">
                        <p:embed/>
                      </p:oleObj>
                    </mc:Choice>
                    <mc:Fallback>
                      <p:oleObj name="Immagine bitmap" r:id="rId8" imgW="15140187" imgH="899190" progId="Paint.Picture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28" y="1944"/>
                              <a:ext cx="4910" cy="27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8" name="Object 17"/>
                <p:cNvGraphicFramePr>
                  <a:graphicFrameLocks noChangeAspect="1"/>
                </p:cNvGraphicFramePr>
                <p:nvPr/>
              </p:nvGraphicFramePr>
              <p:xfrm>
                <a:off x="688" y="1944"/>
                <a:ext cx="4910" cy="27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4857" name="Immagine bitmap" r:id="rId9" imgW="15140187" imgH="899190" progId="Paint.Picture">
                        <p:embed/>
                      </p:oleObj>
                    </mc:Choice>
                    <mc:Fallback>
                      <p:oleObj name="Immagine bitmap" r:id="rId9" imgW="15140187" imgH="899190" progId="Paint.Picture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88" y="1944"/>
                              <a:ext cx="4910" cy="27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17" name="Line 18"/>
              <p:cNvSpPr>
                <a:spLocks noChangeShapeType="1"/>
              </p:cNvSpPr>
              <p:nvPr/>
            </p:nvSpPr>
            <p:spPr bwMode="auto">
              <a:xfrm flipH="1" flipV="1">
                <a:off x="939" y="1541"/>
                <a:ext cx="111" cy="49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Line 19"/>
              <p:cNvSpPr>
                <a:spLocks noChangeShapeType="1"/>
              </p:cNvSpPr>
              <p:nvPr/>
            </p:nvSpPr>
            <p:spPr bwMode="auto">
              <a:xfrm flipH="1">
                <a:off x="1957" y="1542"/>
                <a:ext cx="246" cy="43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Line 20"/>
              <p:cNvSpPr>
                <a:spLocks noChangeShapeType="1"/>
              </p:cNvSpPr>
              <p:nvPr/>
            </p:nvSpPr>
            <p:spPr bwMode="auto">
              <a:xfrm>
                <a:off x="3707" y="1525"/>
                <a:ext cx="394" cy="45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Line 21"/>
              <p:cNvSpPr>
                <a:spLocks noChangeShapeType="1"/>
              </p:cNvSpPr>
              <p:nvPr/>
            </p:nvSpPr>
            <p:spPr bwMode="auto">
              <a:xfrm>
                <a:off x="4981" y="1541"/>
                <a:ext cx="224" cy="48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Line 22"/>
              <p:cNvSpPr>
                <a:spLocks noChangeShapeType="1"/>
              </p:cNvSpPr>
              <p:nvPr/>
            </p:nvSpPr>
            <p:spPr bwMode="auto">
              <a:xfrm flipH="1">
                <a:off x="1329" y="1600"/>
                <a:ext cx="170" cy="309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Line 23"/>
              <p:cNvSpPr>
                <a:spLocks noChangeShapeType="1"/>
              </p:cNvSpPr>
              <p:nvPr/>
            </p:nvSpPr>
            <p:spPr bwMode="auto">
              <a:xfrm>
                <a:off x="4599" y="1638"/>
                <a:ext cx="329" cy="269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AutoShape 24"/>
              <p:cNvSpPr>
                <a:spLocks/>
              </p:cNvSpPr>
              <p:nvPr/>
            </p:nvSpPr>
            <p:spPr bwMode="auto">
              <a:xfrm rot="16200000">
                <a:off x="1848" y="1397"/>
                <a:ext cx="144" cy="2443"/>
              </a:xfrm>
              <a:prstGeom prst="leftBrace">
                <a:avLst>
                  <a:gd name="adj1" fmla="val 141377"/>
                  <a:gd name="adj2" fmla="val 50000"/>
                </a:avLst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AutoShape 25"/>
              <p:cNvSpPr>
                <a:spLocks/>
              </p:cNvSpPr>
              <p:nvPr/>
            </p:nvSpPr>
            <p:spPr bwMode="auto">
              <a:xfrm rot="16200000">
                <a:off x="4312" y="1402"/>
                <a:ext cx="144" cy="2443"/>
              </a:xfrm>
              <a:prstGeom prst="leftBrace">
                <a:avLst>
                  <a:gd name="adj1" fmla="val 141377"/>
                  <a:gd name="adj2" fmla="val 50000"/>
                </a:avLst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5" name="Text Box 26"/>
            <p:cNvSpPr txBox="1">
              <a:spLocks noChangeArrowheads="1"/>
            </p:cNvSpPr>
            <p:nvPr/>
          </p:nvSpPr>
          <p:spPr bwMode="auto">
            <a:xfrm>
              <a:off x="4026" y="2665"/>
              <a:ext cx="1146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600" i="1">
                  <a:latin typeface="Arial" charset="0"/>
                </a:rPr>
                <a:t>connector</a:t>
              </a:r>
              <a:r>
                <a:rPr lang="en-US" altLang="en-US" sz="1400" i="1">
                  <a:latin typeface="Arial" charset="0"/>
                </a:rPr>
                <a:t> 2</a:t>
              </a:r>
              <a:endParaRPr lang="en-US" alt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156838" y="1005803"/>
            <a:ext cx="37599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handle &gt; 3W@ interface</a:t>
            </a:r>
          </a:p>
          <a:p>
            <a:r>
              <a:rPr lang="en-US" dirty="0" smtClean="0"/>
              <a:t>Have only made w/SM fiber</a:t>
            </a:r>
          </a:p>
          <a:p>
            <a:r>
              <a:rPr lang="en-US" dirty="0" smtClean="0"/>
              <a:t>Requires R&amp;D </a:t>
            </a:r>
          </a:p>
          <a:p>
            <a:r>
              <a:rPr lang="en-US" dirty="0" smtClean="0"/>
              <a:t>Long lead time</a:t>
            </a:r>
            <a:endParaRPr lang="en-US" dirty="0"/>
          </a:p>
        </p:txBody>
      </p:sp>
      <p:pic>
        <p:nvPicPr>
          <p:cNvPr id="31" name="Content Placeholder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12" y="3407640"/>
            <a:ext cx="1823266" cy="1825987"/>
          </a:xfrm>
          <a:prstGeom prst="rect">
            <a:avLst/>
          </a:prstGeom>
        </p:spPr>
      </p:pic>
      <p:pic>
        <p:nvPicPr>
          <p:cNvPr id="32" name="Picture 2" descr="C:\Users\dej\Documents\Laser Notcher\fiber-fiber coupling\F810APC results\Layout for coupling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8" b="47412"/>
          <a:stretch/>
        </p:blipFill>
        <p:spPr bwMode="auto">
          <a:xfrm>
            <a:off x="2500747" y="3429000"/>
            <a:ext cx="2656091" cy="122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839" y="2913341"/>
            <a:ext cx="3886184" cy="249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2872537" y="5039262"/>
            <a:ext cx="23117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Coupling eff 0.92 (-.4 dB loss)</a:t>
            </a:r>
            <a:endParaRPr lang="en-US" sz="1400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1" b="50311"/>
          <a:stretch/>
        </p:blipFill>
        <p:spPr>
          <a:xfrm>
            <a:off x="2916509" y="4615347"/>
            <a:ext cx="1570307" cy="42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6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of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 </a:t>
            </a:r>
            <a:endParaRPr lang="en-US" dirty="0"/>
          </a:p>
          <a:p>
            <a:r>
              <a:rPr lang="en-US" dirty="0" smtClean="0"/>
              <a:t>Laser Notcher R&amp;D Goals</a:t>
            </a:r>
          </a:p>
          <a:p>
            <a:r>
              <a:rPr lang="en-US" dirty="0" smtClean="0"/>
              <a:t>Concept</a:t>
            </a:r>
          </a:p>
          <a:p>
            <a:r>
              <a:rPr lang="en-US" dirty="0" smtClean="0"/>
              <a:t>Demonstration Experiment</a:t>
            </a:r>
          </a:p>
          <a:p>
            <a:r>
              <a:rPr lang="en-US" dirty="0" smtClean="0"/>
              <a:t>System </a:t>
            </a:r>
            <a:r>
              <a:rPr lang="en-US" dirty="0" smtClean="0"/>
              <a:t>Description, Challenges, </a:t>
            </a:r>
            <a:r>
              <a:rPr lang="en-US" dirty="0" smtClean="0"/>
              <a:t>and Accomplishments</a:t>
            </a:r>
          </a:p>
          <a:p>
            <a:r>
              <a:rPr lang="en-US" dirty="0" smtClean="0"/>
              <a:t>Status</a:t>
            </a:r>
          </a:p>
          <a:p>
            <a:r>
              <a:rPr lang="en-US" dirty="0" smtClean="0"/>
              <a:t>Summary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94D3B-D480-4EF9-A9E3-C73F2D0A1806}" type="datetime1">
              <a:rPr lang="en-US" altLang="en-US" smtClean="0"/>
              <a:t>11/22/2015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Johnson | Linac Laser Notcher (Workshop on Booster Performance Enhancements)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9717-4962-49BF-B4A8-8B3FAAD6B6E3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708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 Space Amplifier and Beam Shaping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193E4-7BF3-42E3-8292-F1CFAD92C700}" type="datetime1">
              <a:rPr lang="en-US" altLang="en-US" smtClean="0"/>
              <a:t>11/22/2015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Johnson | Linac Laser Notcher (Workshop on Booster Performance Enhancements)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9717-4962-49BF-B4A8-8B3FAAD6B6E3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7153"/>
            <a:ext cx="9144000" cy="47114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0" t="37662" r="23795" b="12239"/>
          <a:stretch/>
        </p:blipFill>
        <p:spPr>
          <a:xfrm>
            <a:off x="4853940" y="2067703"/>
            <a:ext cx="807720" cy="7696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3" t="39990" r="27584" b="2578"/>
          <a:stretch/>
        </p:blipFill>
        <p:spPr>
          <a:xfrm>
            <a:off x="93581" y="2172477"/>
            <a:ext cx="1165387" cy="971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5" t="20741" r="20666" b="4362"/>
          <a:stretch/>
        </p:blipFill>
        <p:spPr>
          <a:xfrm>
            <a:off x="2918460" y="3832859"/>
            <a:ext cx="1310640" cy="11986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6" t="39162" r="13333" b="4360"/>
          <a:stretch/>
        </p:blipFill>
        <p:spPr>
          <a:xfrm>
            <a:off x="7424768" y="5311140"/>
            <a:ext cx="1612551" cy="762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8069" y="881871"/>
            <a:ext cx="8747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Optical Board layout and beam profiles during preliminary alignment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09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 Space Amplifier(s)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868" y="935066"/>
            <a:ext cx="8672513" cy="4987867"/>
          </a:xfrm>
        </p:spPr>
        <p:txBody>
          <a:bodyPr/>
          <a:lstStyle/>
          <a:p>
            <a:r>
              <a:rPr lang="en-US" dirty="0" smtClean="0"/>
              <a:t>Two amplifier modules (double pass) REA and RBA</a:t>
            </a:r>
          </a:p>
          <a:p>
            <a:r>
              <a:rPr lang="en-US" dirty="0" smtClean="0"/>
              <a:t>RBA  SSG measurement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REA SSG measurement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FC9A5-1EF1-4B98-9993-4DADCBDBBBB7}" type="datetime1">
              <a:rPr lang="en-US" altLang="en-US" smtClean="0"/>
              <a:t>11/22/2015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Johnson | Linac Laser Notcher (Workshop on Booster Performance Enhancements)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9717-4962-49BF-B4A8-8B3FAAD6B6E3}" type="slidenum">
              <a:rPr lang="en-US" altLang="en-US" smtClean="0"/>
              <a:pPr/>
              <a:t>21</a:t>
            </a:fld>
            <a:endParaRPr lang="en-US" alt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69186" y="4059434"/>
            <a:ext cx="8573877" cy="1761725"/>
            <a:chOff x="228600" y="1557105"/>
            <a:chExt cx="8573877" cy="176172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417"/>
            <a:stretch/>
          </p:blipFill>
          <p:spPr>
            <a:xfrm>
              <a:off x="228600" y="1575411"/>
              <a:ext cx="1919689" cy="174341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26"/>
            <a:stretch/>
          </p:blipFill>
          <p:spPr>
            <a:xfrm>
              <a:off x="2494780" y="1588432"/>
              <a:ext cx="1867900" cy="171737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03"/>
            <a:stretch/>
          </p:blipFill>
          <p:spPr>
            <a:xfrm>
              <a:off x="4817340" y="1566257"/>
              <a:ext cx="1847540" cy="172138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162"/>
            <a:stretch/>
          </p:blipFill>
          <p:spPr>
            <a:xfrm>
              <a:off x="6880969" y="1557105"/>
              <a:ext cx="1921508" cy="1739691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586363" y="5764050"/>
            <a:ext cx="1729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Zero current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782269" y="5789971"/>
            <a:ext cx="1374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dirty="0" smtClean="0"/>
              <a:t> 130 Amp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76275" y="4412122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440 </a:t>
            </a:r>
            <a:r>
              <a:rPr lang="en-US" sz="1800" dirty="0" err="1" smtClean="0">
                <a:solidFill>
                  <a:schemeClr val="bg1"/>
                </a:solidFill>
              </a:rPr>
              <a:t>uV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17108" y="4305493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360 mV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63" y="1729397"/>
            <a:ext cx="2266137" cy="16996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386" y="1729397"/>
            <a:ext cx="2321757" cy="17413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54" y="1779372"/>
            <a:ext cx="2747049" cy="168205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97223" y="2016219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880 </a:t>
            </a:r>
            <a:r>
              <a:rPr lang="en-US" sz="1800" dirty="0" err="1" smtClean="0">
                <a:solidFill>
                  <a:schemeClr val="bg1"/>
                </a:solidFill>
              </a:rPr>
              <a:t>uV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0187" y="1826060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652 mV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90069" y="2969978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120 A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71426" y="5808136"/>
            <a:ext cx="2717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SSG  ~ </a:t>
            </a:r>
            <a:r>
              <a:rPr lang="en-US" dirty="0" smtClean="0"/>
              <a:t>30 </a:t>
            </a:r>
            <a:r>
              <a:rPr lang="en-US" dirty="0" smtClean="0"/>
              <a:t>dB for REA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13747" y="4259326"/>
            <a:ext cx="935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Notch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98842" y="4305493"/>
            <a:ext cx="966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Bunch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76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Due to </a:t>
            </a:r>
          </a:p>
          <a:p>
            <a:pPr lvl="1"/>
            <a:r>
              <a:rPr lang="en-US" sz="2000" dirty="0" smtClean="0"/>
              <a:t>restricted horizontal aperture in optical cavity</a:t>
            </a:r>
          </a:p>
          <a:p>
            <a:pPr lvl="1"/>
            <a:r>
              <a:rPr lang="en-US" sz="2000" dirty="0" smtClean="0"/>
              <a:t>Large vertical </a:t>
            </a:r>
            <a:r>
              <a:rPr lang="en-US" sz="2000" dirty="0" smtClean="0"/>
              <a:t>H- beam </a:t>
            </a:r>
            <a:r>
              <a:rPr lang="en-US" sz="2000" dirty="0" smtClean="0"/>
              <a:t>size</a:t>
            </a:r>
          </a:p>
          <a:p>
            <a:pPr lvl="1"/>
            <a:r>
              <a:rPr lang="en-US" sz="2000" dirty="0" smtClean="0"/>
              <a:t>And desire to neutralize “all” ions in the bunch (long &amp; trans.)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FF0000"/>
                </a:solidFill>
              </a:rPr>
              <a:t>We chose to generate a temporally and spatially uniform (roof-top)</a:t>
            </a:r>
          </a:p>
          <a:p>
            <a:r>
              <a:rPr lang="en-US" sz="2000" dirty="0" smtClean="0"/>
              <a:t>Refractive beam shaping optics</a:t>
            </a:r>
          </a:p>
          <a:p>
            <a:pPr lvl="1"/>
            <a:r>
              <a:rPr lang="en-US" sz="2000" dirty="0" smtClean="0"/>
              <a:t>Made a nice roof top profile </a:t>
            </a:r>
            <a:r>
              <a:rPr lang="en-US" sz="2000" dirty="0" smtClean="0"/>
              <a:t>over a short</a:t>
            </a:r>
            <a:r>
              <a:rPr lang="en-US" sz="2000" dirty="0" smtClean="0"/>
              <a:t> </a:t>
            </a:r>
            <a:r>
              <a:rPr lang="en-US" sz="2000" dirty="0" smtClean="0"/>
              <a:t>distance</a:t>
            </a:r>
          </a:p>
          <a:p>
            <a:pPr lvl="1"/>
            <a:r>
              <a:rPr lang="en-US" sz="2000" dirty="0" smtClean="0"/>
              <a:t>Couldn’t transport roof-top </a:t>
            </a:r>
            <a:r>
              <a:rPr lang="en-US" sz="2000" dirty="0" smtClean="0"/>
              <a:t>profile required </a:t>
            </a:r>
          </a:p>
          <a:p>
            <a:pPr lvl="1"/>
            <a:r>
              <a:rPr lang="en-US" sz="2000" dirty="0" smtClean="0"/>
              <a:t>distance</a:t>
            </a:r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r>
              <a:rPr lang="en-US" sz="2000" dirty="0" smtClean="0"/>
              <a:t>Developed new technique for generating &amp; transporting roof-top profile (i.e. the Beam Stacker)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74E71-19BF-4933-9C53-255F225CE28C}" type="datetime1">
              <a:rPr lang="en-US" altLang="en-US" smtClean="0"/>
              <a:t>11/22/2015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Johnson | Linac Laser Notcher (Workshop on Booster Performance Enhancements)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9717-4962-49BF-B4A8-8B3FAAD6B6E3}" type="slidenum">
              <a:rPr lang="en-US" altLang="en-US" smtClean="0"/>
              <a:pPr/>
              <a:t>22</a:t>
            </a:fld>
            <a:endParaRPr lang="en-US" alt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Shaping Optics</a:t>
            </a:r>
            <a:endParaRPr lang="en-US" dirty="0"/>
          </a:p>
        </p:txBody>
      </p:sp>
      <p:pic>
        <p:nvPicPr>
          <p:cNvPr id="22530" name="Picture 2" descr="C:\Users\dej\Documents\Laser Notcher\PiShaper\PiShaper propag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861" y="3552984"/>
            <a:ext cx="2916510" cy="225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dej\Documents\Laser Notcher\PiShaper\transport of top hat profil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" r="5975" b="17099"/>
          <a:stretch/>
        </p:blipFill>
        <p:spPr bwMode="auto">
          <a:xfrm>
            <a:off x="1053886" y="4442200"/>
            <a:ext cx="4525506" cy="78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7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Stacker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25B63-19F6-4000-A224-849A6168E6DB}" type="datetime1">
              <a:rPr lang="en-US" altLang="en-US" smtClean="0"/>
              <a:t>11/22/2015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Johnson | Linac Laser Notcher (Workshop on Booster Performance Enhancements)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9717-4962-49BF-B4A8-8B3FAAD6B6E3}" type="slidenum">
              <a:rPr lang="en-US" altLang="en-US" smtClean="0"/>
              <a:pPr/>
              <a:t>23</a:t>
            </a:fld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1247" y="5606555"/>
            <a:ext cx="3836034" cy="457427"/>
          </a:xfrm>
        </p:spPr>
        <p:txBody>
          <a:bodyPr/>
          <a:lstStyle/>
          <a:p>
            <a:r>
              <a:rPr lang="en-US" dirty="0" smtClean="0"/>
              <a:t>Vary beam input sigma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3" y="868510"/>
            <a:ext cx="2888166" cy="28023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0" t="20566" r="25973" b="29000"/>
          <a:stretch/>
        </p:blipFill>
        <p:spPr>
          <a:xfrm>
            <a:off x="407676" y="3693482"/>
            <a:ext cx="3342913" cy="252800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983059" y="925556"/>
            <a:ext cx="4945854" cy="4616934"/>
            <a:chOff x="4520744" y="898937"/>
            <a:chExt cx="4551539" cy="3549141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6280" y="3507410"/>
              <a:ext cx="1520169" cy="940668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1426" y="3555065"/>
              <a:ext cx="1509116" cy="886609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9286" y="3543116"/>
              <a:ext cx="1413615" cy="874731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0744" y="898937"/>
              <a:ext cx="4551539" cy="26441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864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Transport of roof-top profile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653668"/>
            <a:ext cx="9144000" cy="490654"/>
          </a:xfrm>
        </p:spPr>
        <p:txBody>
          <a:bodyPr/>
          <a:lstStyle/>
          <a:p>
            <a:r>
              <a:rPr lang="en-US" sz="1600" b="1" dirty="0" smtClean="0"/>
              <a:t>Comparison of transport of roof-top profile from Beam Stacker (left) and Pi Shaper (right)</a:t>
            </a:r>
            <a:endParaRPr lang="en-US" sz="16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27E35-4CA2-4C60-B5A3-BAA466266CD3}" type="datetime1">
              <a:rPr lang="en-US" altLang="en-US" smtClean="0"/>
              <a:t>11/22/2015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Johnson | Linac Laser Notcher (Workshop on Booster Performance Enhancements)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9717-4962-49BF-B4A8-8B3FAAD6B6E3}" type="slidenum">
              <a:rPr lang="en-US" altLang="en-US" smtClean="0"/>
              <a:pPr/>
              <a:t>24</a:t>
            </a:fld>
            <a:endParaRPr lang="en-US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9326"/>
            <a:ext cx="9144000" cy="466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20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Cavity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0200E-C638-46C0-BC45-07376F8014CE}" type="datetime1">
              <a:rPr lang="en-US" altLang="en-US" smtClean="0"/>
              <a:t>11/22/2015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Johnson | Linac Laser Notcher (Workshop on Booster Performance Enhancements)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9717-4962-49BF-B4A8-8B3FAAD6B6E3}" type="slidenum">
              <a:rPr lang="en-US" altLang="en-US" smtClean="0"/>
              <a:pPr/>
              <a:t>25</a:t>
            </a:fld>
            <a:endParaRPr lang="en-US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" y="847635"/>
            <a:ext cx="9021072" cy="503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34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Cavity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FC9A5-1EF1-4B98-9993-4DADCBDBBBB7}" type="datetime1">
              <a:rPr lang="en-US" altLang="en-US" smtClean="0"/>
              <a:t>11/22/2015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Johnson | Linac Laser Notcher (Workshop on Booster Performance Enhancements)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9717-4962-49BF-B4A8-8B3FAAD6B6E3}" type="slidenum">
              <a:rPr lang="en-US" altLang="en-US" smtClean="0"/>
              <a:pPr/>
              <a:t>26</a:t>
            </a:fld>
            <a:endParaRPr lang="en-US" alt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7" t="32683" r="21341" b="11382"/>
          <a:stretch/>
        </p:blipFill>
        <p:spPr>
          <a:xfrm rot="5400000">
            <a:off x="-80652" y="4311049"/>
            <a:ext cx="1344644" cy="9799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6"/>
          <a:stretch/>
        </p:blipFill>
        <p:spPr>
          <a:xfrm>
            <a:off x="1081668" y="4437679"/>
            <a:ext cx="2034792" cy="182843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72" y="4558301"/>
            <a:ext cx="2262222" cy="16966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63"/>
          <a:stretch/>
        </p:blipFill>
        <p:spPr>
          <a:xfrm rot="10800000">
            <a:off x="3224334" y="4467126"/>
            <a:ext cx="2061344" cy="17989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044" y="2836293"/>
            <a:ext cx="2215375" cy="1661531"/>
          </a:xfrm>
          <a:prstGeom prst="rect">
            <a:avLst/>
          </a:prstGeom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567" y="1983571"/>
            <a:ext cx="2012066" cy="160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28600" y="815760"/>
            <a:ext cx="46420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First cavity installed Oct 2014 </a:t>
            </a:r>
          </a:p>
          <a:p>
            <a:r>
              <a:rPr lang="en-US" sz="1800" b="1" dirty="0"/>
              <a:t>	</a:t>
            </a:r>
            <a:r>
              <a:rPr lang="en-US" sz="1800" b="1" dirty="0" smtClean="0"/>
              <a:t>test laser to monitor change in reflectivity</a:t>
            </a:r>
          </a:p>
          <a:p>
            <a:r>
              <a:rPr lang="en-US" sz="1800" b="1" dirty="0"/>
              <a:t>	</a:t>
            </a:r>
            <a:r>
              <a:rPr lang="en-US" sz="1800" b="1" dirty="0" smtClean="0"/>
              <a:t>No significant change noted due to beam</a:t>
            </a:r>
          </a:p>
          <a:p>
            <a:r>
              <a:rPr lang="en-US" sz="1800" b="1" dirty="0"/>
              <a:t>	</a:t>
            </a:r>
            <a:r>
              <a:rPr lang="en-US" sz="1800" b="1" dirty="0" smtClean="0"/>
              <a:t>Used for Demonstration Experiment</a:t>
            </a:r>
          </a:p>
          <a:p>
            <a:endParaRPr lang="en-US" sz="18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806450" y="3667059"/>
            <a:ext cx="6092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Cavity replaced July 2015 with upgraded design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28600" y="3168728"/>
            <a:ext cx="2194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Last 4 months of mirror monitor</a:t>
            </a:r>
            <a:endParaRPr lang="en-US" sz="12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9" t="4553" r="14613" b="6666"/>
          <a:stretch/>
        </p:blipFill>
        <p:spPr>
          <a:xfrm>
            <a:off x="4870640" y="891962"/>
            <a:ext cx="2042657" cy="189621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0" t="7398" r="30982"/>
          <a:stretch/>
        </p:blipFill>
        <p:spPr>
          <a:xfrm>
            <a:off x="7046413" y="900461"/>
            <a:ext cx="1932639" cy="188771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391606" y="900461"/>
            <a:ext cx="10007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RFQ Flange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2192" y="4096934"/>
            <a:ext cx="8189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</a:rPr>
              <a:t>Adjustable </a:t>
            </a:r>
          </a:p>
          <a:p>
            <a:r>
              <a:rPr lang="en-US" sz="1100" b="1" dirty="0" smtClean="0">
                <a:solidFill>
                  <a:schemeClr val="bg1"/>
                </a:solidFill>
              </a:rPr>
              <a:t>    Mirror          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32768" name="TextBox 32767"/>
          <p:cNvSpPr txBox="1"/>
          <p:nvPr/>
        </p:nvSpPr>
        <p:spPr>
          <a:xfrm>
            <a:off x="1225487" y="4485423"/>
            <a:ext cx="978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Fixed mirror 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From back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2769" name="TextBox 32768"/>
          <p:cNvSpPr txBox="1"/>
          <p:nvPr/>
        </p:nvSpPr>
        <p:spPr>
          <a:xfrm>
            <a:off x="3740954" y="5970349"/>
            <a:ext cx="1028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US (RFQ side)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2772" name="TextBox 32771"/>
          <p:cNvSpPr txBox="1"/>
          <p:nvPr/>
        </p:nvSpPr>
        <p:spPr>
          <a:xfrm>
            <a:off x="6014683" y="5989120"/>
            <a:ext cx="1080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DS (quad side)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2774" name="TextBox 32773"/>
          <p:cNvSpPr txBox="1"/>
          <p:nvPr/>
        </p:nvSpPr>
        <p:spPr>
          <a:xfrm>
            <a:off x="7833360" y="4015740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Installed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2775" name="TextBox 32774"/>
          <p:cNvSpPr txBox="1"/>
          <p:nvPr/>
        </p:nvSpPr>
        <p:spPr>
          <a:xfrm>
            <a:off x="7327062" y="900461"/>
            <a:ext cx="1371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Version 1 Cavity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    removed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81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Setting up Optical Cavity in the lab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FC9A5-1EF1-4B98-9993-4DADCBDBBBB7}" type="datetime1">
              <a:rPr lang="en-US" altLang="en-US" smtClean="0"/>
              <a:t>11/22/2015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Johnson | Linac Laser Notcher (Workshop on Booster Performance Enhancements)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9717-4962-49BF-B4A8-8B3FAAD6B6E3}" type="slidenum">
              <a:rPr lang="en-US" altLang="en-US" smtClean="0"/>
              <a:pPr/>
              <a:t>27</a:t>
            </a:fld>
            <a:endParaRPr lang="en-US" altLang="en-US"/>
          </a:p>
        </p:txBody>
      </p:sp>
      <p:grpSp>
        <p:nvGrpSpPr>
          <p:cNvPr id="10" name="Group 9"/>
          <p:cNvGrpSpPr/>
          <p:nvPr/>
        </p:nvGrpSpPr>
        <p:grpSpPr>
          <a:xfrm>
            <a:off x="243880" y="911712"/>
            <a:ext cx="1776411" cy="3575259"/>
            <a:chOff x="1408672" y="1460808"/>
            <a:chExt cx="1892843" cy="450509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87" t="16729" r="26233" b="-1481"/>
            <a:stretch/>
          </p:blipFill>
          <p:spPr>
            <a:xfrm>
              <a:off x="1408672" y="1460808"/>
              <a:ext cx="1892843" cy="4505093"/>
            </a:xfrm>
            <a:prstGeom prst="rect">
              <a:avLst/>
            </a:prstGeom>
          </p:spPr>
        </p:pic>
        <p:sp>
          <p:nvSpPr>
            <p:cNvPr id="12" name="Freeform 11"/>
            <p:cNvSpPr/>
            <p:nvPr/>
          </p:nvSpPr>
          <p:spPr>
            <a:xfrm>
              <a:off x="2171700" y="2084070"/>
              <a:ext cx="419100" cy="1863090"/>
            </a:xfrm>
            <a:custGeom>
              <a:avLst/>
              <a:gdLst>
                <a:gd name="connsiteX0" fmla="*/ 419100 w 419100"/>
                <a:gd name="connsiteY0" fmla="*/ 1863090 h 1863090"/>
                <a:gd name="connsiteX1" fmla="*/ 419100 w 419100"/>
                <a:gd name="connsiteY1" fmla="*/ 472440 h 1863090"/>
                <a:gd name="connsiteX2" fmla="*/ 0 w 419100"/>
                <a:gd name="connsiteY2" fmla="*/ 533400 h 1863090"/>
                <a:gd name="connsiteX3" fmla="*/ 91440 w 419100"/>
                <a:gd name="connsiteY3" fmla="*/ 0 h 1863090"/>
                <a:gd name="connsiteX4" fmla="*/ 91440 w 419100"/>
                <a:gd name="connsiteY4" fmla="*/ 0 h 1863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00" h="1863090">
                  <a:moveTo>
                    <a:pt x="419100" y="1863090"/>
                  </a:moveTo>
                  <a:lnTo>
                    <a:pt x="419100" y="472440"/>
                  </a:lnTo>
                  <a:lnTo>
                    <a:pt x="0" y="533400"/>
                  </a:lnTo>
                  <a:lnTo>
                    <a:pt x="91440" y="0"/>
                  </a:lnTo>
                  <a:lnTo>
                    <a:pt x="91440" y="0"/>
                  </a:lnTo>
                </a:path>
              </a:pathLst>
            </a:custGeom>
            <a:noFill/>
            <a:ln w="31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Content Placeholder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344" y="911712"/>
            <a:ext cx="1483649" cy="1978200"/>
          </a:xfrm>
          <a:prstGeom prst="rect">
            <a:avLst/>
          </a:prstGeom>
        </p:spPr>
      </p:pic>
      <p:pic>
        <p:nvPicPr>
          <p:cNvPr id="14" name="Content Placeholder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869" y="1000525"/>
            <a:ext cx="2418607" cy="18005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3"/>
          <a:stretch/>
        </p:blipFill>
        <p:spPr>
          <a:xfrm>
            <a:off x="3922619" y="3858642"/>
            <a:ext cx="2289949" cy="2151865"/>
          </a:xfrm>
          <a:prstGeom prst="rect">
            <a:avLst/>
          </a:prstGeom>
        </p:spPr>
      </p:pic>
      <p:pic>
        <p:nvPicPr>
          <p:cNvPr id="21" name="Content Placeholder 20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9" t="9494" r="15529" b="35062"/>
          <a:stretch/>
        </p:blipFill>
        <p:spPr>
          <a:xfrm>
            <a:off x="3922619" y="911712"/>
            <a:ext cx="2135397" cy="2765503"/>
          </a:xfrm>
        </p:spPr>
      </p:pic>
    </p:spTree>
    <p:extLst>
      <p:ext uri="{BB962C8B-B14F-4D97-AF65-F5344CB8AC3E}">
        <p14:creationId xmlns:p14="http://schemas.microsoft.com/office/powerpoint/2010/main" val="208241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Laser Instrumentation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781585" cy="4987867"/>
          </a:xfrm>
        </p:spPr>
        <p:txBody>
          <a:bodyPr/>
          <a:lstStyle/>
          <a:p>
            <a:r>
              <a:rPr lang="en-US" sz="2000" dirty="0"/>
              <a:t>Optical BPM</a:t>
            </a:r>
          </a:p>
          <a:p>
            <a:pPr lvl="1"/>
            <a:r>
              <a:rPr lang="en-US" sz="2000" dirty="0"/>
              <a:t>Primary use for steering laser into Optical cavity</a:t>
            </a:r>
          </a:p>
          <a:p>
            <a:pPr lvl="1"/>
            <a:r>
              <a:rPr lang="en-US" sz="2000" dirty="0"/>
              <a:t>Used in conjunction with a pair of piezoelectric controlled mirrors </a:t>
            </a:r>
            <a:endParaRPr lang="en-US" sz="2000" dirty="0" smtClean="0"/>
          </a:p>
          <a:p>
            <a:r>
              <a:rPr lang="en-US" sz="2000" dirty="0" smtClean="0"/>
              <a:t>Fast </a:t>
            </a:r>
            <a:r>
              <a:rPr lang="en-US" sz="2000" dirty="0" smtClean="0"/>
              <a:t>photodiode detectors </a:t>
            </a:r>
          </a:p>
          <a:p>
            <a:pPr lvl="1"/>
            <a:r>
              <a:rPr lang="en-US" sz="2000" dirty="0" smtClean="0"/>
              <a:t>Free Space (EOT-3000)  2.1 GHz bandwidth</a:t>
            </a:r>
          </a:p>
          <a:p>
            <a:pPr lvl="1"/>
            <a:r>
              <a:rPr lang="en-US" sz="2000" dirty="0" smtClean="0"/>
              <a:t>Monitor pulse structure in the free space </a:t>
            </a:r>
            <a:r>
              <a:rPr lang="en-US" sz="2000" dirty="0" smtClean="0"/>
              <a:t>section</a:t>
            </a:r>
            <a:endParaRPr lang="en-US" sz="2000" dirty="0" smtClean="0"/>
          </a:p>
          <a:p>
            <a:r>
              <a:rPr lang="en-US" sz="2000" dirty="0" smtClean="0"/>
              <a:t>Video monitors</a:t>
            </a:r>
          </a:p>
          <a:p>
            <a:pPr lvl="1"/>
            <a:r>
              <a:rPr lang="en-US" sz="2000" dirty="0" smtClean="0"/>
              <a:t>Monitor profile of laser profile entering optical cavity</a:t>
            </a:r>
          </a:p>
          <a:p>
            <a:pPr lvl="1"/>
            <a:r>
              <a:rPr lang="en-US" sz="2000" dirty="0" smtClean="0"/>
              <a:t>Monitoring profile of laser on dump exiting optical </a:t>
            </a:r>
            <a:r>
              <a:rPr lang="en-US" sz="2000" dirty="0" smtClean="0"/>
              <a:t>cavity</a:t>
            </a:r>
          </a:p>
          <a:p>
            <a:pPr lvl="1"/>
            <a:r>
              <a:rPr lang="en-US" sz="2000" dirty="0" smtClean="0"/>
              <a:t>Need to integrate these into transport &amp; dump enclosures</a:t>
            </a:r>
            <a:endParaRPr lang="en-US" sz="2000" dirty="0" smtClean="0"/>
          </a:p>
          <a:p>
            <a:r>
              <a:rPr lang="en-US" sz="2000" dirty="0" smtClean="0"/>
              <a:t>Photodiode monitor (slow)</a:t>
            </a:r>
          </a:p>
          <a:p>
            <a:pPr lvl="1"/>
            <a:r>
              <a:rPr lang="en-US" sz="2000" dirty="0" smtClean="0"/>
              <a:t>Monitor the laser power in CW section of the laser system</a:t>
            </a:r>
          </a:p>
          <a:p>
            <a:pPr lvl="1"/>
            <a:r>
              <a:rPr lang="en-US" sz="2000" dirty="0" smtClean="0"/>
              <a:t>Have circuits and design &amp; most components (need to build)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A0A8E-7831-4F44-817E-6727181C41E5}" type="datetime1">
              <a:rPr lang="en-US" altLang="en-US" smtClean="0"/>
              <a:t>11/22/2015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Johnson | Linac Laser Notcher (Workshop on Booster Performance Enhancements)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9717-4962-49BF-B4A8-8B3FAAD6B6E3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253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BPM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7B925-A8FC-457B-936F-9D22E7AE1086}" type="datetime1">
              <a:rPr lang="en-US" altLang="en-US" smtClean="0"/>
              <a:t>11/22/2015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Johnson | Linac Laser Notcher (Workshop on Booster Performance Enhancements)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9717-4962-49BF-B4A8-8B3FAAD6B6E3}" type="slidenum">
              <a:rPr lang="en-US" altLang="en-US" smtClean="0"/>
              <a:pPr/>
              <a:t>29</a:t>
            </a:fld>
            <a:endParaRPr lang="en-US" alt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68" y="870858"/>
            <a:ext cx="3793467" cy="2133827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6" t="14656" r="25714"/>
          <a:stretch/>
        </p:blipFill>
        <p:spPr>
          <a:xfrm>
            <a:off x="420335" y="2003198"/>
            <a:ext cx="1594635" cy="14258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368" y="870858"/>
            <a:ext cx="3050979" cy="23796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175" y="3565869"/>
            <a:ext cx="3331896" cy="2619560"/>
          </a:xfrm>
          <a:prstGeom prst="rect">
            <a:avLst/>
          </a:prstGeom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53" y="3530087"/>
            <a:ext cx="2562856" cy="2415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97448" y="4447880"/>
            <a:ext cx="2184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Stability  few microns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05123" y="3213338"/>
            <a:ext cx="2709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Nonlinearities due to piezo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1548051" y="5971700"/>
            <a:ext cx="1902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OBPM boards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42627" y="3033495"/>
            <a:ext cx="3245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Video monitoring of IR on OBPM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1635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latin typeface="Helvetica" pitchFamily="124" charset="0"/>
              </a:rPr>
              <a:t>Motivation </a:t>
            </a: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65C8B3F5-6D9E-4761-9093-54D8B24AB8A4}" type="datetime1">
              <a:rPr lang="en-US" altLang="en-US" sz="900" smtClean="0">
                <a:solidFill>
                  <a:srgbClr val="004C97"/>
                </a:solidFill>
                <a:latin typeface="Helvetica" pitchFamily="124" charset="0"/>
              </a:rPr>
              <a:t>11/22/2015</a:t>
            </a:fld>
            <a:endParaRPr lang="en-US" altLang="en-US" sz="900">
              <a:solidFill>
                <a:srgbClr val="004C97"/>
              </a:solidFill>
              <a:latin typeface="Helvetica" pitchFamily="124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4C97"/>
                </a:solidFill>
                <a:latin typeface="Helvetica" pitchFamily="124" charset="0"/>
              </a:rPr>
              <a:t>D. Johnson | Linac Laser Notcher (Workshop on Booster Performance Enhancements)</a:t>
            </a:r>
            <a:endParaRPr lang="en-US" altLang="en-US" sz="900" b="1" smtClean="0">
              <a:solidFill>
                <a:srgbClr val="004C97"/>
              </a:solidFill>
              <a:latin typeface="Helvetica" pitchFamily="124" charset="0"/>
            </a:endParaRPr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A385DB3E-7588-4726-8E3A-5286AFBD7B7C}" type="slidenum">
              <a:rPr lang="en-US" altLang="en-US" sz="900">
                <a:solidFill>
                  <a:srgbClr val="004C97"/>
                </a:solidFill>
                <a:latin typeface="Helvetica" pitchFamily="124" charset="0"/>
              </a:rPr>
              <a:pPr eaLnBrk="1" hangingPunct="1"/>
              <a:t>3</a:t>
            </a:fld>
            <a:endParaRPr lang="en-US" altLang="en-US" sz="900">
              <a:solidFill>
                <a:srgbClr val="004C97"/>
              </a:solidFill>
              <a:latin typeface="Helvetica" pitchFamily="124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28600" y="879951"/>
            <a:ext cx="8229600" cy="5098098"/>
          </a:xfrm>
        </p:spPr>
        <p:txBody>
          <a:bodyPr>
            <a:noAutofit/>
          </a:bodyPr>
          <a:lstStyle/>
          <a:p>
            <a:r>
              <a:rPr lang="en-US" dirty="0" smtClean="0"/>
              <a:t>Motivation:</a:t>
            </a:r>
          </a:p>
          <a:p>
            <a:pPr lvl="1"/>
            <a:r>
              <a:rPr lang="en-US" sz="2000" dirty="0" smtClean="0"/>
              <a:t>Creating a notch in Booster beam for extraction removes approximately </a:t>
            </a:r>
            <a:r>
              <a:rPr lang="en-US" sz="2000" dirty="0" smtClean="0"/>
              <a:t>3.5</a:t>
            </a:r>
            <a:r>
              <a:rPr lang="en-US" sz="2000" dirty="0" smtClean="0"/>
              <a:t>% </a:t>
            </a:r>
            <a:r>
              <a:rPr lang="en-US" sz="2000" dirty="0" smtClean="0"/>
              <a:t>of the Booster beam</a:t>
            </a:r>
          </a:p>
          <a:p>
            <a:pPr lvl="1"/>
            <a:r>
              <a:rPr lang="en-US" sz="2000" dirty="0" smtClean="0"/>
              <a:t>Currently, utilizing kickers in Booster ring to create notch between 400 and 700 MeV… accounts for ~30% of the losses in Booster.</a:t>
            </a:r>
          </a:p>
          <a:p>
            <a:pPr lvl="1"/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Several potential techniques for remedy:</a:t>
            </a:r>
          </a:p>
          <a:p>
            <a:pPr lvl="2"/>
            <a:r>
              <a:rPr lang="en-US" sz="1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Install massive collimator style shielding in Booster ring to “catch” the beam removed by the notcher </a:t>
            </a:r>
            <a:r>
              <a:rPr lang="en-US" sz="1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kicker(s) </a:t>
            </a:r>
            <a:r>
              <a:rPr lang="en-US" sz="1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– does not remove the loss from the </a:t>
            </a:r>
            <a:r>
              <a:rPr lang="en-US" sz="1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ring </a:t>
            </a:r>
            <a:r>
              <a:rPr lang="en-US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1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materials in the tunnel are still activated</a:t>
            </a:r>
            <a:r>
              <a:rPr lang="en-US" sz="1800" dirty="0" smtClean="0"/>
              <a:t>.</a:t>
            </a:r>
          </a:p>
          <a:p>
            <a:pPr lvl="2"/>
            <a:r>
              <a:rPr lang="en-US" sz="1800" dirty="0" smtClean="0"/>
              <a:t>Move the notch creation out of the Booster tunnel to 750 keV line</a:t>
            </a:r>
            <a:endParaRPr lang="en-US" sz="1800" dirty="0" smtClean="0"/>
          </a:p>
          <a:p>
            <a:pPr lvl="3"/>
            <a:r>
              <a:rPr lang="en-US" dirty="0">
                <a:solidFill>
                  <a:srgbClr val="0070C0"/>
                </a:solidFill>
              </a:rPr>
              <a:t>E</a:t>
            </a:r>
            <a:r>
              <a:rPr lang="en-US" dirty="0" smtClean="0">
                <a:solidFill>
                  <a:srgbClr val="0070C0"/>
                </a:solidFill>
              </a:rPr>
              <a:t>lectrostatic </a:t>
            </a:r>
            <a:r>
              <a:rPr lang="en-US" dirty="0" smtClean="0">
                <a:solidFill>
                  <a:srgbClr val="0070C0"/>
                </a:solidFill>
              </a:rPr>
              <a:t>kicker 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- </a:t>
            </a:r>
            <a:r>
              <a:rPr lang="en-US" dirty="0" smtClean="0">
                <a:solidFill>
                  <a:srgbClr val="0070C0"/>
                </a:solidFill>
              </a:rPr>
              <a:t>demonstrated </a:t>
            </a:r>
            <a:r>
              <a:rPr lang="en-US" dirty="0" smtClean="0">
                <a:solidFill>
                  <a:srgbClr val="0070C0"/>
                </a:solidFill>
              </a:rPr>
              <a:t>by Robin </a:t>
            </a:r>
            <a:r>
              <a:rPr lang="en-US" dirty="0" err="1" smtClean="0">
                <a:solidFill>
                  <a:srgbClr val="0070C0"/>
                </a:solidFill>
              </a:rPr>
              <a:t>Madrak</a:t>
            </a:r>
            <a:r>
              <a:rPr lang="en-US" dirty="0" smtClean="0">
                <a:solidFill>
                  <a:srgbClr val="0070C0"/>
                </a:solidFill>
              </a:rPr>
              <a:t> – possible, but beam line real estate not available</a:t>
            </a:r>
            <a:r>
              <a:rPr lang="en-US" dirty="0" smtClean="0"/>
              <a:t>. </a:t>
            </a:r>
          </a:p>
          <a:p>
            <a:pPr lvl="3"/>
            <a:r>
              <a:rPr lang="en-US" dirty="0" smtClean="0">
                <a:solidFill>
                  <a:srgbClr val="00B050"/>
                </a:solidFill>
              </a:rPr>
              <a:t>Photoneutralization of H- ions using laser pulse. Demonstrated by Ray Tomlin, circa 2000</a:t>
            </a:r>
            <a:r>
              <a:rPr lang="en-US" dirty="0" smtClean="0"/>
              <a:t>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FF0000"/>
                </a:solidFill>
              </a:rPr>
              <a:t>Fall 2011 -  PIP initiated a R&amp;D program to develop a Notching System based upon Photoneutralization using Lasers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3724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Laser Path and Piezo mirror control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FC9A5-1EF1-4B98-9993-4DADCBDBBBB7}" type="datetime1">
              <a:rPr lang="en-US" altLang="en-US" smtClean="0"/>
              <a:t>11/22/2015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Johnson | Linac Laser Notcher (Workshop on Booster Performance Enhancements)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9717-4962-49BF-B4A8-8B3FAAD6B6E3}" type="slidenum">
              <a:rPr lang="en-US" altLang="en-US" smtClean="0"/>
              <a:pPr/>
              <a:t>30</a:t>
            </a:fld>
            <a:endParaRPr lang="en-US" alt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773" y="1048061"/>
            <a:ext cx="4597923" cy="217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773" y="3086565"/>
            <a:ext cx="6144321" cy="32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388" y="840760"/>
            <a:ext cx="3452612" cy="2588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36" y="2450216"/>
            <a:ext cx="2477937" cy="293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31079" y="2219383"/>
            <a:ext cx="787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cavity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848364" y="4712783"/>
            <a:ext cx="734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piezo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934671" y="3718325"/>
            <a:ext cx="846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OBPM</a:t>
            </a:r>
            <a:endParaRPr lang="en-US" sz="2000" dirty="0"/>
          </a:p>
        </p:txBody>
      </p:sp>
      <p:cxnSp>
        <p:nvCxnSpPr>
          <p:cNvPr id="12" name="Straight Arrow Connector 11"/>
          <p:cNvCxnSpPr>
            <a:stCxn id="10" idx="2"/>
          </p:cNvCxnSpPr>
          <p:nvPr/>
        </p:nvCxnSpPr>
        <p:spPr>
          <a:xfrm flipH="1">
            <a:off x="1582733" y="4118435"/>
            <a:ext cx="775292" cy="1745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2"/>
          </p:cNvCxnSpPr>
          <p:nvPr/>
        </p:nvCxnSpPr>
        <p:spPr>
          <a:xfrm>
            <a:off x="2358025" y="4118435"/>
            <a:ext cx="137202" cy="314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420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Electronics Rack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44" y="865384"/>
            <a:ext cx="3874148" cy="516553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FC9A5-1EF1-4B98-9993-4DADCBDBBBB7}" type="datetime1">
              <a:rPr lang="en-US" altLang="en-US" smtClean="0"/>
              <a:t>11/22/2015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Johnson | Linac Laser Notcher (Workshop on Booster Performance Enhancements)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9717-4962-49BF-B4A8-8B3FAAD6B6E3}" type="slidenum">
              <a:rPr lang="en-US" altLang="en-US" smtClean="0"/>
              <a:pPr/>
              <a:t>31</a:t>
            </a:fld>
            <a:endParaRPr lang="en-US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426860" y="965690"/>
            <a:ext cx="2419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Lambda Supply for RBA</a:t>
            </a:r>
            <a:endParaRPr lang="en-US" sz="1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56125" y="1446315"/>
            <a:ext cx="159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RBA Controller</a:t>
            </a:r>
            <a:endParaRPr lang="en-US" sz="1800" b="1" dirty="0"/>
          </a:p>
        </p:txBody>
      </p:sp>
      <p:sp>
        <p:nvSpPr>
          <p:cNvPr id="10" name="Rectangle 9"/>
          <p:cNvSpPr/>
          <p:nvPr/>
        </p:nvSpPr>
        <p:spPr>
          <a:xfrm>
            <a:off x="4556125" y="1954587"/>
            <a:ext cx="2401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/>
              <a:t>Lambda Supply for REA</a:t>
            </a:r>
            <a:endParaRPr lang="en-US" sz="1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05412" y="2419814"/>
            <a:ext cx="1574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REA Controller</a:t>
            </a:r>
            <a:endParaRPr lang="en-US" sz="1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556125" y="2921620"/>
            <a:ext cx="4341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Linac Laser Notcher Safety Interface Chassis</a:t>
            </a:r>
            <a:endParaRPr lang="en-US" sz="1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584881" y="3429000"/>
            <a:ext cx="3782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PriTel (fiber pre-amp and power amp)</a:t>
            </a:r>
            <a:endParaRPr lang="en-US" sz="1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556125" y="3902927"/>
            <a:ext cx="2648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Optical Pattern Generator</a:t>
            </a:r>
            <a:endParaRPr lang="en-US" sz="1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556125" y="4342729"/>
            <a:ext cx="3673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Photodiode Monitor Chassis (future)</a:t>
            </a:r>
            <a:endParaRPr lang="en-US" sz="1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556124" y="4718413"/>
            <a:ext cx="4658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Expansion chassis  (AWG, KA, DAQ, </a:t>
            </a:r>
            <a:r>
              <a:rPr lang="en-US" sz="1800" b="1" dirty="0" err="1" smtClean="0"/>
              <a:t>Freq</a:t>
            </a:r>
            <a:r>
              <a:rPr lang="en-US" sz="1800" b="1" dirty="0" smtClean="0"/>
              <a:t>, </a:t>
            </a:r>
            <a:r>
              <a:rPr lang="en-US" sz="1800" b="1" dirty="0" err="1" smtClean="0"/>
              <a:t>Mult</a:t>
            </a:r>
            <a:r>
              <a:rPr lang="en-US" sz="1800" b="1" dirty="0" smtClean="0"/>
              <a:t>)</a:t>
            </a:r>
            <a:endParaRPr lang="en-US" sz="1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584881" y="5093919"/>
            <a:ext cx="1127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Computer</a:t>
            </a:r>
            <a:endParaRPr lang="en-US" sz="1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550729" y="5452206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UPS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89520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52" y="2949615"/>
            <a:ext cx="4251325" cy="2951719"/>
          </a:xfrm>
        </p:spPr>
      </p:pic>
      <p:sp>
        <p:nvSpPr>
          <p:cNvPr id="15" name="Content Placeholder 14"/>
          <p:cNvSpPr>
            <a:spLocks noGrp="1"/>
          </p:cNvSpPr>
          <p:nvPr>
            <p:ph sz="half" idx="18"/>
          </p:nvPr>
        </p:nvSpPr>
        <p:spPr>
          <a:xfrm>
            <a:off x="4883149" y="797530"/>
            <a:ext cx="4260851" cy="3568701"/>
          </a:xfrm>
        </p:spPr>
        <p:txBody>
          <a:bodyPr/>
          <a:lstStyle/>
          <a:p>
            <a:pPr>
              <a:lnSpc>
                <a:spcPts val="2000"/>
              </a:lnSpc>
            </a:pPr>
            <a:r>
              <a:rPr lang="en-US" sz="2000" dirty="0" smtClean="0"/>
              <a:t>Coordinates and controls:</a:t>
            </a:r>
          </a:p>
          <a:p>
            <a:pPr lvl="1">
              <a:lnSpc>
                <a:spcPts val="2000"/>
              </a:lnSpc>
            </a:pPr>
            <a:r>
              <a:rPr lang="en-US" sz="2000" dirty="0" smtClean="0"/>
              <a:t>Optical Pattern Generation</a:t>
            </a:r>
          </a:p>
          <a:p>
            <a:pPr lvl="1">
              <a:lnSpc>
                <a:spcPts val="2000"/>
              </a:lnSpc>
            </a:pPr>
            <a:r>
              <a:rPr lang="en-US" sz="2000" dirty="0" smtClean="0"/>
              <a:t>All amplifiers &amp; equipment</a:t>
            </a:r>
          </a:p>
          <a:p>
            <a:pPr lvl="1">
              <a:lnSpc>
                <a:spcPts val="2000"/>
              </a:lnSpc>
            </a:pPr>
            <a:r>
              <a:rPr lang="en-US" sz="2000" dirty="0" smtClean="0"/>
              <a:t>All timing</a:t>
            </a:r>
          </a:p>
          <a:p>
            <a:pPr lvl="1">
              <a:lnSpc>
                <a:spcPts val="2000"/>
              </a:lnSpc>
            </a:pPr>
            <a:r>
              <a:rPr lang="en-US" sz="2000" dirty="0" smtClean="0"/>
              <a:t>Laser steering</a:t>
            </a:r>
          </a:p>
          <a:p>
            <a:pPr lvl="1">
              <a:lnSpc>
                <a:spcPts val="2000"/>
              </a:lnSpc>
            </a:pPr>
            <a:r>
              <a:rPr lang="en-US" sz="2000" dirty="0" smtClean="0"/>
              <a:t>Diagnostics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(1)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FE996EC8-024F-44CD-8A66-0F0E7846086D}" type="datetime1">
              <a:rPr lang="en-US" altLang="en-US" smtClean="0"/>
              <a:t>11/22/2015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Johnson | Linac Laser Notcher (Workshop on Booster Performance Enhancements)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04A9717-4962-49BF-B4A8-8B3FAAD6B6E3}" type="slidenum">
              <a:rPr lang="en-US" altLang="en-US" smtClean="0"/>
              <a:pPr/>
              <a:t>32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399" y="2954213"/>
            <a:ext cx="4196116" cy="2929284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7594" y="826423"/>
            <a:ext cx="4432332" cy="188352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Laser Notcher System controlled by LabView on a dedicated PC</a:t>
            </a:r>
          </a:p>
          <a:p>
            <a:r>
              <a:rPr lang="en-US" sz="2000" dirty="0" smtClean="0"/>
              <a:t>Communicate with over a dozen individual modules through COM ports or USB, each with different protocol.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79901" y="5829142"/>
            <a:ext cx="160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Front Panel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153891" y="5835540"/>
            <a:ext cx="3389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OBPM and Mirror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16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(2)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0" y="1645916"/>
            <a:ext cx="3558608" cy="451799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C3840-46A9-4B1C-916E-E697F086BFF1}" type="datetime1">
              <a:rPr lang="en-US" altLang="en-US" smtClean="0"/>
              <a:t>11/22/2015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Johnson | Linac Laser Notcher (Workshop on Booster Performance Enhancements)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9717-4962-49BF-B4A8-8B3FAAD6B6E3}" type="slidenum">
              <a:rPr lang="en-US" altLang="en-US" smtClean="0"/>
              <a:pPr/>
              <a:t>33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087" y="3478874"/>
            <a:ext cx="2224009" cy="28076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838" y="881370"/>
            <a:ext cx="3624349" cy="25476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1600" y="1213658"/>
            <a:ext cx="2686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 PORT  Settings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773805" y="5602776"/>
            <a:ext cx="2132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DAQ Configuration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723930" y="2460571"/>
            <a:ext cx="3563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Triggers for Pulsed Amp &amp; Data </a:t>
            </a:r>
            <a:r>
              <a:rPr lang="en-US" sz="1800" dirty="0" err="1" smtClean="0"/>
              <a:t>Acq</a:t>
            </a:r>
            <a:r>
              <a:rPr lang="en-US" sz="1800" dirty="0" smtClean="0"/>
              <a:t>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4822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868" y="920382"/>
            <a:ext cx="8672513" cy="5212788"/>
          </a:xfrm>
        </p:spPr>
        <p:txBody>
          <a:bodyPr/>
          <a:lstStyle/>
          <a:p>
            <a:r>
              <a:rPr lang="en-US" sz="1600" b="1" dirty="0" smtClean="0"/>
              <a:t>Optical Pulse Generation</a:t>
            </a:r>
            <a:r>
              <a:rPr lang="en-US" sz="1600" dirty="0" smtClean="0"/>
              <a:t> </a:t>
            </a:r>
          </a:p>
          <a:p>
            <a:pPr lvl="1"/>
            <a:r>
              <a:rPr lang="en-US" sz="1600" dirty="0" smtClean="0"/>
              <a:t>Seed source/ Keep Alive/ Modulator – operational</a:t>
            </a:r>
          </a:p>
          <a:p>
            <a:pPr lvl="1"/>
            <a:r>
              <a:rPr lang="en-US" sz="1600" dirty="0" smtClean="0"/>
              <a:t>AWG software – running on test version –convert to </a:t>
            </a:r>
            <a:r>
              <a:rPr lang="en-US" sz="1600" dirty="0" smtClean="0"/>
              <a:t>operational </a:t>
            </a:r>
            <a:endParaRPr lang="en-US" sz="1600" dirty="0" smtClean="0"/>
          </a:p>
          <a:p>
            <a:r>
              <a:rPr lang="en-US" sz="1600" b="1" dirty="0" smtClean="0"/>
              <a:t>Fiber amplifiers</a:t>
            </a:r>
          </a:p>
          <a:p>
            <a:pPr lvl="1"/>
            <a:r>
              <a:rPr lang="en-US" sz="1600" dirty="0" smtClean="0"/>
              <a:t>PriTel</a:t>
            </a:r>
          </a:p>
          <a:p>
            <a:pPr lvl="2"/>
            <a:r>
              <a:rPr lang="en-US" sz="1400" dirty="0" smtClean="0"/>
              <a:t>communications – operational</a:t>
            </a:r>
          </a:p>
          <a:p>
            <a:pPr lvl="2"/>
            <a:r>
              <a:rPr lang="en-US" sz="1400" dirty="0" smtClean="0"/>
              <a:t>Preamp - operational</a:t>
            </a:r>
          </a:p>
          <a:p>
            <a:pPr lvl="2"/>
            <a:r>
              <a:rPr lang="en-US" sz="1400" dirty="0" smtClean="0"/>
              <a:t>Power amp – </a:t>
            </a:r>
            <a:r>
              <a:rPr lang="en-US" sz="1400" dirty="0" smtClean="0"/>
              <a:t>operational after delivery fiber modification</a:t>
            </a:r>
            <a:endParaRPr lang="en-US" sz="1400" dirty="0" smtClean="0"/>
          </a:p>
          <a:p>
            <a:pPr lvl="3"/>
            <a:r>
              <a:rPr lang="en-US" sz="1200" dirty="0" smtClean="0"/>
              <a:t>LMA gain fiber and pump diodes optimized </a:t>
            </a:r>
          </a:p>
          <a:p>
            <a:pPr lvl="3"/>
            <a:r>
              <a:rPr lang="en-US" sz="1200" dirty="0" smtClean="0"/>
              <a:t>Gain measured to be ~14 dB </a:t>
            </a:r>
          </a:p>
          <a:p>
            <a:pPr lvl="3"/>
            <a:r>
              <a:rPr lang="en-US" sz="1200" dirty="0" smtClean="0"/>
              <a:t>Delivery fiber replacement- settled on fused connection – parts to be ordered</a:t>
            </a:r>
          </a:p>
          <a:p>
            <a:pPr lvl="1"/>
            <a:r>
              <a:rPr lang="en-US" sz="1600" dirty="0" smtClean="0"/>
              <a:t>Optical Engines	</a:t>
            </a:r>
          </a:p>
          <a:p>
            <a:pPr lvl="2"/>
            <a:r>
              <a:rPr lang="en-US" sz="1400" dirty="0" smtClean="0"/>
              <a:t>Measured gain to 14 dB</a:t>
            </a:r>
          </a:p>
          <a:p>
            <a:pPr lvl="2"/>
            <a:r>
              <a:rPr lang="en-US" sz="1400" dirty="0" smtClean="0"/>
              <a:t>Had to learn how to handle PCF fiber </a:t>
            </a:r>
          </a:p>
          <a:p>
            <a:pPr lvl="2"/>
            <a:r>
              <a:rPr lang="en-US" sz="1400" dirty="0" smtClean="0"/>
              <a:t>Currently at manufacturer waiting for input fiber </a:t>
            </a:r>
          </a:p>
          <a:p>
            <a:r>
              <a:rPr lang="en-US" sz="1600" b="1" dirty="0" smtClean="0"/>
              <a:t>Solid State Amplifiers</a:t>
            </a:r>
          </a:p>
          <a:p>
            <a:pPr lvl="1"/>
            <a:r>
              <a:rPr lang="en-US" sz="1600" dirty="0"/>
              <a:t>T</a:t>
            </a:r>
            <a:r>
              <a:rPr lang="en-US" sz="1600" dirty="0" smtClean="0"/>
              <a:t>ests </a:t>
            </a:r>
            <a:r>
              <a:rPr lang="en-US" sz="1600" dirty="0" smtClean="0"/>
              <a:t>of chiller and module controllers complete</a:t>
            </a:r>
          </a:p>
          <a:p>
            <a:pPr lvl="1"/>
            <a:r>
              <a:rPr lang="en-US" sz="1600" dirty="0" smtClean="0"/>
              <a:t>Small signal gain measured</a:t>
            </a:r>
          </a:p>
          <a:p>
            <a:pPr lvl="1"/>
            <a:r>
              <a:rPr lang="en-US" sz="1600" dirty="0" smtClean="0"/>
              <a:t>Ready to re-install  and align on optics board for </a:t>
            </a:r>
            <a:r>
              <a:rPr lang="en-US" sz="1600" dirty="0" smtClean="0"/>
              <a:t>power </a:t>
            </a:r>
            <a:r>
              <a:rPr lang="en-US" sz="1600" dirty="0" smtClean="0"/>
              <a:t>tests</a:t>
            </a:r>
            <a:endParaRPr lang="en-US" sz="1400" dirty="0" smtClean="0"/>
          </a:p>
          <a:p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FC9A5-1EF1-4B98-9993-4DADCBDBBBB7}" type="datetime1">
              <a:rPr lang="en-US" altLang="en-US" smtClean="0"/>
              <a:t>11/22/2015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Johnson | Linac Laser Notcher (Workshop on Booster Performance Enhancements)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9717-4962-49BF-B4A8-8B3FAAD6B6E3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245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1172"/>
            <a:ext cx="8672513" cy="5380057"/>
          </a:xfrm>
        </p:spPr>
        <p:txBody>
          <a:bodyPr/>
          <a:lstStyle/>
          <a:p>
            <a:r>
              <a:rPr lang="en-US" sz="1600" b="1" dirty="0" smtClean="0"/>
              <a:t>Mechanical</a:t>
            </a:r>
          </a:p>
          <a:p>
            <a:pPr lvl="1"/>
            <a:r>
              <a:rPr lang="en-US" sz="1600" dirty="0" smtClean="0"/>
              <a:t>Optics Box complete and optics board installed </a:t>
            </a:r>
          </a:p>
          <a:p>
            <a:pPr lvl="2"/>
            <a:r>
              <a:rPr lang="en-US" sz="1600" dirty="0" smtClean="0"/>
              <a:t>currently installed on optics table in lab</a:t>
            </a:r>
          </a:p>
          <a:p>
            <a:pPr lvl="2"/>
            <a:r>
              <a:rPr lang="en-US" sz="1600" dirty="0" smtClean="0"/>
              <a:t>Chiller connections installed</a:t>
            </a:r>
          </a:p>
          <a:p>
            <a:pPr lvl="2"/>
            <a:r>
              <a:rPr lang="en-US" sz="1600" dirty="0" smtClean="0"/>
              <a:t>Need to install </a:t>
            </a:r>
          </a:p>
          <a:p>
            <a:pPr lvl="3"/>
            <a:r>
              <a:rPr lang="en-US" sz="1600" dirty="0" smtClean="0"/>
              <a:t>Grumman power connections</a:t>
            </a:r>
          </a:p>
          <a:p>
            <a:pPr lvl="3"/>
            <a:r>
              <a:rPr lang="en-US" sz="1600" dirty="0" smtClean="0"/>
              <a:t>BPM, video, photodiode, and interlock feedthroughs</a:t>
            </a:r>
          </a:p>
          <a:p>
            <a:pPr lvl="1"/>
            <a:r>
              <a:rPr lang="en-US" sz="1600" dirty="0" smtClean="0"/>
              <a:t>Alignment </a:t>
            </a:r>
            <a:r>
              <a:rPr lang="en-US" sz="1600" dirty="0" smtClean="0"/>
              <a:t>plate </a:t>
            </a:r>
            <a:r>
              <a:rPr lang="en-US" sz="1600" dirty="0" smtClean="0"/>
              <a:t>complete</a:t>
            </a:r>
          </a:p>
          <a:p>
            <a:pPr lvl="1"/>
            <a:r>
              <a:rPr lang="en-US" sz="1600" dirty="0"/>
              <a:t>Prints for transport and dump enclosure and support structure in shop</a:t>
            </a:r>
            <a:endParaRPr lang="en-US" sz="1600" dirty="0" smtClean="0"/>
          </a:p>
          <a:p>
            <a:pPr lvl="1"/>
            <a:r>
              <a:rPr lang="en-US" sz="1600" dirty="0" smtClean="0"/>
              <a:t>Electronics rack </a:t>
            </a:r>
          </a:p>
          <a:p>
            <a:pPr lvl="2"/>
            <a:r>
              <a:rPr lang="en-US" sz="1600" dirty="0" smtClean="0"/>
              <a:t>Clean up wiring</a:t>
            </a:r>
          </a:p>
          <a:p>
            <a:pPr lvl="2"/>
            <a:r>
              <a:rPr lang="en-US" sz="1600" dirty="0" smtClean="0"/>
              <a:t>Install patch panel</a:t>
            </a:r>
          </a:p>
          <a:p>
            <a:pPr lvl="2"/>
            <a:r>
              <a:rPr lang="en-US" sz="1600" dirty="0" smtClean="0"/>
              <a:t>relocate wheels to adjust elevation of laser  </a:t>
            </a:r>
          </a:p>
          <a:p>
            <a:r>
              <a:rPr lang="en-US" sz="1600" b="1" dirty="0" smtClean="0"/>
              <a:t>MEBT installation</a:t>
            </a:r>
          </a:p>
          <a:p>
            <a:pPr lvl="1"/>
            <a:r>
              <a:rPr lang="en-US" sz="1600" dirty="0" smtClean="0"/>
              <a:t>CDC module installed</a:t>
            </a:r>
          </a:p>
          <a:p>
            <a:pPr lvl="1"/>
            <a:r>
              <a:rPr lang="en-US" sz="1600" dirty="0" smtClean="0"/>
              <a:t>All control, network, and safety cables pulled</a:t>
            </a:r>
          </a:p>
          <a:p>
            <a:pPr lvl="1"/>
            <a:r>
              <a:rPr lang="en-US" sz="1600" dirty="0" smtClean="0"/>
              <a:t>Chiller tubing and manifold support installed</a:t>
            </a:r>
          </a:p>
          <a:p>
            <a:pPr lvl="1"/>
            <a:r>
              <a:rPr lang="en-US" sz="1600" dirty="0" smtClean="0"/>
              <a:t>New floor plate(s) installed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FC9A5-1EF1-4B98-9993-4DADCBDBBBB7}" type="datetime1">
              <a:rPr lang="en-US" altLang="en-US" smtClean="0"/>
              <a:t>11/22/2015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Johnson | Linac Laser Notcher (Workshop on Booster Performance Enhancements)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9717-4962-49BF-B4A8-8B3FAAD6B6E3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549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b="1" dirty="0" smtClean="0"/>
              <a:t>Optics board</a:t>
            </a:r>
          </a:p>
          <a:p>
            <a:pPr lvl="1"/>
            <a:r>
              <a:rPr lang="en-US" sz="1600" dirty="0" smtClean="0"/>
              <a:t>Verify alignment of all </a:t>
            </a:r>
            <a:r>
              <a:rPr lang="en-US" sz="1600" dirty="0" smtClean="0"/>
              <a:t>components (alignment mode)</a:t>
            </a:r>
            <a:endParaRPr lang="en-US" sz="1600" dirty="0" smtClean="0"/>
          </a:p>
          <a:p>
            <a:pPr lvl="1"/>
            <a:r>
              <a:rPr lang="en-US" sz="1600" dirty="0" smtClean="0"/>
              <a:t>Characterize the 2 -5 and 5-2 mm telescopes</a:t>
            </a:r>
          </a:p>
          <a:p>
            <a:pPr lvl="1"/>
            <a:r>
              <a:rPr lang="en-US" sz="1600" dirty="0" smtClean="0"/>
              <a:t>Install Grumman modules and align</a:t>
            </a:r>
          </a:p>
          <a:p>
            <a:pPr lvl="1"/>
            <a:r>
              <a:rPr lang="en-US" sz="1600" dirty="0" smtClean="0"/>
              <a:t>Optimize beam stacker</a:t>
            </a:r>
          </a:p>
          <a:p>
            <a:pPr lvl="1"/>
            <a:r>
              <a:rPr lang="en-US" sz="1600" dirty="0" smtClean="0"/>
              <a:t>Optimize final vertical telescope and horizontal squeezer</a:t>
            </a:r>
          </a:p>
          <a:p>
            <a:pPr lvl="1"/>
            <a:r>
              <a:rPr lang="en-US" sz="1600" dirty="0" smtClean="0"/>
              <a:t>Install photodiode monitors</a:t>
            </a:r>
          </a:p>
          <a:p>
            <a:r>
              <a:rPr lang="en-US" sz="1600" b="1" dirty="0" smtClean="0"/>
              <a:t>Optical BPM’s</a:t>
            </a:r>
          </a:p>
          <a:p>
            <a:pPr lvl="1"/>
            <a:r>
              <a:rPr lang="en-US" sz="1600" dirty="0" smtClean="0"/>
              <a:t>Finalize mounting in transport enclosure</a:t>
            </a:r>
          </a:p>
          <a:p>
            <a:pPr lvl="1"/>
            <a:r>
              <a:rPr lang="en-US" sz="1600" dirty="0" smtClean="0"/>
              <a:t>Install cylindrical lenses and OD filters</a:t>
            </a:r>
          </a:p>
          <a:p>
            <a:pPr lvl="1"/>
            <a:r>
              <a:rPr lang="en-US" sz="1600" dirty="0" smtClean="0"/>
              <a:t>Test with final profile</a:t>
            </a:r>
          </a:p>
          <a:p>
            <a:r>
              <a:rPr lang="en-US" sz="1600" b="1" dirty="0" err="1" smtClean="0"/>
              <a:t>Peizo</a:t>
            </a:r>
            <a:r>
              <a:rPr lang="en-US" sz="1600" b="1" dirty="0" smtClean="0"/>
              <a:t> mirrors</a:t>
            </a:r>
          </a:p>
          <a:p>
            <a:pPr lvl="1"/>
            <a:r>
              <a:rPr lang="en-US" sz="1600" dirty="0" smtClean="0"/>
              <a:t>Calibrate motions with OBPM positions</a:t>
            </a:r>
          </a:p>
          <a:p>
            <a:r>
              <a:rPr lang="en-US" sz="1600" b="1" dirty="0" smtClean="0"/>
              <a:t>Software</a:t>
            </a:r>
          </a:p>
          <a:p>
            <a:pPr lvl="1"/>
            <a:r>
              <a:rPr lang="en-US" sz="1600" dirty="0" smtClean="0"/>
              <a:t>All major devices have been integrated into LabView Control panel</a:t>
            </a:r>
          </a:p>
          <a:p>
            <a:pPr lvl="1"/>
            <a:r>
              <a:rPr lang="en-US" sz="1600" dirty="0" smtClean="0"/>
              <a:t>Optimizing/debugging </a:t>
            </a:r>
            <a:r>
              <a:rPr lang="en-US" sz="1600" dirty="0" smtClean="0"/>
              <a:t>code</a:t>
            </a:r>
          </a:p>
          <a:p>
            <a:r>
              <a:rPr lang="en-US" sz="1800" b="1" dirty="0" smtClean="0"/>
              <a:t>Safety</a:t>
            </a:r>
          </a:p>
          <a:p>
            <a:pPr lvl="1"/>
            <a:r>
              <a:rPr lang="en-US" sz="1600" dirty="0" smtClean="0"/>
              <a:t>SOP signed, safety sign-off for operation</a:t>
            </a:r>
            <a:endParaRPr lang="en-US" sz="1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FC9A5-1EF1-4B98-9993-4DADCBDBBBB7}" type="datetime1">
              <a:rPr lang="en-US" altLang="en-US" smtClean="0"/>
              <a:t>11/22/2015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Johnson | Linac Laser Notcher (Workshop on Booster Performance Enhancements)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9717-4962-49BF-B4A8-8B3FAAD6B6E3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43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140778"/>
          </a:xfrm>
        </p:spPr>
        <p:txBody>
          <a:bodyPr/>
          <a:lstStyle/>
          <a:p>
            <a:r>
              <a:rPr lang="en-US" sz="2000" b="1" dirty="0" smtClean="0"/>
              <a:t>Presented motivation and goals of the project</a:t>
            </a:r>
          </a:p>
          <a:p>
            <a:r>
              <a:rPr lang="en-US" sz="2000" b="1" dirty="0" smtClean="0"/>
              <a:t>Took a whirl wind tour of the laser system and </a:t>
            </a:r>
            <a:r>
              <a:rPr lang="en-US" sz="2000" b="1" u="sng" dirty="0" smtClean="0"/>
              <a:t>some</a:t>
            </a:r>
            <a:r>
              <a:rPr lang="en-US" sz="2000" b="1" dirty="0" smtClean="0"/>
              <a:t> of the challenges we faced and the resolutions obtained.</a:t>
            </a:r>
          </a:p>
          <a:p>
            <a:r>
              <a:rPr lang="en-US" sz="2000" b="1" dirty="0" smtClean="0"/>
              <a:t>We are able to generate and amplify the required uniform temporal pulses to  match bunch spacing&amp; length out of RFQ</a:t>
            </a:r>
            <a:endParaRPr lang="en-US" sz="2000" b="1" dirty="0" smtClean="0"/>
          </a:p>
          <a:p>
            <a:r>
              <a:rPr lang="en-US" sz="2000" b="1" dirty="0"/>
              <a:t>We have designed and demonstrated neutralization enhancement by a compact zig-zag optical </a:t>
            </a:r>
            <a:r>
              <a:rPr lang="en-US" sz="2000" b="1" dirty="0" smtClean="0"/>
              <a:t>cavity</a:t>
            </a:r>
          </a:p>
          <a:p>
            <a:r>
              <a:rPr lang="en-US" sz="2000" b="1" dirty="0" smtClean="0"/>
              <a:t>Several new techniques developed</a:t>
            </a:r>
          </a:p>
          <a:p>
            <a:pPr lvl="1"/>
            <a:r>
              <a:rPr lang="en-US" sz="2000" b="1" dirty="0" smtClean="0"/>
              <a:t>Beam stacker</a:t>
            </a:r>
          </a:p>
          <a:p>
            <a:pPr lvl="1"/>
            <a:r>
              <a:rPr lang="en-US" sz="2000" b="1" dirty="0" smtClean="0"/>
              <a:t>Optical BPM</a:t>
            </a:r>
          </a:p>
          <a:p>
            <a:r>
              <a:rPr lang="en-US" sz="2000" b="1" dirty="0" smtClean="0"/>
              <a:t>We have a very nice design for the transport &amp; dump enc.</a:t>
            </a:r>
          </a:p>
          <a:p>
            <a:r>
              <a:rPr lang="en-US" sz="2000" b="1" dirty="0" smtClean="0"/>
              <a:t>We have developed the software required to integrate all the components into an operational system</a:t>
            </a:r>
          </a:p>
          <a:p>
            <a:r>
              <a:rPr lang="en-US" sz="2000" b="1" dirty="0" smtClean="0"/>
              <a:t>We have created a mobile Laser Notcher on wheels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A9646-DF15-4494-A319-231147946DD0}" type="datetime1">
              <a:rPr lang="en-US" altLang="en-US" smtClean="0"/>
              <a:t>11/22/2015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Johnson | Linac Laser Notcher (Workshop on Booster Performance Enhancements)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9717-4962-49BF-B4A8-8B3FAAD6B6E3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614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FC9A5-1EF1-4B98-9993-4DADCBDBBBB7}" type="datetime1">
              <a:rPr lang="en-US" altLang="en-US" smtClean="0"/>
              <a:t>11/22/2015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Johnson | Linac Laser Notcher (Workshop on Booster Performance Enhancements)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9717-4962-49BF-B4A8-8B3FAAD6B6E3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7" name="Content Placeholder 6"/>
          <p:cNvSpPr txBox="1">
            <a:spLocks noGrp="1"/>
          </p:cNvSpPr>
          <p:nvPr>
            <p:ph idx="1"/>
          </p:nvPr>
        </p:nvSpPr>
        <p:spPr>
          <a:xfrm>
            <a:off x="212725" y="844555"/>
            <a:ext cx="867251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endParaRPr lang="en-US" sz="2000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 smtClean="0"/>
              <a:t>Develop a laser system / optical cavity that: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000" b="1" dirty="0" smtClean="0"/>
              <a:t>will fit into the highly constrained space in the 750 keV MEBT where </a:t>
            </a:r>
            <a:r>
              <a:rPr lang="en-US" sz="2000" b="1" u="sng" dirty="0" smtClean="0"/>
              <a:t>component activation does not occur</a:t>
            </a:r>
            <a:r>
              <a:rPr lang="en-US" sz="2000" b="1" dirty="0" smtClean="0"/>
              <a:t>!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000" b="1" dirty="0" smtClean="0"/>
              <a:t>will generate an arbitrary number of notches within a linac pulse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000" b="1" dirty="0" smtClean="0"/>
              <a:t>will generate an arbitrary notch length for each notch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000" b="1" dirty="0"/>
              <a:t>w</a:t>
            </a:r>
            <a:r>
              <a:rPr lang="en-US" sz="2000" b="1" dirty="0" smtClean="0"/>
              <a:t>ill be capable of neutralization of </a:t>
            </a:r>
            <a:r>
              <a:rPr lang="en-US" sz="2000" b="1" dirty="0" smtClean="0"/>
              <a:t>98</a:t>
            </a:r>
            <a:r>
              <a:rPr lang="en-US" sz="2000" b="1" dirty="0" smtClean="0"/>
              <a:t>% </a:t>
            </a:r>
            <a:r>
              <a:rPr lang="en-US" sz="2000" b="1" dirty="0" smtClean="0"/>
              <a:t>of the H- ions in  each H- bunch 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000" b="1" dirty="0"/>
              <a:t>c</a:t>
            </a:r>
            <a:r>
              <a:rPr lang="en-US" sz="2000" b="1" dirty="0" smtClean="0"/>
              <a:t>reate a system that is operationally robust</a:t>
            </a:r>
          </a:p>
        </p:txBody>
      </p:sp>
      <p:sp>
        <p:nvSpPr>
          <p:cNvPr id="8" name="Title 7"/>
          <p:cNvSpPr txBox="1">
            <a:spLocks noGrp="1"/>
          </p:cNvSpPr>
          <p:nvPr>
            <p:ph type="title"/>
          </p:nvPr>
        </p:nvSpPr>
        <p:spPr>
          <a:xfrm>
            <a:off x="212725" y="376071"/>
            <a:ext cx="5168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Goals of Laser Notcher R&amp;D Program</a:t>
            </a:r>
            <a:endParaRPr lang="en-US" b="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398" y="4189956"/>
            <a:ext cx="4180485" cy="2010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74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of Laser Notching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D151-17C2-4339-989A-A9C5550B4581}" type="datetime1">
              <a:rPr lang="en-US" altLang="en-US" smtClean="0"/>
              <a:t>11/22/2015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Johnson | Linac Laser Notcher (Workshop on Booster Performance Enhancements)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9717-4962-49BF-B4A8-8B3FAAD6B6E3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90" y="745404"/>
            <a:ext cx="8612124" cy="5411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6779627" y="4835991"/>
            <a:ext cx="1746807" cy="1104264"/>
            <a:chOff x="5973750" y="1225259"/>
            <a:chExt cx="2847318" cy="2209800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6667650" y="2457171"/>
              <a:ext cx="438150" cy="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6395788" y="2235890"/>
              <a:ext cx="1193921" cy="42034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/>
            <p:nvPr/>
          </p:nvPicPr>
          <p:blipFill>
            <a:blip r:embed="rId3" cstate="print"/>
            <a:srcRect t="50000" r="48255"/>
            <a:stretch>
              <a:fillRect/>
            </a:stretch>
          </p:blipFill>
          <p:spPr bwMode="auto">
            <a:xfrm>
              <a:off x="5973750" y="1225259"/>
              <a:ext cx="2360613" cy="220980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grpSp>
          <p:nvGrpSpPr>
            <p:cNvPr id="13" name="Group 174"/>
            <p:cNvGrpSpPr/>
            <p:nvPr/>
          </p:nvGrpSpPr>
          <p:grpSpPr>
            <a:xfrm>
              <a:off x="7301457" y="1958109"/>
              <a:ext cx="1519611" cy="868218"/>
              <a:chOff x="6048375" y="2009775"/>
              <a:chExt cx="1519611" cy="1133475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6362700" y="2009775"/>
                <a:ext cx="85725" cy="714375"/>
              </a:xfrm>
              <a:prstGeom prst="ellipse">
                <a:avLst/>
              </a:prstGeom>
              <a:solidFill>
                <a:srgbClr val="F616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6534150" y="2019300"/>
                <a:ext cx="58102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6524625" y="2705100"/>
                <a:ext cx="58102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6457950" y="2781300"/>
                <a:ext cx="0" cy="36195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6362700" y="2771775"/>
                <a:ext cx="0" cy="36195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>
                <a:off x="6858000" y="2019300"/>
                <a:ext cx="0" cy="685800"/>
              </a:xfrm>
              <a:prstGeom prst="straightConnector1">
                <a:avLst/>
              </a:prstGeom>
              <a:ln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6467475" y="2943225"/>
                <a:ext cx="276225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6048375" y="2943225"/>
                <a:ext cx="314325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6905625" y="2219325"/>
                <a:ext cx="6623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9.6 mm</a:t>
                </a:r>
                <a:endParaRPr lang="en-US" sz="1200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696075" y="2828925"/>
                <a:ext cx="6623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1.1 mm</a:t>
                </a:r>
                <a:endParaRPr lang="en-US" sz="1200" dirty="0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6616135" y="1484778"/>
              <a:ext cx="1534303" cy="5543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Laser Beam 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928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is it to be installed?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FDA63-379B-4F57-9B00-C8800EE7A9BB}" type="datetime1">
              <a:rPr lang="en-US" altLang="en-US" smtClean="0"/>
              <a:t>11/22/2015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Johnson | Linac Laser Notcher (Workshop on Booster Performance Enhancements)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9717-4962-49BF-B4A8-8B3FAAD6B6E3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8" name="Picture 7" descr="location of notch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1371598"/>
            <a:ext cx="6202596" cy="465194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429000" y="1944231"/>
            <a:ext cx="1572828" cy="350668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24600" y="4414037"/>
            <a:ext cx="26740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latin typeface="Constantia"/>
                <a:ea typeface="+mn-ea"/>
              </a:rPr>
              <a:t>Must fit in this space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4648200" y="4085691"/>
            <a:ext cx="1488490" cy="656693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77704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Demonstration Experiment       ( January 2015 )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8157E-6727-413D-9930-3B9D67908CC9}" type="datetime1">
              <a:rPr lang="en-US" altLang="en-US" smtClean="0"/>
              <a:t>11/22/2015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Johnson | Linac Laser Notcher (Workshop on Booster Performance Enhancements)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9717-4962-49BF-B4A8-8B3FAAD6B6E3}" type="slidenum">
              <a:rPr lang="en-US" altLang="en-US" smtClean="0"/>
              <a:pPr/>
              <a:t>7</a:t>
            </a:fld>
            <a:endParaRPr lang="en-US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61881" y="933992"/>
            <a:ext cx="8899638" cy="5340602"/>
            <a:chOff x="61881" y="933992"/>
            <a:chExt cx="8899638" cy="5340602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81" y="3175940"/>
              <a:ext cx="2940011" cy="1670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155" y="4846320"/>
              <a:ext cx="2773291" cy="1428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8"/>
            <a:stretch/>
          </p:blipFill>
          <p:spPr bwMode="auto">
            <a:xfrm>
              <a:off x="3001892" y="3343204"/>
              <a:ext cx="4398190" cy="27759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997" y="933993"/>
              <a:ext cx="3234372" cy="19470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1169" y="933992"/>
              <a:ext cx="1502727" cy="1757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8645" y="933992"/>
              <a:ext cx="3122874" cy="1839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61881" y="2912766"/>
              <a:ext cx="85975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Demonstration  Experiment used  </a:t>
              </a:r>
              <a:r>
                <a:rPr lang="en-US" sz="1400" dirty="0" err="1" smtClean="0">
                  <a:solidFill>
                    <a:srgbClr val="FF0000"/>
                  </a:solidFill>
                </a:rPr>
                <a:t>Quantel</a:t>
              </a:r>
              <a:r>
                <a:rPr lang="en-US" sz="1400" dirty="0" smtClean="0">
                  <a:solidFill>
                    <a:srgbClr val="FF0000"/>
                  </a:solidFill>
                </a:rPr>
                <a:t> 100 </a:t>
              </a:r>
              <a:r>
                <a:rPr lang="en-US" sz="1400" dirty="0" err="1" smtClean="0">
                  <a:solidFill>
                    <a:srgbClr val="FF0000"/>
                  </a:solidFill>
                </a:rPr>
                <a:t>mJ</a:t>
              </a:r>
              <a:r>
                <a:rPr lang="en-US" sz="1400" dirty="0" smtClean="0">
                  <a:solidFill>
                    <a:srgbClr val="FF0000"/>
                  </a:solidFill>
                </a:rPr>
                <a:t> Q-switched Nd:YAG laser with a 10 ns laser pulse   @ 15 Hz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381451" y="2695738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Demo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7526338" y="2695848"/>
            <a:ext cx="1348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Final System</a:t>
            </a:r>
            <a:endParaRPr lang="en-US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3809390" y="2604628"/>
            <a:ext cx="19314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Profile in Experiment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549320" y="3299994"/>
            <a:ext cx="136608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Todd Johnson</a:t>
            </a:r>
          </a:p>
          <a:p>
            <a:r>
              <a:rPr lang="en-US" sz="1200" dirty="0" smtClean="0"/>
              <a:t>Matt Gardner</a:t>
            </a:r>
          </a:p>
          <a:p>
            <a:r>
              <a:rPr lang="en-US" sz="1200" dirty="0" smtClean="0"/>
              <a:t>Vic Scarpine</a:t>
            </a:r>
          </a:p>
          <a:p>
            <a:r>
              <a:rPr lang="en-US" sz="1200" dirty="0" smtClean="0"/>
              <a:t>Rick Tesarek</a:t>
            </a:r>
          </a:p>
          <a:p>
            <a:r>
              <a:rPr lang="en-US" sz="1200" dirty="0" smtClean="0"/>
              <a:t>Andreas Saewert</a:t>
            </a:r>
          </a:p>
          <a:p>
            <a:r>
              <a:rPr lang="en-US" sz="1200" dirty="0" smtClean="0"/>
              <a:t>Jamie Santucci</a:t>
            </a:r>
          </a:p>
          <a:p>
            <a:r>
              <a:rPr lang="en-US" sz="1200" dirty="0" smtClean="0"/>
              <a:t>Fred Mach</a:t>
            </a:r>
          </a:p>
          <a:p>
            <a:r>
              <a:rPr lang="en-US" sz="1200" dirty="0" smtClean="0"/>
              <a:t>PPD Machine Shop</a:t>
            </a:r>
          </a:p>
          <a:p>
            <a:r>
              <a:rPr lang="en-US" sz="1200" dirty="0" smtClean="0"/>
              <a:t>Matt Quinn</a:t>
            </a:r>
          </a:p>
          <a:p>
            <a:r>
              <a:rPr lang="en-US" sz="1200" dirty="0" smtClean="0"/>
              <a:t>Dave Baird</a:t>
            </a:r>
          </a:p>
          <a:p>
            <a:r>
              <a:rPr lang="en-US" sz="1200" dirty="0" smtClean="0"/>
              <a:t>Ray Lewis</a:t>
            </a:r>
          </a:p>
          <a:p>
            <a:r>
              <a:rPr lang="en-US" sz="1200" dirty="0" smtClean="0"/>
              <a:t>Ray Tomlin</a:t>
            </a:r>
          </a:p>
          <a:p>
            <a:r>
              <a:rPr lang="en-US" sz="1200" dirty="0" smtClean="0"/>
              <a:t>Fernanda Garcia</a:t>
            </a:r>
          </a:p>
          <a:p>
            <a:r>
              <a:rPr lang="en-US" sz="1200" dirty="0" smtClean="0"/>
              <a:t>Bill Pellico</a:t>
            </a:r>
          </a:p>
          <a:p>
            <a:r>
              <a:rPr lang="en-US" sz="1200" dirty="0" smtClean="0"/>
              <a:t>Bob Zwaska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0973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Description --  Master Oscillator Power Amplifier(s)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A0A0B-38E9-454D-9A7F-C9E0512C251E}" type="datetime1">
              <a:rPr lang="en-US" altLang="en-US" smtClean="0"/>
              <a:t>11/22/2015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Johnson | Linac Laser Notcher (Workshop on Booster Performance Enhancements)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9717-4962-49BF-B4A8-8B3FAAD6B6E3}" type="slidenum">
              <a:rPr lang="en-US" altLang="en-US" smtClean="0"/>
              <a:pPr/>
              <a:t>8</a:t>
            </a:fld>
            <a:endParaRPr lang="en-US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516001" y="977805"/>
            <a:ext cx="8390790" cy="4357123"/>
            <a:chOff x="247123" y="140745"/>
            <a:chExt cx="9434364" cy="5752553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5450874" y="3387350"/>
              <a:ext cx="984598" cy="42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9" name="Straight Arrow Connector 8"/>
            <p:cNvCxnSpPr>
              <a:stCxn id="69" idx="3"/>
            </p:cNvCxnSpPr>
            <p:nvPr/>
          </p:nvCxnSpPr>
          <p:spPr>
            <a:xfrm flipV="1">
              <a:off x="3853845" y="5614083"/>
              <a:ext cx="906095" cy="5165"/>
            </a:xfrm>
            <a:prstGeom prst="straightConnector1">
              <a:avLst/>
            </a:prstGeom>
            <a:noFill/>
            <a:ln w="104775" cap="flat" cmpd="dbl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sp>
          <p:nvSpPr>
            <p:cNvPr id="10" name="Rectangle 9"/>
            <p:cNvSpPr/>
            <p:nvPr/>
          </p:nvSpPr>
          <p:spPr>
            <a:xfrm>
              <a:off x="247123" y="140745"/>
              <a:ext cx="8146403" cy="1939051"/>
            </a:xfrm>
            <a:prstGeom prst="rect">
              <a:avLst/>
            </a:prstGeom>
            <a:noFill/>
            <a:ln w="38100" cap="flat" cmpd="sng" algn="ctr">
              <a:solidFill>
                <a:srgbClr val="4F81BD">
                  <a:shade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roup 194"/>
            <p:cNvGrpSpPr/>
            <p:nvPr/>
          </p:nvGrpSpPr>
          <p:grpSpPr>
            <a:xfrm>
              <a:off x="859815" y="2445264"/>
              <a:ext cx="1417229" cy="939247"/>
              <a:chOff x="4708190" y="1956486"/>
              <a:chExt cx="823770" cy="383060"/>
            </a:xfrm>
          </p:grpSpPr>
          <p:sp>
            <p:nvSpPr>
              <p:cNvPr id="113" name="Oval 112"/>
              <p:cNvSpPr/>
              <p:nvPr/>
            </p:nvSpPr>
            <p:spPr>
              <a:xfrm>
                <a:off x="4819136" y="1956486"/>
                <a:ext cx="383060" cy="383060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4909751" y="1956486"/>
                <a:ext cx="383060" cy="383060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4988009" y="1956486"/>
                <a:ext cx="383060" cy="383060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16" name="Straight Connector 115"/>
              <p:cNvCxnSpPr/>
              <p:nvPr/>
            </p:nvCxnSpPr>
            <p:spPr>
              <a:xfrm>
                <a:off x="4708190" y="2339546"/>
                <a:ext cx="82377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</p:grpSp>
        <p:grpSp>
          <p:nvGrpSpPr>
            <p:cNvPr id="12" name="Group 202"/>
            <p:cNvGrpSpPr/>
            <p:nvPr/>
          </p:nvGrpSpPr>
          <p:grpSpPr>
            <a:xfrm>
              <a:off x="5845829" y="3224478"/>
              <a:ext cx="467193" cy="538397"/>
              <a:chOff x="4766872" y="2908092"/>
              <a:chExt cx="467193" cy="538397"/>
            </a:xfrm>
          </p:grpSpPr>
          <p:sp>
            <p:nvSpPr>
              <p:cNvPr id="110" name="Rectangle 109"/>
              <p:cNvSpPr/>
              <p:nvPr/>
            </p:nvSpPr>
            <p:spPr>
              <a:xfrm>
                <a:off x="4841823" y="2908092"/>
                <a:ext cx="284813" cy="314793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Arc 110"/>
              <p:cNvSpPr/>
              <p:nvPr/>
            </p:nvSpPr>
            <p:spPr>
              <a:xfrm>
                <a:off x="4766872" y="2983042"/>
                <a:ext cx="224853" cy="445957"/>
              </a:xfrm>
              <a:prstGeom prst="arc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Arc 111"/>
              <p:cNvSpPr/>
              <p:nvPr/>
            </p:nvSpPr>
            <p:spPr>
              <a:xfrm flipH="1">
                <a:off x="5009212" y="3000532"/>
                <a:ext cx="224853" cy="445957"/>
              </a:xfrm>
              <a:prstGeom prst="arc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773066" y="2059405"/>
              <a:ext cx="13227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Fiber Amp 2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>
              <a:off x="468661" y="3387392"/>
              <a:ext cx="2928635" cy="2881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  <p:grpSp>
          <p:nvGrpSpPr>
            <p:cNvPr id="15" name="Group 19"/>
            <p:cNvGrpSpPr/>
            <p:nvPr/>
          </p:nvGrpSpPr>
          <p:grpSpPr>
            <a:xfrm>
              <a:off x="816952" y="414939"/>
              <a:ext cx="1017638" cy="489155"/>
              <a:chOff x="840659" y="1737851"/>
              <a:chExt cx="1740309" cy="1047136"/>
            </a:xfrm>
          </p:grpSpPr>
          <p:cxnSp>
            <p:nvCxnSpPr>
              <p:cNvPr id="100" name="Straight Connector 99"/>
              <p:cNvCxnSpPr/>
              <p:nvPr/>
            </p:nvCxnSpPr>
            <p:spPr>
              <a:xfrm flipH="1">
                <a:off x="958646" y="1737851"/>
                <a:ext cx="1" cy="1047136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01" name="Straight Connector 100"/>
              <p:cNvCxnSpPr/>
              <p:nvPr/>
            </p:nvCxnSpPr>
            <p:spPr>
              <a:xfrm flipH="1">
                <a:off x="1052051" y="1737851"/>
                <a:ext cx="1" cy="1047136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02" name="Straight Connector 101"/>
              <p:cNvCxnSpPr/>
              <p:nvPr/>
            </p:nvCxnSpPr>
            <p:spPr>
              <a:xfrm flipH="1">
                <a:off x="1115961" y="1737851"/>
                <a:ext cx="1" cy="1047136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03" name="Straight Connector 102"/>
              <p:cNvCxnSpPr/>
              <p:nvPr/>
            </p:nvCxnSpPr>
            <p:spPr>
              <a:xfrm flipH="1">
                <a:off x="1194619" y="1737851"/>
                <a:ext cx="1" cy="1047136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04" name="Straight Connector 103"/>
              <p:cNvCxnSpPr/>
              <p:nvPr/>
            </p:nvCxnSpPr>
            <p:spPr>
              <a:xfrm flipH="1">
                <a:off x="1273278" y="1737851"/>
                <a:ext cx="1" cy="1047136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05" name="Straight Connector 104"/>
              <p:cNvCxnSpPr/>
              <p:nvPr/>
            </p:nvCxnSpPr>
            <p:spPr>
              <a:xfrm flipH="1">
                <a:off x="1351936" y="1737851"/>
                <a:ext cx="1" cy="1047136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06" name="Straight Connector 105"/>
              <p:cNvCxnSpPr/>
              <p:nvPr/>
            </p:nvCxnSpPr>
            <p:spPr>
              <a:xfrm flipH="1">
                <a:off x="1445342" y="1737851"/>
                <a:ext cx="1" cy="1047136"/>
              </a:xfrm>
              <a:prstGeom prst="line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sp>
            <p:nvSpPr>
              <p:cNvPr id="107" name="Isosceles Triangle 106"/>
              <p:cNvSpPr/>
              <p:nvPr/>
            </p:nvSpPr>
            <p:spPr>
              <a:xfrm rot="5400000">
                <a:off x="1939412" y="2010697"/>
                <a:ext cx="221226" cy="501445"/>
              </a:xfrm>
              <a:prstGeom prst="triangle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08" name="Straight Connector 107"/>
              <p:cNvCxnSpPr/>
              <p:nvPr/>
            </p:nvCxnSpPr>
            <p:spPr>
              <a:xfrm flipV="1">
                <a:off x="2035277" y="2257731"/>
                <a:ext cx="545691" cy="7377"/>
              </a:xfrm>
              <a:prstGeom prst="line">
                <a:avLst/>
              </a:prstGeom>
              <a:noFill/>
              <a:ln w="38100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sp>
            <p:nvSpPr>
              <p:cNvPr id="109" name="Rectangle 108"/>
              <p:cNvSpPr/>
              <p:nvPr/>
            </p:nvSpPr>
            <p:spPr>
              <a:xfrm>
                <a:off x="840659" y="2010697"/>
                <a:ext cx="973393" cy="501445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39"/>
            <p:cNvGrpSpPr/>
            <p:nvPr/>
          </p:nvGrpSpPr>
          <p:grpSpPr>
            <a:xfrm>
              <a:off x="1855162" y="554008"/>
              <a:ext cx="1380658" cy="374301"/>
              <a:chOff x="1976437" y="1887794"/>
              <a:chExt cx="2238376" cy="280219"/>
            </a:xfrm>
          </p:grpSpPr>
          <p:sp>
            <p:nvSpPr>
              <p:cNvPr id="95" name="Rectangle 94"/>
              <p:cNvSpPr/>
              <p:nvPr/>
            </p:nvSpPr>
            <p:spPr>
              <a:xfrm>
                <a:off x="2315497" y="1887794"/>
                <a:ext cx="1489587" cy="162232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EEECE1">
                    <a:lumMod val="2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2625213" y="2050026"/>
                <a:ext cx="88490" cy="117987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EEECE1">
                    <a:lumMod val="2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97" name="Group 38"/>
              <p:cNvGrpSpPr/>
              <p:nvPr/>
            </p:nvGrpSpPr>
            <p:grpSpPr>
              <a:xfrm>
                <a:off x="1976437" y="1928813"/>
                <a:ext cx="2238376" cy="80963"/>
                <a:chOff x="1895475" y="1533525"/>
                <a:chExt cx="2238376" cy="119063"/>
              </a:xfrm>
            </p:grpSpPr>
            <p:sp>
              <p:nvSpPr>
                <p:cNvPr id="98" name="Freeform 97"/>
                <p:cNvSpPr/>
                <p:nvPr/>
              </p:nvSpPr>
              <p:spPr>
                <a:xfrm>
                  <a:off x="1895475" y="1533525"/>
                  <a:ext cx="2214563" cy="61913"/>
                </a:xfrm>
                <a:custGeom>
                  <a:avLst/>
                  <a:gdLst>
                    <a:gd name="connsiteX0" fmla="*/ 0 w 2214563"/>
                    <a:gd name="connsiteY0" fmla="*/ 57150 h 61913"/>
                    <a:gd name="connsiteX1" fmla="*/ 690563 w 2214563"/>
                    <a:gd name="connsiteY1" fmla="*/ 61913 h 61913"/>
                    <a:gd name="connsiteX2" fmla="*/ 776288 w 2214563"/>
                    <a:gd name="connsiteY2" fmla="*/ 0 h 61913"/>
                    <a:gd name="connsiteX3" fmla="*/ 1362075 w 2214563"/>
                    <a:gd name="connsiteY3" fmla="*/ 0 h 61913"/>
                    <a:gd name="connsiteX4" fmla="*/ 1457325 w 2214563"/>
                    <a:gd name="connsiteY4" fmla="*/ 57150 h 61913"/>
                    <a:gd name="connsiteX5" fmla="*/ 2214563 w 2214563"/>
                    <a:gd name="connsiteY5" fmla="*/ 57150 h 61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14563" h="61913">
                      <a:moveTo>
                        <a:pt x="0" y="57150"/>
                      </a:moveTo>
                      <a:lnTo>
                        <a:pt x="690563" y="61913"/>
                      </a:lnTo>
                      <a:lnTo>
                        <a:pt x="776288" y="0"/>
                      </a:lnTo>
                      <a:lnTo>
                        <a:pt x="1362075" y="0"/>
                      </a:lnTo>
                      <a:lnTo>
                        <a:pt x="1457325" y="57150"/>
                      </a:lnTo>
                      <a:lnTo>
                        <a:pt x="2214563" y="57150"/>
                      </a:lnTo>
                    </a:path>
                  </a:pathLst>
                </a:cu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 98"/>
                <p:cNvSpPr/>
                <p:nvPr/>
              </p:nvSpPr>
              <p:spPr>
                <a:xfrm flipV="1">
                  <a:off x="1919288" y="1590675"/>
                  <a:ext cx="2214563" cy="61913"/>
                </a:xfrm>
                <a:custGeom>
                  <a:avLst/>
                  <a:gdLst>
                    <a:gd name="connsiteX0" fmla="*/ 0 w 2214563"/>
                    <a:gd name="connsiteY0" fmla="*/ 57150 h 61913"/>
                    <a:gd name="connsiteX1" fmla="*/ 690563 w 2214563"/>
                    <a:gd name="connsiteY1" fmla="*/ 61913 h 61913"/>
                    <a:gd name="connsiteX2" fmla="*/ 776288 w 2214563"/>
                    <a:gd name="connsiteY2" fmla="*/ 0 h 61913"/>
                    <a:gd name="connsiteX3" fmla="*/ 1362075 w 2214563"/>
                    <a:gd name="connsiteY3" fmla="*/ 0 h 61913"/>
                    <a:gd name="connsiteX4" fmla="*/ 1457325 w 2214563"/>
                    <a:gd name="connsiteY4" fmla="*/ 57150 h 61913"/>
                    <a:gd name="connsiteX5" fmla="*/ 2214563 w 2214563"/>
                    <a:gd name="connsiteY5" fmla="*/ 57150 h 61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14563" h="61913">
                      <a:moveTo>
                        <a:pt x="0" y="57150"/>
                      </a:moveTo>
                      <a:lnTo>
                        <a:pt x="690563" y="61913"/>
                      </a:lnTo>
                      <a:lnTo>
                        <a:pt x="776288" y="0"/>
                      </a:lnTo>
                      <a:lnTo>
                        <a:pt x="1362075" y="0"/>
                      </a:lnTo>
                      <a:lnTo>
                        <a:pt x="1457325" y="57150"/>
                      </a:lnTo>
                      <a:lnTo>
                        <a:pt x="2214563" y="57150"/>
                      </a:lnTo>
                    </a:path>
                  </a:pathLst>
                </a:cu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7" name="Rectangle 16"/>
            <p:cNvSpPr/>
            <p:nvPr/>
          </p:nvSpPr>
          <p:spPr>
            <a:xfrm>
              <a:off x="3202424" y="582883"/>
              <a:ext cx="389745" cy="134911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3592169" y="928309"/>
              <a:ext cx="1314760" cy="385128"/>
            </a:xfrm>
            <a:prstGeom prst="roundRect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534703" y="928309"/>
              <a:ext cx="1440455" cy="3657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MDC Bias Control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3587000" y="703838"/>
              <a:ext cx="492369" cy="222738"/>
            </a:xfrm>
            <a:custGeom>
              <a:avLst/>
              <a:gdLst>
                <a:gd name="connsiteX0" fmla="*/ 0 w 492369"/>
                <a:gd name="connsiteY0" fmla="*/ 0 h 257907"/>
                <a:gd name="connsiteX1" fmla="*/ 492369 w 492369"/>
                <a:gd name="connsiteY1" fmla="*/ 0 h 257907"/>
                <a:gd name="connsiteX2" fmla="*/ 480646 w 492369"/>
                <a:gd name="connsiteY2" fmla="*/ 257907 h 257907"/>
                <a:gd name="connsiteX3" fmla="*/ 480646 w 492369"/>
                <a:gd name="connsiteY3" fmla="*/ 257907 h 25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2369" h="257907">
                  <a:moveTo>
                    <a:pt x="0" y="0"/>
                  </a:moveTo>
                  <a:lnTo>
                    <a:pt x="492369" y="0"/>
                  </a:lnTo>
                  <a:lnTo>
                    <a:pt x="480646" y="257907"/>
                  </a:lnTo>
                  <a:lnTo>
                    <a:pt x="480646" y="257907"/>
                  </a:ln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2731215" y="797621"/>
              <a:ext cx="855785" cy="257908"/>
            </a:xfrm>
            <a:custGeom>
              <a:avLst/>
              <a:gdLst>
                <a:gd name="connsiteX0" fmla="*/ 855785 w 855785"/>
                <a:gd name="connsiteY0" fmla="*/ 257908 h 257908"/>
                <a:gd name="connsiteX1" fmla="*/ 0 w 855785"/>
                <a:gd name="connsiteY1" fmla="*/ 246185 h 257908"/>
                <a:gd name="connsiteX2" fmla="*/ 0 w 855785"/>
                <a:gd name="connsiteY2" fmla="*/ 0 h 257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5785" h="257908">
                  <a:moveTo>
                    <a:pt x="855785" y="257908"/>
                  </a:moveTo>
                  <a:lnTo>
                    <a:pt x="0" y="246185"/>
                  </a:lnTo>
                  <a:lnTo>
                    <a:pt x="0" y="0"/>
                  </a:ln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Isosceles Triangle 21"/>
            <p:cNvSpPr/>
            <p:nvPr/>
          </p:nvSpPr>
          <p:spPr>
            <a:xfrm rot="16200000">
              <a:off x="2629538" y="1364894"/>
              <a:ext cx="581159" cy="688446"/>
            </a:xfrm>
            <a:prstGeom prst="triangl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2274015" y="903129"/>
              <a:ext cx="410308" cy="817712"/>
            </a:xfrm>
            <a:custGeom>
              <a:avLst/>
              <a:gdLst>
                <a:gd name="connsiteX0" fmla="*/ 410308 w 410308"/>
                <a:gd name="connsiteY0" fmla="*/ 633046 h 633046"/>
                <a:gd name="connsiteX1" fmla="*/ 0 w 410308"/>
                <a:gd name="connsiteY1" fmla="*/ 633046 h 633046"/>
                <a:gd name="connsiteX2" fmla="*/ 0 w 410308"/>
                <a:gd name="connsiteY2" fmla="*/ 0 h 633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308" h="633046">
                  <a:moveTo>
                    <a:pt x="410308" y="633046"/>
                  </a:moveTo>
                  <a:lnTo>
                    <a:pt x="0" y="633046"/>
                  </a:lnTo>
                  <a:lnTo>
                    <a:pt x="0" y="0"/>
                  </a:ln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5780617" y="1300761"/>
              <a:ext cx="1755231" cy="378087"/>
            </a:xfrm>
            <a:prstGeom prst="roundRect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909856" y="1309107"/>
              <a:ext cx="1433245" cy="4063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DA12000 AWG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cxnSp>
          <p:nvCxnSpPr>
            <p:cNvPr id="26" name="Straight Arrow Connector 25"/>
            <p:cNvCxnSpPr>
              <a:endCxn id="22" idx="3"/>
            </p:cNvCxnSpPr>
            <p:nvPr/>
          </p:nvCxnSpPr>
          <p:spPr>
            <a:xfrm flipH="1" flipV="1">
              <a:off x="3264341" y="1709116"/>
              <a:ext cx="1642588" cy="1"/>
            </a:xfrm>
            <a:prstGeom prst="straightConnector1">
              <a:avLst/>
            </a:prstGeom>
            <a:noFill/>
            <a:ln w="285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sp>
          <p:nvSpPr>
            <p:cNvPr id="27" name="TextBox 26"/>
            <p:cNvSpPr txBox="1"/>
            <p:nvPr/>
          </p:nvSpPr>
          <p:spPr>
            <a:xfrm>
              <a:off x="2299953" y="1046117"/>
              <a:ext cx="9076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RF Amp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61878" y="457649"/>
              <a:ext cx="643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Seed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041128" y="261050"/>
              <a:ext cx="9651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Modulator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30" name="Isosceles Triangle 29"/>
            <p:cNvSpPr/>
            <p:nvPr/>
          </p:nvSpPr>
          <p:spPr>
            <a:xfrm>
              <a:off x="359531" y="3361305"/>
              <a:ext cx="218444" cy="631829"/>
            </a:xfrm>
            <a:prstGeom prst="triangle">
              <a:avLst/>
            </a:prstGeom>
            <a:solidFill>
              <a:srgbClr val="4F81BD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6398230" y="2537793"/>
              <a:ext cx="1819385" cy="982476"/>
              <a:chOff x="6160904" y="2828566"/>
              <a:chExt cx="1819385" cy="982476"/>
            </a:xfrm>
          </p:grpSpPr>
          <p:grpSp>
            <p:nvGrpSpPr>
              <p:cNvPr id="84" name="Group 174"/>
              <p:cNvGrpSpPr/>
              <p:nvPr/>
            </p:nvGrpSpPr>
            <p:grpSpPr>
              <a:xfrm>
                <a:off x="6312721" y="2828566"/>
                <a:ext cx="1552669" cy="982476"/>
                <a:chOff x="5704051" y="2528769"/>
                <a:chExt cx="1873526" cy="982476"/>
              </a:xfrm>
            </p:grpSpPr>
            <p:cxnSp>
              <p:nvCxnSpPr>
                <p:cNvPr id="86" name="Straight Connector 85"/>
                <p:cNvCxnSpPr/>
                <p:nvPr/>
              </p:nvCxnSpPr>
              <p:spPr>
                <a:xfrm>
                  <a:off x="7101619" y="3264110"/>
                  <a:ext cx="0" cy="247135"/>
                </a:xfrm>
                <a:prstGeom prst="line">
                  <a:avLst/>
                </a:prstGeom>
                <a:noFill/>
                <a:ln w="101600" cap="flat" cmpd="tri" algn="ctr">
                  <a:solidFill>
                    <a:srgbClr val="FF0000"/>
                  </a:solidFill>
                  <a:prstDash val="solid"/>
                </a:ln>
                <a:effectLst/>
              </p:spPr>
            </p:cxnSp>
            <p:grpSp>
              <p:nvGrpSpPr>
                <p:cNvPr id="87" name="Group 120"/>
                <p:cNvGrpSpPr/>
                <p:nvPr/>
              </p:nvGrpSpPr>
              <p:grpSpPr>
                <a:xfrm>
                  <a:off x="5704051" y="2528769"/>
                  <a:ext cx="1873526" cy="981770"/>
                  <a:chOff x="5704051" y="2858549"/>
                  <a:chExt cx="1873526" cy="981770"/>
                </a:xfrm>
              </p:grpSpPr>
              <p:grpSp>
                <p:nvGrpSpPr>
                  <p:cNvPr id="88" name="Group 17"/>
                  <p:cNvGrpSpPr/>
                  <p:nvPr/>
                </p:nvGrpSpPr>
                <p:grpSpPr>
                  <a:xfrm>
                    <a:off x="5926307" y="3337811"/>
                    <a:ext cx="1581665" cy="383060"/>
                    <a:chOff x="4386649" y="1956486"/>
                    <a:chExt cx="1581665" cy="383060"/>
                  </a:xfrm>
                </p:grpSpPr>
                <p:sp>
                  <p:nvSpPr>
                    <p:cNvPr id="91" name="Oval 90"/>
                    <p:cNvSpPr/>
                    <p:nvPr/>
                  </p:nvSpPr>
                  <p:spPr>
                    <a:xfrm>
                      <a:off x="4819136" y="1956486"/>
                      <a:ext cx="383060" cy="383060"/>
                    </a:xfrm>
                    <a:prstGeom prst="ellipse">
                      <a:avLst/>
                    </a:prstGeom>
                    <a:noFill/>
                    <a:ln w="28575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" name="Oval 91"/>
                    <p:cNvSpPr/>
                    <p:nvPr/>
                  </p:nvSpPr>
                  <p:spPr>
                    <a:xfrm>
                      <a:off x="4909751" y="1956486"/>
                      <a:ext cx="383060" cy="383060"/>
                    </a:xfrm>
                    <a:prstGeom prst="ellipse">
                      <a:avLst/>
                    </a:prstGeom>
                    <a:noFill/>
                    <a:ln w="28575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3" name="Oval 92"/>
                    <p:cNvSpPr/>
                    <p:nvPr/>
                  </p:nvSpPr>
                  <p:spPr>
                    <a:xfrm>
                      <a:off x="4988009" y="1956486"/>
                      <a:ext cx="383060" cy="383060"/>
                    </a:xfrm>
                    <a:prstGeom prst="ellipse">
                      <a:avLst/>
                    </a:prstGeom>
                    <a:noFill/>
                    <a:ln w="28575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cxnSp>
                  <p:nvCxnSpPr>
                    <p:cNvPr id="94" name="Straight Connector 93"/>
                    <p:cNvCxnSpPr/>
                    <p:nvPr/>
                  </p:nvCxnSpPr>
                  <p:spPr>
                    <a:xfrm>
                      <a:off x="4386649" y="2335427"/>
                      <a:ext cx="1581665" cy="0"/>
                    </a:xfrm>
                    <a:prstGeom prst="line">
                      <a:avLst/>
                    </a:prstGeom>
                    <a:noFill/>
                    <a:ln w="28575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</p:cxnSp>
              </p:grpSp>
              <p:cxnSp>
                <p:nvCxnSpPr>
                  <p:cNvPr id="89" name="Straight Connector 88"/>
                  <p:cNvCxnSpPr/>
                  <p:nvPr/>
                </p:nvCxnSpPr>
                <p:spPr>
                  <a:xfrm>
                    <a:off x="6219221" y="3593184"/>
                    <a:ext cx="0" cy="247135"/>
                  </a:xfrm>
                  <a:prstGeom prst="line">
                    <a:avLst/>
                  </a:prstGeom>
                  <a:noFill/>
                  <a:ln w="101600" cap="flat" cmpd="tri" algn="ctr">
                    <a:solidFill>
                      <a:srgbClr val="FF0000"/>
                    </a:solidFill>
                    <a:prstDash val="solid"/>
                  </a:ln>
                  <a:effectLst/>
                </p:spPr>
              </p:cxnSp>
              <p:sp>
                <p:nvSpPr>
                  <p:cNvPr id="90" name="TextBox 89"/>
                  <p:cNvSpPr txBox="1"/>
                  <p:nvPr/>
                </p:nvSpPr>
                <p:spPr>
                  <a:xfrm>
                    <a:off x="5704051" y="2858549"/>
                    <a:ext cx="1873526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</a:rPr>
                      <a:t>Fiber </a:t>
                    </a:r>
                    <a:r>
                      <a:rPr kumimoji="0" lang="en-US" sz="1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</a:rPr>
                      <a:t>Pre-Amp</a:t>
                    </a:r>
                    <a:endPara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</a:endParaRPr>
                  </a:p>
                </p:txBody>
              </p:sp>
            </p:grpSp>
          </p:grpSp>
          <p:cxnSp>
            <p:nvCxnSpPr>
              <p:cNvPr id="85" name="Straight Connector 84"/>
              <p:cNvCxnSpPr/>
              <p:nvPr/>
            </p:nvCxnSpPr>
            <p:spPr>
              <a:xfrm>
                <a:off x="6160904" y="3675284"/>
                <a:ext cx="1819385" cy="5762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</p:grpSp>
        <p:grpSp>
          <p:nvGrpSpPr>
            <p:cNvPr id="32" name="Group 31"/>
            <p:cNvGrpSpPr/>
            <p:nvPr/>
          </p:nvGrpSpPr>
          <p:grpSpPr>
            <a:xfrm>
              <a:off x="3491292" y="2432361"/>
              <a:ext cx="1959582" cy="1063494"/>
              <a:chOff x="3328050" y="2925483"/>
              <a:chExt cx="1959582" cy="1063494"/>
            </a:xfrm>
          </p:grpSpPr>
          <p:sp>
            <p:nvSpPr>
              <p:cNvPr id="74" name="TextBox 73"/>
              <p:cNvSpPr txBox="1"/>
              <p:nvPr/>
            </p:nvSpPr>
            <p:spPr>
              <a:xfrm>
                <a:off x="3400441" y="2925483"/>
                <a:ext cx="13227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</a:rPr>
                  <a:t>Fiber Amp 1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  <p:grpSp>
            <p:nvGrpSpPr>
              <p:cNvPr id="75" name="Group 184"/>
              <p:cNvGrpSpPr/>
              <p:nvPr/>
            </p:nvGrpSpPr>
            <p:grpSpPr>
              <a:xfrm>
                <a:off x="3427462" y="3303177"/>
                <a:ext cx="1169236" cy="685800"/>
                <a:chOff x="4931761" y="2737021"/>
                <a:chExt cx="1394085" cy="815546"/>
              </a:xfrm>
            </p:grpSpPr>
            <p:grpSp>
              <p:nvGrpSpPr>
                <p:cNvPr id="77" name="Group 194"/>
                <p:cNvGrpSpPr/>
                <p:nvPr/>
              </p:nvGrpSpPr>
              <p:grpSpPr>
                <a:xfrm>
                  <a:off x="4931761" y="2737021"/>
                  <a:ext cx="1394085" cy="691979"/>
                  <a:chOff x="4630730" y="1956486"/>
                  <a:chExt cx="945811" cy="383060"/>
                </a:xfrm>
              </p:grpSpPr>
              <p:sp>
                <p:nvSpPr>
                  <p:cNvPr id="80" name="Oval 79"/>
                  <p:cNvSpPr/>
                  <p:nvPr/>
                </p:nvSpPr>
                <p:spPr>
                  <a:xfrm>
                    <a:off x="4819136" y="1956486"/>
                    <a:ext cx="383060" cy="383060"/>
                  </a:xfrm>
                  <a:prstGeom prst="ellipse">
                    <a:avLst/>
                  </a:prstGeom>
                  <a:noFill/>
                  <a:ln w="25400" cap="flat" cmpd="sng" algn="ctr">
                    <a:solidFill>
                      <a:srgbClr val="FF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" name="Oval 80"/>
                  <p:cNvSpPr/>
                  <p:nvPr/>
                </p:nvSpPr>
                <p:spPr>
                  <a:xfrm>
                    <a:off x="4909751" y="1956486"/>
                    <a:ext cx="383060" cy="383060"/>
                  </a:xfrm>
                  <a:prstGeom prst="ellipse">
                    <a:avLst/>
                  </a:prstGeom>
                  <a:noFill/>
                  <a:ln w="25400" cap="flat" cmpd="sng" algn="ctr">
                    <a:solidFill>
                      <a:srgbClr val="FF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Oval 81"/>
                  <p:cNvSpPr/>
                  <p:nvPr/>
                </p:nvSpPr>
                <p:spPr>
                  <a:xfrm>
                    <a:off x="4988009" y="1956486"/>
                    <a:ext cx="383060" cy="383060"/>
                  </a:xfrm>
                  <a:prstGeom prst="ellipse">
                    <a:avLst/>
                  </a:prstGeom>
                  <a:noFill/>
                  <a:ln w="25400" cap="flat" cmpd="sng" algn="ctr">
                    <a:solidFill>
                      <a:srgbClr val="FF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83" name="Straight Connector 82"/>
                  <p:cNvCxnSpPr/>
                  <p:nvPr/>
                </p:nvCxnSpPr>
                <p:spPr>
                  <a:xfrm>
                    <a:off x="4630730" y="2339546"/>
                    <a:ext cx="945811" cy="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FF0000"/>
                    </a:solidFill>
                    <a:prstDash val="solid"/>
                  </a:ln>
                  <a:effectLst/>
                </p:spPr>
              </p:cxnSp>
            </p:grp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6122439" y="3305432"/>
                  <a:ext cx="0" cy="247135"/>
                </a:xfrm>
                <a:prstGeom prst="line">
                  <a:avLst/>
                </a:prstGeom>
                <a:noFill/>
                <a:ln w="101600" cap="flat" cmpd="tri" algn="ctr">
                  <a:solidFill>
                    <a:srgbClr val="FF0000"/>
                  </a:solidFill>
                  <a:prstDash val="solid"/>
                </a:ln>
                <a:effectLst/>
              </p:spPr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5120596" y="3305432"/>
                  <a:ext cx="0" cy="247135"/>
                </a:xfrm>
                <a:prstGeom prst="line">
                  <a:avLst/>
                </a:prstGeom>
                <a:noFill/>
                <a:ln w="101600" cap="flat" cmpd="tri" algn="ctr">
                  <a:solidFill>
                    <a:srgbClr val="FF0000"/>
                  </a:solidFill>
                  <a:prstDash val="solid"/>
                </a:ln>
                <a:effectLst/>
              </p:spPr>
            </p:cxnSp>
          </p:grpSp>
          <p:cxnSp>
            <p:nvCxnSpPr>
              <p:cNvPr id="76" name="Straight Connector 75"/>
              <p:cNvCxnSpPr/>
              <p:nvPr/>
            </p:nvCxnSpPr>
            <p:spPr>
              <a:xfrm>
                <a:off x="3328050" y="3874996"/>
                <a:ext cx="1959582" cy="4310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</p:grpSp>
        <p:sp>
          <p:nvSpPr>
            <p:cNvPr id="33" name="TextBox 32"/>
            <p:cNvSpPr txBox="1"/>
            <p:nvPr/>
          </p:nvSpPr>
          <p:spPr>
            <a:xfrm>
              <a:off x="5825169" y="243236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 flipV="1">
              <a:off x="2115821" y="2935077"/>
              <a:ext cx="445477" cy="475719"/>
            </a:xfrm>
            <a:custGeom>
              <a:avLst/>
              <a:gdLst>
                <a:gd name="connsiteX0" fmla="*/ 0 w 445477"/>
                <a:gd name="connsiteY0" fmla="*/ 0 h 222739"/>
                <a:gd name="connsiteX1" fmla="*/ 211015 w 445477"/>
                <a:gd name="connsiteY1" fmla="*/ 222739 h 222739"/>
                <a:gd name="connsiteX2" fmla="*/ 445477 w 445477"/>
                <a:gd name="connsiteY2" fmla="*/ 222739 h 22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477" h="222739">
                  <a:moveTo>
                    <a:pt x="0" y="0"/>
                  </a:moveTo>
                  <a:lnTo>
                    <a:pt x="211015" y="222739"/>
                  </a:lnTo>
                  <a:lnTo>
                    <a:pt x="445477" y="222739"/>
                  </a:ln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444248" y="2033179"/>
              <a:ext cx="2206463" cy="4063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Ext. clock sync </a:t>
              </a:r>
              <a:r>
                <a:rPr lang="en-US" sz="1400" kern="0" dirty="0" err="1">
                  <a:solidFill>
                    <a:prstClr val="black"/>
                  </a:solidFill>
                  <a:latin typeface="Calibri"/>
                  <a:ea typeface="+mn-ea"/>
                </a:rPr>
                <a:t>f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rom RFQ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6009900" y="1678846"/>
              <a:ext cx="299471" cy="518181"/>
            </a:xfrm>
            <a:custGeom>
              <a:avLst/>
              <a:gdLst>
                <a:gd name="connsiteX0" fmla="*/ 246185 w 246185"/>
                <a:gd name="connsiteY0" fmla="*/ 234462 h 234462"/>
                <a:gd name="connsiteX1" fmla="*/ 246185 w 246185"/>
                <a:gd name="connsiteY1" fmla="*/ 234462 h 234462"/>
                <a:gd name="connsiteX2" fmla="*/ 0 w 246185"/>
                <a:gd name="connsiteY2" fmla="*/ 234462 h 234462"/>
                <a:gd name="connsiteX3" fmla="*/ 0 w 246185"/>
                <a:gd name="connsiteY3" fmla="*/ 0 h 23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185" h="234462">
                  <a:moveTo>
                    <a:pt x="246185" y="234462"/>
                  </a:moveTo>
                  <a:lnTo>
                    <a:pt x="246185" y="234462"/>
                  </a:lnTo>
                  <a:lnTo>
                    <a:pt x="0" y="234462"/>
                  </a:lnTo>
                  <a:lnTo>
                    <a:pt x="0" y="0"/>
                  </a:lnTo>
                </a:path>
              </a:pathLst>
            </a:custGeom>
            <a:noFill/>
            <a:ln w="28575" cap="flat" cmpd="sng" algn="ctr">
              <a:solidFill>
                <a:srgbClr val="00B050"/>
              </a:solidFill>
              <a:prstDash val="solid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468661" y="261050"/>
              <a:ext cx="1345223" cy="794479"/>
            </a:xfrm>
            <a:prstGeom prst="roundRect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2579481" y="2741837"/>
              <a:ext cx="771603" cy="369640"/>
              <a:chOff x="5017513" y="4154530"/>
              <a:chExt cx="771603" cy="369640"/>
            </a:xfrm>
          </p:grpSpPr>
          <p:sp>
            <p:nvSpPr>
              <p:cNvPr id="72" name="Rounded Rectangle 71"/>
              <p:cNvSpPr/>
              <p:nvPr/>
            </p:nvSpPr>
            <p:spPr>
              <a:xfrm>
                <a:off x="5017513" y="4171372"/>
                <a:ext cx="771603" cy="352798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F79646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5017513" y="4154530"/>
                <a:ext cx="7312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</a:rPr>
                  <a:t>Pump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690491" y="1038811"/>
              <a:ext cx="8851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VDRIVE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3622169" y="645221"/>
              <a:ext cx="4583723" cy="2754924"/>
            </a:xfrm>
            <a:custGeom>
              <a:avLst/>
              <a:gdLst>
                <a:gd name="connsiteX0" fmla="*/ 0 w 4583723"/>
                <a:gd name="connsiteY0" fmla="*/ 0 h 2754924"/>
                <a:gd name="connsiteX1" fmla="*/ 4583723 w 4583723"/>
                <a:gd name="connsiteY1" fmla="*/ 11724 h 2754924"/>
                <a:gd name="connsiteX2" fmla="*/ 4583723 w 4583723"/>
                <a:gd name="connsiteY2" fmla="*/ 2754924 h 2754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3723" h="2754924">
                  <a:moveTo>
                    <a:pt x="0" y="0"/>
                  </a:moveTo>
                  <a:lnTo>
                    <a:pt x="4583723" y="11724"/>
                  </a:lnTo>
                  <a:lnTo>
                    <a:pt x="4583723" y="2754924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49934" y="3598493"/>
              <a:ext cx="7987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Fiber Port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468661" y="3998021"/>
              <a:ext cx="961293" cy="1629508"/>
            </a:xfrm>
            <a:custGeom>
              <a:avLst/>
              <a:gdLst>
                <a:gd name="connsiteX0" fmla="*/ 0 w 961293"/>
                <a:gd name="connsiteY0" fmla="*/ 0 h 1629508"/>
                <a:gd name="connsiteX1" fmla="*/ 11723 w 961293"/>
                <a:gd name="connsiteY1" fmla="*/ 1629508 h 1629508"/>
                <a:gd name="connsiteX2" fmla="*/ 961293 w 961293"/>
                <a:gd name="connsiteY2" fmla="*/ 1629508 h 1629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61293" h="1629508">
                  <a:moveTo>
                    <a:pt x="0" y="0"/>
                  </a:moveTo>
                  <a:cubicBezTo>
                    <a:pt x="3908" y="543169"/>
                    <a:pt x="7815" y="1086339"/>
                    <a:pt x="11723" y="1629508"/>
                  </a:cubicBezTo>
                  <a:lnTo>
                    <a:pt x="961293" y="1629508"/>
                  </a:lnTo>
                </a:path>
              </a:pathLst>
            </a:custGeom>
            <a:noFill/>
            <a:ln w="104775" cap="flat" cmpd="dbl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4" name="Straight Connector 43"/>
            <p:cNvCxnSpPr>
              <a:stCxn id="63" idx="3"/>
              <a:endCxn id="69" idx="1"/>
            </p:cNvCxnSpPr>
            <p:nvPr/>
          </p:nvCxnSpPr>
          <p:spPr>
            <a:xfrm>
              <a:off x="2035069" y="5608918"/>
              <a:ext cx="649549" cy="10330"/>
            </a:xfrm>
            <a:prstGeom prst="line">
              <a:avLst/>
            </a:prstGeom>
            <a:noFill/>
            <a:ln w="114300" cap="flat" cmpd="dbl" algn="ctr">
              <a:solidFill>
                <a:srgbClr val="FF0000"/>
              </a:solidFill>
              <a:prstDash val="solid"/>
            </a:ln>
            <a:effectLst/>
          </p:spPr>
        </p:cxnSp>
        <p:grpSp>
          <p:nvGrpSpPr>
            <p:cNvPr id="45" name="Group 44"/>
            <p:cNvGrpSpPr/>
            <p:nvPr/>
          </p:nvGrpSpPr>
          <p:grpSpPr>
            <a:xfrm>
              <a:off x="2548317" y="5341739"/>
              <a:ext cx="1503791" cy="551559"/>
              <a:chOff x="3216790" y="5399902"/>
              <a:chExt cx="1503791" cy="551559"/>
            </a:xfrm>
          </p:grpSpPr>
          <p:grpSp>
            <p:nvGrpSpPr>
              <p:cNvPr id="67" name="Group 66"/>
              <p:cNvGrpSpPr/>
              <p:nvPr/>
            </p:nvGrpSpPr>
            <p:grpSpPr>
              <a:xfrm>
                <a:off x="3216790" y="5399902"/>
                <a:ext cx="1503791" cy="551559"/>
                <a:chOff x="694640" y="4518983"/>
                <a:chExt cx="1503791" cy="551559"/>
              </a:xfrm>
            </p:grpSpPr>
            <p:sp>
              <p:nvSpPr>
                <p:cNvPr id="70" name="Rectangle 69"/>
                <p:cNvSpPr/>
                <p:nvPr/>
              </p:nvSpPr>
              <p:spPr>
                <a:xfrm>
                  <a:off x="2152712" y="4545886"/>
                  <a:ext cx="45719" cy="524656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830942" y="4534163"/>
                  <a:ext cx="1169228" cy="524656"/>
                </a:xfrm>
                <a:prstGeom prst="rect">
                  <a:avLst/>
                </a:prstGeom>
                <a:noFill/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Rectangle 70"/>
                <p:cNvSpPr/>
                <p:nvPr/>
              </p:nvSpPr>
              <p:spPr>
                <a:xfrm>
                  <a:off x="694640" y="4518983"/>
                  <a:ext cx="45719" cy="524656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8" name="TextBox 67"/>
              <p:cNvSpPr txBox="1"/>
              <p:nvPr/>
            </p:nvSpPr>
            <p:spPr>
              <a:xfrm>
                <a:off x="3472336" y="5447742"/>
                <a:ext cx="10445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</a:rPr>
                  <a:t>REA Amp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729535" y="5331410"/>
              <a:ext cx="1503791" cy="551559"/>
              <a:chOff x="753243" y="5366127"/>
              <a:chExt cx="1503791" cy="551559"/>
            </a:xfrm>
          </p:grpSpPr>
          <p:grpSp>
            <p:nvGrpSpPr>
              <p:cNvPr id="61" name="Group 60"/>
              <p:cNvGrpSpPr/>
              <p:nvPr/>
            </p:nvGrpSpPr>
            <p:grpSpPr>
              <a:xfrm>
                <a:off x="753243" y="5366127"/>
                <a:ext cx="1503791" cy="551559"/>
                <a:chOff x="965568" y="4502050"/>
                <a:chExt cx="1503791" cy="551559"/>
              </a:xfrm>
            </p:grpSpPr>
            <p:sp>
              <p:nvSpPr>
                <p:cNvPr id="63" name="Rectangle 62"/>
                <p:cNvSpPr/>
                <p:nvPr/>
              </p:nvSpPr>
              <p:spPr>
                <a:xfrm>
                  <a:off x="1101870" y="4517230"/>
                  <a:ext cx="1169233" cy="524656"/>
                </a:xfrm>
                <a:prstGeom prst="rect">
                  <a:avLst/>
                </a:prstGeom>
                <a:solidFill>
                  <a:schemeClr val="bg1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2423640" y="4528953"/>
                  <a:ext cx="45719" cy="524656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>
                  <a:off x="965568" y="4502050"/>
                  <a:ext cx="45719" cy="524656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2" name="TextBox 61"/>
              <p:cNvSpPr txBox="1"/>
              <p:nvPr/>
            </p:nvSpPr>
            <p:spPr>
              <a:xfrm>
                <a:off x="961824" y="5390429"/>
                <a:ext cx="10576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</a:rPr>
                  <a:t>RBA Amp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endParaRPr>
              </a:p>
            </p:txBody>
          </p:sp>
        </p:grpSp>
        <p:sp>
          <p:nvSpPr>
            <p:cNvPr id="47" name="Rectangle 46"/>
            <p:cNvSpPr/>
            <p:nvPr/>
          </p:nvSpPr>
          <p:spPr>
            <a:xfrm>
              <a:off x="247123" y="2133668"/>
              <a:ext cx="3150173" cy="1881938"/>
            </a:xfrm>
            <a:prstGeom prst="rect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491292" y="2447462"/>
              <a:ext cx="4611424" cy="1550560"/>
            </a:xfrm>
            <a:prstGeom prst="rect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26364" y="1758206"/>
              <a:ext cx="1105213" cy="4063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Calibri"/>
                  <a:ea typeface="+mn-ea"/>
                </a:rPr>
                <a:t>Fermi OPG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919028" y="3627367"/>
              <a:ext cx="1206147" cy="4063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Calibri"/>
                  <a:ea typeface="+mn-ea"/>
                </a:rPr>
                <a:t>PriTel </a:t>
              </a:r>
              <a:r>
                <a:rPr kumimoji="0" lang="en-US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Calibri"/>
                  <a:ea typeface="+mn-ea"/>
                </a:rPr>
                <a:t>Yb</a:t>
              </a: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Calibri"/>
                  <a:ea typeface="+mn-ea"/>
                </a:rPr>
                <a:t> FA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334067" y="3687877"/>
              <a:ext cx="2107332" cy="4063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Calibri"/>
                  <a:ea typeface="+mn-ea"/>
                </a:rPr>
                <a:t>Optical Engines PCF FA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 rot="16200000">
              <a:off x="188456" y="4479929"/>
              <a:ext cx="947165" cy="2227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Free Space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859608" y="795975"/>
              <a:ext cx="1894652" cy="4063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Keep Alive Oscillator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  <p:cxnSp>
          <p:nvCxnSpPr>
            <p:cNvPr id="54" name="Straight Arrow Connector 53"/>
            <p:cNvCxnSpPr>
              <a:endCxn id="24" idx="3"/>
            </p:cNvCxnSpPr>
            <p:nvPr/>
          </p:nvCxnSpPr>
          <p:spPr>
            <a:xfrm flipH="1">
              <a:off x="7535848" y="1489804"/>
              <a:ext cx="1114863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tailEnd type="arrow"/>
            </a:ln>
            <a:effectLst/>
          </p:spPr>
        </p:cxnSp>
        <p:sp>
          <p:nvSpPr>
            <p:cNvPr id="55" name="Rounded Rectangle 54"/>
            <p:cNvSpPr/>
            <p:nvPr/>
          </p:nvSpPr>
          <p:spPr>
            <a:xfrm>
              <a:off x="5843166" y="849508"/>
              <a:ext cx="1911095" cy="315799"/>
            </a:xfrm>
            <a:prstGeom prst="roundRect">
              <a:avLst/>
            </a:prstGeom>
            <a:noFill/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 flipH="1">
              <a:off x="5098934" y="439159"/>
              <a:ext cx="2986" cy="713632"/>
            </a:xfrm>
            <a:prstGeom prst="straightConnector1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tailEnd type="arrow"/>
            </a:ln>
            <a:effectLst/>
          </p:spPr>
        </p:cxnSp>
        <p:sp>
          <p:nvSpPr>
            <p:cNvPr id="57" name="Rectangle 56"/>
            <p:cNvSpPr/>
            <p:nvPr/>
          </p:nvSpPr>
          <p:spPr>
            <a:xfrm>
              <a:off x="4946785" y="1166844"/>
              <a:ext cx="246909" cy="85584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8" name="Elbow Connector 57"/>
            <p:cNvCxnSpPr>
              <a:stCxn id="24" idx="1"/>
            </p:cNvCxnSpPr>
            <p:nvPr/>
          </p:nvCxnSpPr>
          <p:spPr>
            <a:xfrm rot="10800000" flipV="1">
              <a:off x="5193704" y="1489804"/>
              <a:ext cx="586914" cy="415099"/>
            </a:xfrm>
            <a:prstGeom prst="bentConnector3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9" name="Elbow Connector 58"/>
            <p:cNvCxnSpPr/>
            <p:nvPr/>
          </p:nvCxnSpPr>
          <p:spPr>
            <a:xfrm rot="10800000" flipV="1">
              <a:off x="5225355" y="976670"/>
              <a:ext cx="586923" cy="352242"/>
            </a:xfrm>
            <a:prstGeom prst="bentConnector3">
              <a:avLst>
                <a:gd name="adj1" fmla="val 52885"/>
              </a:avLst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60" name="TextBox 59"/>
            <p:cNvSpPr txBox="1"/>
            <p:nvPr/>
          </p:nvSpPr>
          <p:spPr>
            <a:xfrm>
              <a:off x="8442897" y="1151093"/>
              <a:ext cx="1238590" cy="6907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Trigger sync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kern="0" dirty="0" smtClean="0">
                  <a:solidFill>
                    <a:prstClr val="black"/>
                  </a:solidFill>
                  <a:latin typeface="Calibri"/>
                  <a:ea typeface="+mn-ea"/>
                </a:rPr>
                <a:t>from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</a:rPr>
                <a:t> EL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</p:grpSp>
      <p:sp>
        <p:nvSpPr>
          <p:cNvPr id="117" name="TextBox 116"/>
          <p:cNvSpPr txBox="1"/>
          <p:nvPr/>
        </p:nvSpPr>
        <p:spPr>
          <a:xfrm>
            <a:off x="4526278" y="4745823"/>
            <a:ext cx="1764073" cy="9233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Matching  Optics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Beam Stacker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Transport Optics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3372965" y="3895401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/>
                <a:ea typeface="+mn-ea"/>
              </a:rPr>
              <a:t>&lt;P&gt; = 2W CW 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5144144" y="3895698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/>
                <a:ea typeface="+mn-ea"/>
              </a:rPr>
              <a:t>&lt;P&gt; = 48 </a:t>
            </a:r>
            <a:r>
              <a:rPr lang="en-US" sz="1800" b="1" dirty="0" err="1">
                <a:solidFill>
                  <a:prstClr val="black"/>
                </a:solidFill>
                <a:latin typeface="Calibri"/>
                <a:ea typeface="+mn-ea"/>
              </a:rPr>
              <a:t>mW</a:t>
            </a:r>
            <a:endParaRPr lang="en-US" sz="1800" b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7639295" y="2724968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/>
                <a:ea typeface="+mn-ea"/>
              </a:rPr>
              <a:t>&lt;P&gt; =425 </a:t>
            </a:r>
            <a:r>
              <a:rPr lang="en-US" sz="1800" b="1" dirty="0" err="1">
                <a:solidFill>
                  <a:prstClr val="black"/>
                </a:solidFill>
                <a:latin typeface="Calibri"/>
                <a:ea typeface="+mn-ea"/>
              </a:rPr>
              <a:t>uW</a:t>
            </a:r>
            <a:endParaRPr lang="en-US" sz="1800" b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cxnSp>
        <p:nvCxnSpPr>
          <p:cNvPr id="122" name="Straight Arrow Connector 121"/>
          <p:cNvCxnSpPr/>
          <p:nvPr/>
        </p:nvCxnSpPr>
        <p:spPr>
          <a:xfrm flipH="1">
            <a:off x="7693213" y="3156391"/>
            <a:ext cx="342713" cy="292592"/>
          </a:xfrm>
          <a:prstGeom prst="straightConnector1">
            <a:avLst/>
          </a:prstGeom>
          <a:noFill/>
          <a:ln w="762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124" name="TextBox 123"/>
          <p:cNvSpPr txBox="1"/>
          <p:nvPr/>
        </p:nvSpPr>
        <p:spPr>
          <a:xfrm>
            <a:off x="791981" y="1958134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  <a:ea typeface="+mn-ea"/>
              </a:rPr>
              <a:t>&lt;100 </a:t>
            </a:r>
            <a:r>
              <a:rPr lang="en-US" sz="1800" b="1" dirty="0" err="1">
                <a:solidFill>
                  <a:prstClr val="black"/>
                </a:solidFill>
                <a:latin typeface="Calibri"/>
                <a:ea typeface="+mn-ea"/>
              </a:rPr>
              <a:t>mW</a:t>
            </a:r>
            <a:r>
              <a:rPr lang="en-US" sz="1800" b="1" dirty="0">
                <a:solidFill>
                  <a:prstClr val="black"/>
                </a:solidFill>
                <a:latin typeface="Calibri"/>
                <a:ea typeface="+mn-ea"/>
              </a:rPr>
              <a:t> CW</a:t>
            </a:r>
          </a:p>
        </p:txBody>
      </p:sp>
      <p:cxnSp>
        <p:nvCxnSpPr>
          <p:cNvPr id="125" name="Straight Arrow Connector 124"/>
          <p:cNvCxnSpPr/>
          <p:nvPr/>
        </p:nvCxnSpPr>
        <p:spPr>
          <a:xfrm flipV="1">
            <a:off x="1909456" y="1378421"/>
            <a:ext cx="156999" cy="640085"/>
          </a:xfrm>
          <a:prstGeom prst="straightConnector1">
            <a:avLst/>
          </a:prstGeom>
          <a:noFill/>
          <a:ln w="762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126" name="TextBox 125"/>
          <p:cNvSpPr txBox="1"/>
          <p:nvPr/>
        </p:nvSpPr>
        <p:spPr>
          <a:xfrm>
            <a:off x="1317731" y="5334928"/>
            <a:ext cx="2883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/>
                <a:ea typeface="+mn-ea"/>
              </a:rPr>
              <a:t>Measured Small signal gain 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/>
                <a:ea typeface="+mn-ea"/>
              </a:rPr>
              <a:t>~ 25 dB both modules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1362729" y="3941568"/>
            <a:ext cx="1717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/>
                <a:ea typeface="+mn-ea"/>
              </a:rPr>
              <a:t>Measured peak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/>
                <a:ea typeface="+mn-ea"/>
              </a:rPr>
              <a:t>gain ~ 20 dB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544265" y="934711"/>
            <a:ext cx="2434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Determines average power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34" name="Straight Arrow Connector 133"/>
          <p:cNvCxnSpPr>
            <a:stCxn id="133" idx="1"/>
            <a:endCxn id="55" idx="0"/>
          </p:cNvCxnSpPr>
          <p:nvPr/>
        </p:nvCxnSpPr>
        <p:spPr>
          <a:xfrm flipH="1">
            <a:off x="6342893" y="1103988"/>
            <a:ext cx="201372" cy="4106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Rounded Rectangle 134"/>
          <p:cNvSpPr/>
          <p:nvPr/>
        </p:nvSpPr>
        <p:spPr>
          <a:xfrm>
            <a:off x="358140" y="4645620"/>
            <a:ext cx="6085439" cy="1526580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7" name="Straight Arrow Connector 136"/>
          <p:cNvCxnSpPr/>
          <p:nvPr/>
        </p:nvCxnSpPr>
        <p:spPr>
          <a:xfrm>
            <a:off x="6501450" y="5157857"/>
            <a:ext cx="855559" cy="0"/>
          </a:xfrm>
          <a:prstGeom prst="straightConnector1">
            <a:avLst/>
          </a:prstGeom>
          <a:noFill/>
          <a:ln w="104775" cap="flat" cmpd="dbl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118" name="TextBox 117"/>
          <p:cNvSpPr txBox="1"/>
          <p:nvPr/>
        </p:nvSpPr>
        <p:spPr>
          <a:xfrm>
            <a:off x="7187978" y="5136234"/>
            <a:ext cx="21130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E ~ 2mJ/bunch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P ~ 1MW Peak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&lt;P&gt;@450 kHz ~ 10 kW 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&lt;P&gt; @15Hz ~ 7 W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7249955" y="4608404"/>
            <a:ext cx="1894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Optical Cavity</a:t>
            </a:r>
            <a:endParaRPr lang="en-US" dirty="0"/>
          </a:p>
        </p:txBody>
      </p:sp>
      <p:sp>
        <p:nvSpPr>
          <p:cNvPr id="167" name="TextBox 166"/>
          <p:cNvSpPr txBox="1"/>
          <p:nvPr/>
        </p:nvSpPr>
        <p:spPr>
          <a:xfrm>
            <a:off x="953990" y="4645620"/>
            <a:ext cx="30973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 smtClean="0">
                <a:solidFill>
                  <a:srgbClr val="C0504D"/>
                </a:solidFill>
                <a:latin typeface="Calibri"/>
                <a:ea typeface="+mn-ea"/>
              </a:rPr>
              <a:t>Northrup Grumman Amplifier Modules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0365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Seed Source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340" y="880620"/>
            <a:ext cx="8672513" cy="4987867"/>
          </a:xfrm>
        </p:spPr>
        <p:txBody>
          <a:bodyPr/>
          <a:lstStyle/>
          <a:p>
            <a:r>
              <a:rPr lang="en-US" sz="2000" dirty="0" smtClean="0"/>
              <a:t>The requirements </a:t>
            </a:r>
            <a:endParaRPr lang="en-US" sz="2000" dirty="0"/>
          </a:p>
          <a:p>
            <a:pPr lvl="1"/>
            <a:r>
              <a:rPr lang="en-US" sz="1800" dirty="0" smtClean="0"/>
              <a:t>Wavelength and spectral bandwidth</a:t>
            </a:r>
          </a:p>
          <a:p>
            <a:pPr lvl="2"/>
            <a:r>
              <a:rPr lang="en-US" sz="1600" dirty="0" smtClean="0"/>
              <a:t>defined by the optical bandwidth of the </a:t>
            </a:r>
          </a:p>
          <a:p>
            <a:pPr marL="914400" lvl="2" indent="0">
              <a:buNone/>
            </a:pPr>
            <a:r>
              <a:rPr lang="en-US" sz="1600" dirty="0"/>
              <a:t> </a:t>
            </a:r>
            <a:r>
              <a:rPr lang="en-US" sz="1600" dirty="0" smtClean="0"/>
              <a:t>    Nd:YAG Diode Pumped Solid State </a:t>
            </a:r>
          </a:p>
          <a:p>
            <a:pPr marL="914400" lvl="2" indent="0">
              <a:buNone/>
            </a:pPr>
            <a:r>
              <a:rPr lang="en-US" sz="1600" dirty="0"/>
              <a:t> </a:t>
            </a:r>
            <a:r>
              <a:rPr lang="en-US" sz="1600" dirty="0" smtClean="0"/>
              <a:t>    (DPSS) amplifier modules (Grumman). </a:t>
            </a:r>
          </a:p>
          <a:p>
            <a:pPr lvl="2"/>
            <a:r>
              <a:rPr lang="en-US" sz="1600" dirty="0" smtClean="0"/>
              <a:t> </a:t>
            </a:r>
            <a:r>
              <a:rPr lang="en-US" sz="1800" dirty="0" smtClean="0">
                <a:latin typeface="Symbol" panose="05050102010706020507" pitchFamily="18" charset="2"/>
              </a:rPr>
              <a:t>l</a:t>
            </a:r>
            <a:r>
              <a:rPr lang="en-US" sz="1800" baseline="-25000" dirty="0" smtClean="0"/>
              <a:t>0 </a:t>
            </a:r>
            <a:r>
              <a:rPr lang="en-US" sz="1800" dirty="0" smtClean="0"/>
              <a:t>=</a:t>
            </a:r>
            <a:r>
              <a:rPr lang="en-US" sz="1800" baseline="-25000" dirty="0" smtClean="0"/>
              <a:t> </a:t>
            </a:r>
            <a:r>
              <a:rPr lang="en-US" sz="1800" dirty="0" smtClean="0"/>
              <a:t>164.17 nm   FWHM = 0.45 nm</a:t>
            </a:r>
          </a:p>
          <a:p>
            <a:pPr lvl="2"/>
            <a:r>
              <a:rPr lang="en-US" sz="1800" dirty="0" smtClean="0"/>
              <a:t>Spectral bandwidth can’t be too narrow due the generation of SBS in the power amplifier </a:t>
            </a:r>
            <a:r>
              <a:rPr lang="en-US" sz="1800" dirty="0" smtClean="0">
                <a:sym typeface="Wingdings" panose="05000000000000000000" pitchFamily="2" charset="2"/>
              </a:rPr>
              <a:t> want FWHM a few nm</a:t>
            </a:r>
            <a:endParaRPr lang="en-US" sz="1800" dirty="0" smtClean="0"/>
          </a:p>
          <a:p>
            <a:pPr lvl="1"/>
            <a:r>
              <a:rPr lang="en-US" sz="1800" dirty="0" smtClean="0"/>
              <a:t>Stable output (power &amp; bandwidth)</a:t>
            </a:r>
          </a:p>
          <a:p>
            <a:pPr lvl="2"/>
            <a:r>
              <a:rPr lang="en-US" sz="1600" dirty="0" smtClean="0"/>
              <a:t>Need 100 </a:t>
            </a:r>
            <a:r>
              <a:rPr lang="en-US" sz="1600" dirty="0" err="1" smtClean="0"/>
              <a:t>mW</a:t>
            </a:r>
            <a:r>
              <a:rPr lang="en-US" sz="1600" dirty="0" smtClean="0"/>
              <a:t> (max) average power into modulator</a:t>
            </a:r>
          </a:p>
          <a:p>
            <a:pPr lvl="2"/>
            <a:r>
              <a:rPr lang="en-US" sz="1600" dirty="0" smtClean="0"/>
              <a:t>Stay out of operation regime where we find “mode hopping” </a:t>
            </a:r>
          </a:p>
          <a:p>
            <a:pPr lvl="1"/>
            <a:r>
              <a:rPr lang="en-US" sz="1800" dirty="0" smtClean="0"/>
              <a:t>Linear polarized output</a:t>
            </a:r>
          </a:p>
          <a:p>
            <a:pPr lvl="1"/>
            <a:r>
              <a:rPr lang="en-US" sz="1800" dirty="0" smtClean="0"/>
              <a:t>CW (due to the CW nature of the 1</a:t>
            </a:r>
            <a:r>
              <a:rPr lang="en-US" sz="1800" baseline="30000" dirty="0" smtClean="0"/>
              <a:t>st</a:t>
            </a:r>
            <a:r>
              <a:rPr lang="en-US" sz="1800" dirty="0" smtClean="0"/>
              <a:t> stage of fiber amplifier</a:t>
            </a:r>
          </a:p>
          <a:p>
            <a:pPr lvl="1"/>
            <a:r>
              <a:rPr lang="en-US" sz="1800" dirty="0" smtClean="0"/>
              <a:t>Compact (space limitations)</a:t>
            </a:r>
          </a:p>
          <a:p>
            <a:pPr lvl="1"/>
            <a:r>
              <a:rPr lang="en-US" sz="1800" dirty="0" smtClean="0"/>
              <a:t>Fiber coupled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Utilize a 14-pin broad bandwidth with a </a:t>
            </a:r>
            <a:r>
              <a:rPr lang="en-US" sz="2000" dirty="0" smtClean="0">
                <a:solidFill>
                  <a:srgbClr val="FF0000"/>
                </a:solidFill>
              </a:rPr>
              <a:t>FBG </a:t>
            </a:r>
            <a:r>
              <a:rPr lang="en-US" sz="2000" dirty="0" smtClean="0">
                <a:solidFill>
                  <a:srgbClr val="FF0000"/>
                </a:solidFill>
              </a:rPr>
              <a:t>to produce 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    </a:t>
            </a:r>
            <a:r>
              <a:rPr lang="en-US" sz="2000" dirty="0" smtClean="0">
                <a:solidFill>
                  <a:srgbClr val="FF0000"/>
                </a:solidFill>
              </a:rPr>
              <a:t>the </a:t>
            </a:r>
            <a:r>
              <a:rPr lang="en-US" sz="2000" dirty="0" smtClean="0">
                <a:solidFill>
                  <a:srgbClr val="FF0000"/>
                </a:solidFill>
              </a:rPr>
              <a:t>desired wavelength and bandwidth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4A021-E83A-43BE-AD2D-F4C951D38929}" type="datetime1">
              <a:rPr lang="en-US" altLang="en-US" smtClean="0"/>
              <a:t>11/22/2015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D. Johnson | Linac Laser Notcher (Workshop on Booster Performance Enhancements)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9717-4962-49BF-B4A8-8B3FAAD6B6E3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379" y="880620"/>
            <a:ext cx="3604284" cy="190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92" b="10208"/>
          <a:stretch/>
        </p:blipFill>
        <p:spPr bwMode="auto">
          <a:xfrm>
            <a:off x="6848960" y="4653005"/>
            <a:ext cx="2224668" cy="156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918" y="3069806"/>
            <a:ext cx="1683580" cy="1382478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V="1">
            <a:off x="6724185" y="3761045"/>
            <a:ext cx="1237109" cy="3314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675971" y="3200400"/>
            <a:ext cx="2408663" cy="3902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307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NAL_TemplateP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FNAL_TemplatePC_060514</Template>
  <TotalTime>6274</TotalTime>
  <Words>3041</Words>
  <Application>Microsoft Office PowerPoint</Application>
  <PresentationFormat>On-screen Show (4:3)</PresentationFormat>
  <Paragraphs>605</Paragraphs>
  <Slides>37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FNAL_TemplatePC_060514</vt:lpstr>
      <vt:lpstr>Fermilab: Footer Only</vt:lpstr>
      <vt:lpstr>Immagine bitmap</vt:lpstr>
      <vt:lpstr>Linac Laser Notcher</vt:lpstr>
      <vt:lpstr>Outline of talk</vt:lpstr>
      <vt:lpstr>Motivation </vt:lpstr>
      <vt:lpstr>Goals of Laser Notcher R&amp;D Program</vt:lpstr>
      <vt:lpstr>Concept of Laser Notching</vt:lpstr>
      <vt:lpstr>Where is it to be installed? </vt:lpstr>
      <vt:lpstr>Demonstration Experiment       ( January 2015 )</vt:lpstr>
      <vt:lpstr>System Description --  Master Oscillator Power Amplifier(s)  </vt:lpstr>
      <vt:lpstr>Seed Source Challenge</vt:lpstr>
      <vt:lpstr>Seed Source Challenge</vt:lpstr>
      <vt:lpstr>Optical Pattern Generator</vt:lpstr>
      <vt:lpstr>Optical Pattern Generator</vt:lpstr>
      <vt:lpstr>Fiber Amplifiers</vt:lpstr>
      <vt:lpstr>Challenges with CW fiber amplifiers</vt:lpstr>
      <vt:lpstr>CW fiber amplifier </vt:lpstr>
      <vt:lpstr>Working with large average powers in fibers (1)</vt:lpstr>
      <vt:lpstr>Working with large average powers in fibers (2)</vt:lpstr>
      <vt:lpstr>Working with large average powers in fibers (3)</vt:lpstr>
      <vt:lpstr>How to couple high power in fiber</vt:lpstr>
      <vt:lpstr>Free Space Amplifier and Beam Shaping</vt:lpstr>
      <vt:lpstr>Free Space Amplifier(s)</vt:lpstr>
      <vt:lpstr>Beam Shaping Optics</vt:lpstr>
      <vt:lpstr>Beam Stacker</vt:lpstr>
      <vt:lpstr>Transport of roof-top profile</vt:lpstr>
      <vt:lpstr>Optical Cavity</vt:lpstr>
      <vt:lpstr>Optical Cavity</vt:lpstr>
      <vt:lpstr>Setting up Optical Cavity in the lab</vt:lpstr>
      <vt:lpstr>Laser Instrumentation</vt:lpstr>
      <vt:lpstr>Optical BPM</vt:lpstr>
      <vt:lpstr>Laser Path and Piezo mirror control</vt:lpstr>
      <vt:lpstr>Electronics Rack</vt:lpstr>
      <vt:lpstr>Software (1)</vt:lpstr>
      <vt:lpstr>Software (2)</vt:lpstr>
      <vt:lpstr>Status (1)</vt:lpstr>
      <vt:lpstr>Status (2)</vt:lpstr>
      <vt:lpstr>Status (3)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— one line or two lines</dc:title>
  <dc:creator>David E. Johnson x2493 04214N</dc:creator>
  <cp:lastModifiedBy>David E. Johnson x2493 04214N</cp:lastModifiedBy>
  <cp:revision>114</cp:revision>
  <cp:lastPrinted>2014-01-20T19:40:21Z</cp:lastPrinted>
  <dcterms:created xsi:type="dcterms:W3CDTF">2015-11-18T19:15:19Z</dcterms:created>
  <dcterms:modified xsi:type="dcterms:W3CDTF">2015-11-23T04:35:24Z</dcterms:modified>
</cp:coreProperties>
</file>