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265" r:id="rId3"/>
    <p:sldId id="267" r:id="rId4"/>
    <p:sldId id="280" r:id="rId5"/>
    <p:sldId id="269" r:id="rId6"/>
    <p:sldId id="279" r:id="rId7"/>
    <p:sldId id="268" r:id="rId8"/>
    <p:sldId id="271" r:id="rId9"/>
    <p:sldId id="272" r:id="rId10"/>
    <p:sldId id="273" r:id="rId11"/>
    <p:sldId id="282" r:id="rId12"/>
    <p:sldId id="281" r:id="rId13"/>
    <p:sldId id="274" r:id="rId14"/>
    <p:sldId id="275" r:id="rId15"/>
    <p:sldId id="276" r:id="rId16"/>
    <p:sldId id="277" r:id="rId17"/>
    <p:sldId id="278" r:id="rId18"/>
    <p:sldId id="283" r:id="rId19"/>
    <p:sldId id="285" r:id="rId20"/>
    <p:sldId id="286" r:id="rId21"/>
    <p:sldId id="287" r:id="rId22"/>
    <p:sldId id="284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5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4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375B2DA-DEC5-7F41-B28E-EA0CA7FE80C7}" type="datetimeFigureOut">
              <a:rPr lang="en-US"/>
              <a:pPr>
                <a:defRPr/>
              </a:pPr>
              <a:t>11/16/15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17BBF33-BB53-F147-8F08-302B0E8E4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98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8DFC21B-49CA-BA48-BC77-64681B0DFF38}" type="datetimeFigureOut">
              <a:rPr lang="en-US"/>
              <a:pPr>
                <a:defRPr/>
              </a:pPr>
              <a:t>11/16/15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A5910E0-AE36-D442-AC7C-DEE4F2BE1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08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33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21B04D65-FDB1-9D47-B7AC-43233F809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4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4983-A9E1-2543-88EF-B24812D56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0D97-348B-D940-8966-498CD1107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8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2888-4F29-B948-9A78-75C1D2D2C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9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96A7-EFFF-864C-B59B-E3E7501D0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CA08-E1EA-0347-A76A-3B27323DA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08E2-15CB-ED49-8ED2-3B092A587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AFDD-624A-DA43-9994-DDFB5248A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B4E15145-AA62-4448-8E9B-9E634C48F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2BC4D05D-6884-4643-9112-05E98BECB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Booster lattice measurement and correction with LOCO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C.Y. </a:t>
            </a:r>
            <a:r>
              <a:rPr lang="en-US" dirty="0" smtClean="0">
                <a:latin typeface="Helvetica" charset="0"/>
              </a:rPr>
              <a:t>Tan &amp; K. </a:t>
            </a:r>
            <a:r>
              <a:rPr lang="en-US" dirty="0" err="1" smtClean="0">
                <a:latin typeface="Helvetica" charset="0"/>
              </a:rPr>
              <a:t>Seiya</a:t>
            </a:r>
            <a:r>
              <a:rPr lang="en-US" dirty="0">
                <a:latin typeface="Helvetica" charset="0"/>
              </a:rPr>
              <a:t>	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Booster workshop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23 Nov </a:t>
            </a:r>
            <a:r>
              <a:rPr lang="en-US" dirty="0">
                <a:latin typeface="Helvetica" charset="0"/>
              </a:rPr>
              <a:t>2015</a:t>
            </a:r>
          </a:p>
          <a:p>
            <a:pPr eaLnBrk="1" hangingPunct="1"/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 descr="bet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1" y="1007533"/>
            <a:ext cx="4167422" cy="5207337"/>
          </a:xfrm>
          <a:prstGeom prst="rect">
            <a:avLst/>
          </a:prstGeom>
        </p:spPr>
      </p:pic>
      <p:pic>
        <p:nvPicPr>
          <p:cNvPr id="10" name="Picture 9" descr="bet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47" y="1007534"/>
            <a:ext cx="4167420" cy="52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 descr="effici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002844"/>
            <a:ext cx="7976658" cy="3416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275" y="4419248"/>
            <a:ext cx="7841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an enormous effort in tuning Booster with the new lattice, we could *never* fix the initial drop in intensity. There is always a 2% difference between LOCO and operational lattices.</a:t>
            </a:r>
          </a:p>
          <a:p>
            <a:r>
              <a:rPr lang="en-US" dirty="0" smtClean="0"/>
              <a:t>Why????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6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problems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 descr="ch_ssf00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990600"/>
            <a:ext cx="3702756" cy="2777067"/>
          </a:xfrm>
          <a:prstGeom prst="rect">
            <a:avLst/>
          </a:prstGeom>
        </p:spPr>
      </p:pic>
      <p:pic>
        <p:nvPicPr>
          <p:cNvPr id="10" name="Picture 9" descr="cv_ssf00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67" y="990600"/>
            <a:ext cx="3816879" cy="2862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275" y="3853259"/>
            <a:ext cx="729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found that using the calibration values of the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in the MADX lattice file to calculate the chromaticity does *not* match the measured values by a lot!</a:t>
            </a:r>
          </a:p>
          <a:p>
            <a:endParaRPr lang="en-US" sz="2000" dirty="0"/>
          </a:p>
          <a:p>
            <a:r>
              <a:rPr lang="en-US" sz="2000" dirty="0" smtClean="0"/>
              <a:t>A lot of tracking down old magnet measurements of the gradient magnets to see what the problem is.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0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MADX calibrations are wrong!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 descr="t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9651"/>
            <a:ext cx="4319144" cy="2876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2068" y="1270000"/>
            <a:ext cx="43095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MADX lattice file originally </a:t>
            </a:r>
            <a:r>
              <a:rPr lang="en-US" sz="2000" dirty="0" err="1" smtClean="0"/>
              <a:t>parametrized</a:t>
            </a:r>
            <a:r>
              <a:rPr lang="en-US" sz="2000" dirty="0" smtClean="0"/>
              <a:t> as constants:</a:t>
            </a:r>
          </a:p>
          <a:p>
            <a:r>
              <a:rPr lang="en-US" sz="2000" dirty="0" err="1" smtClean="0"/>
              <a:t>ssf</a:t>
            </a:r>
            <a:r>
              <a:rPr lang="en-US" sz="2000" dirty="0" smtClean="0"/>
              <a:t> = -0.0023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and </a:t>
            </a:r>
            <a:r>
              <a:rPr lang="en-US" sz="2000" dirty="0" err="1" smtClean="0"/>
              <a:t>ssd</a:t>
            </a:r>
            <a:r>
              <a:rPr lang="en-US" sz="2000" dirty="0" smtClean="0"/>
              <a:t> = -0.0426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Clearly incorrect!</a:t>
            </a:r>
          </a:p>
          <a:p>
            <a:endParaRPr lang="en-US" sz="2000" dirty="0"/>
          </a:p>
          <a:p>
            <a:r>
              <a:rPr lang="en-US" sz="2000" dirty="0" err="1" smtClean="0"/>
              <a:t>Reparametrized</a:t>
            </a:r>
            <a:r>
              <a:rPr lang="en-US" sz="2000" dirty="0" smtClean="0"/>
              <a:t> as function of </a:t>
            </a:r>
            <a:r>
              <a:rPr lang="en-US" sz="2000" dirty="0" err="1" smtClean="0"/>
              <a:t>ke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fr-FR" sz="2000" dirty="0" err="1"/>
              <a:t>ssf</a:t>
            </a:r>
            <a:r>
              <a:rPr lang="fr-FR" sz="2000" dirty="0"/>
              <a:t>= -0.00992918 + 0.024842 x - 0.00796048 </a:t>
            </a:r>
            <a:r>
              <a:rPr lang="fr-FR" sz="2000" dirty="0" smtClean="0"/>
              <a:t>x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/>
              <a:t>+ 0.00108966 </a:t>
            </a:r>
            <a:r>
              <a:rPr lang="fr-FR" sz="2000" dirty="0" smtClean="0"/>
              <a:t>x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 </a:t>
            </a:r>
            <a:r>
              <a:rPr lang="fr-FR" sz="2000" dirty="0"/>
              <a:t>- </a:t>
            </a:r>
          </a:p>
          <a:p>
            <a:r>
              <a:rPr lang="fr-FR" sz="2000" dirty="0"/>
              <a:t> 0.0000539123 </a:t>
            </a:r>
            <a:r>
              <a:rPr lang="fr-FR" sz="2000" dirty="0" smtClean="0"/>
              <a:t>x</a:t>
            </a:r>
            <a:r>
              <a:rPr lang="fr-FR" sz="2000" baseline="30000" dirty="0" smtClean="0"/>
              <a:t>4</a:t>
            </a:r>
            <a:endParaRPr lang="fr-FR" sz="2000" baseline="30000" dirty="0"/>
          </a:p>
          <a:p>
            <a:endParaRPr lang="fr-FR" sz="2000" dirty="0"/>
          </a:p>
          <a:p>
            <a:r>
              <a:rPr lang="fr-FR" sz="2000" dirty="0" err="1"/>
              <a:t>ssd</a:t>
            </a:r>
            <a:r>
              <a:rPr lang="fr-FR" sz="2000" dirty="0"/>
              <a:t>=-0.0444353 + 0.00605359 x - 0.00172891 </a:t>
            </a:r>
            <a:r>
              <a:rPr lang="fr-FR" sz="2000" dirty="0" smtClean="0"/>
              <a:t>x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 </a:t>
            </a:r>
            <a:r>
              <a:rPr lang="fr-FR" sz="2000" dirty="0"/>
              <a:t>+ 0.000228775 </a:t>
            </a:r>
            <a:r>
              <a:rPr lang="fr-FR" sz="2000" dirty="0" smtClean="0"/>
              <a:t>x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 </a:t>
            </a:r>
            <a:r>
              <a:rPr lang="fr-FR" sz="2000" dirty="0"/>
              <a:t>- </a:t>
            </a:r>
          </a:p>
          <a:p>
            <a:r>
              <a:rPr lang="fr-FR" sz="2000" dirty="0"/>
              <a:t> 0.0000120267 </a:t>
            </a:r>
            <a:r>
              <a:rPr lang="fr-FR" sz="2000" dirty="0" smtClean="0"/>
              <a:t>x</a:t>
            </a:r>
            <a:r>
              <a:rPr lang="fr-FR" sz="2000" baseline="30000" dirty="0" smtClean="0"/>
              <a:t>4</a:t>
            </a:r>
            <a:endParaRPr lang="en-US" sz="2000" baseline="30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7267" y="4055533"/>
            <a:ext cx="3980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Measured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components from </a:t>
            </a:r>
            <a:r>
              <a:rPr lang="en-US" sz="1600" dirty="0" smtClean="0"/>
              <a:t>“</a:t>
            </a:r>
            <a:r>
              <a:rPr lang="en-US" sz="1600" dirty="0" smtClean="0"/>
              <a:t>Fermilab </a:t>
            </a:r>
            <a:r>
              <a:rPr lang="en-US" sz="1600" dirty="0"/>
              <a:t>Booster Magnets </a:t>
            </a:r>
            <a:r>
              <a:rPr lang="en-US" sz="1600" dirty="0" err="1"/>
              <a:t>Sextupole</a:t>
            </a:r>
            <a:r>
              <a:rPr lang="en-US" sz="1600" dirty="0"/>
              <a:t> </a:t>
            </a:r>
            <a:r>
              <a:rPr lang="en-US" sz="1600" dirty="0" smtClean="0"/>
              <a:t>Components”, A</a:t>
            </a:r>
            <a:r>
              <a:rPr lang="en-US" sz="1600" dirty="0"/>
              <a:t>. </a:t>
            </a:r>
            <a:r>
              <a:rPr lang="en-US" sz="1600" dirty="0" err="1"/>
              <a:t>Drozhdin</a:t>
            </a:r>
            <a:r>
              <a:rPr lang="en-US" sz="1600" dirty="0"/>
              <a:t>, J. </a:t>
            </a:r>
            <a:r>
              <a:rPr lang="en-US" sz="1600" dirty="0" err="1"/>
              <a:t>DiMarco</a:t>
            </a:r>
            <a:r>
              <a:rPr lang="en-US" sz="1600" dirty="0"/>
              <a:t>, R. </a:t>
            </a:r>
            <a:r>
              <a:rPr lang="en-US" sz="1600" dirty="0" smtClean="0"/>
              <a:t>Tomlin, October </a:t>
            </a:r>
            <a:r>
              <a:rPr lang="en-US" sz="1600" dirty="0"/>
              <a:t>31, </a:t>
            </a:r>
            <a:r>
              <a:rPr lang="en-US" sz="1600" dirty="0" smtClean="0"/>
              <a:t>2003.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761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new </a:t>
            </a:r>
            <a:r>
              <a:rPr lang="en-US" dirty="0" err="1" smtClean="0"/>
              <a:t>sextupole</a:t>
            </a:r>
            <a:r>
              <a:rPr lang="en-US" dirty="0" smtClean="0"/>
              <a:t> calibrations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 descr="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99067"/>
            <a:ext cx="3826933" cy="2870200"/>
          </a:xfrm>
          <a:prstGeom prst="rect">
            <a:avLst/>
          </a:prstGeom>
        </p:spPr>
      </p:pic>
      <p:pic>
        <p:nvPicPr>
          <p:cNvPr id="10" name="Picture 9" descr="c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21" y="905933"/>
            <a:ext cx="3951111" cy="2963334"/>
          </a:xfrm>
          <a:prstGeom prst="rect">
            <a:avLst/>
          </a:prstGeom>
        </p:spPr>
      </p:pic>
      <p:pic>
        <p:nvPicPr>
          <p:cNvPr id="11" name="Picture 10" descr="compare_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3987799"/>
            <a:ext cx="3826934" cy="2870201"/>
          </a:xfrm>
          <a:prstGeom prst="rect">
            <a:avLst/>
          </a:prstGeom>
        </p:spPr>
      </p:pic>
      <p:pic>
        <p:nvPicPr>
          <p:cNvPr id="12" name="Picture 11" descr="compare_c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46" y="3987799"/>
            <a:ext cx="3769253" cy="2826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2133" y="3733800"/>
            <a:ext cx="637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Results clearly a lot better, especially </a:t>
            </a:r>
            <a:r>
              <a:rPr lang="en-US" sz="1800" dirty="0" err="1" smtClean="0"/>
              <a:t>vert</a:t>
            </a:r>
            <a:r>
              <a:rPr lang="en-US" sz="1800" dirty="0" smtClean="0"/>
              <a:t> </a:t>
            </a:r>
            <a:r>
              <a:rPr lang="en-US" sz="1800" dirty="0" err="1" smtClean="0"/>
              <a:t>chroms</a:t>
            </a:r>
            <a:r>
              <a:rPr lang="en-US" sz="1800" dirty="0" smtClean="0"/>
              <a:t>. However, not perfect in </a:t>
            </a:r>
            <a:r>
              <a:rPr lang="en-US" sz="1800" dirty="0" err="1" smtClean="0"/>
              <a:t>horz</a:t>
            </a:r>
            <a:r>
              <a:rPr lang="en-US" sz="1800" dirty="0" smtClean="0"/>
              <a:t>. Measurement error?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346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quad calibrations?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 descr="qh_q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89337"/>
            <a:ext cx="3928533" cy="294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4280" y="1320800"/>
            <a:ext cx="369146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Again, it looks like we have a similar </a:t>
            </a:r>
            <a:r>
              <a:rPr lang="en-US" sz="2000" dirty="0" smtClean="0"/>
              <a:t>problem</a:t>
            </a:r>
            <a:r>
              <a:rPr lang="en-US" sz="2000" dirty="0" smtClean="0"/>
              <a:t>, bad tune prediction. </a:t>
            </a:r>
          </a:p>
          <a:p>
            <a:endParaRPr lang="en-US" sz="2000" dirty="0"/>
          </a:p>
          <a:p>
            <a:r>
              <a:rPr lang="en-US" sz="2000" dirty="0" smtClean="0"/>
              <a:t>Again, K1 in MADX file uses one value in the gradient magnets.</a:t>
            </a:r>
          </a:p>
          <a:p>
            <a:endParaRPr lang="en-US" sz="2000" dirty="0"/>
          </a:p>
          <a:p>
            <a:r>
              <a:rPr lang="en-US" sz="2000" dirty="0" smtClean="0"/>
              <a:t>D:  </a:t>
            </a:r>
            <a:r>
              <a:rPr lang="en-US" sz="2000" dirty="0"/>
              <a:t>-</a:t>
            </a:r>
            <a:r>
              <a:rPr lang="en-US" sz="2000" dirty="0" smtClean="0"/>
              <a:t>0.0577069 </a:t>
            </a:r>
            <a:r>
              <a:rPr lang="en-US" sz="2000" dirty="0"/>
              <a:t>m</a:t>
            </a:r>
            <a:r>
              <a:rPr lang="en-US" sz="2000" baseline="30000" dirty="0" smtClean="0"/>
              <a:t>-2</a:t>
            </a:r>
            <a:endParaRPr lang="en-US" sz="2000" dirty="0" smtClean="0"/>
          </a:p>
          <a:p>
            <a:r>
              <a:rPr lang="en-US" sz="2000" dirty="0"/>
              <a:t>F: </a:t>
            </a:r>
            <a:r>
              <a:rPr lang="en-US" sz="2000" dirty="0" smtClean="0"/>
              <a:t>0.0542195 </a:t>
            </a:r>
            <a:r>
              <a:rPr lang="en-US" sz="2000" dirty="0"/>
              <a:t>m</a:t>
            </a:r>
            <a:r>
              <a:rPr lang="en-US" sz="2000" baseline="30000" dirty="0"/>
              <a:t>-</a:t>
            </a:r>
            <a:r>
              <a:rPr lang="en-US" sz="2000" baseline="30000" dirty="0" smtClean="0"/>
              <a:t>2</a:t>
            </a:r>
          </a:p>
          <a:p>
            <a:endParaRPr lang="en-US" sz="2000" baseline="30000" dirty="0"/>
          </a:p>
        </p:txBody>
      </p:sp>
      <p:pic>
        <p:nvPicPr>
          <p:cNvPr id="11" name="Picture 10" descr="qh_q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78250"/>
            <a:ext cx="4106333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1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K1 values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7" y="1185333"/>
            <a:ext cx="4154551" cy="4741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88" y="1185333"/>
            <a:ext cx="4097512" cy="467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861571"/>
            <a:ext cx="490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Notice that the spread is very small, but …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636000" y="2032000"/>
            <a:ext cx="0" cy="325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3732" y="3530600"/>
            <a:ext cx="120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~0.5%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233333" y="2032000"/>
            <a:ext cx="0" cy="325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7932" y="3221335"/>
            <a:ext cx="120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~0.3%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7744" y="2959725"/>
            <a:ext cx="1239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hysteresis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752600" y="3293533"/>
            <a:ext cx="127000" cy="33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79600" y="3293533"/>
            <a:ext cx="25400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 to K1 values have a huge effect on tunes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67" y="990600"/>
            <a:ext cx="4309532" cy="3232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990600"/>
            <a:ext cx="4309533" cy="323214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82134" y="3249082"/>
            <a:ext cx="0" cy="493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74734" y="3111501"/>
            <a:ext cx="0" cy="503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5933" y="4445000"/>
            <a:ext cx="649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Dramatic changes in tune by just </a:t>
            </a:r>
            <a:r>
              <a:rPr lang="en-US" smtClean="0"/>
              <a:t>a 0.5% </a:t>
            </a:r>
            <a:r>
              <a:rPr lang="en-US" dirty="0" smtClean="0"/>
              <a:t>change in K1 strength!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2134" y="3280602"/>
            <a:ext cx="77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92739" y="3111501"/>
            <a:ext cx="77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8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QL and QS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275" y="4470400"/>
            <a:ext cx="76972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large effects in QL and QS currents with a 0.5% change in D K1. </a:t>
            </a:r>
            <a:r>
              <a:rPr lang="en-US" u="sng" dirty="0" smtClean="0"/>
              <a:t>(Note vertical scales are different in both graphs)</a:t>
            </a:r>
            <a:r>
              <a:rPr lang="en-US" dirty="0" smtClean="0"/>
              <a:t> Can change between ~0 A to 2 A.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185669"/>
            <a:ext cx="4394199" cy="3106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70" y="1185669"/>
            <a:ext cx="4381730" cy="30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pass at fitting measurements to K1 calibrations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855469"/>
            <a:ext cx="3809548" cy="2857161"/>
          </a:xfrm>
          <a:prstGeom prst="rect">
            <a:avLst/>
          </a:prstGeom>
        </p:spPr>
      </p:pic>
      <p:pic>
        <p:nvPicPr>
          <p:cNvPr id="8" name="Picture 7" descr="qh_qv_x0_optim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6" y="859364"/>
            <a:ext cx="3804354" cy="2853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059766"/>
            <a:ext cx="3996267" cy="1998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100" y="4141909"/>
            <a:ext cx="3801648" cy="2030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3800" y="3640667"/>
            <a:ext cx="403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Discontinuous between the two fits</a:t>
            </a:r>
            <a:r>
              <a:rPr lang="en-US" sz="1400" dirty="0" smtClean="0"/>
              <a:t>. </a:t>
            </a:r>
            <a:r>
              <a:rPr lang="en-US" sz="1400" dirty="0" smtClean="0"/>
              <a:t>The fits do not predict the tunes very well below 1 </a:t>
            </a:r>
            <a:r>
              <a:rPr lang="en-US" sz="1400" dirty="0" err="1" smtClean="0"/>
              <a:t>GeV</a:t>
            </a:r>
            <a:r>
              <a:rPr lang="en-US" sz="1400" dirty="0" smtClean="0"/>
              <a:t>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4546642"/>
            <a:ext cx="20404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rescaled, measured k1 values</a:t>
            </a:r>
            <a:endParaRPr lang="en-US" sz="105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97867" y="4715933"/>
            <a:ext cx="1151468" cy="389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675467" y="4419600"/>
            <a:ext cx="67733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47800" y="1210733"/>
            <a:ext cx="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16600" y="1210733"/>
            <a:ext cx="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927600" y="1651000"/>
            <a:ext cx="889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438400" y="1210733"/>
            <a:ext cx="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99267" y="1210733"/>
            <a:ext cx="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47800" y="1490133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99267" y="1490133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04948" y="2379133"/>
            <a:ext cx="431800" cy="389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65133" y="2768935"/>
            <a:ext cx="439815" cy="32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7867" y="3111499"/>
            <a:ext cx="115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Doesn’t fit well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881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Introduction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People involved</a:t>
            </a:r>
          </a:p>
          <a:p>
            <a:pPr lvl="1" eaLnBrk="1" hangingPunct="1"/>
            <a:r>
              <a:rPr lang="en-US" sz="1800" dirty="0" smtClean="0">
                <a:latin typeface="Helvetica" charset="0"/>
              </a:rPr>
              <a:t>C.Y. Tan, K. Triplett &amp; K. </a:t>
            </a:r>
            <a:r>
              <a:rPr lang="en-US" sz="1800" dirty="0" err="1" smtClean="0">
                <a:latin typeface="Helvetica" charset="0"/>
              </a:rPr>
              <a:t>Seiya</a:t>
            </a:r>
            <a:endParaRPr lang="en-US" sz="1800" dirty="0" smtClean="0">
              <a:latin typeface="Helvetica" charset="0"/>
            </a:endParaRPr>
          </a:p>
          <a:p>
            <a:pPr eaLnBrk="1" hangingPunct="1"/>
            <a:r>
              <a:rPr lang="en-US" sz="2000" dirty="0" smtClean="0">
                <a:latin typeface="Helvetica" charset="0"/>
              </a:rPr>
              <a:t>Motivation</a:t>
            </a:r>
            <a:endParaRPr lang="en-US" sz="2000" dirty="0">
              <a:latin typeface="Helvetica" charset="0"/>
            </a:endParaRPr>
          </a:p>
          <a:p>
            <a:pPr lvl="1" eaLnBrk="1" hangingPunct="1"/>
            <a:r>
              <a:rPr lang="en-US" sz="2000" dirty="0">
                <a:latin typeface="Helvetica" charset="0"/>
              </a:rPr>
              <a:t>To </a:t>
            </a:r>
            <a:r>
              <a:rPr lang="en-US" sz="2000" dirty="0" smtClean="0">
                <a:latin typeface="Helvetica" charset="0"/>
              </a:rPr>
              <a:t>measure and correct the Booster lattice</a:t>
            </a:r>
            <a:endParaRPr lang="en-US" sz="2000" dirty="0">
              <a:latin typeface="Helvetica" charset="0"/>
            </a:endParaRPr>
          </a:p>
          <a:p>
            <a:pPr eaLnBrk="1" hangingPunct="1"/>
            <a:r>
              <a:rPr lang="en-US" sz="2000" dirty="0" smtClean="0">
                <a:latin typeface="Helvetica" charset="0"/>
              </a:rPr>
              <a:t>Goal</a:t>
            </a:r>
            <a:endParaRPr lang="en-US" sz="2000" dirty="0">
              <a:latin typeface="Helvetica" charset="0"/>
            </a:endParaRPr>
          </a:p>
          <a:p>
            <a:pPr lvl="1" eaLnBrk="1" hangingPunct="1"/>
            <a:r>
              <a:rPr lang="en-US" sz="2000" dirty="0" smtClean="0">
                <a:latin typeface="Helvetica" charset="0"/>
              </a:rPr>
              <a:t>Control the Booster lattice</a:t>
            </a:r>
          </a:p>
          <a:p>
            <a:pPr lvl="2" eaLnBrk="1" hangingPunct="1"/>
            <a:r>
              <a:rPr lang="en-US" sz="1800" dirty="0" smtClean="0">
                <a:latin typeface="Helvetica" charset="0"/>
              </a:rPr>
              <a:t>Set good working points</a:t>
            </a:r>
            <a:endParaRPr lang="en-US" sz="1800" dirty="0">
              <a:latin typeface="Helvetica" charset="0"/>
            </a:endParaRPr>
          </a:p>
          <a:p>
            <a:pPr eaLnBrk="1" hangingPunct="1"/>
            <a:r>
              <a:rPr lang="en-US" sz="2000" dirty="0" smtClean="0">
                <a:latin typeface="Helvetica" charset="0"/>
              </a:rPr>
              <a:t>Use corrector quad and skew quad packages that were installed in 2009</a:t>
            </a:r>
          </a:p>
          <a:p>
            <a:pPr lvl="1" eaLnBrk="1" hangingPunct="1"/>
            <a:r>
              <a:rPr lang="en-US" sz="1800" dirty="0" smtClean="0">
                <a:latin typeface="Helvetica" charset="0"/>
              </a:rPr>
              <a:t>Corrector package contains </a:t>
            </a:r>
            <a:r>
              <a:rPr lang="en-US" sz="1800" dirty="0" err="1" smtClean="0">
                <a:latin typeface="Helvetica" charset="0"/>
              </a:rPr>
              <a:t>horz</a:t>
            </a:r>
            <a:r>
              <a:rPr lang="en-US" sz="1800" dirty="0" smtClean="0">
                <a:latin typeface="Helvetica" charset="0"/>
              </a:rPr>
              <a:t> </a:t>
            </a:r>
            <a:r>
              <a:rPr lang="en-US" sz="1800" dirty="0" err="1" smtClean="0">
                <a:latin typeface="Helvetica" charset="0"/>
              </a:rPr>
              <a:t>vert</a:t>
            </a:r>
            <a:r>
              <a:rPr lang="en-US" sz="1800" dirty="0" smtClean="0">
                <a:latin typeface="Helvetica" charset="0"/>
              </a:rPr>
              <a:t> dipole, normal and skew quads, normal and skew </a:t>
            </a:r>
            <a:r>
              <a:rPr lang="en-US" sz="1800" dirty="0" err="1" smtClean="0">
                <a:latin typeface="Helvetica" charset="0"/>
              </a:rPr>
              <a:t>sextupoles</a:t>
            </a:r>
            <a:r>
              <a:rPr lang="en-US" sz="1800" dirty="0" smtClean="0">
                <a:latin typeface="Helvetica" charset="0"/>
              </a:rPr>
              <a:t>.</a:t>
            </a:r>
          </a:p>
          <a:p>
            <a:pPr lvl="1" eaLnBrk="1" hangingPunct="1"/>
            <a:r>
              <a:rPr lang="en-US" sz="1800" dirty="0" smtClean="0">
                <a:latin typeface="Helvetica" charset="0"/>
              </a:rPr>
              <a:t>Corrector package in between every 24 long and 24 short straight sections (FOFDOOD), i.e. 48 corrector packages.</a:t>
            </a:r>
          </a:p>
          <a:p>
            <a:pPr lvl="1" eaLnBrk="1" hangingPunct="1"/>
            <a:r>
              <a:rPr lang="en-US" sz="1800" dirty="0" smtClean="0">
                <a:latin typeface="Helvetica" charset="0"/>
              </a:rPr>
              <a:t>Each magnet about 10 </a:t>
            </a:r>
            <a:r>
              <a:rPr lang="en-US" sz="1800" dirty="0" err="1" smtClean="0">
                <a:latin typeface="Helvetica" charset="0"/>
              </a:rPr>
              <a:t>ft</a:t>
            </a:r>
            <a:r>
              <a:rPr lang="en-US" sz="1800" dirty="0" smtClean="0">
                <a:latin typeface="Helvetica" charset="0"/>
              </a:rPr>
              <a:t> (~3 m long)</a:t>
            </a:r>
          </a:p>
          <a:p>
            <a:pPr lvl="1" eaLnBrk="1" hangingPunct="1"/>
            <a:r>
              <a:rPr lang="en-US" sz="1800" dirty="0" smtClean="0">
                <a:latin typeface="Helvetica" charset="0"/>
              </a:rPr>
              <a:t>1 FOFDOOD cell is 19.76 m long.</a:t>
            </a:r>
            <a:endParaRPr lang="en-US" sz="1800" dirty="0">
              <a:latin typeface="Helvetica" charset="0"/>
            </a:endParaRPr>
          </a:p>
          <a:p>
            <a:pPr lvl="1" eaLnBrk="1" hangingPunct="1"/>
            <a:endParaRPr lang="en-US" sz="1800" dirty="0" smtClean="0">
              <a:latin typeface="Helvetica" charset="0"/>
            </a:endParaRPr>
          </a:p>
        </p:txBody>
      </p:sp>
      <p:pic>
        <p:nvPicPr>
          <p:cNvPr id="3" name="Picture 2" descr="magpack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2" y="211667"/>
            <a:ext cx="2942521" cy="2590800"/>
          </a:xfrm>
          <a:prstGeom prst="rect">
            <a:avLst/>
          </a:prstGeom>
        </p:spPr>
      </p:pic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C.Y. Tan &amp; K. Seiya | Booster lattice corrections with LOCO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observations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 descr="qh_q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09469"/>
            <a:ext cx="4255463" cy="3191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533" y="4301066"/>
            <a:ext cx="292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K1 fits can predict tunes quite well above 1 </a:t>
            </a:r>
            <a:r>
              <a:rPr lang="en-US" sz="1800" dirty="0" err="1" smtClean="0"/>
              <a:t>GeV</a:t>
            </a:r>
            <a:r>
              <a:rPr lang="en-US" sz="1800" dirty="0" smtClean="0"/>
              <a:t>!</a:t>
            </a:r>
          </a:p>
          <a:p>
            <a:r>
              <a:rPr lang="en-US" sz="1800" dirty="0" smtClean="0"/>
              <a:t>Data taken on 13 Nov 2015 using K1 fits from 24 June 2015.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66" y="1244600"/>
            <a:ext cx="4097570" cy="2810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4467" y="4301066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Radial position of the beam is moving and thus </a:t>
            </a:r>
            <a:r>
              <a:rPr lang="en-US" sz="1800" dirty="0" err="1" smtClean="0"/>
              <a:t>dp</a:t>
            </a:r>
            <a:r>
              <a:rPr lang="en-US" sz="1800" dirty="0" smtClean="0"/>
              <a:t>/p is not zero. Chromaticity shifting tunes?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6894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work to figure out if better handle of K1 values help with getting new lattice to have the same or better transmission efficiency than the uncorrected, HEP lattice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Low energy K1 values where the concern is.</a:t>
            </a:r>
          </a:p>
          <a:p>
            <a:pPr lvl="2"/>
            <a:r>
              <a:rPr lang="en-US" dirty="0" smtClean="0"/>
              <a:t>Temporarily fudge it?</a:t>
            </a:r>
            <a:endParaRPr lang="en-US" dirty="0" smtClean="0"/>
          </a:p>
          <a:p>
            <a:r>
              <a:rPr lang="en-US" dirty="0" smtClean="0"/>
              <a:t>LOCO solution is *not* unique because the problem is clearly over-constrained. Is there a better solution for the minima.</a:t>
            </a:r>
          </a:p>
          <a:p>
            <a:r>
              <a:rPr lang="en-US" dirty="0" smtClean="0"/>
              <a:t>Investigation continues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8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IMG_1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2867"/>
            <a:ext cx="2870200" cy="2870200"/>
          </a:xfrm>
          <a:prstGeom prst="rect">
            <a:avLst/>
          </a:prstGeom>
        </p:spPr>
      </p:pic>
      <p:pic>
        <p:nvPicPr>
          <p:cNvPr id="8" name="Picture 7" descr="IMG_1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3" y="922867"/>
            <a:ext cx="2870200" cy="2870200"/>
          </a:xfrm>
          <a:prstGeom prst="rect">
            <a:avLst/>
          </a:prstGeom>
        </p:spPr>
      </p:pic>
      <p:pic>
        <p:nvPicPr>
          <p:cNvPr id="9" name="Picture 8" descr="IMG_13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8" y="922867"/>
            <a:ext cx="2870200" cy="287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3873801"/>
            <a:ext cx="3500967" cy="2641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467" y="3873801"/>
            <a:ext cx="3657601" cy="26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9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LOCO stands for </a:t>
            </a:r>
            <a:r>
              <a:rPr lang="en-US" sz="1800" u="sng" dirty="0" smtClean="0"/>
              <a:t>L</a:t>
            </a:r>
            <a:r>
              <a:rPr lang="en-US" sz="1800" dirty="0" smtClean="0"/>
              <a:t>inear </a:t>
            </a:r>
            <a:r>
              <a:rPr lang="en-US" sz="1800" u="sng" dirty="0" smtClean="0"/>
              <a:t>O</a:t>
            </a:r>
            <a:r>
              <a:rPr lang="en-US" sz="1800" dirty="0" smtClean="0"/>
              <a:t>ptics from </a:t>
            </a:r>
            <a:r>
              <a:rPr lang="en-US" sz="1800" u="sng" dirty="0" smtClean="0"/>
              <a:t>C</a:t>
            </a:r>
            <a:r>
              <a:rPr lang="en-US" sz="1800" dirty="0" smtClean="0"/>
              <a:t>losed </a:t>
            </a:r>
            <a:r>
              <a:rPr lang="en-US" sz="1800" u="sng" dirty="0" smtClean="0"/>
              <a:t>O</a:t>
            </a:r>
            <a:r>
              <a:rPr lang="en-US" sz="1800" dirty="0" smtClean="0"/>
              <a:t>rbit</a:t>
            </a:r>
          </a:p>
          <a:p>
            <a:pPr lvl="1"/>
            <a:r>
              <a:rPr lang="en-US" sz="1800" dirty="0" smtClean="0"/>
              <a:t>This method was invented at NSLS for correcting optics in the light source.</a:t>
            </a:r>
          </a:p>
          <a:p>
            <a:pPr lvl="1"/>
            <a:r>
              <a:rPr lang="en-US" sz="1800" dirty="0" smtClean="0"/>
              <a:t>M. </a:t>
            </a:r>
            <a:r>
              <a:rPr lang="en-US" sz="1800" dirty="0" err="1" smtClean="0"/>
              <a:t>McAteer</a:t>
            </a:r>
            <a:r>
              <a:rPr lang="en-US" sz="1800" dirty="0" smtClean="0"/>
              <a:t> and A. </a:t>
            </a:r>
            <a:r>
              <a:rPr lang="en-US" sz="1800" dirty="0" err="1" smtClean="0"/>
              <a:t>Petrenko</a:t>
            </a:r>
            <a:r>
              <a:rPr lang="en-US" sz="1800" dirty="0" smtClean="0"/>
              <a:t> started this whole business in 2012</a:t>
            </a:r>
          </a:p>
          <a:p>
            <a:pPr lvl="2"/>
            <a:r>
              <a:rPr lang="en-US" sz="1600" dirty="0" smtClean="0"/>
              <a:t>Programs are a collection of ACL scripts, TCL </a:t>
            </a:r>
            <a:r>
              <a:rPr lang="en-US" sz="1600" dirty="0" err="1" smtClean="0"/>
              <a:t>scrips</a:t>
            </a:r>
            <a:r>
              <a:rPr lang="en-US" sz="1600" dirty="0" smtClean="0"/>
              <a:t>, </a:t>
            </a:r>
            <a:r>
              <a:rPr lang="en-US" sz="1600" dirty="0" err="1" smtClean="0"/>
              <a:t>Mathematica</a:t>
            </a:r>
            <a:r>
              <a:rPr lang="en-US" sz="1600" dirty="0" smtClean="0"/>
              <a:t> programs, Octave programs and Elegant Lattice files.</a:t>
            </a:r>
          </a:p>
          <a:p>
            <a:pPr lvl="1"/>
            <a:r>
              <a:rPr lang="en-US" sz="1800" dirty="0" smtClean="0"/>
              <a:t>I started working on this around March 2013</a:t>
            </a:r>
          </a:p>
          <a:p>
            <a:pPr lvl="2"/>
            <a:r>
              <a:rPr lang="en-US" sz="1600" dirty="0" smtClean="0"/>
              <a:t>Cleaned up code. Moved everything to C++. Parallelized the code to make it MPI compliant.</a:t>
            </a:r>
          </a:p>
          <a:p>
            <a:pPr lvl="2"/>
            <a:r>
              <a:rPr lang="en-US" sz="1600" dirty="0" smtClean="0"/>
              <a:t>Moved lattice to MADX (now official lattice of Booster) from Elegant.</a:t>
            </a:r>
          </a:p>
          <a:p>
            <a:r>
              <a:rPr lang="en-US" sz="1800" dirty="0" smtClean="0"/>
              <a:t>The idea</a:t>
            </a:r>
          </a:p>
          <a:p>
            <a:pPr lvl="1"/>
            <a:r>
              <a:rPr lang="en-US" sz="1800" dirty="0" smtClean="0"/>
              <a:t>Measure the closed orbit with all the </a:t>
            </a:r>
            <a:r>
              <a:rPr lang="en-US" sz="1800" dirty="0" err="1" smtClean="0"/>
              <a:t>bpms</a:t>
            </a:r>
            <a:r>
              <a:rPr lang="en-US" sz="1800" dirty="0" smtClean="0"/>
              <a:t> when a 1 bump is introduced. </a:t>
            </a:r>
            <a:r>
              <a:rPr lang="en-US" sz="1800" dirty="0" smtClean="0">
                <a:solidFill>
                  <a:srgbClr val="FF0000"/>
                </a:solidFill>
              </a:rPr>
              <a:t>Kicks must be small!</a:t>
            </a:r>
          </a:p>
          <a:p>
            <a:pPr lvl="1"/>
            <a:r>
              <a:rPr lang="en-US" sz="1800" dirty="0" smtClean="0"/>
              <a:t>Every dipole corrector is used sequentially and every BPM is used to measure beam position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The collection of slopes dx/</a:t>
            </a:r>
            <a:r>
              <a:rPr lang="en-US" sz="1600" dirty="0" err="1" smtClean="0">
                <a:solidFill>
                  <a:srgbClr val="0000FF"/>
                </a:solidFill>
              </a:rPr>
              <a:t>dkick</a:t>
            </a:r>
            <a:r>
              <a:rPr lang="en-US" sz="1600" dirty="0" smtClean="0">
                <a:solidFill>
                  <a:srgbClr val="0000FF"/>
                </a:solidFill>
              </a:rPr>
              <a:t> is called the </a:t>
            </a:r>
            <a:r>
              <a:rPr lang="en-US" sz="1600" u="sng" dirty="0" smtClean="0">
                <a:solidFill>
                  <a:srgbClr val="0000FF"/>
                </a:solidFill>
              </a:rPr>
              <a:t>orbit response </a:t>
            </a:r>
            <a:r>
              <a:rPr lang="en-US" sz="1600" dirty="0" smtClean="0">
                <a:solidFill>
                  <a:srgbClr val="0000FF"/>
                </a:solidFill>
              </a:rPr>
              <a:t>of the beam. </a:t>
            </a:r>
            <a:r>
              <a:rPr lang="en-US" sz="1600" dirty="0" smtClean="0">
                <a:solidFill>
                  <a:srgbClr val="FF0000"/>
                </a:solidFill>
              </a:rPr>
              <a:t>IMO, this is the brilliance of this method.</a:t>
            </a:r>
          </a:p>
          <a:p>
            <a:pPr lvl="1"/>
            <a:r>
              <a:rPr lang="en-US" sz="1800" dirty="0" smtClean="0"/>
              <a:t>From the orbit response, the </a:t>
            </a:r>
            <a:r>
              <a:rPr lang="en-US" sz="1800" dirty="0" err="1" smtClean="0"/>
              <a:t>Twiss</a:t>
            </a:r>
            <a:r>
              <a:rPr lang="en-US" sz="1800" dirty="0" smtClean="0"/>
              <a:t> parameters and other parameters like corrector quad strengths, </a:t>
            </a:r>
            <a:r>
              <a:rPr lang="en-US" sz="1800" dirty="0" err="1" smtClean="0"/>
              <a:t>bpm</a:t>
            </a:r>
            <a:r>
              <a:rPr lang="en-US" sz="1800" dirty="0" smtClean="0"/>
              <a:t> calibrations, rolls can be calculated.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8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LOCO?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From these </a:t>
            </a:r>
            <a:r>
              <a:rPr lang="en-US" sz="2000" dirty="0" err="1" smtClean="0"/>
              <a:t>Twiss</a:t>
            </a:r>
            <a:r>
              <a:rPr lang="en-US" sz="2000" dirty="0" smtClean="0"/>
              <a:t> parameters, the “measured lattice” can be calculated.</a:t>
            </a:r>
          </a:p>
          <a:p>
            <a:pPr lvl="1"/>
            <a:r>
              <a:rPr lang="en-US" sz="2000" dirty="0" smtClean="0"/>
              <a:t>The solution comes from a non-square matrix equation:</a:t>
            </a:r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This solution that generates the “measured” lattice </a:t>
            </a:r>
            <a:r>
              <a:rPr lang="en-US" sz="2000" dirty="0"/>
              <a:t>is probably </a:t>
            </a:r>
            <a:r>
              <a:rPr lang="en-US" sz="2000" dirty="0" smtClean="0"/>
              <a:t>not what we want</a:t>
            </a:r>
          </a:p>
          <a:p>
            <a:pPr lvl="1"/>
            <a:r>
              <a:rPr lang="en-US" sz="2000" dirty="0" smtClean="0"/>
              <a:t>Corrections are calculated from the measurement and loaded into the corrector quads QL and QS.</a:t>
            </a:r>
          </a:p>
          <a:p>
            <a:pPr lvl="1"/>
            <a:r>
              <a:rPr lang="en-US" sz="2000" dirty="0" smtClean="0"/>
              <a:t>LOCO is used to measure the lattice again and hopefully the optics get closer to the ideal.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66" y="2480733"/>
            <a:ext cx="3245560" cy="846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2400" y="2349928"/>
            <a:ext cx="200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Quad strengths, rolls etc.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666067" y="3598277"/>
            <a:ext cx="200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slope of orbit response as a function of quad </a:t>
            </a:r>
            <a:r>
              <a:rPr lang="en-US" sz="1100" dirty="0" err="1" smtClean="0"/>
              <a:t>stregnths</a:t>
            </a:r>
            <a:r>
              <a:rPr lang="en-US" sz="1100" dirty="0" smtClean="0"/>
              <a:t>, rolls, </a:t>
            </a:r>
            <a:r>
              <a:rPr lang="en-US" sz="1100" dirty="0" err="1" smtClean="0"/>
              <a:t>etc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0013" y="2679271"/>
            <a:ext cx="200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orbit response error between model and measurement</a:t>
            </a:r>
            <a:endParaRPr lang="en-US" sz="11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33133" y="2611538"/>
            <a:ext cx="499534" cy="19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85733" y="3200400"/>
            <a:ext cx="143934" cy="397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3"/>
          </p:cNvCxnSpPr>
          <p:nvPr/>
        </p:nvCxnSpPr>
        <p:spPr>
          <a:xfrm flipH="1">
            <a:off x="6200426" y="2904067"/>
            <a:ext cx="361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9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Booster lattice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458"/>
            <a:ext cx="5709899" cy="44118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7933" y="962348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Ideal lattice is when QL and QS have zero current.</a:t>
            </a:r>
          </a:p>
          <a:p>
            <a:endParaRPr lang="en-US" sz="2000" dirty="0"/>
          </a:p>
          <a:p>
            <a:r>
              <a:rPr lang="en-US" sz="2000" dirty="0" smtClean="0"/>
              <a:t>However, in real Booster, QL and QS are not zero.</a:t>
            </a:r>
          </a:p>
          <a:p>
            <a:endParaRPr lang="en-US" sz="2000" dirty="0"/>
          </a:p>
          <a:p>
            <a:r>
              <a:rPr lang="en-US" sz="2000" dirty="0" smtClean="0"/>
              <a:t>Pseudo quads (</a:t>
            </a:r>
            <a:r>
              <a:rPr lang="en-US" sz="2000" dirty="0" err="1" smtClean="0"/>
              <a:t>QLerr</a:t>
            </a:r>
            <a:r>
              <a:rPr lang="en-US" sz="2000" dirty="0" smtClean="0"/>
              <a:t>, </a:t>
            </a:r>
            <a:r>
              <a:rPr lang="en-US" sz="2000" dirty="0" err="1" smtClean="0"/>
              <a:t>QSerr</a:t>
            </a:r>
            <a:r>
              <a:rPr lang="en-US" sz="2000" dirty="0" smtClean="0"/>
              <a:t>) are introduced that sit on top of every QL and QS and LOCO uses these </a:t>
            </a:r>
            <a:r>
              <a:rPr lang="en-US" sz="2000" dirty="0" err="1" smtClean="0"/>
              <a:t>quds</a:t>
            </a:r>
            <a:r>
              <a:rPr lang="en-US" sz="2000" dirty="0" smtClean="0"/>
              <a:t> to find the errors in the lattice.</a:t>
            </a:r>
          </a:p>
          <a:p>
            <a:endParaRPr lang="en-US" sz="2000" dirty="0"/>
          </a:p>
          <a:p>
            <a:r>
              <a:rPr lang="en-US" sz="2000" dirty="0" smtClean="0"/>
              <a:t>In the perfect Universe, (QL-</a:t>
            </a:r>
            <a:r>
              <a:rPr lang="en-US" sz="2000" dirty="0" err="1" smtClean="0"/>
              <a:t>QLerr</a:t>
            </a:r>
            <a:r>
              <a:rPr lang="en-US" sz="2000" dirty="0" smtClean="0"/>
              <a:t>) = 0 and (QS-</a:t>
            </a:r>
            <a:r>
              <a:rPr lang="en-US" sz="2000" dirty="0" err="1" smtClean="0"/>
              <a:t>Qserr</a:t>
            </a:r>
            <a:r>
              <a:rPr lang="en-US" sz="2000" dirty="0" smtClean="0"/>
              <a:t>)=0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4932" y="5520267"/>
            <a:ext cx="806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LOCO depends critically that the “reference” or “ideal” lattice is indeed correct. If not, the result is garbage.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2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dogleg introduces lattice distortions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3067"/>
            <a:ext cx="5664696" cy="43772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9467" y="914400"/>
            <a:ext cx="3513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After fitting to get </a:t>
            </a:r>
            <a:r>
              <a:rPr lang="en-US" sz="1800" dirty="0" err="1" smtClean="0"/>
              <a:t>QSerr</a:t>
            </a:r>
            <a:r>
              <a:rPr lang="en-US" sz="1800" dirty="0" smtClean="0"/>
              <a:t> and </a:t>
            </a:r>
            <a:r>
              <a:rPr lang="en-US" sz="1800" dirty="0" err="1" smtClean="0"/>
              <a:t>QLerr</a:t>
            </a:r>
            <a:r>
              <a:rPr lang="en-US" sz="1800" dirty="0" smtClean="0"/>
              <a:t>,  we will get a distorted lattice and not the ideal lattice in real life because of the effects of the dogleg.</a:t>
            </a:r>
          </a:p>
          <a:p>
            <a:endParaRPr lang="en-US" sz="1800" dirty="0" smtClean="0"/>
          </a:p>
          <a:p>
            <a:r>
              <a:rPr lang="en-US" sz="1800" dirty="0" smtClean="0"/>
              <a:t>Therefore, once we get the </a:t>
            </a:r>
            <a:r>
              <a:rPr lang="en-US" sz="1800" dirty="0" err="1" smtClean="0"/>
              <a:t>QSerr</a:t>
            </a:r>
            <a:r>
              <a:rPr lang="en-US" sz="1800" dirty="0" smtClean="0"/>
              <a:t> and </a:t>
            </a:r>
            <a:r>
              <a:rPr lang="en-US" sz="1800" dirty="0" err="1" smtClean="0"/>
              <a:t>QLerr</a:t>
            </a:r>
            <a:r>
              <a:rPr lang="en-US" sz="1800" dirty="0" smtClean="0"/>
              <a:t>, we fix this distortion by hand with a subset of quads in the dogleg region.</a:t>
            </a:r>
          </a:p>
          <a:p>
            <a:endParaRPr lang="en-US" sz="1800" dirty="0"/>
          </a:p>
          <a:p>
            <a:r>
              <a:rPr lang="en-US" sz="1800" dirty="0" smtClean="0"/>
              <a:t>Note: This effect is greatest a injection but diminishes as the beam energy increases.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812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286933"/>
            <a:ext cx="5236633" cy="40457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6133" y="855134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Not perfect but good enough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3267" y="956733"/>
            <a:ext cx="3598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Lower the strength of these quads as the momentum increases using inverse proportionality.</a:t>
            </a:r>
          </a:p>
          <a:p>
            <a:endParaRPr lang="en-US" sz="1800" dirty="0"/>
          </a:p>
          <a:p>
            <a:r>
              <a:rPr lang="en-US" sz="1800" dirty="0" smtClean="0"/>
              <a:t>This method was suggested by V. </a:t>
            </a:r>
            <a:r>
              <a:rPr lang="en-US" sz="1800" dirty="0" err="1" smtClean="0"/>
              <a:t>Lebedev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Corrections are all in the horizontal plane.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1439333"/>
            <a:ext cx="169334" cy="719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769533" y="1439333"/>
            <a:ext cx="211667" cy="719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4779433"/>
            <a:ext cx="5268286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and correction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C.Y. Tan &amp; K. Seiya | Booster lattice corrections with LOCO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Nov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9" descr="inj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1400"/>
            <a:ext cx="3905956" cy="2929467"/>
          </a:xfrm>
          <a:prstGeom prst="rect">
            <a:avLst/>
          </a:prstGeom>
        </p:spPr>
      </p:pic>
      <p:pic>
        <p:nvPicPr>
          <p:cNvPr id="11" name="Picture 10" descr="af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89" y="1041400"/>
            <a:ext cx="3905956" cy="29294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266" y="3970867"/>
            <a:ext cx="8271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Booster is divided into 32 break points and at each break point, orbits are measured 6 times to get a good mean and standard deviation of the orbit. There are 96 dipole correctors, and for each dipole three 1 bumps are applied. Orbits are measured from 96 </a:t>
            </a:r>
            <a:r>
              <a:rPr lang="en-US" sz="1800" dirty="0" err="1" smtClean="0"/>
              <a:t>bpms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It takes about 2 hours to collect the data.</a:t>
            </a:r>
          </a:p>
          <a:p>
            <a:r>
              <a:rPr lang="en-US" sz="1800" dirty="0" smtClean="0"/>
              <a:t>LOCO is applied for each break point and by inverting a </a:t>
            </a:r>
            <a:r>
              <a:rPr lang="en-US" sz="1800" dirty="0" err="1" smtClean="0"/>
              <a:t>Jacobian</a:t>
            </a:r>
            <a:r>
              <a:rPr lang="en-US" sz="1800" dirty="0" smtClean="0"/>
              <a:t> of 4.3e6 elements! Results of 32 break points take 15 minutes on 30 processors using parallel processing.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6275" y="856734"/>
            <a:ext cx="238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Measured before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9917" y="856734"/>
            <a:ext cx="238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Measured after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147186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43834</TotalTime>
  <Words>1591</Words>
  <Application>Microsoft Macintosh PowerPoint</Application>
  <PresentationFormat>On-screen Show (4:3)</PresentationFormat>
  <Paragraphs>191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FNAL_TemplateMac_060514</vt:lpstr>
      <vt:lpstr>Fermilab: Footer Only</vt:lpstr>
      <vt:lpstr>Booster lattice measurement and correction with LOCO</vt:lpstr>
      <vt:lpstr>Introduction</vt:lpstr>
      <vt:lpstr>Booster</vt:lpstr>
      <vt:lpstr>What is LOCO?</vt:lpstr>
      <vt:lpstr>What is LOCO? (cont’d)</vt:lpstr>
      <vt:lpstr>Ideal Booster lattice</vt:lpstr>
      <vt:lpstr>Extraction dogleg introduces lattice distortions</vt:lpstr>
      <vt:lpstr>The correction</vt:lpstr>
      <vt:lpstr>Measurement and correction</vt:lpstr>
      <vt:lpstr>At injection</vt:lpstr>
      <vt:lpstr>Does it work?</vt:lpstr>
      <vt:lpstr>Indication of problems</vt:lpstr>
      <vt:lpstr>MADX calibrations are wrong!</vt:lpstr>
      <vt:lpstr>Results with new sextupole calibrations</vt:lpstr>
      <vt:lpstr>What about quad calibrations?</vt:lpstr>
      <vt:lpstr>Measured K1 values</vt:lpstr>
      <vt:lpstr>Small change to K1 values have a huge effect on tunes</vt:lpstr>
      <vt:lpstr>Effect on QL and QS</vt:lpstr>
      <vt:lpstr>First pass at fitting measurements to K1 calibrations</vt:lpstr>
      <vt:lpstr>Other observations</vt:lpstr>
      <vt:lpstr>Conclusion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Cheng-Yang Tan</cp:lastModifiedBy>
  <cp:revision>388</cp:revision>
  <cp:lastPrinted>2014-01-20T19:40:21Z</cp:lastPrinted>
  <dcterms:created xsi:type="dcterms:W3CDTF">2014-01-03T20:18:13Z</dcterms:created>
  <dcterms:modified xsi:type="dcterms:W3CDTF">2015-11-20T20:23:19Z</dcterms:modified>
</cp:coreProperties>
</file>