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28"/>
  </p:notesMasterIdLst>
  <p:handoutMasterIdLst>
    <p:handoutMasterId r:id="rId29"/>
  </p:handoutMasterIdLst>
  <p:sldIdLst>
    <p:sldId id="265" r:id="rId3"/>
    <p:sldId id="286" r:id="rId4"/>
    <p:sldId id="300" r:id="rId5"/>
    <p:sldId id="280" r:id="rId6"/>
    <p:sldId id="297" r:id="rId7"/>
    <p:sldId id="296" r:id="rId8"/>
    <p:sldId id="298" r:id="rId9"/>
    <p:sldId id="272" r:id="rId10"/>
    <p:sldId id="276" r:id="rId11"/>
    <p:sldId id="274" r:id="rId12"/>
    <p:sldId id="277" r:id="rId13"/>
    <p:sldId id="270" r:id="rId14"/>
    <p:sldId id="275" r:id="rId15"/>
    <p:sldId id="288" r:id="rId16"/>
    <p:sldId id="289" r:id="rId17"/>
    <p:sldId id="290" r:id="rId18"/>
    <p:sldId id="291" r:id="rId19"/>
    <p:sldId id="292" r:id="rId20"/>
    <p:sldId id="293" r:id="rId21"/>
    <p:sldId id="294" r:id="rId22"/>
    <p:sldId id="285" r:id="rId23"/>
    <p:sldId id="301" r:id="rId24"/>
    <p:sldId id="287" r:id="rId25"/>
    <p:sldId id="299" r:id="rId26"/>
    <p:sldId id="295" r:id="rId2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00"/>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snapToObjects="1">
      <p:cViewPr varScale="1">
        <p:scale>
          <a:sx n="109" d="100"/>
          <a:sy n="109" d="100"/>
        </p:scale>
        <p:origin x="204" y="108"/>
      </p:cViewPr>
      <p:guideLst/>
    </p:cSldViewPr>
  </p:slideViewPr>
  <p:notesTextViewPr>
    <p:cViewPr>
      <p:scale>
        <a:sx n="1" d="1"/>
        <a:sy n="1" d="1"/>
      </p:scale>
      <p:origin x="0" y="0"/>
    </p:cViewPr>
  </p:notesTextViewPr>
  <p:notesViewPr>
    <p:cSldViewPr snapToGrid="0" snapToObjects="1">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veling\AppData\Local\Temp\TLM%20and%20chipmunk%20data%20summary%20and%20analysis%20for%20March%202015%20data%20se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veling\AppData\Local\Temp\TLM%20and%20chipmunk%20data%20summary%20and%20analysis%20for%20March%202015%20data%20se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veling\AppData\Local\Temp\TLM%20and%20chipmunk%20data%20summary%20and%20analysis%20for%20March%202015%20data%20se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VL11T</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'Z:\BOOSTER SHIELDING ASSESSMENT DATA 2013\Booster TLM Measurements March 2015\Booster Vertical Long and Short\[Vertical Long Set 3-30-15.xlsx]Vertical Long TLM response'!$E$209</c:f>
              <c:strCache>
                <c:ptCount val="1"/>
                <c:pt idx="0">
                  <c:v>chipmunk 31.107 A</c:v>
                </c:pt>
              </c:strCache>
            </c:strRef>
          </c:tx>
          <c:spPr>
            <a:ln w="25400" cap="rnd">
              <a:noFill/>
              <a:round/>
            </a:ln>
            <a:effectLst/>
          </c:spPr>
          <c:marker>
            <c:symbol val="circle"/>
            <c:size val="9"/>
            <c:spPr>
              <a:solidFill>
                <a:schemeClr val="accent1"/>
              </a:solidFill>
              <a:ln w="9525">
                <a:solidFill>
                  <a:schemeClr val="accent1"/>
                </a:solidFill>
              </a:ln>
              <a:effectLst/>
            </c:spPr>
          </c:marker>
          <c:cat>
            <c:strRef>
              <c:f>'[1]Vertical Long TLM response'!$M$8:$BP$8</c:f>
              <c:strCache>
                <c:ptCount val="56"/>
                <c:pt idx="0">
                  <c:v>TLM 1</c:v>
                </c:pt>
                <c:pt idx="1">
                  <c:v>L23</c:v>
                </c:pt>
                <c:pt idx="2">
                  <c:v>S23</c:v>
                </c:pt>
                <c:pt idx="3">
                  <c:v>L24</c:v>
                </c:pt>
                <c:pt idx="4">
                  <c:v>S24</c:v>
                </c:pt>
                <c:pt idx="5">
                  <c:v>L1</c:v>
                </c:pt>
                <c:pt idx="6">
                  <c:v>S1</c:v>
                </c:pt>
                <c:pt idx="7">
                  <c:v>TLM 2</c:v>
                </c:pt>
                <c:pt idx="8">
                  <c:v>L2</c:v>
                </c:pt>
                <c:pt idx="9">
                  <c:v>S2</c:v>
                </c:pt>
                <c:pt idx="10">
                  <c:v>L3</c:v>
                </c:pt>
                <c:pt idx="11">
                  <c:v>S3</c:v>
                </c:pt>
                <c:pt idx="12">
                  <c:v>L4</c:v>
                </c:pt>
                <c:pt idx="13">
                  <c:v>S4</c:v>
                </c:pt>
                <c:pt idx="14">
                  <c:v>TLM 3</c:v>
                </c:pt>
                <c:pt idx="15">
                  <c:v>L5</c:v>
                </c:pt>
                <c:pt idx="16">
                  <c:v>S5</c:v>
                </c:pt>
                <c:pt idx="17">
                  <c:v>L6</c:v>
                </c:pt>
                <c:pt idx="18">
                  <c:v>S6</c:v>
                </c:pt>
                <c:pt idx="19">
                  <c:v>L7</c:v>
                </c:pt>
                <c:pt idx="20">
                  <c:v>S7</c:v>
                </c:pt>
                <c:pt idx="21">
                  <c:v>TLM 4</c:v>
                </c:pt>
                <c:pt idx="22">
                  <c:v>L8</c:v>
                </c:pt>
                <c:pt idx="23">
                  <c:v>S8</c:v>
                </c:pt>
                <c:pt idx="24">
                  <c:v>L9</c:v>
                </c:pt>
                <c:pt idx="25">
                  <c:v>S9</c:v>
                </c:pt>
                <c:pt idx="26">
                  <c:v>L10</c:v>
                </c:pt>
                <c:pt idx="27">
                  <c:v>S10</c:v>
                </c:pt>
                <c:pt idx="28">
                  <c:v>TLM 5</c:v>
                </c:pt>
                <c:pt idx="29">
                  <c:v>L11</c:v>
                </c:pt>
                <c:pt idx="30">
                  <c:v>S11</c:v>
                </c:pt>
                <c:pt idx="31">
                  <c:v>L12</c:v>
                </c:pt>
                <c:pt idx="32">
                  <c:v>S12</c:v>
                </c:pt>
                <c:pt idx="33">
                  <c:v>L13</c:v>
                </c:pt>
                <c:pt idx="34">
                  <c:v>S13</c:v>
                </c:pt>
                <c:pt idx="35">
                  <c:v>TLM 6</c:v>
                </c:pt>
                <c:pt idx="36">
                  <c:v>L14</c:v>
                </c:pt>
                <c:pt idx="37">
                  <c:v>S14</c:v>
                </c:pt>
                <c:pt idx="38">
                  <c:v>L15</c:v>
                </c:pt>
                <c:pt idx="39">
                  <c:v>S15</c:v>
                </c:pt>
                <c:pt idx="40">
                  <c:v>L16</c:v>
                </c:pt>
                <c:pt idx="41">
                  <c:v>S16</c:v>
                </c:pt>
                <c:pt idx="42">
                  <c:v>TLM 7</c:v>
                </c:pt>
                <c:pt idx="43">
                  <c:v>L17</c:v>
                </c:pt>
                <c:pt idx="44">
                  <c:v>S17</c:v>
                </c:pt>
                <c:pt idx="45">
                  <c:v>L18</c:v>
                </c:pt>
                <c:pt idx="46">
                  <c:v>S18</c:v>
                </c:pt>
                <c:pt idx="47">
                  <c:v>L19</c:v>
                </c:pt>
                <c:pt idx="48">
                  <c:v>S19</c:v>
                </c:pt>
                <c:pt idx="49">
                  <c:v>TLM 8</c:v>
                </c:pt>
                <c:pt idx="50">
                  <c:v>L20</c:v>
                </c:pt>
                <c:pt idx="51">
                  <c:v>S20</c:v>
                </c:pt>
                <c:pt idx="52">
                  <c:v>L21</c:v>
                </c:pt>
                <c:pt idx="53">
                  <c:v>S21</c:v>
                </c:pt>
                <c:pt idx="54">
                  <c:v>L22</c:v>
                </c:pt>
                <c:pt idx="55">
                  <c:v>S22</c:v>
                </c:pt>
              </c:strCache>
            </c:strRef>
          </c:cat>
          <c:val>
            <c:numRef>
              <c:f>'[1]Vertical Long TLM response'!$M$215:$BP$215</c:f>
              <c:numCache>
                <c:formatCode>General</c:formatCode>
                <c:ptCount val="56"/>
                <c:pt idx="0">
                  <c:v>0</c:v>
                </c:pt>
                <c:pt idx="1">
                  <c:v>0.19386554203038048</c:v>
                </c:pt>
                <c:pt idx="2">
                  <c:v>0</c:v>
                </c:pt>
                <c:pt idx="3">
                  <c:v>0</c:v>
                </c:pt>
                <c:pt idx="4">
                  <c:v>0</c:v>
                </c:pt>
                <c:pt idx="5">
                  <c:v>8.6162463124613051E-2</c:v>
                </c:pt>
                <c:pt idx="6">
                  <c:v>2.1540615781152891E-2</c:v>
                </c:pt>
                <c:pt idx="7">
                  <c:v>0</c:v>
                </c:pt>
                <c:pt idx="8">
                  <c:v>0</c:v>
                </c:pt>
                <c:pt idx="9">
                  <c:v>0</c:v>
                </c:pt>
                <c:pt idx="10">
                  <c:v>0</c:v>
                </c:pt>
                <c:pt idx="11">
                  <c:v>0</c:v>
                </c:pt>
                <c:pt idx="12">
                  <c:v>0</c:v>
                </c:pt>
                <c:pt idx="13">
                  <c:v>0</c:v>
                </c:pt>
                <c:pt idx="14">
                  <c:v>0</c:v>
                </c:pt>
                <c:pt idx="15">
                  <c:v>0.23694677359268773</c:v>
                </c:pt>
                <c:pt idx="16">
                  <c:v>6.462184734345966E-2</c:v>
                </c:pt>
                <c:pt idx="17">
                  <c:v>0</c:v>
                </c:pt>
                <c:pt idx="18">
                  <c:v>0</c:v>
                </c:pt>
                <c:pt idx="19">
                  <c:v>0.19386554203038048</c:v>
                </c:pt>
                <c:pt idx="20">
                  <c:v>0.1723249262492271</c:v>
                </c:pt>
                <c:pt idx="21">
                  <c:v>0</c:v>
                </c:pt>
                <c:pt idx="22">
                  <c:v>0.1723249262492271</c:v>
                </c:pt>
                <c:pt idx="23">
                  <c:v>0</c:v>
                </c:pt>
                <c:pt idx="24">
                  <c:v>0.10770307890576594</c:v>
                </c:pt>
                <c:pt idx="25">
                  <c:v>0</c:v>
                </c:pt>
                <c:pt idx="26">
                  <c:v>4.3081231562305783E-2</c:v>
                </c:pt>
                <c:pt idx="27">
                  <c:v>0</c:v>
                </c:pt>
                <c:pt idx="28">
                  <c:v>0</c:v>
                </c:pt>
                <c:pt idx="29">
                  <c:v>0</c:v>
                </c:pt>
                <c:pt idx="30">
                  <c:v>0.94778709437075137</c:v>
                </c:pt>
                <c:pt idx="31">
                  <c:v>2.1540615781151896E-2</c:v>
                </c:pt>
                <c:pt idx="32">
                  <c:v>0.21540615781153336</c:v>
                </c:pt>
                <c:pt idx="33">
                  <c:v>0</c:v>
                </c:pt>
                <c:pt idx="34">
                  <c:v>0</c:v>
                </c:pt>
                <c:pt idx="35">
                  <c:v>0</c:v>
                </c:pt>
                <c:pt idx="36">
                  <c:v>4.3081231562305783E-2</c:v>
                </c:pt>
                <c:pt idx="37">
                  <c:v>0</c:v>
                </c:pt>
                <c:pt idx="38">
                  <c:v>0</c:v>
                </c:pt>
                <c:pt idx="39">
                  <c:v>0.12924369468692032</c:v>
                </c:pt>
                <c:pt idx="40">
                  <c:v>0</c:v>
                </c:pt>
                <c:pt idx="41">
                  <c:v>0</c:v>
                </c:pt>
                <c:pt idx="42">
                  <c:v>0</c:v>
                </c:pt>
                <c:pt idx="43">
                  <c:v>0</c:v>
                </c:pt>
                <c:pt idx="44">
                  <c:v>6.462184734345966E-2</c:v>
                </c:pt>
                <c:pt idx="45">
                  <c:v>0</c:v>
                </c:pt>
                <c:pt idx="46">
                  <c:v>0</c:v>
                </c:pt>
                <c:pt idx="47">
                  <c:v>0</c:v>
                </c:pt>
                <c:pt idx="48">
                  <c:v>0.10770307890576544</c:v>
                </c:pt>
                <c:pt idx="49">
                  <c:v>0</c:v>
                </c:pt>
                <c:pt idx="50">
                  <c:v>0</c:v>
                </c:pt>
                <c:pt idx="51">
                  <c:v>0.21540615781153336</c:v>
                </c:pt>
                <c:pt idx="52">
                  <c:v>0</c:v>
                </c:pt>
                <c:pt idx="53">
                  <c:v>0</c:v>
                </c:pt>
                <c:pt idx="54">
                  <c:v>2.1540615781152392E-2</c:v>
                </c:pt>
                <c:pt idx="55">
                  <c:v>0</c:v>
                </c:pt>
              </c:numCache>
            </c:numRef>
          </c:val>
          <c:smooth val="0"/>
        </c:ser>
        <c:ser>
          <c:idx val="1"/>
          <c:order val="1"/>
          <c:tx>
            <c:strRef>
              <c:f>'Z:\BOOSTER SHIELDING ASSESSMENT DATA 2013\Booster TLM Measurements March 2015\Booster Vertical Long and Short\[Vertical Long Set 3-30-15.xlsx]Vertical Long TLM response'!$E$219</c:f>
              <c:strCache>
                <c:ptCount val="1"/>
                <c:pt idx="0">
                  <c:v>chipmunk -46.893 A</c:v>
                </c:pt>
              </c:strCache>
            </c:strRef>
          </c:tx>
          <c:spPr>
            <a:ln w="25400" cap="rnd">
              <a:noFill/>
              <a:round/>
            </a:ln>
            <a:effectLst/>
          </c:spPr>
          <c:marker>
            <c:symbol val="circle"/>
            <c:size val="5"/>
            <c:spPr>
              <a:solidFill>
                <a:srgbClr val="FF0000"/>
              </a:solidFill>
              <a:ln w="9525">
                <a:solidFill>
                  <a:srgbClr val="FF0000"/>
                </a:solidFill>
              </a:ln>
              <a:effectLst/>
            </c:spPr>
          </c:marker>
          <c:val>
            <c:numRef>
              <c:f>'[1]Vertical Long TLM response'!$M$225:$BP$225</c:f>
              <c:numCache>
                <c:formatCode>General</c:formatCode>
                <c:ptCount val="56"/>
                <c:pt idx="0">
                  <c:v>0</c:v>
                </c:pt>
                <c:pt idx="1">
                  <c:v>0.19361397359692487</c:v>
                </c:pt>
                <c:pt idx="2">
                  <c:v>0</c:v>
                </c:pt>
                <c:pt idx="3">
                  <c:v>4.3025327465982303E-2</c:v>
                </c:pt>
                <c:pt idx="4">
                  <c:v>0</c:v>
                </c:pt>
                <c:pt idx="5">
                  <c:v>8.6050654931966106E-2</c:v>
                </c:pt>
                <c:pt idx="6">
                  <c:v>0</c:v>
                </c:pt>
                <c:pt idx="7">
                  <c:v>0</c:v>
                </c:pt>
                <c:pt idx="8">
                  <c:v>0</c:v>
                </c:pt>
                <c:pt idx="9">
                  <c:v>0</c:v>
                </c:pt>
                <c:pt idx="10">
                  <c:v>0.23663930106290862</c:v>
                </c:pt>
                <c:pt idx="11">
                  <c:v>0.23663930106290862</c:v>
                </c:pt>
                <c:pt idx="12">
                  <c:v>0.23663930106290812</c:v>
                </c:pt>
                <c:pt idx="13">
                  <c:v>0</c:v>
                </c:pt>
                <c:pt idx="14">
                  <c:v>0</c:v>
                </c:pt>
                <c:pt idx="15">
                  <c:v>0</c:v>
                </c:pt>
                <c:pt idx="16">
                  <c:v>6.4537991198974451E-2</c:v>
                </c:pt>
                <c:pt idx="17">
                  <c:v>0.23663930106290862</c:v>
                </c:pt>
                <c:pt idx="18">
                  <c:v>0</c:v>
                </c:pt>
                <c:pt idx="19">
                  <c:v>0</c:v>
                </c:pt>
                <c:pt idx="20">
                  <c:v>0.17210130986393321</c:v>
                </c:pt>
                <c:pt idx="21">
                  <c:v>0</c:v>
                </c:pt>
                <c:pt idx="22">
                  <c:v>0</c:v>
                </c:pt>
                <c:pt idx="23">
                  <c:v>0.15058864613094156</c:v>
                </c:pt>
                <c:pt idx="24">
                  <c:v>0.10756331866495776</c:v>
                </c:pt>
                <c:pt idx="25">
                  <c:v>0.15058864613094156</c:v>
                </c:pt>
                <c:pt idx="26">
                  <c:v>4.3025327465981811E-2</c:v>
                </c:pt>
                <c:pt idx="27">
                  <c:v>6.4537991198973452E-2</c:v>
                </c:pt>
                <c:pt idx="28">
                  <c:v>0</c:v>
                </c:pt>
                <c:pt idx="29">
                  <c:v>0</c:v>
                </c:pt>
                <c:pt idx="30">
                  <c:v>0.38722794719385073</c:v>
                </c:pt>
                <c:pt idx="31">
                  <c:v>2.1512663732990159E-2</c:v>
                </c:pt>
                <c:pt idx="32">
                  <c:v>0</c:v>
                </c:pt>
                <c:pt idx="33">
                  <c:v>0</c:v>
                </c:pt>
                <c:pt idx="34">
                  <c:v>0.15058864613094156</c:v>
                </c:pt>
                <c:pt idx="35">
                  <c:v>0</c:v>
                </c:pt>
                <c:pt idx="36">
                  <c:v>4.3025327465981811E-2</c:v>
                </c:pt>
                <c:pt idx="37">
                  <c:v>0</c:v>
                </c:pt>
                <c:pt idx="38">
                  <c:v>0</c:v>
                </c:pt>
                <c:pt idx="39">
                  <c:v>0.1290759823979499</c:v>
                </c:pt>
                <c:pt idx="40">
                  <c:v>0</c:v>
                </c:pt>
                <c:pt idx="41">
                  <c:v>0.27966462852889146</c:v>
                </c:pt>
                <c:pt idx="42">
                  <c:v>0</c:v>
                </c:pt>
                <c:pt idx="43">
                  <c:v>0.45176593839282508</c:v>
                </c:pt>
                <c:pt idx="44">
                  <c:v>6.4537991198974451E-2</c:v>
                </c:pt>
                <c:pt idx="45">
                  <c:v>0</c:v>
                </c:pt>
                <c:pt idx="46">
                  <c:v>0</c:v>
                </c:pt>
                <c:pt idx="47">
                  <c:v>0</c:v>
                </c:pt>
                <c:pt idx="48">
                  <c:v>0.10756331866495726</c:v>
                </c:pt>
                <c:pt idx="49">
                  <c:v>0</c:v>
                </c:pt>
                <c:pt idx="50">
                  <c:v>0</c:v>
                </c:pt>
                <c:pt idx="51">
                  <c:v>0</c:v>
                </c:pt>
                <c:pt idx="52">
                  <c:v>0</c:v>
                </c:pt>
                <c:pt idx="53">
                  <c:v>0.15058864613094156</c:v>
                </c:pt>
                <c:pt idx="54">
                  <c:v>2.1512663732990159E-2</c:v>
                </c:pt>
                <c:pt idx="55">
                  <c:v>0</c:v>
                </c:pt>
              </c:numCache>
            </c:numRef>
          </c:val>
          <c:smooth val="0"/>
        </c:ser>
        <c:dLbls>
          <c:showLegendKey val="0"/>
          <c:showVal val="0"/>
          <c:showCatName val="0"/>
          <c:showSerName val="0"/>
          <c:showPercent val="0"/>
          <c:showBubbleSize val="0"/>
        </c:dLbls>
        <c:marker val="1"/>
        <c:smooth val="0"/>
        <c:axId val="410231720"/>
        <c:axId val="410044816"/>
      </c:lineChart>
      <c:lineChart>
        <c:grouping val="standard"/>
        <c:varyColors val="0"/>
        <c:ser>
          <c:idx val="2"/>
          <c:order val="2"/>
          <c:tx>
            <c:strRef>
              <c:f>'Z:\BOOSTER SHIELDING ASSESSMENT DATA 2013\Booster TLM Measurements March 2015\Booster Vertical Long and Short\[Vertical Long Set 3-30-15.xlsx]Vertical Long TLM response'!$E$216</c:f>
              <c:strCache>
                <c:ptCount val="1"/>
                <c:pt idx="0">
                  <c:v>TLM 31.107 A</c:v>
                </c:pt>
              </c:strCache>
            </c:strRef>
          </c:tx>
          <c:spPr>
            <a:ln w="38100" cap="rnd">
              <a:solidFill>
                <a:schemeClr val="accent1"/>
              </a:solidFill>
              <a:round/>
            </a:ln>
            <a:effectLst/>
          </c:spPr>
          <c:marker>
            <c:symbol val="circle"/>
            <c:size val="5"/>
            <c:spPr>
              <a:noFill/>
              <a:ln w="9525">
                <a:noFill/>
              </a:ln>
              <a:effectLst/>
            </c:spPr>
          </c:marker>
          <c:val>
            <c:numRef>
              <c:f>'[1]Vertical Long TLM response'!$M$216:$BP$216</c:f>
              <c:numCache>
                <c:formatCode>General</c:formatCode>
                <c:ptCount val="56"/>
                <c:pt idx="0">
                  <c:v>0</c:v>
                </c:pt>
                <c:pt idx="1">
                  <c:v>198.17366518661154</c:v>
                </c:pt>
                <c:pt idx="2">
                  <c:v>198.17366518661154</c:v>
                </c:pt>
                <c:pt idx="3">
                  <c:v>198.17366518661154</c:v>
                </c:pt>
                <c:pt idx="4">
                  <c:v>198.17366518661154</c:v>
                </c:pt>
                <c:pt idx="5">
                  <c:v>198.17366518661154</c:v>
                </c:pt>
                <c:pt idx="6">
                  <c:v>198.17366518661154</c:v>
                </c:pt>
                <c:pt idx="7">
                  <c:v>0</c:v>
                </c:pt>
                <c:pt idx="8">
                  <c:v>396.34733037322388</c:v>
                </c:pt>
                <c:pt idx="9">
                  <c:v>396.34733037322388</c:v>
                </c:pt>
                <c:pt idx="10">
                  <c:v>396.34733037322388</c:v>
                </c:pt>
                <c:pt idx="11">
                  <c:v>396.34733037322388</c:v>
                </c:pt>
                <c:pt idx="12">
                  <c:v>396.34733037322388</c:v>
                </c:pt>
                <c:pt idx="13">
                  <c:v>396.34733037322388</c:v>
                </c:pt>
                <c:pt idx="14">
                  <c:v>0</c:v>
                </c:pt>
                <c:pt idx="15">
                  <c:v>2110.9803465530385</c:v>
                </c:pt>
                <c:pt idx="16">
                  <c:v>2110.9803465530385</c:v>
                </c:pt>
                <c:pt idx="17">
                  <c:v>2110.9803465530385</c:v>
                </c:pt>
                <c:pt idx="18">
                  <c:v>2110.9803465530385</c:v>
                </c:pt>
                <c:pt idx="19">
                  <c:v>2110.9803465530385</c:v>
                </c:pt>
                <c:pt idx="20">
                  <c:v>2110.9803465530385</c:v>
                </c:pt>
                <c:pt idx="21">
                  <c:v>0</c:v>
                </c:pt>
                <c:pt idx="22">
                  <c:v>930.55460174582936</c:v>
                </c:pt>
                <c:pt idx="23">
                  <c:v>930.55460174582936</c:v>
                </c:pt>
                <c:pt idx="24">
                  <c:v>930.55460174582936</c:v>
                </c:pt>
                <c:pt idx="25">
                  <c:v>930.55460174582936</c:v>
                </c:pt>
                <c:pt idx="26">
                  <c:v>930.55460174582936</c:v>
                </c:pt>
                <c:pt idx="27">
                  <c:v>930.55460174582936</c:v>
                </c:pt>
                <c:pt idx="28">
                  <c:v>0</c:v>
                </c:pt>
                <c:pt idx="29">
                  <c:v>107565.21896476793</c:v>
                </c:pt>
                <c:pt idx="30">
                  <c:v>107565.21896476793</c:v>
                </c:pt>
                <c:pt idx="31">
                  <c:v>107565.21896476793</c:v>
                </c:pt>
                <c:pt idx="32">
                  <c:v>107565.21896476793</c:v>
                </c:pt>
                <c:pt idx="33">
                  <c:v>107565.21896476793</c:v>
                </c:pt>
                <c:pt idx="34">
                  <c:v>107565.21896476793</c:v>
                </c:pt>
                <c:pt idx="35">
                  <c:v>0</c:v>
                </c:pt>
                <c:pt idx="36">
                  <c:v>137.85994099938247</c:v>
                </c:pt>
                <c:pt idx="37">
                  <c:v>137.85994099938247</c:v>
                </c:pt>
                <c:pt idx="38">
                  <c:v>137.85994099938247</c:v>
                </c:pt>
                <c:pt idx="39">
                  <c:v>137.85994099938247</c:v>
                </c:pt>
                <c:pt idx="40">
                  <c:v>137.85994099938247</c:v>
                </c:pt>
                <c:pt idx="41">
                  <c:v>137.85994099938247</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numCache>
            </c:numRef>
          </c:val>
          <c:smooth val="0"/>
        </c:ser>
        <c:ser>
          <c:idx val="3"/>
          <c:order val="3"/>
          <c:tx>
            <c:strRef>
              <c:f>'Z:\BOOSTER SHIELDING ASSESSMENT DATA 2013\Booster TLM Measurements March 2015\Booster Vertical Long and Short\[Vertical Long Set 3-30-15.xlsx]Vertical Long TLM response'!$E$226</c:f>
              <c:strCache>
                <c:ptCount val="1"/>
                <c:pt idx="0">
                  <c:v>TLM -46.893 A</c:v>
                </c:pt>
              </c:strCache>
            </c:strRef>
          </c:tx>
          <c:spPr>
            <a:ln w="28575" cap="rnd">
              <a:solidFill>
                <a:srgbClr val="FF0000"/>
              </a:solidFill>
              <a:round/>
            </a:ln>
            <a:effectLst/>
          </c:spPr>
          <c:marker>
            <c:symbol val="circle"/>
            <c:size val="5"/>
            <c:spPr>
              <a:noFill/>
              <a:ln w="9525">
                <a:noFill/>
              </a:ln>
              <a:effectLst/>
            </c:spPr>
          </c:marker>
          <c:val>
            <c:numRef>
              <c:f>'[1]Vertical Long TLM response'!$M$226:$BP$226</c:f>
              <c:numCache>
                <c:formatCode>General</c:formatCode>
                <c:ptCount val="56"/>
                <c:pt idx="0">
                  <c:v>0</c:v>
                </c:pt>
                <c:pt idx="1">
                  <c:v>86.050654931966591</c:v>
                </c:pt>
                <c:pt idx="2">
                  <c:v>86.050654931966591</c:v>
                </c:pt>
                <c:pt idx="3">
                  <c:v>86.050654931966591</c:v>
                </c:pt>
                <c:pt idx="4">
                  <c:v>86.050654931966591</c:v>
                </c:pt>
                <c:pt idx="5">
                  <c:v>86.050654931966591</c:v>
                </c:pt>
                <c:pt idx="6">
                  <c:v>86.050654931966591</c:v>
                </c:pt>
                <c:pt idx="7">
                  <c:v>0</c:v>
                </c:pt>
                <c:pt idx="8">
                  <c:v>172.10130986393398</c:v>
                </c:pt>
                <c:pt idx="9">
                  <c:v>172.10130986393398</c:v>
                </c:pt>
                <c:pt idx="10">
                  <c:v>172.10130986393398</c:v>
                </c:pt>
                <c:pt idx="11">
                  <c:v>172.10130986393398</c:v>
                </c:pt>
                <c:pt idx="12">
                  <c:v>172.10130986393398</c:v>
                </c:pt>
                <c:pt idx="13">
                  <c:v>172.10130986393398</c:v>
                </c:pt>
                <c:pt idx="14">
                  <c:v>0</c:v>
                </c:pt>
                <c:pt idx="15">
                  <c:v>1996.3751944216312</c:v>
                </c:pt>
                <c:pt idx="16">
                  <c:v>1996.3751944216312</c:v>
                </c:pt>
                <c:pt idx="17">
                  <c:v>1996.3751944216312</c:v>
                </c:pt>
                <c:pt idx="18">
                  <c:v>1996.3751944216312</c:v>
                </c:pt>
                <c:pt idx="19">
                  <c:v>1996.3751944216312</c:v>
                </c:pt>
                <c:pt idx="20">
                  <c:v>1996.3751944216312</c:v>
                </c:pt>
                <c:pt idx="21">
                  <c:v>0</c:v>
                </c:pt>
                <c:pt idx="22">
                  <c:v>481.88366761901455</c:v>
                </c:pt>
                <c:pt idx="23">
                  <c:v>481.88366761901455</c:v>
                </c:pt>
                <c:pt idx="24">
                  <c:v>481.88366761901455</c:v>
                </c:pt>
                <c:pt idx="25">
                  <c:v>481.88366761901455</c:v>
                </c:pt>
                <c:pt idx="26">
                  <c:v>481.88366761901455</c:v>
                </c:pt>
                <c:pt idx="27">
                  <c:v>481.88366761901455</c:v>
                </c:pt>
                <c:pt idx="28">
                  <c:v>0</c:v>
                </c:pt>
                <c:pt idx="29">
                  <c:v>102615.40600637054</c:v>
                </c:pt>
                <c:pt idx="30">
                  <c:v>102615.40600637054</c:v>
                </c:pt>
                <c:pt idx="31">
                  <c:v>102615.40600637054</c:v>
                </c:pt>
                <c:pt idx="32">
                  <c:v>102615.40600637054</c:v>
                </c:pt>
                <c:pt idx="33">
                  <c:v>102615.40600637054</c:v>
                </c:pt>
                <c:pt idx="34">
                  <c:v>102615.40600637054</c:v>
                </c:pt>
                <c:pt idx="35">
                  <c:v>0</c:v>
                </c:pt>
                <c:pt idx="36">
                  <c:v>25.815196479590377</c:v>
                </c:pt>
                <c:pt idx="37">
                  <c:v>25.815196479590377</c:v>
                </c:pt>
                <c:pt idx="38">
                  <c:v>25.815196479590377</c:v>
                </c:pt>
                <c:pt idx="39">
                  <c:v>25.815196479590377</c:v>
                </c:pt>
                <c:pt idx="40">
                  <c:v>25.815196479590377</c:v>
                </c:pt>
                <c:pt idx="41">
                  <c:v>25.815196479590377</c:v>
                </c:pt>
                <c:pt idx="42">
                  <c:v>0</c:v>
                </c:pt>
                <c:pt idx="43">
                  <c:v>17.21013098639332</c:v>
                </c:pt>
                <c:pt idx="44">
                  <c:v>17.21013098639332</c:v>
                </c:pt>
                <c:pt idx="45">
                  <c:v>17.21013098639332</c:v>
                </c:pt>
                <c:pt idx="46">
                  <c:v>17.21013098639332</c:v>
                </c:pt>
                <c:pt idx="47">
                  <c:v>17.21013098639332</c:v>
                </c:pt>
                <c:pt idx="48">
                  <c:v>17.21013098639332</c:v>
                </c:pt>
                <c:pt idx="49">
                  <c:v>0</c:v>
                </c:pt>
                <c:pt idx="50">
                  <c:v>0</c:v>
                </c:pt>
                <c:pt idx="51">
                  <c:v>0</c:v>
                </c:pt>
                <c:pt idx="52">
                  <c:v>0</c:v>
                </c:pt>
                <c:pt idx="53">
                  <c:v>0</c:v>
                </c:pt>
                <c:pt idx="54">
                  <c:v>0</c:v>
                </c:pt>
                <c:pt idx="55">
                  <c:v>0</c:v>
                </c:pt>
              </c:numCache>
            </c:numRef>
          </c:val>
          <c:smooth val="0"/>
        </c:ser>
        <c:dLbls>
          <c:showLegendKey val="0"/>
          <c:showVal val="0"/>
          <c:showCatName val="0"/>
          <c:showSerName val="0"/>
          <c:showPercent val="0"/>
          <c:showBubbleSize val="0"/>
        </c:dLbls>
        <c:marker val="1"/>
        <c:smooth val="0"/>
        <c:axId val="410045600"/>
        <c:axId val="410045208"/>
      </c:lineChart>
      <c:catAx>
        <c:axId val="41023172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044816"/>
        <c:crosses val="autoZero"/>
        <c:auto val="1"/>
        <c:lblAlgn val="ctr"/>
        <c:lblOffset val="100"/>
        <c:tickLblSkip val="1"/>
        <c:noMultiLvlLbl val="0"/>
      </c:catAx>
      <c:valAx>
        <c:axId val="410044816"/>
        <c:scaling>
          <c:orientation val="minMax"/>
          <c:max val="2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mrem/min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231720"/>
        <c:crosses val="autoZero"/>
        <c:crossBetween val="between"/>
      </c:valAx>
      <c:valAx>
        <c:axId val="41004520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nC/min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045600"/>
        <c:crosses val="max"/>
        <c:crossBetween val="between"/>
      </c:valAx>
      <c:catAx>
        <c:axId val="410045600"/>
        <c:scaling>
          <c:orientation val="minMax"/>
        </c:scaling>
        <c:delete val="1"/>
        <c:axPos val="b"/>
        <c:majorTickMark val="out"/>
        <c:minorTickMark val="none"/>
        <c:tickLblPos val="nextTo"/>
        <c:crossAx val="41004520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Booster radial position offset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'Z:\BOOSTER SHIELDING ASSESSMENT DATA 2013\Booster TLM Measurements March 2015\8 GeV measurements\[8 GeV measurement results.xlsx]Vertical Long TLM response'!$E$9</c:f>
              <c:strCache>
                <c:ptCount val="1"/>
                <c:pt idx="0">
                  <c:v>chipmunk B:ROFT   neg</c:v>
                </c:pt>
              </c:strCache>
            </c:strRef>
          </c:tx>
          <c:spPr>
            <a:ln w="28575" cap="rnd">
              <a:noFill/>
              <a:round/>
            </a:ln>
            <a:effectLst/>
          </c:spPr>
          <c:marker>
            <c:symbol val="circle"/>
            <c:size val="9"/>
            <c:spPr>
              <a:solidFill>
                <a:schemeClr val="accent1"/>
              </a:solidFill>
              <a:ln w="9525">
                <a:solidFill>
                  <a:schemeClr val="accent1"/>
                </a:solidFill>
              </a:ln>
              <a:effectLst/>
            </c:spPr>
          </c:marker>
          <c:cat>
            <c:strRef>
              <c:f>'[1]Vertical Long TLM response'!$M$8:$BP$8</c:f>
              <c:strCache>
                <c:ptCount val="56"/>
                <c:pt idx="0">
                  <c:v>TLM 1</c:v>
                </c:pt>
                <c:pt idx="1">
                  <c:v>L23</c:v>
                </c:pt>
                <c:pt idx="2">
                  <c:v>S23</c:v>
                </c:pt>
                <c:pt idx="3">
                  <c:v>L24</c:v>
                </c:pt>
                <c:pt idx="4">
                  <c:v>S24</c:v>
                </c:pt>
                <c:pt idx="5">
                  <c:v>L1</c:v>
                </c:pt>
                <c:pt idx="6">
                  <c:v>S1</c:v>
                </c:pt>
                <c:pt idx="7">
                  <c:v>TLM 2</c:v>
                </c:pt>
                <c:pt idx="8">
                  <c:v>L2</c:v>
                </c:pt>
                <c:pt idx="9">
                  <c:v>S2</c:v>
                </c:pt>
                <c:pt idx="10">
                  <c:v>L3</c:v>
                </c:pt>
                <c:pt idx="11">
                  <c:v>S3</c:v>
                </c:pt>
                <c:pt idx="12">
                  <c:v>L4</c:v>
                </c:pt>
                <c:pt idx="13">
                  <c:v>S4</c:v>
                </c:pt>
                <c:pt idx="14">
                  <c:v>TLM 3</c:v>
                </c:pt>
                <c:pt idx="15">
                  <c:v>L5</c:v>
                </c:pt>
                <c:pt idx="16">
                  <c:v>S5</c:v>
                </c:pt>
                <c:pt idx="17">
                  <c:v>L6</c:v>
                </c:pt>
                <c:pt idx="18">
                  <c:v>S6</c:v>
                </c:pt>
                <c:pt idx="19">
                  <c:v>L7</c:v>
                </c:pt>
                <c:pt idx="20">
                  <c:v>S7</c:v>
                </c:pt>
                <c:pt idx="21">
                  <c:v>TLM 4</c:v>
                </c:pt>
                <c:pt idx="22">
                  <c:v>L8</c:v>
                </c:pt>
                <c:pt idx="23">
                  <c:v>S8</c:v>
                </c:pt>
                <c:pt idx="24">
                  <c:v>L9</c:v>
                </c:pt>
                <c:pt idx="25">
                  <c:v>S9</c:v>
                </c:pt>
                <c:pt idx="26">
                  <c:v>L10</c:v>
                </c:pt>
                <c:pt idx="27">
                  <c:v>S10</c:v>
                </c:pt>
                <c:pt idx="28">
                  <c:v>TLM 5</c:v>
                </c:pt>
                <c:pt idx="29">
                  <c:v>L11</c:v>
                </c:pt>
                <c:pt idx="30">
                  <c:v>S11</c:v>
                </c:pt>
                <c:pt idx="31">
                  <c:v>L12</c:v>
                </c:pt>
                <c:pt idx="32">
                  <c:v>S12</c:v>
                </c:pt>
                <c:pt idx="33">
                  <c:v>L13</c:v>
                </c:pt>
                <c:pt idx="34">
                  <c:v>S13</c:v>
                </c:pt>
                <c:pt idx="35">
                  <c:v>TLM 6</c:v>
                </c:pt>
                <c:pt idx="36">
                  <c:v>L14</c:v>
                </c:pt>
                <c:pt idx="37">
                  <c:v>S14</c:v>
                </c:pt>
                <c:pt idx="38">
                  <c:v>L15</c:v>
                </c:pt>
                <c:pt idx="39">
                  <c:v>S15</c:v>
                </c:pt>
                <c:pt idx="40">
                  <c:v>L16</c:v>
                </c:pt>
                <c:pt idx="41">
                  <c:v>S16</c:v>
                </c:pt>
                <c:pt idx="42">
                  <c:v>TLM 7</c:v>
                </c:pt>
                <c:pt idx="43">
                  <c:v>L17</c:v>
                </c:pt>
                <c:pt idx="44">
                  <c:v>S17</c:v>
                </c:pt>
                <c:pt idx="45">
                  <c:v>L18</c:v>
                </c:pt>
                <c:pt idx="46">
                  <c:v>S18</c:v>
                </c:pt>
                <c:pt idx="47">
                  <c:v>L19</c:v>
                </c:pt>
                <c:pt idx="48">
                  <c:v>S19</c:v>
                </c:pt>
                <c:pt idx="49">
                  <c:v>TLM 8</c:v>
                </c:pt>
                <c:pt idx="50">
                  <c:v>L20</c:v>
                </c:pt>
                <c:pt idx="51">
                  <c:v>S20</c:v>
                </c:pt>
                <c:pt idx="52">
                  <c:v>L21</c:v>
                </c:pt>
                <c:pt idx="53">
                  <c:v>S21</c:v>
                </c:pt>
                <c:pt idx="54">
                  <c:v>L22</c:v>
                </c:pt>
                <c:pt idx="55">
                  <c:v>S22</c:v>
                </c:pt>
              </c:strCache>
            </c:strRef>
          </c:cat>
          <c:val>
            <c:numRef>
              <c:f>'[1]Vertical Long TLM response'!$M$15:$BP$15</c:f>
              <c:numCache>
                <c:formatCode>General</c:formatCode>
                <c:ptCount val="56"/>
                <c:pt idx="0">
                  <c:v>0</c:v>
                </c:pt>
                <c:pt idx="1">
                  <c:v>0</c:v>
                </c:pt>
                <c:pt idx="2">
                  <c:v>0.43823737895704412</c:v>
                </c:pt>
                <c:pt idx="3">
                  <c:v>0</c:v>
                </c:pt>
                <c:pt idx="4">
                  <c:v>0</c:v>
                </c:pt>
                <c:pt idx="5">
                  <c:v>0.2504213594040221</c:v>
                </c:pt>
                <c:pt idx="6">
                  <c:v>6.260533985100443E-2</c:v>
                </c:pt>
                <c:pt idx="7">
                  <c:v>0</c:v>
                </c:pt>
                <c:pt idx="8">
                  <c:v>0.56344805865905301</c:v>
                </c:pt>
                <c:pt idx="9">
                  <c:v>0</c:v>
                </c:pt>
                <c:pt idx="10">
                  <c:v>0</c:v>
                </c:pt>
                <c:pt idx="11">
                  <c:v>12.08283059124418</c:v>
                </c:pt>
                <c:pt idx="12">
                  <c:v>40.568260223451965</c:v>
                </c:pt>
                <c:pt idx="13">
                  <c:v>19.532866033513901</c:v>
                </c:pt>
                <c:pt idx="14">
                  <c:v>0</c:v>
                </c:pt>
                <c:pt idx="15">
                  <c:v>12.082830591244178</c:v>
                </c:pt>
                <c:pt idx="16">
                  <c:v>10.768118454373047</c:v>
                </c:pt>
                <c:pt idx="17">
                  <c:v>2.3163975744872234</c:v>
                </c:pt>
                <c:pt idx="18">
                  <c:v>0.62605339851005737</c:v>
                </c:pt>
                <c:pt idx="19">
                  <c:v>2.1911868947852131</c:v>
                </c:pt>
                <c:pt idx="20">
                  <c:v>0.50084271880804709</c:v>
                </c:pt>
                <c:pt idx="21">
                  <c:v>0</c:v>
                </c:pt>
                <c:pt idx="22">
                  <c:v>0.50084271880804709</c:v>
                </c:pt>
                <c:pt idx="23">
                  <c:v>1.2521067970201218</c:v>
                </c:pt>
                <c:pt idx="24">
                  <c:v>0</c:v>
                </c:pt>
                <c:pt idx="25">
                  <c:v>0.43823737895704118</c:v>
                </c:pt>
                <c:pt idx="26">
                  <c:v>0.12521067970200744</c:v>
                </c:pt>
                <c:pt idx="27">
                  <c:v>0.1878160195530133</c:v>
                </c:pt>
                <c:pt idx="28">
                  <c:v>0</c:v>
                </c:pt>
                <c:pt idx="29">
                  <c:v>0.62605339851006025</c:v>
                </c:pt>
                <c:pt idx="30">
                  <c:v>0</c:v>
                </c:pt>
                <c:pt idx="31">
                  <c:v>6.2605339851001543E-2</c:v>
                </c:pt>
                <c:pt idx="32">
                  <c:v>0.62605339851005737</c:v>
                </c:pt>
                <c:pt idx="33">
                  <c:v>0</c:v>
                </c:pt>
                <c:pt idx="34">
                  <c:v>1.2521067970201218</c:v>
                </c:pt>
                <c:pt idx="35">
                  <c:v>0</c:v>
                </c:pt>
                <c:pt idx="36">
                  <c:v>0.12521067970200886</c:v>
                </c:pt>
                <c:pt idx="37">
                  <c:v>0</c:v>
                </c:pt>
                <c:pt idx="38">
                  <c:v>0.31302669925502796</c:v>
                </c:pt>
                <c:pt idx="39">
                  <c:v>0.37563203910603526</c:v>
                </c:pt>
                <c:pt idx="40">
                  <c:v>0.31302669925502657</c:v>
                </c:pt>
                <c:pt idx="41">
                  <c:v>0</c:v>
                </c:pt>
                <c:pt idx="42">
                  <c:v>0</c:v>
                </c:pt>
                <c:pt idx="43">
                  <c:v>0.50084271880804709</c:v>
                </c:pt>
                <c:pt idx="44">
                  <c:v>0.18781601955301622</c:v>
                </c:pt>
                <c:pt idx="45">
                  <c:v>0.56344805865905156</c:v>
                </c:pt>
                <c:pt idx="46">
                  <c:v>0</c:v>
                </c:pt>
                <c:pt idx="47">
                  <c:v>0</c:v>
                </c:pt>
                <c:pt idx="48">
                  <c:v>1.126896117318106</c:v>
                </c:pt>
                <c:pt idx="49">
                  <c:v>0</c:v>
                </c:pt>
                <c:pt idx="50">
                  <c:v>0</c:v>
                </c:pt>
                <c:pt idx="51">
                  <c:v>0.62605339851005593</c:v>
                </c:pt>
                <c:pt idx="52">
                  <c:v>0</c:v>
                </c:pt>
                <c:pt idx="53">
                  <c:v>0</c:v>
                </c:pt>
                <c:pt idx="54">
                  <c:v>6.2605339851002986E-2</c:v>
                </c:pt>
                <c:pt idx="55">
                  <c:v>0.81386941806307644</c:v>
                </c:pt>
              </c:numCache>
            </c:numRef>
          </c:val>
          <c:smooth val="0"/>
        </c:ser>
        <c:ser>
          <c:idx val="1"/>
          <c:order val="1"/>
          <c:tx>
            <c:strRef>
              <c:f>'Z:\BOOSTER SHIELDING ASSESSMENT DATA 2013\Booster TLM Measurements March 2015\8 GeV measurements\[8 GeV measurement results.xlsx]Vertical Long TLM response'!$E$19</c:f>
              <c:strCache>
                <c:ptCount val="1"/>
                <c:pt idx="0">
                  <c:v>chipmunk B:ROFT   pos</c:v>
                </c:pt>
              </c:strCache>
            </c:strRef>
          </c:tx>
          <c:spPr>
            <a:ln w="28575" cap="rnd">
              <a:noFill/>
              <a:round/>
            </a:ln>
            <a:effectLst/>
          </c:spPr>
          <c:marker>
            <c:symbol val="circle"/>
            <c:size val="5"/>
            <c:spPr>
              <a:solidFill>
                <a:srgbClr val="FF0000"/>
              </a:solidFill>
              <a:ln w="9525">
                <a:solidFill>
                  <a:srgbClr val="FF0000"/>
                </a:solidFill>
              </a:ln>
              <a:effectLst/>
            </c:spPr>
          </c:marker>
          <c:val>
            <c:numRef>
              <c:f>'[1]Vertical Long TLM response'!$M$25:$BP$25</c:f>
              <c:numCache>
                <c:formatCode>General</c:formatCode>
                <c:ptCount val="56"/>
                <c:pt idx="0">
                  <c:v>0</c:v>
                </c:pt>
                <c:pt idx="1">
                  <c:v>0.56454996971634619</c:v>
                </c:pt>
                <c:pt idx="2">
                  <c:v>1.2545554882585528</c:v>
                </c:pt>
                <c:pt idx="3">
                  <c:v>0.1254555488258518</c:v>
                </c:pt>
                <c:pt idx="4">
                  <c:v>0.62727774412927639</c:v>
                </c:pt>
                <c:pt idx="5">
                  <c:v>0.25091109765170799</c:v>
                </c:pt>
                <c:pt idx="6">
                  <c:v>6.2727774412925902E-2</c:v>
                </c:pt>
                <c:pt idx="7">
                  <c:v>0</c:v>
                </c:pt>
                <c:pt idx="8">
                  <c:v>0</c:v>
                </c:pt>
                <c:pt idx="9">
                  <c:v>0</c:v>
                </c:pt>
                <c:pt idx="10">
                  <c:v>0</c:v>
                </c:pt>
                <c:pt idx="11">
                  <c:v>8.8446161922227908</c:v>
                </c:pt>
                <c:pt idx="12">
                  <c:v>26.784759674320071</c:v>
                </c:pt>
                <c:pt idx="13">
                  <c:v>9.7855328084166988</c:v>
                </c:pt>
                <c:pt idx="14">
                  <c:v>0</c:v>
                </c:pt>
                <c:pt idx="15">
                  <c:v>24.338376472215906</c:v>
                </c:pt>
                <c:pt idx="16">
                  <c:v>4.2654886600790718</c:v>
                </c:pt>
                <c:pt idx="17">
                  <c:v>8.0291551248547304</c:v>
                </c:pt>
                <c:pt idx="18">
                  <c:v>12.85919375465015</c:v>
                </c:pt>
                <c:pt idx="19">
                  <c:v>22.581998788653934</c:v>
                </c:pt>
                <c:pt idx="20">
                  <c:v>2.9482053974075972</c:v>
                </c:pt>
                <c:pt idx="21">
                  <c:v>0</c:v>
                </c:pt>
                <c:pt idx="22">
                  <c:v>14.364660340560413</c:v>
                </c:pt>
                <c:pt idx="23">
                  <c:v>46.104914193501763</c:v>
                </c:pt>
                <c:pt idx="24">
                  <c:v>10.099171680481335</c:v>
                </c:pt>
                <c:pt idx="25">
                  <c:v>4.5163997577307828</c:v>
                </c:pt>
                <c:pt idx="26">
                  <c:v>1.7563776835619676</c:v>
                </c:pt>
                <c:pt idx="27">
                  <c:v>1.0036443906068377</c:v>
                </c:pt>
                <c:pt idx="28">
                  <c:v>0</c:v>
                </c:pt>
                <c:pt idx="29">
                  <c:v>0.62727774412927495</c:v>
                </c:pt>
                <c:pt idx="30">
                  <c:v>1.1290999394326939</c:v>
                </c:pt>
                <c:pt idx="31">
                  <c:v>1.6936499091490413</c:v>
                </c:pt>
                <c:pt idx="32">
                  <c:v>9.5973494851779133</c:v>
                </c:pt>
                <c:pt idx="33">
                  <c:v>0</c:v>
                </c:pt>
                <c:pt idx="34">
                  <c:v>0.4390944208904915</c:v>
                </c:pt>
                <c:pt idx="35">
                  <c:v>0</c:v>
                </c:pt>
                <c:pt idx="36">
                  <c:v>0.1254555488258518</c:v>
                </c:pt>
                <c:pt idx="37">
                  <c:v>0.43909442089048861</c:v>
                </c:pt>
                <c:pt idx="38">
                  <c:v>0.31363887206463537</c:v>
                </c:pt>
                <c:pt idx="39">
                  <c:v>0.37636664647756413</c:v>
                </c:pt>
                <c:pt idx="40">
                  <c:v>0.31363887206463537</c:v>
                </c:pt>
                <c:pt idx="41">
                  <c:v>0</c:v>
                </c:pt>
                <c:pt idx="42">
                  <c:v>0</c:v>
                </c:pt>
                <c:pt idx="43">
                  <c:v>0</c:v>
                </c:pt>
                <c:pt idx="44">
                  <c:v>0.18818332323878059</c:v>
                </c:pt>
                <c:pt idx="45">
                  <c:v>0.56454996971634475</c:v>
                </c:pt>
                <c:pt idx="46">
                  <c:v>0</c:v>
                </c:pt>
                <c:pt idx="47">
                  <c:v>0.50182219530341743</c:v>
                </c:pt>
                <c:pt idx="48">
                  <c:v>1.9445610068007495</c:v>
                </c:pt>
                <c:pt idx="49">
                  <c:v>0</c:v>
                </c:pt>
                <c:pt idx="50">
                  <c:v>0.43909442089048861</c:v>
                </c:pt>
                <c:pt idx="51">
                  <c:v>0.62727774412927206</c:v>
                </c:pt>
                <c:pt idx="52">
                  <c:v>0</c:v>
                </c:pt>
                <c:pt idx="53">
                  <c:v>0</c:v>
                </c:pt>
                <c:pt idx="54">
                  <c:v>6.2727774412924459E-2</c:v>
                </c:pt>
                <c:pt idx="55">
                  <c:v>0</c:v>
                </c:pt>
              </c:numCache>
            </c:numRef>
          </c:val>
          <c:smooth val="0"/>
        </c:ser>
        <c:dLbls>
          <c:showLegendKey val="0"/>
          <c:showVal val="0"/>
          <c:showCatName val="0"/>
          <c:showSerName val="0"/>
          <c:showPercent val="0"/>
          <c:showBubbleSize val="0"/>
        </c:dLbls>
        <c:marker val="1"/>
        <c:smooth val="0"/>
        <c:axId val="234533352"/>
        <c:axId val="410228192"/>
      </c:lineChart>
      <c:lineChart>
        <c:grouping val="standard"/>
        <c:varyColors val="0"/>
        <c:ser>
          <c:idx val="2"/>
          <c:order val="2"/>
          <c:tx>
            <c:strRef>
              <c:f>'Z:\BOOSTER SHIELDING ASSESSMENT DATA 2013\Booster TLM Measurements March 2015\8 GeV measurements\[8 GeV measurement results.xlsx]Vertical Long TLM response'!$E$16</c:f>
              <c:strCache>
                <c:ptCount val="1"/>
                <c:pt idx="0">
                  <c:v>TLM B:ROFT   neg</c:v>
                </c:pt>
              </c:strCache>
            </c:strRef>
          </c:tx>
          <c:spPr>
            <a:ln w="38100" cap="rnd">
              <a:solidFill>
                <a:schemeClr val="accent1"/>
              </a:solidFill>
              <a:round/>
            </a:ln>
            <a:effectLst/>
          </c:spPr>
          <c:marker>
            <c:symbol val="circle"/>
            <c:size val="5"/>
            <c:spPr>
              <a:noFill/>
              <a:ln w="9525">
                <a:noFill/>
              </a:ln>
              <a:effectLst/>
            </c:spPr>
          </c:marker>
          <c:val>
            <c:numRef>
              <c:f>'[1]Vertical Long TLM response'!$M$16:$BP$16</c:f>
              <c:numCache>
                <c:formatCode>General</c:formatCode>
                <c:ptCount val="56"/>
                <c:pt idx="0">
                  <c:v>0</c:v>
                </c:pt>
                <c:pt idx="1">
                  <c:v>4156.9945661068041</c:v>
                </c:pt>
                <c:pt idx="2">
                  <c:v>4156.9945661068041</c:v>
                </c:pt>
                <c:pt idx="3">
                  <c:v>4156.9945661068041</c:v>
                </c:pt>
                <c:pt idx="4">
                  <c:v>4156.9945661068041</c:v>
                </c:pt>
                <c:pt idx="5">
                  <c:v>4156.9945661068041</c:v>
                </c:pt>
                <c:pt idx="6">
                  <c:v>4156.9945661068041</c:v>
                </c:pt>
                <c:pt idx="7">
                  <c:v>0</c:v>
                </c:pt>
                <c:pt idx="8">
                  <c:v>2036476.5789454074</c:v>
                </c:pt>
                <c:pt idx="9">
                  <c:v>2036476.5789454074</c:v>
                </c:pt>
                <c:pt idx="10">
                  <c:v>2036476.5789454074</c:v>
                </c:pt>
                <c:pt idx="11">
                  <c:v>2036476.5789454074</c:v>
                </c:pt>
                <c:pt idx="12">
                  <c:v>2036476.5789454074</c:v>
                </c:pt>
                <c:pt idx="13">
                  <c:v>2036476.5789454074</c:v>
                </c:pt>
                <c:pt idx="14">
                  <c:v>0</c:v>
                </c:pt>
                <c:pt idx="15">
                  <c:v>228809.99608745708</c:v>
                </c:pt>
                <c:pt idx="16">
                  <c:v>228809.99608745708</c:v>
                </c:pt>
                <c:pt idx="17">
                  <c:v>228809.99608745708</c:v>
                </c:pt>
                <c:pt idx="18">
                  <c:v>228809.99608745708</c:v>
                </c:pt>
                <c:pt idx="19">
                  <c:v>228809.99608745708</c:v>
                </c:pt>
                <c:pt idx="20">
                  <c:v>228809.99608745708</c:v>
                </c:pt>
                <c:pt idx="21">
                  <c:v>0</c:v>
                </c:pt>
                <c:pt idx="22">
                  <c:v>12796.531465545648</c:v>
                </c:pt>
                <c:pt idx="23">
                  <c:v>12796.531465545648</c:v>
                </c:pt>
                <c:pt idx="24">
                  <c:v>12796.531465545648</c:v>
                </c:pt>
                <c:pt idx="25">
                  <c:v>12796.531465545648</c:v>
                </c:pt>
                <c:pt idx="26">
                  <c:v>12796.531465545648</c:v>
                </c:pt>
                <c:pt idx="27">
                  <c:v>12796.531465545648</c:v>
                </c:pt>
                <c:pt idx="28">
                  <c:v>0</c:v>
                </c:pt>
                <c:pt idx="29">
                  <c:v>110460.86163311517</c:v>
                </c:pt>
                <c:pt idx="30">
                  <c:v>110460.86163311517</c:v>
                </c:pt>
                <c:pt idx="31">
                  <c:v>110460.86163311517</c:v>
                </c:pt>
                <c:pt idx="32">
                  <c:v>110460.86163311517</c:v>
                </c:pt>
                <c:pt idx="33">
                  <c:v>110460.86163311517</c:v>
                </c:pt>
                <c:pt idx="34">
                  <c:v>110460.86163311517</c:v>
                </c:pt>
                <c:pt idx="35">
                  <c:v>0</c:v>
                </c:pt>
                <c:pt idx="36">
                  <c:v>149501.55156420259</c:v>
                </c:pt>
                <c:pt idx="37">
                  <c:v>149501.55156420259</c:v>
                </c:pt>
                <c:pt idx="38">
                  <c:v>149501.55156420259</c:v>
                </c:pt>
                <c:pt idx="39">
                  <c:v>149501.55156420259</c:v>
                </c:pt>
                <c:pt idx="40">
                  <c:v>149501.55156420259</c:v>
                </c:pt>
                <c:pt idx="41">
                  <c:v>149501.55156420259</c:v>
                </c:pt>
                <c:pt idx="42">
                  <c:v>0</c:v>
                </c:pt>
                <c:pt idx="43">
                  <c:v>16653.020400367623</c:v>
                </c:pt>
                <c:pt idx="44">
                  <c:v>16653.020400367623</c:v>
                </c:pt>
                <c:pt idx="45">
                  <c:v>16653.020400367623</c:v>
                </c:pt>
                <c:pt idx="46">
                  <c:v>16653.020400367623</c:v>
                </c:pt>
                <c:pt idx="47">
                  <c:v>16653.020400367623</c:v>
                </c:pt>
                <c:pt idx="48">
                  <c:v>16653.020400367623</c:v>
                </c:pt>
                <c:pt idx="49">
                  <c:v>0</c:v>
                </c:pt>
                <c:pt idx="50">
                  <c:v>3405.7304878947316</c:v>
                </c:pt>
                <c:pt idx="51">
                  <c:v>3405.7304878947316</c:v>
                </c:pt>
                <c:pt idx="52">
                  <c:v>3405.7304878947316</c:v>
                </c:pt>
                <c:pt idx="53">
                  <c:v>3405.7304878947316</c:v>
                </c:pt>
                <c:pt idx="54">
                  <c:v>3405.7304878947316</c:v>
                </c:pt>
                <c:pt idx="55">
                  <c:v>3405.7304878947316</c:v>
                </c:pt>
              </c:numCache>
            </c:numRef>
          </c:val>
          <c:smooth val="0"/>
        </c:ser>
        <c:ser>
          <c:idx val="3"/>
          <c:order val="3"/>
          <c:tx>
            <c:strRef>
              <c:f>'Z:\BOOSTER SHIELDING ASSESSMENT DATA 2013\Booster TLM Measurements March 2015\8 GeV measurements\[8 GeV measurement results.xlsx]Vertical Long TLM response'!$E$26</c:f>
              <c:strCache>
                <c:ptCount val="1"/>
                <c:pt idx="0">
                  <c:v>TLM B:ROFT   pos</c:v>
                </c:pt>
              </c:strCache>
            </c:strRef>
          </c:tx>
          <c:spPr>
            <a:ln w="28575" cap="rnd">
              <a:solidFill>
                <a:srgbClr val="FF0000"/>
              </a:solidFill>
              <a:round/>
            </a:ln>
            <a:effectLst/>
          </c:spPr>
          <c:marker>
            <c:symbol val="circle"/>
            <c:size val="5"/>
            <c:spPr>
              <a:noFill/>
              <a:ln w="9525">
                <a:noFill/>
              </a:ln>
              <a:effectLst/>
            </c:spPr>
          </c:marker>
          <c:val>
            <c:numRef>
              <c:f>'[1]Vertical Long TLM response'!$M$26:$BP$26</c:f>
              <c:numCache>
                <c:formatCode>General</c:formatCode>
                <c:ptCount val="56"/>
                <c:pt idx="0">
                  <c:v>0</c:v>
                </c:pt>
                <c:pt idx="1">
                  <c:v>0</c:v>
                </c:pt>
                <c:pt idx="2">
                  <c:v>0</c:v>
                </c:pt>
                <c:pt idx="3">
                  <c:v>0</c:v>
                </c:pt>
                <c:pt idx="4">
                  <c:v>0</c:v>
                </c:pt>
                <c:pt idx="5">
                  <c:v>0</c:v>
                </c:pt>
                <c:pt idx="6">
                  <c:v>0</c:v>
                </c:pt>
                <c:pt idx="7">
                  <c:v>0</c:v>
                </c:pt>
                <c:pt idx="8">
                  <c:v>877887.7484638039</c:v>
                </c:pt>
                <c:pt idx="9">
                  <c:v>877887.7484638039</c:v>
                </c:pt>
                <c:pt idx="10">
                  <c:v>877887.7484638039</c:v>
                </c:pt>
                <c:pt idx="11">
                  <c:v>877887.7484638039</c:v>
                </c:pt>
                <c:pt idx="12">
                  <c:v>877887.7484638039</c:v>
                </c:pt>
                <c:pt idx="13">
                  <c:v>877887.7484638039</c:v>
                </c:pt>
                <c:pt idx="14">
                  <c:v>0</c:v>
                </c:pt>
                <c:pt idx="15">
                  <c:v>1122986.0723532496</c:v>
                </c:pt>
                <c:pt idx="16">
                  <c:v>1122986.0723532496</c:v>
                </c:pt>
                <c:pt idx="17">
                  <c:v>1122986.0723532496</c:v>
                </c:pt>
                <c:pt idx="18">
                  <c:v>1122986.0723532496</c:v>
                </c:pt>
                <c:pt idx="19">
                  <c:v>1122986.0723532496</c:v>
                </c:pt>
                <c:pt idx="20">
                  <c:v>1122986.0723532496</c:v>
                </c:pt>
                <c:pt idx="21">
                  <c:v>0</c:v>
                </c:pt>
                <c:pt idx="22">
                  <c:v>496151.60449649201</c:v>
                </c:pt>
                <c:pt idx="23">
                  <c:v>496151.60449649201</c:v>
                </c:pt>
                <c:pt idx="24">
                  <c:v>496151.60449649201</c:v>
                </c:pt>
                <c:pt idx="25">
                  <c:v>496151.60449649201</c:v>
                </c:pt>
                <c:pt idx="26">
                  <c:v>496151.60449649201</c:v>
                </c:pt>
                <c:pt idx="27">
                  <c:v>496151.60449649201</c:v>
                </c:pt>
                <c:pt idx="28">
                  <c:v>0</c:v>
                </c:pt>
                <c:pt idx="29">
                  <c:v>227484.36483429561</c:v>
                </c:pt>
                <c:pt idx="30">
                  <c:v>227484.36483429561</c:v>
                </c:pt>
                <c:pt idx="31">
                  <c:v>227484.36483429561</c:v>
                </c:pt>
                <c:pt idx="32">
                  <c:v>227484.36483429561</c:v>
                </c:pt>
                <c:pt idx="33">
                  <c:v>227484.36483429561</c:v>
                </c:pt>
                <c:pt idx="34">
                  <c:v>227484.36483429561</c:v>
                </c:pt>
                <c:pt idx="35">
                  <c:v>0</c:v>
                </c:pt>
                <c:pt idx="36">
                  <c:v>162648.93720109368</c:v>
                </c:pt>
                <c:pt idx="37">
                  <c:v>162648.93720109368</c:v>
                </c:pt>
                <c:pt idx="38">
                  <c:v>162648.93720109368</c:v>
                </c:pt>
                <c:pt idx="39">
                  <c:v>162648.93720109368</c:v>
                </c:pt>
                <c:pt idx="40">
                  <c:v>162648.93720109368</c:v>
                </c:pt>
                <c:pt idx="41">
                  <c:v>162648.93720109368</c:v>
                </c:pt>
                <c:pt idx="42">
                  <c:v>0</c:v>
                </c:pt>
                <c:pt idx="43">
                  <c:v>53017.514933806393</c:v>
                </c:pt>
                <c:pt idx="44">
                  <c:v>53017.514933806393</c:v>
                </c:pt>
                <c:pt idx="45">
                  <c:v>53017.514933806393</c:v>
                </c:pt>
                <c:pt idx="46">
                  <c:v>53017.514933806393</c:v>
                </c:pt>
                <c:pt idx="47">
                  <c:v>53017.514933806393</c:v>
                </c:pt>
                <c:pt idx="48">
                  <c:v>53017.514933806393</c:v>
                </c:pt>
                <c:pt idx="49">
                  <c:v>0</c:v>
                </c:pt>
                <c:pt idx="50">
                  <c:v>20700.1655562661</c:v>
                </c:pt>
                <c:pt idx="51">
                  <c:v>20700.1655562661</c:v>
                </c:pt>
                <c:pt idx="52">
                  <c:v>20700.1655562661</c:v>
                </c:pt>
                <c:pt idx="53">
                  <c:v>20700.1655562661</c:v>
                </c:pt>
                <c:pt idx="54">
                  <c:v>20700.1655562661</c:v>
                </c:pt>
                <c:pt idx="55">
                  <c:v>20700.1655562661</c:v>
                </c:pt>
              </c:numCache>
            </c:numRef>
          </c:val>
          <c:smooth val="0"/>
        </c:ser>
        <c:dLbls>
          <c:showLegendKey val="0"/>
          <c:showVal val="0"/>
          <c:showCatName val="0"/>
          <c:showSerName val="0"/>
          <c:showPercent val="0"/>
          <c:showBubbleSize val="0"/>
        </c:dLbls>
        <c:marker val="1"/>
        <c:smooth val="0"/>
        <c:axId val="410228976"/>
        <c:axId val="410228584"/>
      </c:lineChart>
      <c:catAx>
        <c:axId val="23453335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228192"/>
        <c:crosses val="autoZero"/>
        <c:auto val="1"/>
        <c:lblAlgn val="ctr"/>
        <c:lblOffset val="100"/>
        <c:tickLblSkip val="1"/>
        <c:noMultiLvlLbl val="0"/>
      </c:catAx>
      <c:valAx>
        <c:axId val="410228192"/>
        <c:scaling>
          <c:orientation val="minMax"/>
          <c:max val="2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mrem/min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4533352"/>
        <c:crosses val="autoZero"/>
        <c:crossBetween val="between"/>
      </c:valAx>
      <c:valAx>
        <c:axId val="41022858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nC/min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228976"/>
        <c:crosses val="max"/>
        <c:crossBetween val="between"/>
      </c:valAx>
      <c:catAx>
        <c:axId val="410228976"/>
        <c:scaling>
          <c:orientation val="minMax"/>
        </c:scaling>
        <c:delete val="1"/>
        <c:axPos val="b"/>
        <c:majorTickMark val="out"/>
        <c:minorTickMark val="none"/>
        <c:tickLblPos val="nextTo"/>
        <c:crossAx val="41022858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Booster</a:t>
            </a:r>
            <a:r>
              <a:rPr lang="en-US" baseline="0"/>
              <a:t> extraction kickers off</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'Z:\BOOSTER SHIELDING ASSESSMENT DATA 2013\Booster TLM Measurements March 2015\8 GeV measurements\[8 GeV measurement results.xlsx]Vertical Long TLM response'!$E$29</c:f>
              <c:strCache>
                <c:ptCount val="1"/>
                <c:pt idx="0">
                  <c:v>chipmunk B:MKS0#   1.86</c:v>
                </c:pt>
              </c:strCache>
            </c:strRef>
          </c:tx>
          <c:spPr>
            <a:ln w="25400" cap="rnd">
              <a:noFill/>
              <a:round/>
            </a:ln>
            <a:effectLst/>
          </c:spPr>
          <c:marker>
            <c:symbol val="circle"/>
            <c:size val="9"/>
            <c:spPr>
              <a:solidFill>
                <a:schemeClr val="accent1"/>
              </a:solidFill>
              <a:ln w="9525">
                <a:solidFill>
                  <a:schemeClr val="accent1"/>
                </a:solidFill>
              </a:ln>
              <a:effectLst/>
            </c:spPr>
          </c:marker>
          <c:cat>
            <c:strRef>
              <c:f>'[1]Vertical Long TLM response'!$M$8:$BP$8</c:f>
              <c:strCache>
                <c:ptCount val="56"/>
                <c:pt idx="0">
                  <c:v>TLM 1</c:v>
                </c:pt>
                <c:pt idx="1">
                  <c:v>L23</c:v>
                </c:pt>
                <c:pt idx="2">
                  <c:v>S23</c:v>
                </c:pt>
                <c:pt idx="3">
                  <c:v>L24</c:v>
                </c:pt>
                <c:pt idx="4">
                  <c:v>S24</c:v>
                </c:pt>
                <c:pt idx="5">
                  <c:v>L1</c:v>
                </c:pt>
                <c:pt idx="6">
                  <c:v>S1</c:v>
                </c:pt>
                <c:pt idx="7">
                  <c:v>TLM 2</c:v>
                </c:pt>
                <c:pt idx="8">
                  <c:v>L2</c:v>
                </c:pt>
                <c:pt idx="9">
                  <c:v>S2</c:v>
                </c:pt>
                <c:pt idx="10">
                  <c:v>L3</c:v>
                </c:pt>
                <c:pt idx="11">
                  <c:v>S3</c:v>
                </c:pt>
                <c:pt idx="12">
                  <c:v>L4</c:v>
                </c:pt>
                <c:pt idx="13">
                  <c:v>S4</c:v>
                </c:pt>
                <c:pt idx="14">
                  <c:v>TLM 3</c:v>
                </c:pt>
                <c:pt idx="15">
                  <c:v>L5</c:v>
                </c:pt>
                <c:pt idx="16">
                  <c:v>S5</c:v>
                </c:pt>
                <c:pt idx="17">
                  <c:v>L6</c:v>
                </c:pt>
                <c:pt idx="18">
                  <c:v>S6</c:v>
                </c:pt>
                <c:pt idx="19">
                  <c:v>L7</c:v>
                </c:pt>
                <c:pt idx="20">
                  <c:v>S7</c:v>
                </c:pt>
                <c:pt idx="21">
                  <c:v>TLM 4</c:v>
                </c:pt>
                <c:pt idx="22">
                  <c:v>L8</c:v>
                </c:pt>
                <c:pt idx="23">
                  <c:v>S8</c:v>
                </c:pt>
                <c:pt idx="24">
                  <c:v>L9</c:v>
                </c:pt>
                <c:pt idx="25">
                  <c:v>S9</c:v>
                </c:pt>
                <c:pt idx="26">
                  <c:v>L10</c:v>
                </c:pt>
                <c:pt idx="27">
                  <c:v>S10</c:v>
                </c:pt>
                <c:pt idx="28">
                  <c:v>TLM 5</c:v>
                </c:pt>
                <c:pt idx="29">
                  <c:v>L11</c:v>
                </c:pt>
                <c:pt idx="30">
                  <c:v>S11</c:v>
                </c:pt>
                <c:pt idx="31">
                  <c:v>L12</c:v>
                </c:pt>
                <c:pt idx="32">
                  <c:v>S12</c:v>
                </c:pt>
                <c:pt idx="33">
                  <c:v>L13</c:v>
                </c:pt>
                <c:pt idx="34">
                  <c:v>S13</c:v>
                </c:pt>
                <c:pt idx="35">
                  <c:v>TLM 6</c:v>
                </c:pt>
                <c:pt idx="36">
                  <c:v>L14</c:v>
                </c:pt>
                <c:pt idx="37">
                  <c:v>S14</c:v>
                </c:pt>
                <c:pt idx="38">
                  <c:v>L15</c:v>
                </c:pt>
                <c:pt idx="39">
                  <c:v>S15</c:v>
                </c:pt>
                <c:pt idx="40">
                  <c:v>L16</c:v>
                </c:pt>
                <c:pt idx="41">
                  <c:v>S16</c:v>
                </c:pt>
                <c:pt idx="42">
                  <c:v>TLM 7</c:v>
                </c:pt>
                <c:pt idx="43">
                  <c:v>L17</c:v>
                </c:pt>
                <c:pt idx="44">
                  <c:v>S17</c:v>
                </c:pt>
                <c:pt idx="45">
                  <c:v>L18</c:v>
                </c:pt>
                <c:pt idx="46">
                  <c:v>S18</c:v>
                </c:pt>
                <c:pt idx="47">
                  <c:v>L19</c:v>
                </c:pt>
                <c:pt idx="48">
                  <c:v>S19</c:v>
                </c:pt>
                <c:pt idx="49">
                  <c:v>TLM 8</c:v>
                </c:pt>
                <c:pt idx="50">
                  <c:v>L20</c:v>
                </c:pt>
                <c:pt idx="51">
                  <c:v>S20</c:v>
                </c:pt>
                <c:pt idx="52">
                  <c:v>L21</c:v>
                </c:pt>
                <c:pt idx="53">
                  <c:v>S21</c:v>
                </c:pt>
                <c:pt idx="54">
                  <c:v>L22</c:v>
                </c:pt>
                <c:pt idx="55">
                  <c:v>S22</c:v>
                </c:pt>
              </c:strCache>
            </c:strRef>
          </c:cat>
          <c:val>
            <c:numRef>
              <c:f>'[1]Vertical Long TLM response'!$M$35:$BP$35</c:f>
              <c:numCache>
                <c:formatCode>General</c:formatCode>
                <c:ptCount val="56"/>
                <c:pt idx="0">
                  <c:v>0</c:v>
                </c:pt>
                <c:pt idx="1">
                  <c:v>0.5616095939017306</c:v>
                </c:pt>
                <c:pt idx="2">
                  <c:v>1.2480213197816292</c:v>
                </c:pt>
                <c:pt idx="3">
                  <c:v>0.9360159898362177</c:v>
                </c:pt>
                <c:pt idx="4">
                  <c:v>0.62401065989081461</c:v>
                </c:pt>
                <c:pt idx="5">
                  <c:v>0.24960426395632326</c:v>
                </c:pt>
                <c:pt idx="6">
                  <c:v>0.87361492384713779</c:v>
                </c:pt>
                <c:pt idx="7">
                  <c:v>0</c:v>
                </c:pt>
                <c:pt idx="8">
                  <c:v>0.5616095939017306</c:v>
                </c:pt>
                <c:pt idx="9">
                  <c:v>0.37440639593448699</c:v>
                </c:pt>
                <c:pt idx="10">
                  <c:v>0</c:v>
                </c:pt>
                <c:pt idx="11">
                  <c:v>3.9312671573121305</c:v>
                </c:pt>
                <c:pt idx="12">
                  <c:v>7.1761225887443585</c:v>
                </c:pt>
                <c:pt idx="13">
                  <c:v>0.81121385785805533</c:v>
                </c:pt>
                <c:pt idx="14">
                  <c:v>0</c:v>
                </c:pt>
                <c:pt idx="15">
                  <c:v>0</c:v>
                </c:pt>
                <c:pt idx="16">
                  <c:v>0.18720319796724208</c:v>
                </c:pt>
                <c:pt idx="17">
                  <c:v>0</c:v>
                </c:pt>
                <c:pt idx="18">
                  <c:v>0.62401065989081028</c:v>
                </c:pt>
                <c:pt idx="19">
                  <c:v>0</c:v>
                </c:pt>
                <c:pt idx="20">
                  <c:v>0</c:v>
                </c:pt>
                <c:pt idx="21">
                  <c:v>0</c:v>
                </c:pt>
                <c:pt idx="22">
                  <c:v>0.49920852791264941</c:v>
                </c:pt>
                <c:pt idx="23">
                  <c:v>0.43680746192356823</c:v>
                </c:pt>
                <c:pt idx="24">
                  <c:v>0</c:v>
                </c:pt>
                <c:pt idx="25">
                  <c:v>0.43680746192356823</c:v>
                </c:pt>
                <c:pt idx="26">
                  <c:v>0.12480213197815948</c:v>
                </c:pt>
                <c:pt idx="27">
                  <c:v>0.18720319796724064</c:v>
                </c:pt>
                <c:pt idx="28">
                  <c:v>0</c:v>
                </c:pt>
                <c:pt idx="29">
                  <c:v>0</c:v>
                </c:pt>
                <c:pt idx="30">
                  <c:v>0.31200532994540447</c:v>
                </c:pt>
                <c:pt idx="31">
                  <c:v>6.2401065989076854E-2</c:v>
                </c:pt>
                <c:pt idx="32">
                  <c:v>0</c:v>
                </c:pt>
                <c:pt idx="33">
                  <c:v>0.74881279186897265</c:v>
                </c:pt>
                <c:pt idx="34">
                  <c:v>0</c:v>
                </c:pt>
                <c:pt idx="35">
                  <c:v>0</c:v>
                </c:pt>
                <c:pt idx="36">
                  <c:v>0.9360159898362177</c:v>
                </c:pt>
                <c:pt idx="37">
                  <c:v>0.4368074619235639</c:v>
                </c:pt>
                <c:pt idx="38">
                  <c:v>0.31200532994540447</c:v>
                </c:pt>
                <c:pt idx="39">
                  <c:v>0.37440639593448699</c:v>
                </c:pt>
                <c:pt idx="40">
                  <c:v>0.31200532994540447</c:v>
                </c:pt>
                <c:pt idx="41">
                  <c:v>0.81121385785805533</c:v>
                </c:pt>
                <c:pt idx="42">
                  <c:v>0</c:v>
                </c:pt>
                <c:pt idx="43">
                  <c:v>0.49920852791264941</c:v>
                </c:pt>
                <c:pt idx="44">
                  <c:v>0.18720319796724208</c:v>
                </c:pt>
                <c:pt idx="45">
                  <c:v>0.56160959390172915</c:v>
                </c:pt>
                <c:pt idx="46">
                  <c:v>0</c:v>
                </c:pt>
                <c:pt idx="47">
                  <c:v>0.49920852791264653</c:v>
                </c:pt>
                <c:pt idx="48">
                  <c:v>0.31200532994540159</c:v>
                </c:pt>
                <c:pt idx="49">
                  <c:v>0</c:v>
                </c:pt>
                <c:pt idx="50">
                  <c:v>0.4368074619235639</c:v>
                </c:pt>
                <c:pt idx="51">
                  <c:v>0.62401065989080895</c:v>
                </c:pt>
                <c:pt idx="52">
                  <c:v>0</c:v>
                </c:pt>
                <c:pt idx="53">
                  <c:v>1.2480213197816277</c:v>
                </c:pt>
                <c:pt idx="54">
                  <c:v>6.240106598907829E-2</c:v>
                </c:pt>
                <c:pt idx="55">
                  <c:v>0</c:v>
                </c:pt>
              </c:numCache>
            </c:numRef>
          </c:val>
          <c:smooth val="0"/>
        </c:ser>
        <c:ser>
          <c:idx val="1"/>
          <c:order val="1"/>
          <c:tx>
            <c:strRef>
              <c:f>'Z:\BOOSTER SHIELDING ASSESSMENT DATA 2013\Booster TLM Measurements March 2015\8 GeV measurements\[8 GeV measurement results.xlsx]Vertical Long TLM response'!$E$39</c:f>
              <c:strCache>
                <c:ptCount val="1"/>
                <c:pt idx="0">
                  <c:v>chipmunk B:MP02   0</c:v>
                </c:pt>
              </c:strCache>
            </c:strRef>
          </c:tx>
          <c:spPr>
            <a:ln w="25400" cap="rnd">
              <a:noFill/>
              <a:round/>
            </a:ln>
            <a:effectLst/>
          </c:spPr>
          <c:marker>
            <c:symbol val="circle"/>
            <c:size val="5"/>
            <c:spPr>
              <a:solidFill>
                <a:srgbClr val="FF0000"/>
              </a:solidFill>
              <a:ln w="9525">
                <a:solidFill>
                  <a:srgbClr val="FF0000"/>
                </a:solidFill>
              </a:ln>
              <a:effectLst/>
            </c:spPr>
          </c:marker>
          <c:val>
            <c:numRef>
              <c:f>'[1]Vertical Long TLM response'!$M$45:$BP$45</c:f>
              <c:numCache>
                <c:formatCode>General</c:formatCode>
                <c:ptCount val="56"/>
                <c:pt idx="0">
                  <c:v>0</c:v>
                </c:pt>
                <c:pt idx="1">
                  <c:v>0.62092031008050907</c:v>
                </c:pt>
                <c:pt idx="2">
                  <c:v>1.3798229112900264</c:v>
                </c:pt>
                <c:pt idx="3">
                  <c:v>1.0348671834675149</c:v>
                </c:pt>
                <c:pt idx="4">
                  <c:v>0.68991145564501155</c:v>
                </c:pt>
                <c:pt idx="5">
                  <c:v>0.27596458225800241</c:v>
                </c:pt>
                <c:pt idx="6">
                  <c:v>6.8991145564499409E-2</c:v>
                </c:pt>
                <c:pt idx="7">
                  <c:v>0</c:v>
                </c:pt>
                <c:pt idx="8">
                  <c:v>0</c:v>
                </c:pt>
                <c:pt idx="9">
                  <c:v>0.41394687338700598</c:v>
                </c:pt>
                <c:pt idx="10">
                  <c:v>0.75890260120951258</c:v>
                </c:pt>
                <c:pt idx="11">
                  <c:v>3.4495572782250612</c:v>
                </c:pt>
                <c:pt idx="12">
                  <c:v>9.7277515245946766</c:v>
                </c:pt>
                <c:pt idx="13">
                  <c:v>0.89688489233851298</c:v>
                </c:pt>
                <c:pt idx="14">
                  <c:v>0</c:v>
                </c:pt>
                <c:pt idx="15">
                  <c:v>0</c:v>
                </c:pt>
                <c:pt idx="16">
                  <c:v>0</c:v>
                </c:pt>
                <c:pt idx="17">
                  <c:v>0</c:v>
                </c:pt>
                <c:pt idx="18">
                  <c:v>0</c:v>
                </c:pt>
                <c:pt idx="19">
                  <c:v>0</c:v>
                </c:pt>
                <c:pt idx="20">
                  <c:v>0</c:v>
                </c:pt>
                <c:pt idx="21">
                  <c:v>0</c:v>
                </c:pt>
                <c:pt idx="22">
                  <c:v>0</c:v>
                </c:pt>
                <c:pt idx="23">
                  <c:v>0.48293801895150701</c:v>
                </c:pt>
                <c:pt idx="24">
                  <c:v>0</c:v>
                </c:pt>
                <c:pt idx="25">
                  <c:v>0</c:v>
                </c:pt>
                <c:pt idx="26">
                  <c:v>0.13798229112899882</c:v>
                </c:pt>
                <c:pt idx="27">
                  <c:v>0.2069734366934998</c:v>
                </c:pt>
                <c:pt idx="28">
                  <c:v>0</c:v>
                </c:pt>
                <c:pt idx="29">
                  <c:v>0</c:v>
                </c:pt>
                <c:pt idx="30">
                  <c:v>0</c:v>
                </c:pt>
                <c:pt idx="31">
                  <c:v>6.8991145564496217E-2</c:v>
                </c:pt>
                <c:pt idx="32">
                  <c:v>0</c:v>
                </c:pt>
                <c:pt idx="33">
                  <c:v>0</c:v>
                </c:pt>
                <c:pt idx="34">
                  <c:v>0.48293801895150701</c:v>
                </c:pt>
                <c:pt idx="35">
                  <c:v>0</c:v>
                </c:pt>
                <c:pt idx="36">
                  <c:v>0.13798229112899724</c:v>
                </c:pt>
                <c:pt idx="37">
                  <c:v>0.48293801895150379</c:v>
                </c:pt>
                <c:pt idx="38">
                  <c:v>0</c:v>
                </c:pt>
                <c:pt idx="39">
                  <c:v>0.41394687338700598</c:v>
                </c:pt>
                <c:pt idx="40">
                  <c:v>0.34495572782250344</c:v>
                </c:pt>
                <c:pt idx="41">
                  <c:v>0</c:v>
                </c:pt>
                <c:pt idx="42">
                  <c:v>0</c:v>
                </c:pt>
                <c:pt idx="43">
                  <c:v>0</c:v>
                </c:pt>
                <c:pt idx="44">
                  <c:v>0.20697343669350141</c:v>
                </c:pt>
                <c:pt idx="45">
                  <c:v>0.62092031008050741</c:v>
                </c:pt>
                <c:pt idx="46">
                  <c:v>0</c:v>
                </c:pt>
                <c:pt idx="47">
                  <c:v>0</c:v>
                </c:pt>
                <c:pt idx="48">
                  <c:v>0.34495572782250183</c:v>
                </c:pt>
                <c:pt idx="49">
                  <c:v>0</c:v>
                </c:pt>
                <c:pt idx="50">
                  <c:v>0</c:v>
                </c:pt>
                <c:pt idx="51">
                  <c:v>1.5867963479835245</c:v>
                </c:pt>
                <c:pt idx="52">
                  <c:v>0</c:v>
                </c:pt>
                <c:pt idx="53">
                  <c:v>0.48293801895150701</c:v>
                </c:pt>
                <c:pt idx="54">
                  <c:v>6.8991145564496217E-2</c:v>
                </c:pt>
                <c:pt idx="55">
                  <c:v>0</c:v>
                </c:pt>
              </c:numCache>
            </c:numRef>
          </c:val>
          <c:smooth val="0"/>
        </c:ser>
        <c:dLbls>
          <c:showLegendKey val="0"/>
          <c:showVal val="0"/>
          <c:showCatName val="0"/>
          <c:showSerName val="0"/>
          <c:showPercent val="0"/>
          <c:showBubbleSize val="0"/>
        </c:dLbls>
        <c:marker val="1"/>
        <c:smooth val="0"/>
        <c:axId val="410229760"/>
        <c:axId val="410230152"/>
      </c:lineChart>
      <c:lineChart>
        <c:grouping val="standard"/>
        <c:varyColors val="0"/>
        <c:ser>
          <c:idx val="2"/>
          <c:order val="2"/>
          <c:tx>
            <c:strRef>
              <c:f>'Z:\BOOSTER SHIELDING ASSESSMENT DATA 2013\Booster TLM Measurements March 2015\8 GeV measurements\[8 GeV measurement results.xlsx]Vertical Long TLM response'!$E$36</c:f>
              <c:strCache>
                <c:ptCount val="1"/>
                <c:pt idx="0">
                  <c:v>TLM B:MKS0#   1.86</c:v>
                </c:pt>
              </c:strCache>
            </c:strRef>
          </c:tx>
          <c:spPr>
            <a:ln w="38100" cap="rnd">
              <a:solidFill>
                <a:schemeClr val="accent1"/>
              </a:solidFill>
              <a:round/>
            </a:ln>
            <a:effectLst/>
          </c:spPr>
          <c:marker>
            <c:symbol val="circle"/>
            <c:size val="5"/>
            <c:spPr>
              <a:noFill/>
              <a:ln w="9525">
                <a:noFill/>
              </a:ln>
              <a:effectLst/>
            </c:spPr>
          </c:marker>
          <c:val>
            <c:numRef>
              <c:f>'[1]Vertical Long TLM response'!$M$36:$BP$36</c:f>
              <c:numCache>
                <c:formatCode>General</c:formatCode>
                <c:ptCount val="56"/>
                <c:pt idx="0">
                  <c:v>0</c:v>
                </c:pt>
                <c:pt idx="1">
                  <c:v>249.60426395632467</c:v>
                </c:pt>
                <c:pt idx="2">
                  <c:v>249.60426395632467</c:v>
                </c:pt>
                <c:pt idx="3">
                  <c:v>249.60426395632467</c:v>
                </c:pt>
                <c:pt idx="4">
                  <c:v>249.60426395632467</c:v>
                </c:pt>
                <c:pt idx="5">
                  <c:v>249.60426395632467</c:v>
                </c:pt>
                <c:pt idx="6">
                  <c:v>249.60426395632467</c:v>
                </c:pt>
                <c:pt idx="7">
                  <c:v>0</c:v>
                </c:pt>
                <c:pt idx="8">
                  <c:v>2517533.5666898955</c:v>
                </c:pt>
                <c:pt idx="9">
                  <c:v>2517533.5666898955</c:v>
                </c:pt>
                <c:pt idx="10">
                  <c:v>2517533.5666898955</c:v>
                </c:pt>
                <c:pt idx="11">
                  <c:v>2517533.5666898955</c:v>
                </c:pt>
                <c:pt idx="12">
                  <c:v>2517533.5666898955</c:v>
                </c:pt>
                <c:pt idx="13">
                  <c:v>2517533.5666898955</c:v>
                </c:pt>
                <c:pt idx="14">
                  <c:v>0</c:v>
                </c:pt>
                <c:pt idx="15">
                  <c:v>0</c:v>
                </c:pt>
                <c:pt idx="16">
                  <c:v>0</c:v>
                </c:pt>
                <c:pt idx="17">
                  <c:v>0</c:v>
                </c:pt>
                <c:pt idx="18">
                  <c:v>0</c:v>
                </c:pt>
                <c:pt idx="19">
                  <c:v>0</c:v>
                </c:pt>
                <c:pt idx="20">
                  <c:v>0</c:v>
                </c:pt>
                <c:pt idx="21">
                  <c:v>0</c:v>
                </c:pt>
                <c:pt idx="22">
                  <c:v>1073.2983350121997</c:v>
                </c:pt>
                <c:pt idx="23">
                  <c:v>1073.2983350121997</c:v>
                </c:pt>
                <c:pt idx="24">
                  <c:v>1073.2983350121997</c:v>
                </c:pt>
                <c:pt idx="25">
                  <c:v>1073.2983350121997</c:v>
                </c:pt>
                <c:pt idx="26">
                  <c:v>1073.2983350121997</c:v>
                </c:pt>
                <c:pt idx="27">
                  <c:v>1073.2983350121997</c:v>
                </c:pt>
                <c:pt idx="28">
                  <c:v>0</c:v>
                </c:pt>
                <c:pt idx="29">
                  <c:v>0</c:v>
                </c:pt>
                <c:pt idx="30">
                  <c:v>0</c:v>
                </c:pt>
                <c:pt idx="31">
                  <c:v>0</c:v>
                </c:pt>
                <c:pt idx="32">
                  <c:v>0</c:v>
                </c:pt>
                <c:pt idx="33">
                  <c:v>0</c:v>
                </c:pt>
                <c:pt idx="34">
                  <c:v>0</c:v>
                </c:pt>
                <c:pt idx="35">
                  <c:v>0</c:v>
                </c:pt>
                <c:pt idx="36">
                  <c:v>723.852365473345</c:v>
                </c:pt>
                <c:pt idx="37">
                  <c:v>723.852365473345</c:v>
                </c:pt>
                <c:pt idx="38">
                  <c:v>723.852365473345</c:v>
                </c:pt>
                <c:pt idx="39">
                  <c:v>723.852365473345</c:v>
                </c:pt>
                <c:pt idx="40">
                  <c:v>723.852365473345</c:v>
                </c:pt>
                <c:pt idx="41">
                  <c:v>723.852365473345</c:v>
                </c:pt>
                <c:pt idx="42">
                  <c:v>0</c:v>
                </c:pt>
                <c:pt idx="43">
                  <c:v>374.40639593448822</c:v>
                </c:pt>
                <c:pt idx="44">
                  <c:v>374.40639593448822</c:v>
                </c:pt>
                <c:pt idx="45">
                  <c:v>374.40639593448822</c:v>
                </c:pt>
                <c:pt idx="46">
                  <c:v>374.40639593448822</c:v>
                </c:pt>
                <c:pt idx="47">
                  <c:v>374.40639593448822</c:v>
                </c:pt>
                <c:pt idx="48">
                  <c:v>374.40639593448822</c:v>
                </c:pt>
                <c:pt idx="49">
                  <c:v>0</c:v>
                </c:pt>
                <c:pt idx="50">
                  <c:v>0</c:v>
                </c:pt>
                <c:pt idx="51">
                  <c:v>0</c:v>
                </c:pt>
                <c:pt idx="52">
                  <c:v>0</c:v>
                </c:pt>
                <c:pt idx="53">
                  <c:v>0</c:v>
                </c:pt>
                <c:pt idx="54">
                  <c:v>0</c:v>
                </c:pt>
                <c:pt idx="55">
                  <c:v>0</c:v>
                </c:pt>
              </c:numCache>
            </c:numRef>
          </c:val>
          <c:smooth val="0"/>
        </c:ser>
        <c:ser>
          <c:idx val="3"/>
          <c:order val="3"/>
          <c:tx>
            <c:strRef>
              <c:f>'Z:\BOOSTER SHIELDING ASSESSMENT DATA 2013\Booster TLM Measurements March 2015\8 GeV measurements\[8 GeV measurement results.xlsx]Vertical Long TLM response'!$E$46</c:f>
              <c:strCache>
                <c:ptCount val="1"/>
                <c:pt idx="0">
                  <c:v>TLM B:MP02   0</c:v>
                </c:pt>
              </c:strCache>
            </c:strRef>
          </c:tx>
          <c:spPr>
            <a:ln w="28575" cap="rnd">
              <a:solidFill>
                <a:srgbClr val="FF0000"/>
              </a:solidFill>
              <a:round/>
            </a:ln>
            <a:effectLst/>
          </c:spPr>
          <c:marker>
            <c:symbol val="circle"/>
            <c:size val="5"/>
            <c:spPr>
              <a:noFill/>
              <a:ln w="9525">
                <a:noFill/>
              </a:ln>
              <a:effectLst/>
            </c:spPr>
          </c:marker>
          <c:val>
            <c:numRef>
              <c:f>'[1]Vertical Long TLM response'!$M$46:$BP$46</c:f>
              <c:numCache>
                <c:formatCode>General</c:formatCode>
                <c:ptCount val="56"/>
                <c:pt idx="0">
                  <c:v>0</c:v>
                </c:pt>
                <c:pt idx="1">
                  <c:v>634.71853919341049</c:v>
                </c:pt>
                <c:pt idx="2">
                  <c:v>634.71853919341049</c:v>
                </c:pt>
                <c:pt idx="3">
                  <c:v>634.71853919341049</c:v>
                </c:pt>
                <c:pt idx="4">
                  <c:v>634.71853919341049</c:v>
                </c:pt>
                <c:pt idx="5">
                  <c:v>634.71853919341049</c:v>
                </c:pt>
                <c:pt idx="6">
                  <c:v>634.71853919341049</c:v>
                </c:pt>
                <c:pt idx="7">
                  <c:v>0</c:v>
                </c:pt>
                <c:pt idx="8">
                  <c:v>2746454.7155481172</c:v>
                </c:pt>
                <c:pt idx="9">
                  <c:v>2746454.7155481172</c:v>
                </c:pt>
                <c:pt idx="10">
                  <c:v>2746454.7155481172</c:v>
                </c:pt>
                <c:pt idx="11">
                  <c:v>2746454.7155481172</c:v>
                </c:pt>
                <c:pt idx="12">
                  <c:v>2746454.7155481172</c:v>
                </c:pt>
                <c:pt idx="13">
                  <c:v>2746454.7155481172</c:v>
                </c:pt>
                <c:pt idx="14">
                  <c:v>0</c:v>
                </c:pt>
                <c:pt idx="15">
                  <c:v>0</c:v>
                </c:pt>
                <c:pt idx="16">
                  <c:v>0</c:v>
                </c:pt>
                <c:pt idx="17">
                  <c:v>0</c:v>
                </c:pt>
                <c:pt idx="18">
                  <c:v>0</c:v>
                </c:pt>
                <c:pt idx="19">
                  <c:v>0</c:v>
                </c:pt>
                <c:pt idx="20">
                  <c:v>0</c:v>
                </c:pt>
                <c:pt idx="21">
                  <c:v>0</c:v>
                </c:pt>
                <c:pt idx="22">
                  <c:v>827.89374677401463</c:v>
                </c:pt>
                <c:pt idx="23">
                  <c:v>827.89374677401463</c:v>
                </c:pt>
                <c:pt idx="24">
                  <c:v>827.89374677401463</c:v>
                </c:pt>
                <c:pt idx="25">
                  <c:v>827.89374677401463</c:v>
                </c:pt>
                <c:pt idx="26">
                  <c:v>827.89374677401463</c:v>
                </c:pt>
                <c:pt idx="27">
                  <c:v>827.89374677401463</c:v>
                </c:pt>
                <c:pt idx="28">
                  <c:v>0</c:v>
                </c:pt>
                <c:pt idx="29">
                  <c:v>0</c:v>
                </c:pt>
                <c:pt idx="30">
                  <c:v>0</c:v>
                </c:pt>
                <c:pt idx="31">
                  <c:v>0</c:v>
                </c:pt>
                <c:pt idx="32">
                  <c:v>0</c:v>
                </c:pt>
                <c:pt idx="33">
                  <c:v>0</c:v>
                </c:pt>
                <c:pt idx="34">
                  <c:v>0</c:v>
                </c:pt>
                <c:pt idx="35">
                  <c:v>0</c:v>
                </c:pt>
                <c:pt idx="36">
                  <c:v>441.54333161280897</c:v>
                </c:pt>
                <c:pt idx="37">
                  <c:v>441.54333161280897</c:v>
                </c:pt>
                <c:pt idx="38">
                  <c:v>441.54333161280897</c:v>
                </c:pt>
                <c:pt idx="39">
                  <c:v>441.54333161280897</c:v>
                </c:pt>
                <c:pt idx="40">
                  <c:v>441.54333161280897</c:v>
                </c:pt>
                <c:pt idx="41">
                  <c:v>441.54333161280897</c:v>
                </c:pt>
                <c:pt idx="42">
                  <c:v>0</c:v>
                </c:pt>
                <c:pt idx="43">
                  <c:v>55.192916451600802</c:v>
                </c:pt>
                <c:pt idx="44">
                  <c:v>55.192916451600802</c:v>
                </c:pt>
                <c:pt idx="45">
                  <c:v>55.192916451600802</c:v>
                </c:pt>
                <c:pt idx="46">
                  <c:v>55.192916451600802</c:v>
                </c:pt>
                <c:pt idx="47">
                  <c:v>55.192916451600802</c:v>
                </c:pt>
                <c:pt idx="48">
                  <c:v>55.192916451600802</c:v>
                </c:pt>
                <c:pt idx="49">
                  <c:v>0</c:v>
                </c:pt>
                <c:pt idx="50">
                  <c:v>0</c:v>
                </c:pt>
                <c:pt idx="51">
                  <c:v>0</c:v>
                </c:pt>
                <c:pt idx="52">
                  <c:v>0</c:v>
                </c:pt>
                <c:pt idx="53">
                  <c:v>0</c:v>
                </c:pt>
                <c:pt idx="54">
                  <c:v>0</c:v>
                </c:pt>
                <c:pt idx="55">
                  <c:v>0</c:v>
                </c:pt>
              </c:numCache>
            </c:numRef>
          </c:val>
          <c:smooth val="0"/>
        </c:ser>
        <c:dLbls>
          <c:showLegendKey val="0"/>
          <c:showVal val="0"/>
          <c:showCatName val="0"/>
          <c:showSerName val="0"/>
          <c:showPercent val="0"/>
          <c:showBubbleSize val="0"/>
        </c:dLbls>
        <c:marker val="1"/>
        <c:smooth val="0"/>
        <c:axId val="410230936"/>
        <c:axId val="410230544"/>
      </c:lineChart>
      <c:catAx>
        <c:axId val="41022976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230152"/>
        <c:crosses val="autoZero"/>
        <c:auto val="1"/>
        <c:lblAlgn val="ctr"/>
        <c:lblOffset val="100"/>
        <c:tickLblSkip val="1"/>
        <c:noMultiLvlLbl val="0"/>
      </c:catAx>
      <c:valAx>
        <c:axId val="410230152"/>
        <c:scaling>
          <c:orientation val="minMax"/>
          <c:max val="2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mrem/min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229760"/>
        <c:crosses val="autoZero"/>
        <c:crossBetween val="between"/>
      </c:valAx>
      <c:valAx>
        <c:axId val="41023054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nC/min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230936"/>
        <c:crosses val="max"/>
        <c:crossBetween val="between"/>
      </c:valAx>
      <c:catAx>
        <c:axId val="410230936"/>
        <c:scaling>
          <c:orientation val="minMax"/>
        </c:scaling>
        <c:delete val="1"/>
        <c:axPos val="b"/>
        <c:majorTickMark val="out"/>
        <c:minorTickMark val="none"/>
        <c:tickLblPos val="nextTo"/>
        <c:crossAx val="41023054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11/16/2015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11/16/2015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1E85E6-47C5-4CED-B7CC-54DDC835EED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977551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1E85E6-47C5-4CED-B7CC-54DDC835EED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028856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1E85E6-47C5-4CED-B7CC-54DDC835EED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16887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1E85E6-47C5-4CED-B7CC-54DDC835EED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644969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1E85E6-47C5-4CED-B7CC-54DDC835EED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75142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1E85E6-47C5-4CED-B7CC-54DDC835EED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0258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1E85E6-47C5-4CED-B7CC-54DDC835EED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36989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1E85E6-47C5-4CED-B7CC-54DDC835EED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93687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1E85E6-47C5-4CED-B7CC-54DDC835EED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02696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1E85E6-47C5-4CED-B7CC-54DDC835EED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834998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1E85E6-47C5-4CED-B7CC-54DDC835EED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383748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1E85E6-47C5-4CED-B7CC-54DDC835EED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248750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fld id="{50889BEA-2B91-403F-ADA4-053DEE04721E}" type="datetime1">
              <a:rPr lang="en-US" altLang="en-US"/>
              <a:pPr/>
              <a:t>11/16/2015</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fld id="{6A3537A3-8C6B-43C4-A25C-FC2CE8D9D9BB}" type="datetime1">
              <a:rPr lang="en-US" altLang="en-US"/>
              <a:pPr/>
              <a:t>11/16/2015</a:t>
            </a:fld>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fld id="{2B1CF01D-1604-4C8E-BF6F-5634B5B9B0FA}" type="datetime1">
              <a:rPr lang="en-US" altLang="en-US"/>
              <a:pPr/>
              <a:t>11/16/2015</a:t>
            </a:fld>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fld id="{5E62D87C-608A-49B4-979E-2C9EC8FFFA3E}" type="datetime1">
              <a:rPr lang="en-US" altLang="en-US"/>
              <a:pPr/>
              <a:t>11/16/2015</a:t>
            </a:fld>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EAD63FCB-C847-421A-A82C-644CA8D55BDB}" type="datetime1">
              <a:rPr lang="en-US" altLang="en-US"/>
              <a:pPr/>
              <a:t>11/16/2015</a:t>
            </a:fld>
            <a:endParaRPr lang="en-US" altLang="en-US"/>
          </a:p>
        </p:txBody>
      </p:sp>
      <p:sp>
        <p:nvSpPr>
          <p:cNvPr id="4"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5"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A0E092C4-48F6-48C5-B2B3-815670E99CE7}" type="datetime1">
              <a:rPr lang="en-US" altLang="en-US"/>
              <a:pPr/>
              <a:t>11/16/2015</a:t>
            </a:fld>
            <a:endParaRPr lang="en-US" altLang="en-US"/>
          </a:p>
        </p:txBody>
      </p:sp>
      <p:sp>
        <p:nvSpPr>
          <p:cNvPr id="5"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6"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DD380D08-F2CA-47D3-B2B9-BCFDF76A6561}" type="datetime1">
              <a:rPr lang="en-US" altLang="en-US"/>
              <a:pPr/>
              <a:t>11/16/2015</a:t>
            </a:fld>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8" name="Slide Number Placeholder 5"/>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866E9CA-C242-476E-AC96-726DAD61F4C9}" type="datetime1">
              <a:rPr lang="en-US" altLang="en-US"/>
              <a:pPr/>
              <a:t>11/16/2015</a:t>
            </a:fld>
            <a:endParaRPr lang="en-US" altLang="en-US"/>
          </a:p>
        </p:txBody>
      </p:sp>
      <p:sp>
        <p:nvSpPr>
          <p:cNvPr id="11" name="Footer Placeholder 4"/>
          <p:cNvSpPr>
            <a:spLocks noGrp="1"/>
          </p:cNvSpPr>
          <p:nvPr>
            <p:ph type="ftr" sz="quarter" idx="2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12" name="Slide Number Placeholder 5"/>
          <p:cNvSpPr>
            <a:spLocks noGrp="1"/>
          </p:cNvSpPr>
          <p:nvPr>
            <p:ph type="sldNum" sz="quarter" idx="2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D594D8DC-1801-43BE-B437-DF92E32BA858}" type="datetime1">
              <a:rPr lang="en-US" altLang="en-US"/>
              <a:pPr/>
              <a:t>11/16/2015</a:t>
            </a:fld>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fld id="{F478486A-2EA2-4759-824C-EE1AD3861CE4}" type="datetime1">
              <a:rPr lang="en-US" altLang="en-US"/>
              <a:pPr/>
              <a:t>11/16/2015</a:t>
            </a:fld>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Presenter | Presentation Title</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678263" y="3179155"/>
            <a:ext cx="3991846" cy="10253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Booster Losses, TLMs and limits</a:t>
            </a:r>
          </a:p>
        </p:txBody>
      </p:sp>
      <p:sp>
        <p:nvSpPr>
          <p:cNvPr id="14338" name="Text Placeholder 2"/>
          <p:cNvSpPr>
            <a:spLocks noGrp="1"/>
          </p:cNvSpPr>
          <p:nvPr>
            <p:ph type="body" sz="quarter" idx="10"/>
          </p:nvPr>
        </p:nvSpPr>
        <p:spPr bwMode="auto">
          <a:xfrm>
            <a:off x="678263" y="5005444"/>
            <a:ext cx="6389109" cy="14191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latin typeface="Helvetica" panose="020B0604020202020204" pitchFamily="34" charset="0"/>
                <a:ea typeface="Geneva" pitchFamily="121" charset="-128"/>
              </a:rPr>
              <a:t>K. </a:t>
            </a:r>
            <a:r>
              <a:rPr lang="en-US" altLang="en-US" dirty="0">
                <a:latin typeface="Helvetica" panose="020B0604020202020204" pitchFamily="34" charset="0"/>
                <a:ea typeface="Geneva" pitchFamily="121" charset="-128"/>
              </a:rPr>
              <a:t>Gollwitzer, A. </a:t>
            </a:r>
            <a:r>
              <a:rPr lang="en-US" altLang="en-US" dirty="0" smtClean="0">
                <a:latin typeface="Helvetica" panose="020B0604020202020204" pitchFamily="34" charset="0"/>
                <a:ea typeface="Geneva" pitchFamily="121" charset="-128"/>
              </a:rPr>
              <a:t>Leveling</a:t>
            </a:r>
          </a:p>
          <a:p>
            <a:pPr eaLnBrk="1" hangingPunct="1"/>
            <a:r>
              <a:rPr lang="en-US" altLang="en-US" dirty="0" smtClean="0">
                <a:latin typeface="Helvetica" panose="020B0604020202020204" pitchFamily="34" charset="0"/>
                <a:ea typeface="Geneva" pitchFamily="121" charset="-128"/>
              </a:rPr>
              <a:t>Workshop on Booster Performance and Enhancements</a:t>
            </a:r>
          </a:p>
          <a:p>
            <a:pPr eaLnBrk="1" hangingPunct="1"/>
            <a:r>
              <a:rPr lang="en-US" altLang="en-US" dirty="0" smtClean="0">
                <a:latin typeface="Helvetica" panose="020B0604020202020204" pitchFamily="34" charset="0"/>
                <a:ea typeface="Geneva" pitchFamily="121" charset="-128"/>
              </a:rPr>
              <a:t>11/23-24/15</a:t>
            </a:r>
          </a:p>
          <a:p>
            <a:pPr eaLnBrk="1" hangingPunct="1"/>
            <a:endParaRPr lang="en-US" altLang="en-US" dirty="0" smtClean="0">
              <a:latin typeface="Helvetica" panose="020B0604020202020204" pitchFamily="34" charset="0"/>
              <a:ea typeface="Geneva" pitchFamily="121" charset="-128"/>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3809" y="2512464"/>
            <a:ext cx="3852727" cy="2569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ts1.mm.bing.net/th?&amp;id=HN.608018381276841702&amp;w=300&amp;h=300&amp;c=0&amp;pid=1.9&amp;rs=0&amp;p=0"/>
          <p:cNvPicPr>
            <a:picLocks noChangeAspect="1" noChangeArrowheads="1"/>
          </p:cNvPicPr>
          <p:nvPr/>
        </p:nvPicPr>
        <p:blipFill rotWithShape="1">
          <a:blip r:embed="rId3">
            <a:extLst>
              <a:ext uri="{28A0092B-C50C-407E-A947-70E740481C1C}">
                <a14:useLocalDpi xmlns:a14="http://schemas.microsoft.com/office/drawing/2010/main" val="0"/>
              </a:ext>
            </a:extLst>
          </a:blip>
          <a:srcRect l="38233" r="38235"/>
          <a:stretch/>
        </p:blipFill>
        <p:spPr bwMode="auto">
          <a:xfrm rot="5400000">
            <a:off x="6366625" y="-1131420"/>
            <a:ext cx="967094" cy="3962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ts1.mm.bing.net/th?&amp;id=HN.608018381276841702&amp;w=300&amp;h=300&amp;c=0&amp;pid=1.9&amp;rs=0&amp;p=0"/>
          <p:cNvPicPr>
            <a:picLocks noChangeAspect="1" noChangeArrowheads="1"/>
          </p:cNvPicPr>
          <p:nvPr/>
        </p:nvPicPr>
        <p:blipFill rotWithShape="1">
          <a:blip r:embed="rId3">
            <a:extLst>
              <a:ext uri="{28A0092B-C50C-407E-A947-70E740481C1C}">
                <a14:useLocalDpi xmlns:a14="http://schemas.microsoft.com/office/drawing/2010/main" val="0"/>
              </a:ext>
            </a:extLst>
          </a:blip>
          <a:srcRect l="38233" r="38235"/>
          <a:stretch/>
        </p:blipFill>
        <p:spPr bwMode="auto">
          <a:xfrm rot="16200000">
            <a:off x="6366625" y="4217347"/>
            <a:ext cx="967094"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7" y="177550"/>
            <a:ext cx="7024744" cy="473927"/>
          </a:xfrm>
        </p:spPr>
        <p:txBody>
          <a:bodyPr/>
          <a:lstStyle/>
          <a:p>
            <a:r>
              <a:rPr lang="en-US" sz="2000" dirty="0" smtClean="0"/>
              <a:t>8 GeV beam loss normalized to 2.7E17 protons/hour</a:t>
            </a:r>
            <a:endParaRPr lang="en-US" sz="2000" dirty="0"/>
          </a:p>
        </p:txBody>
      </p:sp>
      <p:sp>
        <p:nvSpPr>
          <p:cNvPr id="6" name="Slide Number Placeholder 5"/>
          <p:cNvSpPr>
            <a:spLocks noGrp="1"/>
          </p:cNvSpPr>
          <p:nvPr>
            <p:ph type="sldNum" sz="quarter" idx="12"/>
          </p:nvPr>
        </p:nvSpPr>
        <p:spPr/>
        <p:txBody>
          <a:bodyPr/>
          <a:lstStyle/>
          <a:p>
            <a:fld id="{9B7CA055-DEB5-426E-A892-F54E01360A23}" type="slidenum">
              <a:rPr lang="en-US" smtClean="0"/>
              <a:pPr/>
              <a:t>10</a:t>
            </a:fld>
            <a:endParaRPr lang="en-US"/>
          </a:p>
        </p:txBody>
      </p:sp>
      <p:graphicFrame>
        <p:nvGraphicFramePr>
          <p:cNvPr id="17" name="Chart 16"/>
          <p:cNvGraphicFramePr>
            <a:graphicFrameLocks/>
          </p:cNvGraphicFramePr>
          <p:nvPr>
            <p:extLst>
              <p:ext uri="{D42A27DB-BD31-4B8C-83A1-F6EECF244321}">
                <p14:modId xmlns:p14="http://schemas.microsoft.com/office/powerpoint/2010/main" val="862918766"/>
              </p:ext>
            </p:extLst>
          </p:nvPr>
        </p:nvGraphicFramePr>
        <p:xfrm>
          <a:off x="228600" y="1123836"/>
          <a:ext cx="8683171" cy="4768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212937" y="1771751"/>
            <a:ext cx="2691924" cy="584775"/>
          </a:xfrm>
          <a:prstGeom prst="rect">
            <a:avLst/>
          </a:prstGeom>
          <a:noFill/>
        </p:spPr>
        <p:txBody>
          <a:bodyPr wrap="square" rtlCol="0">
            <a:spAutoFit/>
          </a:bodyPr>
          <a:lstStyle/>
          <a:p>
            <a:r>
              <a:rPr lang="en-US" sz="1600" dirty="0" smtClean="0">
                <a:solidFill>
                  <a:srgbClr val="404040"/>
                </a:solidFill>
              </a:rPr>
              <a:t>20 mrem/min @ short 4 (buried detector)</a:t>
            </a:r>
            <a:endParaRPr lang="en-US" sz="1600" dirty="0">
              <a:solidFill>
                <a:srgbClr val="404040"/>
              </a:solidFill>
            </a:endParaRPr>
          </a:p>
        </p:txBody>
      </p:sp>
      <p:cxnSp>
        <p:nvCxnSpPr>
          <p:cNvPr id="10" name="Straight Arrow Connector 9"/>
          <p:cNvCxnSpPr/>
          <p:nvPr/>
        </p:nvCxnSpPr>
        <p:spPr>
          <a:xfrm flipH="1" flipV="1">
            <a:off x="2709017" y="1674976"/>
            <a:ext cx="2488354" cy="389162"/>
          </a:xfrm>
          <a:prstGeom prst="straightConnector1">
            <a:avLst/>
          </a:prstGeom>
          <a:ln>
            <a:solidFill>
              <a:srgbClr val="404040"/>
            </a:solidFill>
            <a:tailEnd type="triangle"/>
          </a:ln>
        </p:spPr>
        <p:style>
          <a:lnRef idx="2">
            <a:schemeClr val="accent1"/>
          </a:lnRef>
          <a:fillRef idx="0">
            <a:schemeClr val="accent1"/>
          </a:fillRef>
          <a:effectRef idx="1">
            <a:schemeClr val="accent1"/>
          </a:effectRef>
          <a:fontRef idx="minor">
            <a:schemeClr val="tx1"/>
          </a:fontRef>
        </p:style>
      </p:cxnSp>
      <p:sp>
        <p:nvSpPr>
          <p:cNvPr id="11" name="Footer Placeholder 4"/>
          <p:cNvSpPr>
            <a:spLocks noGrp="1"/>
          </p:cNvSpPr>
          <p:nvPr>
            <p:ph type="ftr" sz="quarter" idx="11"/>
          </p:nvPr>
        </p:nvSpPr>
        <p:spPr>
          <a:xfrm>
            <a:off x="806450" y="6515100"/>
            <a:ext cx="5373688" cy="241300"/>
          </a:xfrm>
        </p:spPr>
        <p:txBody>
          <a:body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12"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spTree>
    <p:extLst>
      <p:ext uri="{BB962C8B-B14F-4D97-AF65-F5344CB8AC3E}">
        <p14:creationId xmlns:p14="http://schemas.microsoft.com/office/powerpoint/2010/main" val="2771457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7" y="177550"/>
            <a:ext cx="7024744" cy="473927"/>
          </a:xfrm>
        </p:spPr>
        <p:txBody>
          <a:bodyPr/>
          <a:lstStyle/>
          <a:p>
            <a:r>
              <a:rPr lang="en-US" sz="2000" dirty="0" smtClean="0"/>
              <a:t>8 GeV beam loss normalized to 2.7E17 protons/hour</a:t>
            </a:r>
            <a:endParaRPr lang="en-US" sz="2000" dirty="0"/>
          </a:p>
        </p:txBody>
      </p:sp>
      <p:sp>
        <p:nvSpPr>
          <p:cNvPr id="6" name="Slide Number Placeholder 5"/>
          <p:cNvSpPr>
            <a:spLocks noGrp="1"/>
          </p:cNvSpPr>
          <p:nvPr>
            <p:ph type="sldNum" sz="quarter" idx="12"/>
          </p:nvPr>
        </p:nvSpPr>
        <p:spPr/>
        <p:txBody>
          <a:bodyPr/>
          <a:lstStyle/>
          <a:p>
            <a:fld id="{9B7CA055-DEB5-426E-A892-F54E01360A23}" type="slidenum">
              <a:rPr lang="en-US" smtClean="0"/>
              <a:pPr/>
              <a:t>11</a:t>
            </a:fld>
            <a:endParaRPr lang="en-US"/>
          </a:p>
        </p:txBody>
      </p:sp>
      <p:graphicFrame>
        <p:nvGraphicFramePr>
          <p:cNvPr id="7" name="Chart 6"/>
          <p:cNvGraphicFramePr>
            <a:graphicFrameLocks/>
          </p:cNvGraphicFramePr>
          <p:nvPr>
            <p:extLst>
              <p:ext uri="{D42A27DB-BD31-4B8C-83A1-F6EECF244321}">
                <p14:modId xmlns:p14="http://schemas.microsoft.com/office/powerpoint/2010/main" val="2333506202"/>
              </p:ext>
            </p:extLst>
          </p:nvPr>
        </p:nvGraphicFramePr>
        <p:xfrm>
          <a:off x="63954" y="946036"/>
          <a:ext cx="8775246" cy="517899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896742" y="3532184"/>
            <a:ext cx="2691924" cy="584775"/>
          </a:xfrm>
          <a:prstGeom prst="rect">
            <a:avLst/>
          </a:prstGeom>
          <a:noFill/>
        </p:spPr>
        <p:txBody>
          <a:bodyPr wrap="square" rtlCol="0">
            <a:spAutoFit/>
          </a:bodyPr>
          <a:lstStyle/>
          <a:p>
            <a:r>
              <a:rPr lang="en-US" sz="1600" dirty="0">
                <a:solidFill>
                  <a:srgbClr val="404040"/>
                </a:solidFill>
              </a:rPr>
              <a:t>1</a:t>
            </a:r>
            <a:r>
              <a:rPr lang="en-US" sz="1600" dirty="0" smtClean="0">
                <a:solidFill>
                  <a:srgbClr val="404040"/>
                </a:solidFill>
              </a:rPr>
              <a:t>0 mrem/min @ long 4 (buried detector)</a:t>
            </a:r>
            <a:endParaRPr lang="en-US" sz="1600" dirty="0">
              <a:solidFill>
                <a:srgbClr val="404040"/>
              </a:solidFill>
            </a:endParaRPr>
          </a:p>
        </p:txBody>
      </p:sp>
      <p:cxnSp>
        <p:nvCxnSpPr>
          <p:cNvPr id="11" name="Straight Arrow Connector 10"/>
          <p:cNvCxnSpPr/>
          <p:nvPr/>
        </p:nvCxnSpPr>
        <p:spPr>
          <a:xfrm flipH="1" flipV="1">
            <a:off x="2392822" y="3435409"/>
            <a:ext cx="2488354" cy="389162"/>
          </a:xfrm>
          <a:prstGeom prst="straightConnector1">
            <a:avLst/>
          </a:prstGeom>
          <a:ln>
            <a:solidFill>
              <a:srgbClr val="404040"/>
            </a:solidFill>
            <a:tailEnd type="triangle"/>
          </a:ln>
        </p:spPr>
        <p:style>
          <a:lnRef idx="2">
            <a:schemeClr val="accent1"/>
          </a:lnRef>
          <a:fillRef idx="0">
            <a:schemeClr val="accent1"/>
          </a:fillRef>
          <a:effectRef idx="1">
            <a:schemeClr val="accent1"/>
          </a:effectRef>
          <a:fontRef idx="minor">
            <a:schemeClr val="tx1"/>
          </a:fontRef>
        </p:style>
      </p:cxnSp>
      <p:sp>
        <p:nvSpPr>
          <p:cNvPr id="12" name="Footer Placeholder 4"/>
          <p:cNvSpPr>
            <a:spLocks noGrp="1"/>
          </p:cNvSpPr>
          <p:nvPr>
            <p:ph type="ftr" sz="quarter" idx="11"/>
          </p:nvPr>
        </p:nvSpPr>
        <p:spPr>
          <a:xfrm>
            <a:off x="806450" y="6515100"/>
            <a:ext cx="5373688" cy="241300"/>
          </a:xfrm>
        </p:spPr>
        <p:txBody>
          <a:body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13"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spTree>
    <p:extLst>
      <p:ext uri="{BB962C8B-B14F-4D97-AF65-F5344CB8AC3E}">
        <p14:creationId xmlns:p14="http://schemas.microsoft.com/office/powerpoint/2010/main" val="2834996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12" y="77967"/>
            <a:ext cx="8229599" cy="624468"/>
          </a:xfrm>
        </p:spPr>
        <p:txBody>
          <a:bodyPr>
            <a:normAutofit/>
          </a:bodyPr>
          <a:lstStyle/>
          <a:p>
            <a:r>
              <a:rPr lang="en-US" sz="2000" dirty="0" smtClean="0"/>
              <a:t>TLM beam loss trip level setting</a:t>
            </a:r>
            <a:endParaRPr lang="en-US" sz="2000" dirty="0"/>
          </a:p>
        </p:txBody>
      </p:sp>
      <p:sp>
        <p:nvSpPr>
          <p:cNvPr id="3" name="Content Placeholder 2"/>
          <p:cNvSpPr>
            <a:spLocks noGrp="1"/>
          </p:cNvSpPr>
          <p:nvPr>
            <p:ph idx="1"/>
          </p:nvPr>
        </p:nvSpPr>
        <p:spPr>
          <a:xfrm>
            <a:off x="452437" y="904499"/>
            <a:ext cx="8281365" cy="5214290"/>
          </a:xfrm>
        </p:spPr>
        <p:txBody>
          <a:bodyPr>
            <a:normAutofit/>
          </a:bodyPr>
          <a:lstStyle/>
          <a:p>
            <a:pPr lvl="0"/>
            <a:r>
              <a:rPr lang="en-US" sz="2000" dirty="0" smtClean="0"/>
              <a:t>Trip level will be set based upon correlations with chipmunk response for single point beam loss at 400 MeV</a:t>
            </a:r>
          </a:p>
          <a:p>
            <a:pPr lvl="0"/>
            <a:r>
              <a:rPr lang="en-US" sz="2000" dirty="0" smtClean="0">
                <a:solidFill>
                  <a:srgbClr val="404040"/>
                </a:solidFill>
              </a:rPr>
              <a:t>Probable range of trip setting will be 3,000 to 3,500 nC/min</a:t>
            </a:r>
          </a:p>
          <a:p>
            <a:pPr lvl="0"/>
            <a:r>
              <a:rPr lang="en-US" sz="2000" dirty="0" smtClean="0"/>
              <a:t>For simplicity, use the same trip level for all 8 systems</a:t>
            </a:r>
            <a:endParaRPr lang="en-US" sz="2000" dirty="0" smtClean="0">
              <a:solidFill>
                <a:srgbClr val="404040"/>
              </a:solidFill>
            </a:endParaRPr>
          </a:p>
          <a:p>
            <a:endParaRPr lang="en-US" sz="2000" dirty="0">
              <a:solidFill>
                <a:srgbClr val="404040"/>
              </a:solidFill>
            </a:endParaRPr>
          </a:p>
        </p:txBody>
      </p:sp>
      <p:sp>
        <p:nvSpPr>
          <p:cNvPr id="6" name="Slide Number Placeholder 5"/>
          <p:cNvSpPr>
            <a:spLocks noGrp="1"/>
          </p:cNvSpPr>
          <p:nvPr>
            <p:ph type="sldNum" sz="quarter" idx="12"/>
          </p:nvPr>
        </p:nvSpPr>
        <p:spPr/>
        <p:txBody>
          <a:bodyPr/>
          <a:lstStyle/>
          <a:p>
            <a:fld id="{9B7CA055-DEB5-426E-A892-F54E01360A23}" type="slidenum">
              <a:rPr lang="en-US" smtClean="0"/>
              <a:pPr/>
              <a:t>12</a:t>
            </a:fld>
            <a:endParaRPr lang="en-US"/>
          </a:p>
        </p:txBody>
      </p:sp>
      <p:sp>
        <p:nvSpPr>
          <p:cNvPr id="7" name="Footer Placeholder 4"/>
          <p:cNvSpPr>
            <a:spLocks noGrp="1"/>
          </p:cNvSpPr>
          <p:nvPr>
            <p:ph type="ftr" sz="quarter" idx="11"/>
          </p:nvPr>
        </p:nvSpPr>
        <p:spPr>
          <a:xfrm>
            <a:off x="806450" y="6515100"/>
            <a:ext cx="5373688" cy="241300"/>
          </a:xfrm>
        </p:spPr>
        <p:txBody>
          <a:body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8"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spTree>
    <p:extLst>
      <p:ext uri="{BB962C8B-B14F-4D97-AF65-F5344CB8AC3E}">
        <p14:creationId xmlns:p14="http://schemas.microsoft.com/office/powerpoint/2010/main" val="744087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4179" y="5073160"/>
            <a:ext cx="1433146" cy="58477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2437" y="177550"/>
            <a:ext cx="7024744" cy="473927"/>
          </a:xfrm>
        </p:spPr>
        <p:txBody>
          <a:bodyPr/>
          <a:lstStyle/>
          <a:p>
            <a:r>
              <a:rPr lang="en-US" sz="2000" dirty="0" smtClean="0"/>
              <a:t>TLM #1 one week response</a:t>
            </a:r>
            <a:endParaRPr lang="en-US" sz="2000" dirty="0"/>
          </a:p>
        </p:txBody>
      </p:sp>
      <p:sp>
        <p:nvSpPr>
          <p:cNvPr id="6" name="Slide Number Placeholder 5"/>
          <p:cNvSpPr>
            <a:spLocks noGrp="1"/>
          </p:cNvSpPr>
          <p:nvPr>
            <p:ph type="sldNum" sz="quarter" idx="12"/>
          </p:nvPr>
        </p:nvSpPr>
        <p:spPr/>
        <p:txBody>
          <a:bodyPr/>
          <a:lstStyle/>
          <a:p>
            <a:fld id="{9B7CA055-DEB5-426E-A892-F54E01360A23}" type="slidenum">
              <a:rPr lang="en-US" smtClean="0"/>
              <a:pPr/>
              <a:t>13</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325" y="842962"/>
            <a:ext cx="6229350" cy="5172075"/>
          </a:xfrm>
          <a:prstGeom prst="rect">
            <a:avLst/>
          </a:prstGeom>
        </p:spPr>
      </p:pic>
      <p:sp>
        <p:nvSpPr>
          <p:cNvPr id="13" name="Footer Placeholder 4"/>
          <p:cNvSpPr>
            <a:spLocks noGrp="1"/>
          </p:cNvSpPr>
          <p:nvPr>
            <p:ph type="ftr" sz="quarter" idx="11"/>
          </p:nvPr>
        </p:nvSpPr>
        <p:spPr>
          <a:xfrm>
            <a:off x="806450" y="6515100"/>
            <a:ext cx="5373688" cy="241300"/>
          </a:xfrm>
        </p:spPr>
        <p:txBody>
          <a:body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14"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sp>
        <p:nvSpPr>
          <p:cNvPr id="16" name="TextBox 15"/>
          <p:cNvSpPr txBox="1"/>
          <p:nvPr/>
        </p:nvSpPr>
        <p:spPr>
          <a:xfrm>
            <a:off x="24179" y="5073160"/>
            <a:ext cx="2466691" cy="584775"/>
          </a:xfrm>
          <a:prstGeom prst="rect">
            <a:avLst/>
          </a:prstGeom>
          <a:noFill/>
          <a:ln w="38100">
            <a:solidFill>
              <a:srgbClr val="FFC000"/>
            </a:solidFill>
          </a:ln>
        </p:spPr>
        <p:txBody>
          <a:bodyPr wrap="square" rtlCol="0">
            <a:spAutoFit/>
          </a:bodyPr>
          <a:lstStyle/>
          <a:p>
            <a:r>
              <a:rPr lang="en-US" sz="1600" dirty="0" smtClean="0">
                <a:solidFill>
                  <a:srgbClr val="FFC000"/>
                </a:solidFill>
              </a:rPr>
              <a:t>Booster chute</a:t>
            </a:r>
          </a:p>
          <a:p>
            <a:r>
              <a:rPr lang="en-US" sz="1600" dirty="0" smtClean="0">
                <a:solidFill>
                  <a:srgbClr val="FFC000"/>
                </a:solidFill>
              </a:rPr>
              <a:t>chipmunk</a:t>
            </a:r>
            <a:endParaRPr lang="en-US" sz="1600" dirty="0">
              <a:solidFill>
                <a:srgbClr val="FFC000"/>
              </a:solidFill>
            </a:endParaRPr>
          </a:p>
        </p:txBody>
      </p:sp>
      <p:sp>
        <p:nvSpPr>
          <p:cNvPr id="19" name="Rectangle 18"/>
          <p:cNvSpPr/>
          <p:nvPr/>
        </p:nvSpPr>
        <p:spPr>
          <a:xfrm>
            <a:off x="24179" y="1418492"/>
            <a:ext cx="1433146" cy="33855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4179" y="1418491"/>
            <a:ext cx="2466691" cy="338554"/>
          </a:xfrm>
          <a:prstGeom prst="rect">
            <a:avLst/>
          </a:prstGeom>
          <a:noFill/>
          <a:ln w="38100">
            <a:solidFill>
              <a:srgbClr val="00B050"/>
            </a:solidFill>
          </a:ln>
        </p:spPr>
        <p:txBody>
          <a:bodyPr wrap="square" rtlCol="0">
            <a:spAutoFit/>
          </a:bodyPr>
          <a:lstStyle/>
          <a:p>
            <a:r>
              <a:rPr lang="en-US" sz="1600" dirty="0" smtClean="0">
                <a:solidFill>
                  <a:srgbClr val="00B050"/>
                </a:solidFill>
              </a:rPr>
              <a:t>TLM #1</a:t>
            </a:r>
            <a:endParaRPr lang="en-US" sz="1600" dirty="0">
              <a:solidFill>
                <a:srgbClr val="00B050"/>
              </a:solidFill>
            </a:endParaRPr>
          </a:p>
        </p:txBody>
      </p:sp>
      <p:sp>
        <p:nvSpPr>
          <p:cNvPr id="21" name="TextBox 20"/>
          <p:cNvSpPr txBox="1"/>
          <p:nvPr/>
        </p:nvSpPr>
        <p:spPr>
          <a:xfrm>
            <a:off x="7614138" y="1951686"/>
            <a:ext cx="1495145" cy="830997"/>
          </a:xfrm>
          <a:prstGeom prst="rect">
            <a:avLst/>
          </a:prstGeom>
          <a:solidFill>
            <a:schemeClr val="accent6"/>
          </a:solidFill>
          <a:ln w="38100">
            <a:solidFill>
              <a:srgbClr val="FFFF00"/>
            </a:solidFill>
          </a:ln>
        </p:spPr>
        <p:txBody>
          <a:bodyPr wrap="square" rtlCol="0">
            <a:spAutoFit/>
          </a:bodyPr>
          <a:lstStyle/>
          <a:p>
            <a:pPr algn="r"/>
            <a:r>
              <a:rPr lang="en-US" dirty="0" smtClean="0">
                <a:solidFill>
                  <a:srgbClr val="FFFF00"/>
                </a:solidFill>
              </a:rPr>
              <a:t>TLM trip level</a:t>
            </a:r>
            <a:endParaRPr lang="en-US" dirty="0">
              <a:solidFill>
                <a:srgbClr val="FFFF00"/>
              </a:solidFill>
            </a:endParaRPr>
          </a:p>
        </p:txBody>
      </p:sp>
      <p:cxnSp>
        <p:nvCxnSpPr>
          <p:cNvPr id="22" name="Straight Arrow Connector 21"/>
          <p:cNvCxnSpPr/>
          <p:nvPr/>
        </p:nvCxnSpPr>
        <p:spPr>
          <a:xfrm flipH="1">
            <a:off x="7144284" y="2367185"/>
            <a:ext cx="1034041" cy="0"/>
          </a:xfrm>
          <a:prstGeom prst="straightConnector1">
            <a:avLst/>
          </a:prstGeom>
          <a:ln w="762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6275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7" y="177550"/>
            <a:ext cx="7024744" cy="473927"/>
          </a:xfrm>
        </p:spPr>
        <p:txBody>
          <a:bodyPr/>
          <a:lstStyle/>
          <a:p>
            <a:r>
              <a:rPr lang="en-US" sz="2000" dirty="0" smtClean="0"/>
              <a:t>TLM #2 one week response</a:t>
            </a:r>
            <a:endParaRPr lang="en-US" sz="2000" dirty="0"/>
          </a:p>
        </p:txBody>
      </p:sp>
      <p:sp>
        <p:nvSpPr>
          <p:cNvPr id="6" name="Slide Number Placeholder 5"/>
          <p:cNvSpPr>
            <a:spLocks noGrp="1"/>
          </p:cNvSpPr>
          <p:nvPr>
            <p:ph type="sldNum" sz="quarter" idx="12"/>
          </p:nvPr>
        </p:nvSpPr>
        <p:spPr/>
        <p:txBody>
          <a:bodyPr/>
          <a:lstStyle/>
          <a:p>
            <a:fld id="{9B7CA055-DEB5-426E-A892-F54E01360A23}" type="slidenum">
              <a:rPr lang="en-US" smtClean="0"/>
              <a:pPr/>
              <a:t>14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325" y="842962"/>
            <a:ext cx="6229350" cy="5172075"/>
          </a:xfrm>
          <a:prstGeom prst="rect">
            <a:avLst/>
          </a:prstGeom>
        </p:spPr>
      </p:pic>
      <p:sp>
        <p:nvSpPr>
          <p:cNvPr id="13" name="Footer Placeholder 4"/>
          <p:cNvSpPr>
            <a:spLocks noGrp="1"/>
          </p:cNvSpPr>
          <p:nvPr>
            <p:ph type="ftr" sz="quarter" idx="11"/>
          </p:nvPr>
        </p:nvSpPr>
        <p:spPr>
          <a:xfrm>
            <a:off x="806450" y="6515100"/>
            <a:ext cx="5373688" cy="241300"/>
          </a:xfrm>
        </p:spPr>
        <p:txBody>
          <a:body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14"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sp>
        <p:nvSpPr>
          <p:cNvPr id="15" name="Rectangle 14"/>
          <p:cNvSpPr/>
          <p:nvPr/>
        </p:nvSpPr>
        <p:spPr>
          <a:xfrm>
            <a:off x="24179" y="1418492"/>
            <a:ext cx="1433146" cy="33855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4179" y="1418491"/>
            <a:ext cx="2466691" cy="338554"/>
          </a:xfrm>
          <a:prstGeom prst="rect">
            <a:avLst/>
          </a:prstGeom>
          <a:noFill/>
          <a:ln w="38100">
            <a:solidFill>
              <a:srgbClr val="00B050"/>
            </a:solidFill>
          </a:ln>
        </p:spPr>
        <p:txBody>
          <a:bodyPr wrap="square" rtlCol="0">
            <a:spAutoFit/>
          </a:bodyPr>
          <a:lstStyle/>
          <a:p>
            <a:r>
              <a:rPr lang="en-US" sz="1600" dirty="0" smtClean="0">
                <a:solidFill>
                  <a:srgbClr val="00B050"/>
                </a:solidFill>
              </a:rPr>
              <a:t>TLM #2</a:t>
            </a:r>
            <a:endParaRPr lang="en-US" sz="1600" dirty="0">
              <a:solidFill>
                <a:srgbClr val="00B050"/>
              </a:solidFill>
            </a:endParaRPr>
          </a:p>
        </p:txBody>
      </p:sp>
      <p:sp>
        <p:nvSpPr>
          <p:cNvPr id="17" name="Rectangle 16"/>
          <p:cNvSpPr/>
          <p:nvPr/>
        </p:nvSpPr>
        <p:spPr>
          <a:xfrm>
            <a:off x="24179" y="5073160"/>
            <a:ext cx="1433146" cy="58477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4179" y="5073160"/>
            <a:ext cx="2466691" cy="584775"/>
          </a:xfrm>
          <a:prstGeom prst="rect">
            <a:avLst/>
          </a:prstGeom>
          <a:noFill/>
          <a:ln w="38100">
            <a:solidFill>
              <a:srgbClr val="FFC000"/>
            </a:solidFill>
          </a:ln>
        </p:spPr>
        <p:txBody>
          <a:bodyPr wrap="square" rtlCol="0">
            <a:spAutoFit/>
          </a:bodyPr>
          <a:lstStyle/>
          <a:p>
            <a:r>
              <a:rPr lang="en-US" sz="1600" dirty="0" smtClean="0">
                <a:solidFill>
                  <a:srgbClr val="FFC000"/>
                </a:solidFill>
              </a:rPr>
              <a:t>NuMI target</a:t>
            </a:r>
          </a:p>
          <a:p>
            <a:r>
              <a:rPr lang="en-US" sz="1600" dirty="0" smtClean="0">
                <a:solidFill>
                  <a:srgbClr val="FFC000"/>
                </a:solidFill>
              </a:rPr>
              <a:t>power</a:t>
            </a:r>
            <a:endParaRPr lang="en-US" sz="1600" dirty="0">
              <a:solidFill>
                <a:srgbClr val="FFC000"/>
              </a:solidFill>
            </a:endParaRPr>
          </a:p>
        </p:txBody>
      </p:sp>
      <p:sp>
        <p:nvSpPr>
          <p:cNvPr id="21" name="TextBox 20"/>
          <p:cNvSpPr txBox="1"/>
          <p:nvPr/>
        </p:nvSpPr>
        <p:spPr>
          <a:xfrm>
            <a:off x="7614138" y="1951686"/>
            <a:ext cx="1495145" cy="830997"/>
          </a:xfrm>
          <a:prstGeom prst="rect">
            <a:avLst/>
          </a:prstGeom>
          <a:solidFill>
            <a:schemeClr val="accent6"/>
          </a:solidFill>
          <a:ln w="38100">
            <a:solidFill>
              <a:srgbClr val="FFFF00"/>
            </a:solidFill>
          </a:ln>
        </p:spPr>
        <p:txBody>
          <a:bodyPr wrap="square" rtlCol="0">
            <a:spAutoFit/>
          </a:bodyPr>
          <a:lstStyle/>
          <a:p>
            <a:pPr algn="r"/>
            <a:r>
              <a:rPr lang="en-US" dirty="0" smtClean="0">
                <a:solidFill>
                  <a:srgbClr val="FFFF00"/>
                </a:solidFill>
              </a:rPr>
              <a:t>TLM trip level</a:t>
            </a:r>
            <a:endParaRPr lang="en-US" dirty="0">
              <a:solidFill>
                <a:srgbClr val="FFFF00"/>
              </a:solidFill>
            </a:endParaRPr>
          </a:p>
        </p:txBody>
      </p:sp>
      <p:cxnSp>
        <p:nvCxnSpPr>
          <p:cNvPr id="22" name="Straight Arrow Connector 21"/>
          <p:cNvCxnSpPr/>
          <p:nvPr/>
        </p:nvCxnSpPr>
        <p:spPr>
          <a:xfrm flipH="1">
            <a:off x="7144284" y="2367185"/>
            <a:ext cx="1034041" cy="0"/>
          </a:xfrm>
          <a:prstGeom prst="straightConnector1">
            <a:avLst/>
          </a:prstGeom>
          <a:ln w="762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680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7" y="177550"/>
            <a:ext cx="7024744" cy="473927"/>
          </a:xfrm>
        </p:spPr>
        <p:txBody>
          <a:bodyPr/>
          <a:lstStyle/>
          <a:p>
            <a:r>
              <a:rPr lang="en-US" sz="2000" dirty="0" smtClean="0"/>
              <a:t>TLM #3 one week response</a:t>
            </a:r>
            <a:endParaRPr lang="en-US" sz="2000" dirty="0"/>
          </a:p>
        </p:txBody>
      </p:sp>
      <p:sp>
        <p:nvSpPr>
          <p:cNvPr id="6" name="Slide Number Placeholder 5"/>
          <p:cNvSpPr>
            <a:spLocks noGrp="1"/>
          </p:cNvSpPr>
          <p:nvPr>
            <p:ph type="sldNum" sz="quarter" idx="12"/>
          </p:nvPr>
        </p:nvSpPr>
        <p:spPr/>
        <p:txBody>
          <a:bodyPr/>
          <a:lstStyle/>
          <a:p>
            <a:fld id="{9B7CA055-DEB5-426E-A892-F54E01360A23}" type="slidenum">
              <a:rPr lang="en-US" smtClean="0"/>
              <a:pPr/>
              <a:t>15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325" y="842962"/>
            <a:ext cx="6229350" cy="5172075"/>
          </a:xfrm>
          <a:prstGeom prst="rect">
            <a:avLst/>
          </a:prstGeom>
        </p:spPr>
      </p:pic>
      <p:sp>
        <p:nvSpPr>
          <p:cNvPr id="10" name="TextBox 9"/>
          <p:cNvSpPr txBox="1"/>
          <p:nvPr/>
        </p:nvSpPr>
        <p:spPr>
          <a:xfrm>
            <a:off x="7614138" y="1951686"/>
            <a:ext cx="1495145" cy="830997"/>
          </a:xfrm>
          <a:prstGeom prst="rect">
            <a:avLst/>
          </a:prstGeom>
          <a:solidFill>
            <a:schemeClr val="accent6"/>
          </a:solidFill>
          <a:ln w="38100">
            <a:solidFill>
              <a:srgbClr val="FFFF00"/>
            </a:solidFill>
          </a:ln>
        </p:spPr>
        <p:txBody>
          <a:bodyPr wrap="square" rtlCol="0">
            <a:spAutoFit/>
          </a:bodyPr>
          <a:lstStyle/>
          <a:p>
            <a:pPr algn="r"/>
            <a:r>
              <a:rPr lang="en-US" dirty="0" smtClean="0">
                <a:solidFill>
                  <a:srgbClr val="FFFF00"/>
                </a:solidFill>
              </a:rPr>
              <a:t>TLM trip level</a:t>
            </a:r>
            <a:endParaRPr lang="en-US" dirty="0">
              <a:solidFill>
                <a:srgbClr val="FFFF00"/>
              </a:solidFill>
            </a:endParaRPr>
          </a:p>
        </p:txBody>
      </p:sp>
      <p:cxnSp>
        <p:nvCxnSpPr>
          <p:cNvPr id="11" name="Straight Arrow Connector 10"/>
          <p:cNvCxnSpPr/>
          <p:nvPr/>
        </p:nvCxnSpPr>
        <p:spPr>
          <a:xfrm flipH="1">
            <a:off x="7144284" y="2367185"/>
            <a:ext cx="1034041" cy="0"/>
          </a:xfrm>
          <a:prstGeom prst="straightConnector1">
            <a:avLst/>
          </a:prstGeom>
          <a:ln w="762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13" name="Footer Placeholder 4"/>
          <p:cNvSpPr>
            <a:spLocks noGrp="1"/>
          </p:cNvSpPr>
          <p:nvPr>
            <p:ph type="ftr" sz="quarter" idx="11"/>
          </p:nvPr>
        </p:nvSpPr>
        <p:spPr>
          <a:xfrm>
            <a:off x="806450" y="6515100"/>
            <a:ext cx="5373688" cy="241300"/>
          </a:xfrm>
        </p:spPr>
        <p:txBody>
          <a:body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14"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sp>
        <p:nvSpPr>
          <p:cNvPr id="15" name="Rectangle 14"/>
          <p:cNvSpPr/>
          <p:nvPr/>
        </p:nvSpPr>
        <p:spPr>
          <a:xfrm>
            <a:off x="24179" y="1418492"/>
            <a:ext cx="1433146" cy="33855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4179" y="1418491"/>
            <a:ext cx="2466691" cy="338554"/>
          </a:xfrm>
          <a:prstGeom prst="rect">
            <a:avLst/>
          </a:prstGeom>
          <a:noFill/>
          <a:ln w="38100">
            <a:solidFill>
              <a:srgbClr val="00B050"/>
            </a:solidFill>
          </a:ln>
        </p:spPr>
        <p:txBody>
          <a:bodyPr wrap="square" rtlCol="0">
            <a:spAutoFit/>
          </a:bodyPr>
          <a:lstStyle/>
          <a:p>
            <a:r>
              <a:rPr lang="en-US" sz="1600" dirty="0" smtClean="0">
                <a:solidFill>
                  <a:srgbClr val="00B050"/>
                </a:solidFill>
              </a:rPr>
              <a:t>TLM #3</a:t>
            </a:r>
            <a:endParaRPr lang="en-US" sz="1600" dirty="0">
              <a:solidFill>
                <a:srgbClr val="00B050"/>
              </a:solidFill>
            </a:endParaRPr>
          </a:p>
        </p:txBody>
      </p:sp>
      <p:sp>
        <p:nvSpPr>
          <p:cNvPr id="17" name="Rectangle 16"/>
          <p:cNvSpPr/>
          <p:nvPr/>
        </p:nvSpPr>
        <p:spPr>
          <a:xfrm>
            <a:off x="24179" y="5073160"/>
            <a:ext cx="1433146" cy="58477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4179" y="5073160"/>
            <a:ext cx="2466691" cy="584775"/>
          </a:xfrm>
          <a:prstGeom prst="rect">
            <a:avLst/>
          </a:prstGeom>
          <a:noFill/>
          <a:ln w="38100">
            <a:solidFill>
              <a:srgbClr val="FFC000"/>
            </a:solidFill>
          </a:ln>
        </p:spPr>
        <p:txBody>
          <a:bodyPr wrap="square" rtlCol="0">
            <a:spAutoFit/>
          </a:bodyPr>
          <a:lstStyle/>
          <a:p>
            <a:r>
              <a:rPr lang="en-US" sz="1600" dirty="0" smtClean="0">
                <a:solidFill>
                  <a:srgbClr val="FFC000"/>
                </a:solidFill>
              </a:rPr>
              <a:t>NuMI target</a:t>
            </a:r>
          </a:p>
          <a:p>
            <a:r>
              <a:rPr lang="en-US" sz="1600" dirty="0" smtClean="0">
                <a:solidFill>
                  <a:srgbClr val="FFC000"/>
                </a:solidFill>
              </a:rPr>
              <a:t>power</a:t>
            </a:r>
            <a:endParaRPr lang="en-US" sz="1600" dirty="0">
              <a:solidFill>
                <a:srgbClr val="FFC000"/>
              </a:solidFill>
            </a:endParaRPr>
          </a:p>
        </p:txBody>
      </p:sp>
    </p:spTree>
    <p:extLst>
      <p:ext uri="{BB962C8B-B14F-4D97-AF65-F5344CB8AC3E}">
        <p14:creationId xmlns:p14="http://schemas.microsoft.com/office/powerpoint/2010/main" val="3275041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7" y="177550"/>
            <a:ext cx="7024744" cy="473927"/>
          </a:xfrm>
        </p:spPr>
        <p:txBody>
          <a:bodyPr/>
          <a:lstStyle/>
          <a:p>
            <a:r>
              <a:rPr lang="en-US" sz="2000" dirty="0" smtClean="0"/>
              <a:t>TLM #4 one week response</a:t>
            </a:r>
            <a:endParaRPr lang="en-US" sz="2000" dirty="0"/>
          </a:p>
        </p:txBody>
      </p:sp>
      <p:sp>
        <p:nvSpPr>
          <p:cNvPr id="6" name="Slide Number Placeholder 5"/>
          <p:cNvSpPr>
            <a:spLocks noGrp="1"/>
          </p:cNvSpPr>
          <p:nvPr>
            <p:ph type="sldNum" sz="quarter" idx="12"/>
          </p:nvPr>
        </p:nvSpPr>
        <p:spPr/>
        <p:txBody>
          <a:bodyPr/>
          <a:lstStyle/>
          <a:p>
            <a:fld id="{9B7CA055-DEB5-426E-A892-F54E01360A23}" type="slidenum">
              <a:rPr lang="en-US" smtClean="0"/>
              <a:pPr/>
              <a:t>16</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325" y="842962"/>
            <a:ext cx="6229350" cy="5172075"/>
          </a:xfrm>
          <a:prstGeom prst="rect">
            <a:avLst/>
          </a:prstGeom>
        </p:spPr>
      </p:pic>
      <p:sp>
        <p:nvSpPr>
          <p:cNvPr id="13" name="Footer Placeholder 4"/>
          <p:cNvSpPr>
            <a:spLocks noGrp="1"/>
          </p:cNvSpPr>
          <p:nvPr>
            <p:ph type="ftr" sz="quarter" idx="11"/>
          </p:nvPr>
        </p:nvSpPr>
        <p:spPr>
          <a:xfrm>
            <a:off x="806450" y="6515100"/>
            <a:ext cx="5373688" cy="241300"/>
          </a:xfrm>
        </p:spPr>
        <p:txBody>
          <a:body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14"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sp>
        <p:nvSpPr>
          <p:cNvPr id="15" name="Rectangle 14"/>
          <p:cNvSpPr/>
          <p:nvPr/>
        </p:nvSpPr>
        <p:spPr>
          <a:xfrm>
            <a:off x="24179" y="1418492"/>
            <a:ext cx="1433146" cy="33855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4179" y="1418491"/>
            <a:ext cx="2466691" cy="338554"/>
          </a:xfrm>
          <a:prstGeom prst="rect">
            <a:avLst/>
          </a:prstGeom>
          <a:noFill/>
          <a:ln w="38100">
            <a:solidFill>
              <a:srgbClr val="00B050"/>
            </a:solidFill>
          </a:ln>
        </p:spPr>
        <p:txBody>
          <a:bodyPr wrap="square" rtlCol="0">
            <a:spAutoFit/>
          </a:bodyPr>
          <a:lstStyle/>
          <a:p>
            <a:r>
              <a:rPr lang="en-US" sz="1600" dirty="0" smtClean="0">
                <a:solidFill>
                  <a:srgbClr val="00B050"/>
                </a:solidFill>
              </a:rPr>
              <a:t>TLM #4</a:t>
            </a:r>
            <a:endParaRPr lang="en-US" sz="1600" dirty="0">
              <a:solidFill>
                <a:srgbClr val="00B050"/>
              </a:solidFill>
            </a:endParaRPr>
          </a:p>
        </p:txBody>
      </p:sp>
      <p:sp>
        <p:nvSpPr>
          <p:cNvPr id="17" name="Rectangle 16"/>
          <p:cNvSpPr/>
          <p:nvPr/>
        </p:nvSpPr>
        <p:spPr>
          <a:xfrm>
            <a:off x="24179" y="5073160"/>
            <a:ext cx="1433146" cy="58477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4179" y="5073160"/>
            <a:ext cx="2466691" cy="584775"/>
          </a:xfrm>
          <a:prstGeom prst="rect">
            <a:avLst/>
          </a:prstGeom>
          <a:noFill/>
          <a:ln w="38100">
            <a:solidFill>
              <a:srgbClr val="FFC000"/>
            </a:solidFill>
          </a:ln>
        </p:spPr>
        <p:txBody>
          <a:bodyPr wrap="square" rtlCol="0">
            <a:spAutoFit/>
          </a:bodyPr>
          <a:lstStyle/>
          <a:p>
            <a:r>
              <a:rPr lang="en-US" sz="1600" dirty="0" smtClean="0">
                <a:solidFill>
                  <a:srgbClr val="FFC000"/>
                </a:solidFill>
              </a:rPr>
              <a:t>NuMI target</a:t>
            </a:r>
          </a:p>
          <a:p>
            <a:r>
              <a:rPr lang="en-US" sz="1600" dirty="0" smtClean="0">
                <a:solidFill>
                  <a:srgbClr val="FFC000"/>
                </a:solidFill>
              </a:rPr>
              <a:t>power</a:t>
            </a:r>
            <a:endParaRPr lang="en-US" sz="1600" dirty="0">
              <a:solidFill>
                <a:srgbClr val="FFC000"/>
              </a:solidFill>
            </a:endParaRPr>
          </a:p>
        </p:txBody>
      </p:sp>
      <p:sp>
        <p:nvSpPr>
          <p:cNvPr id="19" name="TextBox 18"/>
          <p:cNvSpPr txBox="1"/>
          <p:nvPr/>
        </p:nvSpPr>
        <p:spPr>
          <a:xfrm>
            <a:off x="7614138" y="1951686"/>
            <a:ext cx="1495145" cy="830997"/>
          </a:xfrm>
          <a:prstGeom prst="rect">
            <a:avLst/>
          </a:prstGeom>
          <a:solidFill>
            <a:schemeClr val="accent6"/>
          </a:solidFill>
          <a:ln w="38100">
            <a:solidFill>
              <a:srgbClr val="FFFF00"/>
            </a:solidFill>
          </a:ln>
        </p:spPr>
        <p:txBody>
          <a:bodyPr wrap="square" rtlCol="0">
            <a:spAutoFit/>
          </a:bodyPr>
          <a:lstStyle/>
          <a:p>
            <a:pPr algn="r"/>
            <a:r>
              <a:rPr lang="en-US" dirty="0" smtClean="0">
                <a:solidFill>
                  <a:srgbClr val="FFFF00"/>
                </a:solidFill>
              </a:rPr>
              <a:t>TLM trip level</a:t>
            </a:r>
            <a:endParaRPr lang="en-US" dirty="0">
              <a:solidFill>
                <a:srgbClr val="FFFF00"/>
              </a:solidFill>
            </a:endParaRPr>
          </a:p>
        </p:txBody>
      </p:sp>
      <p:cxnSp>
        <p:nvCxnSpPr>
          <p:cNvPr id="20" name="Straight Arrow Connector 19"/>
          <p:cNvCxnSpPr/>
          <p:nvPr/>
        </p:nvCxnSpPr>
        <p:spPr>
          <a:xfrm flipH="1">
            <a:off x="7144284" y="2367185"/>
            <a:ext cx="1034041" cy="0"/>
          </a:xfrm>
          <a:prstGeom prst="straightConnector1">
            <a:avLst/>
          </a:prstGeom>
          <a:ln w="762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5192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7" y="177550"/>
            <a:ext cx="7024744" cy="473927"/>
          </a:xfrm>
        </p:spPr>
        <p:txBody>
          <a:bodyPr/>
          <a:lstStyle/>
          <a:p>
            <a:r>
              <a:rPr lang="en-US" sz="2000" dirty="0" smtClean="0"/>
              <a:t>TLM #5 one week response</a:t>
            </a:r>
            <a:endParaRPr lang="en-US" sz="2000" dirty="0"/>
          </a:p>
        </p:txBody>
      </p:sp>
      <p:sp>
        <p:nvSpPr>
          <p:cNvPr id="6" name="Slide Number Placeholder 5"/>
          <p:cNvSpPr>
            <a:spLocks noGrp="1"/>
          </p:cNvSpPr>
          <p:nvPr>
            <p:ph type="sldNum" sz="quarter" idx="12"/>
          </p:nvPr>
        </p:nvSpPr>
        <p:spPr/>
        <p:txBody>
          <a:bodyPr/>
          <a:lstStyle/>
          <a:p>
            <a:fld id="{9B7CA055-DEB5-426E-A892-F54E01360A23}" type="slidenum">
              <a:rPr lang="en-US" smtClean="0"/>
              <a:pPr/>
              <a:t>17</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325" y="842962"/>
            <a:ext cx="6229350" cy="5172075"/>
          </a:xfrm>
          <a:prstGeom prst="rect">
            <a:avLst/>
          </a:prstGeom>
        </p:spPr>
      </p:pic>
      <p:sp>
        <p:nvSpPr>
          <p:cNvPr id="13" name="Footer Placeholder 4"/>
          <p:cNvSpPr>
            <a:spLocks noGrp="1"/>
          </p:cNvSpPr>
          <p:nvPr>
            <p:ph type="ftr" sz="quarter" idx="11"/>
          </p:nvPr>
        </p:nvSpPr>
        <p:spPr>
          <a:xfrm>
            <a:off x="806450" y="6515100"/>
            <a:ext cx="5373688" cy="241300"/>
          </a:xfrm>
        </p:spPr>
        <p:txBody>
          <a:body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14"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sp>
        <p:nvSpPr>
          <p:cNvPr id="15" name="Rectangle 14"/>
          <p:cNvSpPr/>
          <p:nvPr/>
        </p:nvSpPr>
        <p:spPr>
          <a:xfrm>
            <a:off x="24179" y="1418492"/>
            <a:ext cx="1433146" cy="33855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4179" y="1418491"/>
            <a:ext cx="2466691" cy="338554"/>
          </a:xfrm>
          <a:prstGeom prst="rect">
            <a:avLst/>
          </a:prstGeom>
          <a:noFill/>
          <a:ln w="38100">
            <a:solidFill>
              <a:srgbClr val="00B050"/>
            </a:solidFill>
          </a:ln>
        </p:spPr>
        <p:txBody>
          <a:bodyPr wrap="square" rtlCol="0">
            <a:spAutoFit/>
          </a:bodyPr>
          <a:lstStyle/>
          <a:p>
            <a:r>
              <a:rPr lang="en-US" sz="1600" dirty="0" smtClean="0">
                <a:solidFill>
                  <a:srgbClr val="00B050"/>
                </a:solidFill>
              </a:rPr>
              <a:t>TLM #5</a:t>
            </a:r>
            <a:endParaRPr lang="en-US" sz="1600" dirty="0">
              <a:solidFill>
                <a:srgbClr val="00B050"/>
              </a:solidFill>
            </a:endParaRPr>
          </a:p>
        </p:txBody>
      </p:sp>
      <p:sp>
        <p:nvSpPr>
          <p:cNvPr id="17" name="Rectangle 16"/>
          <p:cNvSpPr/>
          <p:nvPr/>
        </p:nvSpPr>
        <p:spPr>
          <a:xfrm>
            <a:off x="24179" y="5073160"/>
            <a:ext cx="1433146" cy="58477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4179" y="5073160"/>
            <a:ext cx="2466691" cy="584775"/>
          </a:xfrm>
          <a:prstGeom prst="rect">
            <a:avLst/>
          </a:prstGeom>
          <a:noFill/>
          <a:ln w="38100">
            <a:solidFill>
              <a:srgbClr val="FFC000"/>
            </a:solidFill>
          </a:ln>
        </p:spPr>
        <p:txBody>
          <a:bodyPr wrap="square" rtlCol="0">
            <a:spAutoFit/>
          </a:bodyPr>
          <a:lstStyle/>
          <a:p>
            <a:r>
              <a:rPr lang="en-US" sz="1600" dirty="0" smtClean="0">
                <a:solidFill>
                  <a:srgbClr val="FFC000"/>
                </a:solidFill>
              </a:rPr>
              <a:t>NuMI target</a:t>
            </a:r>
          </a:p>
          <a:p>
            <a:r>
              <a:rPr lang="en-US" sz="1600" dirty="0" smtClean="0">
                <a:solidFill>
                  <a:srgbClr val="FFC000"/>
                </a:solidFill>
              </a:rPr>
              <a:t>power</a:t>
            </a:r>
            <a:endParaRPr lang="en-US" sz="1600" dirty="0">
              <a:solidFill>
                <a:srgbClr val="FFC000"/>
              </a:solidFill>
            </a:endParaRPr>
          </a:p>
        </p:txBody>
      </p:sp>
      <p:sp>
        <p:nvSpPr>
          <p:cNvPr id="19" name="TextBox 18"/>
          <p:cNvSpPr txBox="1"/>
          <p:nvPr/>
        </p:nvSpPr>
        <p:spPr>
          <a:xfrm>
            <a:off x="7614138" y="1951686"/>
            <a:ext cx="1495145" cy="830997"/>
          </a:xfrm>
          <a:prstGeom prst="rect">
            <a:avLst/>
          </a:prstGeom>
          <a:solidFill>
            <a:schemeClr val="accent6"/>
          </a:solidFill>
          <a:ln w="38100">
            <a:solidFill>
              <a:srgbClr val="FFFF00"/>
            </a:solidFill>
          </a:ln>
        </p:spPr>
        <p:txBody>
          <a:bodyPr wrap="square" rtlCol="0">
            <a:spAutoFit/>
          </a:bodyPr>
          <a:lstStyle/>
          <a:p>
            <a:pPr algn="r"/>
            <a:r>
              <a:rPr lang="en-US" dirty="0" smtClean="0">
                <a:solidFill>
                  <a:srgbClr val="FFFF00"/>
                </a:solidFill>
              </a:rPr>
              <a:t>TLM trip level</a:t>
            </a:r>
            <a:endParaRPr lang="en-US" dirty="0">
              <a:solidFill>
                <a:srgbClr val="FFFF00"/>
              </a:solidFill>
            </a:endParaRPr>
          </a:p>
        </p:txBody>
      </p:sp>
      <p:cxnSp>
        <p:nvCxnSpPr>
          <p:cNvPr id="20" name="Straight Arrow Connector 19"/>
          <p:cNvCxnSpPr/>
          <p:nvPr/>
        </p:nvCxnSpPr>
        <p:spPr>
          <a:xfrm flipH="1">
            <a:off x="7144284" y="2367185"/>
            <a:ext cx="1034041" cy="0"/>
          </a:xfrm>
          <a:prstGeom prst="straightConnector1">
            <a:avLst/>
          </a:prstGeom>
          <a:ln w="762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209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7" y="177550"/>
            <a:ext cx="7024744" cy="473927"/>
          </a:xfrm>
        </p:spPr>
        <p:txBody>
          <a:bodyPr/>
          <a:lstStyle/>
          <a:p>
            <a:r>
              <a:rPr lang="en-US" sz="2000" dirty="0" smtClean="0"/>
              <a:t>TLM #6 one week response</a:t>
            </a:r>
            <a:endParaRPr lang="en-US" sz="2000" dirty="0"/>
          </a:p>
        </p:txBody>
      </p:sp>
      <p:sp>
        <p:nvSpPr>
          <p:cNvPr id="6" name="Slide Number Placeholder 5"/>
          <p:cNvSpPr>
            <a:spLocks noGrp="1"/>
          </p:cNvSpPr>
          <p:nvPr>
            <p:ph type="sldNum" sz="quarter" idx="12"/>
          </p:nvPr>
        </p:nvSpPr>
        <p:spPr/>
        <p:txBody>
          <a:bodyPr/>
          <a:lstStyle/>
          <a:p>
            <a:fld id="{9B7CA055-DEB5-426E-A892-F54E01360A23}" type="slidenum">
              <a:rPr lang="en-US" smtClean="0"/>
              <a:pPr/>
              <a:t>18</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325" y="842962"/>
            <a:ext cx="6229350" cy="5172075"/>
          </a:xfrm>
          <a:prstGeom prst="rect">
            <a:avLst/>
          </a:prstGeom>
        </p:spPr>
      </p:pic>
      <p:sp>
        <p:nvSpPr>
          <p:cNvPr id="13" name="Footer Placeholder 4"/>
          <p:cNvSpPr>
            <a:spLocks noGrp="1"/>
          </p:cNvSpPr>
          <p:nvPr>
            <p:ph type="ftr" sz="quarter" idx="11"/>
          </p:nvPr>
        </p:nvSpPr>
        <p:spPr>
          <a:xfrm>
            <a:off x="806450" y="6515100"/>
            <a:ext cx="5373688" cy="241300"/>
          </a:xfrm>
        </p:spPr>
        <p:txBody>
          <a:body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14"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sp>
        <p:nvSpPr>
          <p:cNvPr id="15" name="Rectangle 14"/>
          <p:cNvSpPr/>
          <p:nvPr/>
        </p:nvSpPr>
        <p:spPr>
          <a:xfrm>
            <a:off x="24179" y="1418492"/>
            <a:ext cx="1433146" cy="33855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4179" y="1418491"/>
            <a:ext cx="2466691" cy="338554"/>
          </a:xfrm>
          <a:prstGeom prst="rect">
            <a:avLst/>
          </a:prstGeom>
          <a:noFill/>
          <a:ln w="38100">
            <a:solidFill>
              <a:srgbClr val="00B050"/>
            </a:solidFill>
          </a:ln>
        </p:spPr>
        <p:txBody>
          <a:bodyPr wrap="square" rtlCol="0">
            <a:spAutoFit/>
          </a:bodyPr>
          <a:lstStyle/>
          <a:p>
            <a:r>
              <a:rPr lang="en-US" sz="1600" dirty="0" smtClean="0">
                <a:solidFill>
                  <a:srgbClr val="00B050"/>
                </a:solidFill>
              </a:rPr>
              <a:t>TLM #6</a:t>
            </a:r>
            <a:endParaRPr lang="en-US" sz="1600" dirty="0">
              <a:solidFill>
                <a:srgbClr val="00B050"/>
              </a:solidFill>
            </a:endParaRPr>
          </a:p>
        </p:txBody>
      </p:sp>
      <p:sp>
        <p:nvSpPr>
          <p:cNvPr id="17" name="Rectangle 16"/>
          <p:cNvSpPr/>
          <p:nvPr/>
        </p:nvSpPr>
        <p:spPr>
          <a:xfrm>
            <a:off x="24179" y="5073160"/>
            <a:ext cx="1433146" cy="58477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4179" y="5073160"/>
            <a:ext cx="2466691" cy="584775"/>
          </a:xfrm>
          <a:prstGeom prst="rect">
            <a:avLst/>
          </a:prstGeom>
          <a:noFill/>
          <a:ln w="38100">
            <a:solidFill>
              <a:srgbClr val="FFC000"/>
            </a:solidFill>
          </a:ln>
        </p:spPr>
        <p:txBody>
          <a:bodyPr wrap="square" rtlCol="0">
            <a:spAutoFit/>
          </a:bodyPr>
          <a:lstStyle/>
          <a:p>
            <a:r>
              <a:rPr lang="en-US" sz="1600" dirty="0" smtClean="0">
                <a:solidFill>
                  <a:srgbClr val="FFC000"/>
                </a:solidFill>
              </a:rPr>
              <a:t>NuMI target</a:t>
            </a:r>
          </a:p>
          <a:p>
            <a:r>
              <a:rPr lang="en-US" sz="1600" dirty="0" smtClean="0">
                <a:solidFill>
                  <a:srgbClr val="FFC000"/>
                </a:solidFill>
              </a:rPr>
              <a:t>power</a:t>
            </a:r>
            <a:endParaRPr lang="en-US" sz="1600" dirty="0">
              <a:solidFill>
                <a:srgbClr val="FFC000"/>
              </a:solidFill>
            </a:endParaRPr>
          </a:p>
        </p:txBody>
      </p:sp>
      <p:sp>
        <p:nvSpPr>
          <p:cNvPr id="19" name="TextBox 18"/>
          <p:cNvSpPr txBox="1"/>
          <p:nvPr/>
        </p:nvSpPr>
        <p:spPr>
          <a:xfrm>
            <a:off x="7614138" y="1951686"/>
            <a:ext cx="1495145" cy="830997"/>
          </a:xfrm>
          <a:prstGeom prst="rect">
            <a:avLst/>
          </a:prstGeom>
          <a:solidFill>
            <a:schemeClr val="accent6"/>
          </a:solidFill>
          <a:ln w="38100">
            <a:solidFill>
              <a:srgbClr val="FFFF00"/>
            </a:solidFill>
          </a:ln>
        </p:spPr>
        <p:txBody>
          <a:bodyPr wrap="square" rtlCol="0">
            <a:spAutoFit/>
          </a:bodyPr>
          <a:lstStyle/>
          <a:p>
            <a:pPr algn="r"/>
            <a:r>
              <a:rPr lang="en-US" dirty="0" smtClean="0">
                <a:solidFill>
                  <a:srgbClr val="FFFF00"/>
                </a:solidFill>
              </a:rPr>
              <a:t>TLM trip level</a:t>
            </a:r>
            <a:endParaRPr lang="en-US" dirty="0">
              <a:solidFill>
                <a:srgbClr val="FFFF00"/>
              </a:solidFill>
            </a:endParaRPr>
          </a:p>
        </p:txBody>
      </p:sp>
      <p:cxnSp>
        <p:nvCxnSpPr>
          <p:cNvPr id="20" name="Straight Arrow Connector 19"/>
          <p:cNvCxnSpPr/>
          <p:nvPr/>
        </p:nvCxnSpPr>
        <p:spPr>
          <a:xfrm flipH="1">
            <a:off x="7144284" y="2367185"/>
            <a:ext cx="1034041" cy="0"/>
          </a:xfrm>
          <a:prstGeom prst="straightConnector1">
            <a:avLst/>
          </a:prstGeom>
          <a:ln w="762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1117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7" y="177550"/>
            <a:ext cx="7024744" cy="473927"/>
          </a:xfrm>
        </p:spPr>
        <p:txBody>
          <a:bodyPr/>
          <a:lstStyle/>
          <a:p>
            <a:r>
              <a:rPr lang="en-US" sz="2000" dirty="0" smtClean="0"/>
              <a:t>TLM #7 one week response</a:t>
            </a:r>
            <a:endParaRPr lang="en-US" sz="2000" dirty="0"/>
          </a:p>
        </p:txBody>
      </p:sp>
      <p:sp>
        <p:nvSpPr>
          <p:cNvPr id="6" name="Slide Number Placeholder 5"/>
          <p:cNvSpPr>
            <a:spLocks noGrp="1"/>
          </p:cNvSpPr>
          <p:nvPr>
            <p:ph type="sldNum" sz="quarter" idx="12"/>
          </p:nvPr>
        </p:nvSpPr>
        <p:spPr/>
        <p:txBody>
          <a:bodyPr/>
          <a:lstStyle/>
          <a:p>
            <a:fld id="{9B7CA055-DEB5-426E-A892-F54E01360A23}" type="slidenum">
              <a:rPr lang="en-US" smtClean="0"/>
              <a:pPr/>
              <a:t>19</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325" y="842962"/>
            <a:ext cx="6229350" cy="5172075"/>
          </a:xfrm>
          <a:prstGeom prst="rect">
            <a:avLst/>
          </a:prstGeom>
        </p:spPr>
      </p:pic>
      <p:sp>
        <p:nvSpPr>
          <p:cNvPr id="13" name="Footer Placeholder 4"/>
          <p:cNvSpPr>
            <a:spLocks noGrp="1"/>
          </p:cNvSpPr>
          <p:nvPr>
            <p:ph type="ftr" sz="quarter" idx="11"/>
          </p:nvPr>
        </p:nvSpPr>
        <p:spPr>
          <a:xfrm>
            <a:off x="806450" y="6515100"/>
            <a:ext cx="5373688" cy="241300"/>
          </a:xfrm>
        </p:spPr>
        <p:txBody>
          <a:body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14"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sp>
        <p:nvSpPr>
          <p:cNvPr id="15" name="Rectangle 14"/>
          <p:cNvSpPr/>
          <p:nvPr/>
        </p:nvSpPr>
        <p:spPr>
          <a:xfrm>
            <a:off x="24179" y="1418492"/>
            <a:ext cx="1433146" cy="33855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4179" y="1418491"/>
            <a:ext cx="2466691" cy="338554"/>
          </a:xfrm>
          <a:prstGeom prst="rect">
            <a:avLst/>
          </a:prstGeom>
          <a:noFill/>
          <a:ln w="38100">
            <a:solidFill>
              <a:srgbClr val="00B050"/>
            </a:solidFill>
          </a:ln>
        </p:spPr>
        <p:txBody>
          <a:bodyPr wrap="square" rtlCol="0">
            <a:spAutoFit/>
          </a:bodyPr>
          <a:lstStyle/>
          <a:p>
            <a:r>
              <a:rPr lang="en-US" sz="1600" dirty="0" smtClean="0">
                <a:solidFill>
                  <a:srgbClr val="00B050"/>
                </a:solidFill>
              </a:rPr>
              <a:t>TLM #7</a:t>
            </a:r>
            <a:endParaRPr lang="en-US" sz="1600" dirty="0">
              <a:solidFill>
                <a:srgbClr val="00B050"/>
              </a:solidFill>
            </a:endParaRPr>
          </a:p>
        </p:txBody>
      </p:sp>
      <p:sp>
        <p:nvSpPr>
          <p:cNvPr id="17" name="Rectangle 16"/>
          <p:cNvSpPr/>
          <p:nvPr/>
        </p:nvSpPr>
        <p:spPr>
          <a:xfrm>
            <a:off x="24179" y="5073160"/>
            <a:ext cx="1433146" cy="58477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4179" y="5073160"/>
            <a:ext cx="2466691" cy="584775"/>
          </a:xfrm>
          <a:prstGeom prst="rect">
            <a:avLst/>
          </a:prstGeom>
          <a:noFill/>
          <a:ln w="38100">
            <a:solidFill>
              <a:srgbClr val="FFC000"/>
            </a:solidFill>
          </a:ln>
        </p:spPr>
        <p:txBody>
          <a:bodyPr wrap="square" rtlCol="0">
            <a:spAutoFit/>
          </a:bodyPr>
          <a:lstStyle/>
          <a:p>
            <a:r>
              <a:rPr lang="en-US" sz="1600" dirty="0" smtClean="0">
                <a:solidFill>
                  <a:srgbClr val="FFC000"/>
                </a:solidFill>
              </a:rPr>
              <a:t>NuMI target</a:t>
            </a:r>
          </a:p>
          <a:p>
            <a:r>
              <a:rPr lang="en-US" sz="1600" dirty="0" smtClean="0">
                <a:solidFill>
                  <a:srgbClr val="FFC000"/>
                </a:solidFill>
              </a:rPr>
              <a:t>power</a:t>
            </a:r>
            <a:endParaRPr lang="en-US" sz="1600" dirty="0">
              <a:solidFill>
                <a:srgbClr val="FFC000"/>
              </a:solidFill>
            </a:endParaRPr>
          </a:p>
        </p:txBody>
      </p:sp>
      <p:sp>
        <p:nvSpPr>
          <p:cNvPr id="19" name="TextBox 18"/>
          <p:cNvSpPr txBox="1"/>
          <p:nvPr/>
        </p:nvSpPr>
        <p:spPr>
          <a:xfrm>
            <a:off x="7614138" y="1951686"/>
            <a:ext cx="1495145" cy="830997"/>
          </a:xfrm>
          <a:prstGeom prst="rect">
            <a:avLst/>
          </a:prstGeom>
          <a:solidFill>
            <a:schemeClr val="accent6"/>
          </a:solidFill>
          <a:ln w="38100">
            <a:solidFill>
              <a:srgbClr val="FFFF00"/>
            </a:solidFill>
          </a:ln>
        </p:spPr>
        <p:txBody>
          <a:bodyPr wrap="square" rtlCol="0">
            <a:spAutoFit/>
          </a:bodyPr>
          <a:lstStyle/>
          <a:p>
            <a:pPr algn="r"/>
            <a:r>
              <a:rPr lang="en-US" dirty="0" smtClean="0">
                <a:solidFill>
                  <a:srgbClr val="FFFF00"/>
                </a:solidFill>
              </a:rPr>
              <a:t>TLM trip level</a:t>
            </a:r>
            <a:endParaRPr lang="en-US" dirty="0">
              <a:solidFill>
                <a:srgbClr val="FFFF00"/>
              </a:solidFill>
            </a:endParaRPr>
          </a:p>
        </p:txBody>
      </p:sp>
      <p:cxnSp>
        <p:nvCxnSpPr>
          <p:cNvPr id="20" name="Straight Arrow Connector 19"/>
          <p:cNvCxnSpPr/>
          <p:nvPr/>
        </p:nvCxnSpPr>
        <p:spPr>
          <a:xfrm flipH="1">
            <a:off x="7144284" y="2367185"/>
            <a:ext cx="1034041" cy="0"/>
          </a:xfrm>
          <a:prstGeom prst="straightConnector1">
            <a:avLst/>
          </a:prstGeom>
          <a:ln w="762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4955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TLM status at Booster</a:t>
            </a:r>
            <a:endParaRPr lang="en-US" sz="2000" dirty="0"/>
          </a:p>
        </p:txBody>
      </p:sp>
      <p:sp>
        <p:nvSpPr>
          <p:cNvPr id="3" name="Content Placeholder 2"/>
          <p:cNvSpPr>
            <a:spLocks noGrp="1"/>
          </p:cNvSpPr>
          <p:nvPr>
            <p:ph idx="1"/>
          </p:nvPr>
        </p:nvSpPr>
        <p:spPr/>
        <p:txBody>
          <a:bodyPr/>
          <a:lstStyle/>
          <a:p>
            <a:r>
              <a:rPr lang="en-US" sz="2000" dirty="0" smtClean="0"/>
              <a:t>Total Loss Monitors have been installed at Booster</a:t>
            </a:r>
          </a:p>
          <a:p>
            <a:pPr lvl="1"/>
            <a:r>
              <a:rPr lang="en-US" sz="2000" dirty="0" smtClean="0"/>
              <a:t>Purpose is to eventually replace chipmunk array (48)</a:t>
            </a:r>
          </a:p>
          <a:p>
            <a:pPr lvl="1"/>
            <a:r>
              <a:rPr lang="en-US" sz="2000" dirty="0" smtClean="0"/>
              <a:t>Driven by the possibility of creating injection losses virtually anywhere in the Booster</a:t>
            </a:r>
          </a:p>
          <a:p>
            <a:pPr lvl="2"/>
            <a:r>
              <a:rPr lang="en-US" dirty="0" smtClean="0"/>
              <a:t>High strength correctors</a:t>
            </a:r>
          </a:p>
          <a:p>
            <a:r>
              <a:rPr lang="en-US" sz="2000" dirty="0"/>
              <a:t>8 detectors</a:t>
            </a:r>
          </a:p>
          <a:p>
            <a:pPr lvl="1"/>
            <a:r>
              <a:rPr lang="en-US" sz="2000" dirty="0"/>
              <a:t>200’ long</a:t>
            </a:r>
          </a:p>
          <a:p>
            <a:pPr lvl="1"/>
            <a:r>
              <a:rPr lang="en-US" sz="2000" dirty="0"/>
              <a:t>Each </a:t>
            </a:r>
            <a:r>
              <a:rPr lang="en-US" sz="2000" dirty="0" smtClean="0"/>
              <a:t>detector covers </a:t>
            </a:r>
            <a:r>
              <a:rPr lang="en-US" sz="2000" dirty="0"/>
              <a:t>3 periods</a:t>
            </a:r>
          </a:p>
          <a:p>
            <a:pPr lvl="1"/>
            <a:r>
              <a:rPr lang="en-US" sz="2000" dirty="0"/>
              <a:t>Response in units </a:t>
            </a:r>
            <a:r>
              <a:rPr lang="en-US" sz="2000" dirty="0" smtClean="0"/>
              <a:t>nC/min</a:t>
            </a:r>
          </a:p>
          <a:p>
            <a:r>
              <a:rPr lang="en-US" sz="2000" dirty="0" smtClean="0"/>
              <a:t>TLMs are actively measuring losses since early in 2015</a:t>
            </a:r>
          </a:p>
          <a:p>
            <a:pPr marL="342900" lvl="1" indent="-342900">
              <a:buFont typeface="Arial" panose="020B0604020202020204" pitchFamily="34" charset="0"/>
              <a:buChar char="•"/>
            </a:pPr>
            <a:r>
              <a:rPr lang="en-US" sz="2000" dirty="0"/>
              <a:t>System approved for use as a credited safety system in June </a:t>
            </a:r>
            <a:r>
              <a:rPr lang="en-US" sz="2000" dirty="0" smtClean="0"/>
              <a:t>2015</a:t>
            </a:r>
          </a:p>
          <a:p>
            <a:r>
              <a:rPr lang="en-US" sz="2000" dirty="0" smtClean="0"/>
              <a:t>System interlocks inactive at this time</a:t>
            </a:r>
          </a:p>
          <a:p>
            <a:pPr lvl="1"/>
            <a:r>
              <a:rPr lang="en-US" sz="2000" dirty="0" smtClean="0"/>
              <a:t>Awaiting completion of shielding assessment process</a:t>
            </a:r>
          </a:p>
        </p:txBody>
      </p:sp>
      <p:sp>
        <p:nvSpPr>
          <p:cNvPr id="4" name="Date Placeholder 3"/>
          <p:cNvSpPr>
            <a:spLocks noGrp="1"/>
          </p:cNvSpPr>
          <p:nvPr>
            <p:ph type="dt" sz="half" idx="10"/>
          </p:nvPr>
        </p:nvSpPr>
        <p:spPr/>
        <p:txBody>
          <a:bodyPr anchor="ctr"/>
          <a:lstStyle/>
          <a:p>
            <a:r>
              <a:rPr lang="en-US" altLang="en-US" dirty="0" smtClean="0"/>
              <a:t>11/23-24/15</a:t>
            </a:r>
            <a:endParaRPr lang="en-US" altLang="en-US" dirty="0"/>
          </a:p>
        </p:txBody>
      </p:sp>
      <p:sp>
        <p:nvSpPr>
          <p:cNvPr id="5" name="Footer Placeholder 4"/>
          <p:cNvSpPr>
            <a:spLocks noGrp="1"/>
          </p:cNvSpPr>
          <p:nvPr>
            <p:ph type="ftr" sz="quarter" idx="11"/>
          </p:nvPr>
        </p:nvSpPr>
        <p:spPr/>
        <p:txBody>
          <a:bodyPr anchor="ct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6" name="Slide Number Placeholder 5"/>
          <p:cNvSpPr>
            <a:spLocks noGrp="1"/>
          </p:cNvSpPr>
          <p:nvPr>
            <p:ph type="sldNum" sz="quarter" idx="12"/>
          </p:nvPr>
        </p:nvSpPr>
        <p:spPr/>
        <p:txBody>
          <a:bodyPr anchor="ctr"/>
          <a:lstStyle/>
          <a:p>
            <a:fld id="{52E9C158-AEF1-41A2-A6CE-6F0BAB305EFD}" type="slidenum">
              <a:rPr lang="en-US" altLang="en-US" smtClean="0"/>
              <a:pPr/>
              <a:t>2</a:t>
            </a:fld>
            <a:endParaRPr lang="en-US" altLang="en-US"/>
          </a:p>
        </p:txBody>
      </p:sp>
    </p:spTree>
    <p:extLst>
      <p:ext uri="{BB962C8B-B14F-4D97-AF65-F5344CB8AC3E}">
        <p14:creationId xmlns:p14="http://schemas.microsoft.com/office/powerpoint/2010/main" val="146220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7" y="177550"/>
            <a:ext cx="7024744" cy="473927"/>
          </a:xfrm>
        </p:spPr>
        <p:txBody>
          <a:bodyPr/>
          <a:lstStyle/>
          <a:p>
            <a:r>
              <a:rPr lang="en-US" sz="2000" dirty="0" smtClean="0"/>
              <a:t>TLM #8 one week response</a:t>
            </a:r>
            <a:endParaRPr lang="en-US" sz="2000" dirty="0"/>
          </a:p>
        </p:txBody>
      </p:sp>
      <p:sp>
        <p:nvSpPr>
          <p:cNvPr id="6" name="Slide Number Placeholder 5"/>
          <p:cNvSpPr>
            <a:spLocks noGrp="1"/>
          </p:cNvSpPr>
          <p:nvPr>
            <p:ph type="sldNum" sz="quarter" idx="12"/>
          </p:nvPr>
        </p:nvSpPr>
        <p:spPr/>
        <p:txBody>
          <a:bodyPr/>
          <a:lstStyle/>
          <a:p>
            <a:fld id="{9B7CA055-DEB5-426E-A892-F54E01360A23}" type="slidenum">
              <a:rPr lang="en-US" smtClean="0"/>
              <a:pPr/>
              <a:t>20</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325" y="842962"/>
            <a:ext cx="6229350" cy="5172075"/>
          </a:xfrm>
          <a:prstGeom prst="rect">
            <a:avLst/>
          </a:prstGeom>
        </p:spPr>
      </p:pic>
      <p:sp>
        <p:nvSpPr>
          <p:cNvPr id="13" name="Footer Placeholder 4"/>
          <p:cNvSpPr>
            <a:spLocks noGrp="1"/>
          </p:cNvSpPr>
          <p:nvPr>
            <p:ph type="ftr" sz="quarter" idx="11"/>
          </p:nvPr>
        </p:nvSpPr>
        <p:spPr>
          <a:xfrm>
            <a:off x="806450" y="6515100"/>
            <a:ext cx="5373688" cy="241300"/>
          </a:xfrm>
        </p:spPr>
        <p:txBody>
          <a:body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14"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sp>
        <p:nvSpPr>
          <p:cNvPr id="15" name="Rectangle 14"/>
          <p:cNvSpPr/>
          <p:nvPr/>
        </p:nvSpPr>
        <p:spPr>
          <a:xfrm>
            <a:off x="24179" y="1418492"/>
            <a:ext cx="1433146" cy="33855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4179" y="1418491"/>
            <a:ext cx="2466691" cy="338554"/>
          </a:xfrm>
          <a:prstGeom prst="rect">
            <a:avLst/>
          </a:prstGeom>
          <a:noFill/>
          <a:ln w="38100">
            <a:solidFill>
              <a:srgbClr val="00B050"/>
            </a:solidFill>
          </a:ln>
        </p:spPr>
        <p:txBody>
          <a:bodyPr wrap="square" rtlCol="0">
            <a:spAutoFit/>
          </a:bodyPr>
          <a:lstStyle/>
          <a:p>
            <a:r>
              <a:rPr lang="en-US" sz="1600" dirty="0" smtClean="0">
                <a:solidFill>
                  <a:srgbClr val="00B050"/>
                </a:solidFill>
              </a:rPr>
              <a:t>TLM #8</a:t>
            </a:r>
            <a:endParaRPr lang="en-US" sz="1600" dirty="0">
              <a:solidFill>
                <a:srgbClr val="00B050"/>
              </a:solidFill>
            </a:endParaRPr>
          </a:p>
        </p:txBody>
      </p:sp>
      <p:sp>
        <p:nvSpPr>
          <p:cNvPr id="17" name="Rectangle 16"/>
          <p:cNvSpPr/>
          <p:nvPr/>
        </p:nvSpPr>
        <p:spPr>
          <a:xfrm>
            <a:off x="24179" y="5073160"/>
            <a:ext cx="1433146" cy="58477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4179" y="5073160"/>
            <a:ext cx="2466691" cy="584775"/>
          </a:xfrm>
          <a:prstGeom prst="rect">
            <a:avLst/>
          </a:prstGeom>
          <a:noFill/>
          <a:ln w="38100">
            <a:solidFill>
              <a:srgbClr val="FFC000"/>
            </a:solidFill>
          </a:ln>
        </p:spPr>
        <p:txBody>
          <a:bodyPr wrap="square" rtlCol="0">
            <a:spAutoFit/>
          </a:bodyPr>
          <a:lstStyle/>
          <a:p>
            <a:r>
              <a:rPr lang="en-US" sz="1600" dirty="0" smtClean="0">
                <a:solidFill>
                  <a:srgbClr val="FFC000"/>
                </a:solidFill>
              </a:rPr>
              <a:t>NuMI target</a:t>
            </a:r>
          </a:p>
          <a:p>
            <a:r>
              <a:rPr lang="en-US" sz="1600" dirty="0" smtClean="0">
                <a:solidFill>
                  <a:srgbClr val="FFC000"/>
                </a:solidFill>
              </a:rPr>
              <a:t>power</a:t>
            </a:r>
            <a:endParaRPr lang="en-US" sz="1600" dirty="0">
              <a:solidFill>
                <a:srgbClr val="FFC000"/>
              </a:solidFill>
            </a:endParaRPr>
          </a:p>
        </p:txBody>
      </p:sp>
      <p:sp>
        <p:nvSpPr>
          <p:cNvPr id="19" name="TextBox 18"/>
          <p:cNvSpPr txBox="1"/>
          <p:nvPr/>
        </p:nvSpPr>
        <p:spPr>
          <a:xfrm>
            <a:off x="7614138" y="1951686"/>
            <a:ext cx="1495145" cy="830997"/>
          </a:xfrm>
          <a:prstGeom prst="rect">
            <a:avLst/>
          </a:prstGeom>
          <a:solidFill>
            <a:schemeClr val="accent6"/>
          </a:solidFill>
          <a:ln w="38100">
            <a:solidFill>
              <a:srgbClr val="FFFF00"/>
            </a:solidFill>
          </a:ln>
        </p:spPr>
        <p:txBody>
          <a:bodyPr wrap="square" rtlCol="0">
            <a:spAutoFit/>
          </a:bodyPr>
          <a:lstStyle/>
          <a:p>
            <a:pPr algn="r"/>
            <a:r>
              <a:rPr lang="en-US" dirty="0" smtClean="0">
                <a:solidFill>
                  <a:srgbClr val="FFFF00"/>
                </a:solidFill>
              </a:rPr>
              <a:t>TLM trip level</a:t>
            </a:r>
            <a:endParaRPr lang="en-US" dirty="0">
              <a:solidFill>
                <a:srgbClr val="FFFF00"/>
              </a:solidFill>
            </a:endParaRPr>
          </a:p>
        </p:txBody>
      </p:sp>
      <p:cxnSp>
        <p:nvCxnSpPr>
          <p:cNvPr id="20" name="Straight Arrow Connector 19"/>
          <p:cNvCxnSpPr/>
          <p:nvPr/>
        </p:nvCxnSpPr>
        <p:spPr>
          <a:xfrm flipH="1">
            <a:off x="7144284" y="2367185"/>
            <a:ext cx="1034041" cy="0"/>
          </a:xfrm>
          <a:prstGeom prst="straightConnector1">
            <a:avLst/>
          </a:prstGeom>
          <a:ln w="762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7604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179" y="2240114"/>
            <a:ext cx="1438861" cy="361702"/>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08" y="81517"/>
            <a:ext cx="8931530" cy="624468"/>
          </a:xfrm>
        </p:spPr>
        <p:txBody>
          <a:bodyPr>
            <a:normAutofit/>
          </a:bodyPr>
          <a:lstStyle/>
          <a:p>
            <a:r>
              <a:rPr lang="en-US" sz="2000" dirty="0" smtClean="0"/>
              <a:t>Excessive charge circuit prevents exceeding TLM system dynamic range</a:t>
            </a:r>
            <a:endParaRPr lang="en-US" sz="2000" dirty="0"/>
          </a:p>
        </p:txBody>
      </p:sp>
      <p:sp>
        <p:nvSpPr>
          <p:cNvPr id="6" name="Slide Number Placeholder 5"/>
          <p:cNvSpPr>
            <a:spLocks noGrp="1"/>
          </p:cNvSpPr>
          <p:nvPr>
            <p:ph type="sldNum" sz="quarter" idx="12"/>
          </p:nvPr>
        </p:nvSpPr>
        <p:spPr/>
        <p:txBody>
          <a:bodyPr/>
          <a:lstStyle/>
          <a:p>
            <a:fld id="{9B7CA055-DEB5-426E-A892-F54E01360A23}" type="slidenum">
              <a:rPr lang="en-US" smtClean="0"/>
              <a:pPr/>
              <a:t>21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0" y="841248"/>
            <a:ext cx="5411936" cy="4493396"/>
          </a:xfrm>
          <a:prstGeom prst="rect">
            <a:avLst/>
          </a:prstGeom>
        </p:spPr>
      </p:pic>
      <p:sp>
        <p:nvSpPr>
          <p:cNvPr id="11" name="TextBox 10"/>
          <p:cNvSpPr txBox="1"/>
          <p:nvPr/>
        </p:nvSpPr>
        <p:spPr>
          <a:xfrm>
            <a:off x="336781" y="5484558"/>
            <a:ext cx="8121418" cy="738664"/>
          </a:xfrm>
          <a:prstGeom prst="rect">
            <a:avLst/>
          </a:prstGeom>
          <a:noFill/>
        </p:spPr>
        <p:txBody>
          <a:bodyPr wrap="square" rtlCol="0">
            <a:spAutoFit/>
          </a:bodyPr>
          <a:lstStyle/>
          <a:p>
            <a:r>
              <a:rPr lang="en-US" sz="1400" dirty="0" smtClean="0"/>
              <a:t>HS5 corrector ramped to -39 amps at injection causes 400 MeV beam to be stopped in &lt; 1 turn. 1.88E12 </a:t>
            </a:r>
            <a:r>
              <a:rPr lang="en-US" sz="1400" dirty="0"/>
              <a:t>protons </a:t>
            </a:r>
            <a:r>
              <a:rPr lang="en-US" sz="1400" dirty="0" smtClean="0"/>
              <a:t>delivered at 2 Hz for 4 minutes (8.74E14 total protons). </a:t>
            </a:r>
            <a:r>
              <a:rPr lang="en-US" sz="1400" dirty="0"/>
              <a:t>A total of 14,935 nC was collected and reported by the TLM </a:t>
            </a:r>
            <a:r>
              <a:rPr lang="en-US" sz="1400" dirty="0" smtClean="0"/>
              <a:t>system. A rad trip would have eventually occurred in 12 minutes.</a:t>
            </a:r>
            <a:endParaRPr lang="en-US" sz="1400" dirty="0"/>
          </a:p>
        </p:txBody>
      </p:sp>
      <p:sp>
        <p:nvSpPr>
          <p:cNvPr id="12" name="Footer Placeholder 4"/>
          <p:cNvSpPr>
            <a:spLocks noGrp="1"/>
          </p:cNvSpPr>
          <p:nvPr>
            <p:ph type="ftr" sz="quarter" idx="11"/>
          </p:nvPr>
        </p:nvSpPr>
        <p:spPr>
          <a:xfrm>
            <a:off x="806450" y="6515100"/>
            <a:ext cx="5373688" cy="241300"/>
          </a:xfrm>
        </p:spPr>
        <p:txBody>
          <a:body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14"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sp>
        <p:nvSpPr>
          <p:cNvPr id="15" name="Rectangle 14"/>
          <p:cNvSpPr/>
          <p:nvPr/>
        </p:nvSpPr>
        <p:spPr>
          <a:xfrm>
            <a:off x="24179" y="1814145"/>
            <a:ext cx="1433146" cy="338554"/>
          </a:xfrm>
          <a:prstGeom prst="rect">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6" name="TextBox 15"/>
          <p:cNvSpPr txBox="1"/>
          <p:nvPr/>
        </p:nvSpPr>
        <p:spPr>
          <a:xfrm>
            <a:off x="24180" y="1814144"/>
            <a:ext cx="2270614" cy="338554"/>
          </a:xfrm>
          <a:prstGeom prst="rect">
            <a:avLst/>
          </a:prstGeom>
          <a:noFill/>
          <a:ln w="38100">
            <a:solidFill>
              <a:srgbClr val="7030A0"/>
            </a:solidFill>
          </a:ln>
        </p:spPr>
        <p:txBody>
          <a:bodyPr wrap="square" rtlCol="0">
            <a:spAutoFit/>
          </a:bodyPr>
          <a:lstStyle/>
          <a:p>
            <a:r>
              <a:rPr lang="en-US" sz="1600" dirty="0" smtClean="0">
                <a:solidFill>
                  <a:srgbClr val="7030A0"/>
                </a:solidFill>
              </a:rPr>
              <a:t>TLM #3</a:t>
            </a:r>
            <a:endParaRPr lang="en-US" sz="1600" dirty="0">
              <a:solidFill>
                <a:srgbClr val="7030A0"/>
              </a:solidFill>
            </a:endParaRPr>
          </a:p>
        </p:txBody>
      </p:sp>
      <p:sp>
        <p:nvSpPr>
          <p:cNvPr id="17" name="Rectangle 16"/>
          <p:cNvSpPr/>
          <p:nvPr/>
        </p:nvSpPr>
        <p:spPr>
          <a:xfrm>
            <a:off x="0" y="1340328"/>
            <a:ext cx="1433146" cy="338554"/>
          </a:xfrm>
          <a:prstGeom prst="rect">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8" name="TextBox 17"/>
          <p:cNvSpPr txBox="1"/>
          <p:nvPr/>
        </p:nvSpPr>
        <p:spPr>
          <a:xfrm>
            <a:off x="1" y="1340327"/>
            <a:ext cx="2294792" cy="338554"/>
          </a:xfrm>
          <a:prstGeom prst="rect">
            <a:avLst/>
          </a:prstGeom>
          <a:noFill/>
          <a:ln w="38100">
            <a:solidFill>
              <a:srgbClr val="00B050"/>
            </a:solidFill>
          </a:ln>
        </p:spPr>
        <p:txBody>
          <a:bodyPr wrap="square" rtlCol="0">
            <a:spAutoFit/>
          </a:bodyPr>
          <a:lstStyle/>
          <a:p>
            <a:r>
              <a:rPr lang="en-US" sz="1600" dirty="0" smtClean="0">
                <a:solidFill>
                  <a:srgbClr val="00B050"/>
                </a:solidFill>
              </a:rPr>
              <a:t>Excessive charge</a:t>
            </a:r>
            <a:endParaRPr lang="en-US" sz="1600" dirty="0">
              <a:solidFill>
                <a:srgbClr val="00B050"/>
              </a:solidFill>
            </a:endParaRPr>
          </a:p>
        </p:txBody>
      </p:sp>
      <p:sp>
        <p:nvSpPr>
          <p:cNvPr id="19" name="Rectangle 18"/>
          <p:cNvSpPr/>
          <p:nvPr/>
        </p:nvSpPr>
        <p:spPr>
          <a:xfrm>
            <a:off x="0" y="2263262"/>
            <a:ext cx="1433146" cy="338554"/>
          </a:xfrm>
          <a:prstGeom prst="rect">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0" name="TextBox 19"/>
          <p:cNvSpPr txBox="1"/>
          <p:nvPr/>
        </p:nvSpPr>
        <p:spPr>
          <a:xfrm>
            <a:off x="1" y="2263261"/>
            <a:ext cx="2294794" cy="338554"/>
          </a:xfrm>
          <a:prstGeom prst="rect">
            <a:avLst/>
          </a:prstGeom>
          <a:noFill/>
          <a:ln w="38100">
            <a:solidFill>
              <a:srgbClr val="FFFF00"/>
            </a:solidFill>
          </a:ln>
        </p:spPr>
        <p:txBody>
          <a:bodyPr wrap="square" rtlCol="0">
            <a:spAutoFit/>
          </a:bodyPr>
          <a:lstStyle/>
          <a:p>
            <a:r>
              <a:rPr lang="en-US" sz="1600" dirty="0" smtClean="0">
                <a:solidFill>
                  <a:srgbClr val="FFFF00"/>
                </a:solidFill>
              </a:rPr>
              <a:t>Beam intensity</a:t>
            </a:r>
            <a:endParaRPr lang="en-US" sz="1600" dirty="0">
              <a:solidFill>
                <a:srgbClr val="FFFF00"/>
              </a:solidFill>
            </a:endParaRPr>
          </a:p>
        </p:txBody>
      </p:sp>
      <p:sp>
        <p:nvSpPr>
          <p:cNvPr id="21" name="TextBox 20"/>
          <p:cNvSpPr txBox="1"/>
          <p:nvPr/>
        </p:nvSpPr>
        <p:spPr>
          <a:xfrm>
            <a:off x="6866565" y="3517275"/>
            <a:ext cx="2277435" cy="830997"/>
          </a:xfrm>
          <a:prstGeom prst="rect">
            <a:avLst/>
          </a:prstGeom>
          <a:solidFill>
            <a:schemeClr val="accent6"/>
          </a:solidFill>
          <a:ln w="38100">
            <a:solidFill>
              <a:srgbClr val="00B050"/>
            </a:solidFill>
          </a:ln>
        </p:spPr>
        <p:txBody>
          <a:bodyPr wrap="square" rtlCol="0">
            <a:spAutoFit/>
          </a:bodyPr>
          <a:lstStyle/>
          <a:p>
            <a:pPr algn="r"/>
            <a:r>
              <a:rPr lang="en-US" dirty="0" smtClean="0">
                <a:solidFill>
                  <a:srgbClr val="00B050"/>
                </a:solidFill>
              </a:rPr>
              <a:t>Excessive charge trip level</a:t>
            </a:r>
            <a:endParaRPr lang="en-US" dirty="0">
              <a:solidFill>
                <a:srgbClr val="00B050"/>
              </a:solidFill>
            </a:endParaRPr>
          </a:p>
        </p:txBody>
      </p:sp>
      <p:cxnSp>
        <p:nvCxnSpPr>
          <p:cNvPr id="22" name="Straight Arrow Connector 21"/>
          <p:cNvCxnSpPr/>
          <p:nvPr/>
        </p:nvCxnSpPr>
        <p:spPr>
          <a:xfrm flipH="1">
            <a:off x="6396711" y="4042982"/>
            <a:ext cx="1034041" cy="0"/>
          </a:xfrm>
          <a:prstGeom prst="straightConnector1">
            <a:avLst/>
          </a:prstGeom>
          <a:ln w="762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 y="3189363"/>
            <a:ext cx="1433146" cy="338554"/>
          </a:xfrm>
          <a:prstGeom prst="rect">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TextBox 23"/>
          <p:cNvSpPr txBox="1"/>
          <p:nvPr/>
        </p:nvSpPr>
        <p:spPr>
          <a:xfrm>
            <a:off x="0" y="3189362"/>
            <a:ext cx="2294792" cy="338554"/>
          </a:xfrm>
          <a:prstGeom prst="rect">
            <a:avLst/>
          </a:prstGeom>
          <a:noFill/>
          <a:ln w="38100">
            <a:solidFill>
              <a:srgbClr val="00B050"/>
            </a:solidFill>
          </a:ln>
        </p:spPr>
        <p:txBody>
          <a:bodyPr wrap="square" rtlCol="0">
            <a:spAutoFit/>
          </a:bodyPr>
          <a:lstStyle/>
          <a:p>
            <a:r>
              <a:rPr lang="en-US" sz="1600" dirty="0" smtClean="0">
                <a:solidFill>
                  <a:srgbClr val="00B050"/>
                </a:solidFill>
              </a:rPr>
              <a:t>L6 chipmunk</a:t>
            </a:r>
            <a:endParaRPr lang="en-US" sz="1600" dirty="0">
              <a:solidFill>
                <a:srgbClr val="00B050"/>
              </a:solidFill>
            </a:endParaRPr>
          </a:p>
        </p:txBody>
      </p:sp>
      <p:sp>
        <p:nvSpPr>
          <p:cNvPr id="25" name="TextBox 24"/>
          <p:cNvSpPr txBox="1"/>
          <p:nvPr/>
        </p:nvSpPr>
        <p:spPr>
          <a:xfrm>
            <a:off x="6913731" y="1183202"/>
            <a:ext cx="2167516" cy="1938992"/>
          </a:xfrm>
          <a:prstGeom prst="rect">
            <a:avLst/>
          </a:prstGeom>
          <a:noFill/>
        </p:spPr>
        <p:txBody>
          <a:bodyPr wrap="square" rtlCol="0">
            <a:spAutoFit/>
          </a:bodyPr>
          <a:lstStyle/>
          <a:p>
            <a:r>
              <a:rPr lang="en-US" sz="2000" dirty="0" smtClean="0"/>
              <a:t>Excessive charge circuit monitors voltage of the electrometer integrating capacitor</a:t>
            </a:r>
            <a:endParaRPr lang="en-US" sz="2000" dirty="0"/>
          </a:p>
        </p:txBody>
      </p:sp>
    </p:spTree>
    <p:extLst>
      <p:ext uri="{BB962C8B-B14F-4D97-AF65-F5344CB8AC3E}">
        <p14:creationId xmlns:p14="http://schemas.microsoft.com/office/powerpoint/2010/main" val="3432247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08" y="4069463"/>
            <a:ext cx="1403116" cy="33855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B7CA055-DEB5-426E-A892-F54E01360A23}" type="slidenum">
              <a:rPr lang="en-US" smtClean="0"/>
              <a:pPr/>
              <a:t>22</a:t>
            </a:fld>
            <a:endParaRPr lang="en-US"/>
          </a:p>
        </p:txBody>
      </p:sp>
      <p:pic>
        <p:nvPicPr>
          <p:cNvPr id="8" name="Picture 7"/>
          <p:cNvPicPr>
            <a:picLocks/>
          </p:cNvPicPr>
          <p:nvPr/>
        </p:nvPicPr>
        <p:blipFill>
          <a:blip r:embed="rId2">
            <a:extLst>
              <a:ext uri="{28A0092B-C50C-407E-A947-70E740481C1C}">
                <a14:useLocalDpi xmlns:a14="http://schemas.microsoft.com/office/drawing/2010/main" val="0"/>
              </a:ext>
            </a:extLst>
          </a:blip>
          <a:stretch>
            <a:fillRect/>
          </a:stretch>
        </p:blipFill>
        <p:spPr>
          <a:xfrm>
            <a:off x="1463040" y="841248"/>
            <a:ext cx="5413248" cy="4489704"/>
          </a:xfrm>
          <a:prstGeom prst="rect">
            <a:avLst/>
          </a:prstGeom>
        </p:spPr>
      </p:pic>
      <p:sp>
        <p:nvSpPr>
          <p:cNvPr id="5" name="TextBox 4"/>
          <p:cNvSpPr txBox="1"/>
          <p:nvPr/>
        </p:nvSpPr>
        <p:spPr>
          <a:xfrm>
            <a:off x="54208" y="5330952"/>
            <a:ext cx="9089792" cy="1169551"/>
          </a:xfrm>
          <a:prstGeom prst="rect">
            <a:avLst/>
          </a:prstGeom>
          <a:noFill/>
        </p:spPr>
        <p:txBody>
          <a:bodyPr wrap="square" rtlCol="0">
            <a:spAutoFit/>
          </a:bodyPr>
          <a:lstStyle/>
          <a:p>
            <a:r>
              <a:rPr lang="en-US" sz="1400" dirty="0" smtClean="0"/>
              <a:t>HL6 </a:t>
            </a:r>
            <a:r>
              <a:rPr lang="en-US" sz="1400" dirty="0"/>
              <a:t>corrector ramped to -39 amps at injection causes 400 MeV beam to be stopped in &lt; 1 turn. 1.88E12 protons delivered at 2 Hz for 4 minutes (8.74E14 total protons). A total of </a:t>
            </a:r>
            <a:r>
              <a:rPr lang="en-US" sz="1400" dirty="0" smtClean="0"/>
              <a:t>24,609 </a:t>
            </a:r>
            <a:r>
              <a:rPr lang="en-US" sz="1400" dirty="0"/>
              <a:t>nC was collected and reported by the TLM </a:t>
            </a:r>
            <a:r>
              <a:rPr lang="en-US" sz="1400" dirty="0" smtClean="0"/>
              <a:t>system, just 25% of the total charge that was produced. The excessive charge protection circuit would have stopped beam delivery about 42 seconds after initiation of beam loss. All charge produced would have been collected and recorded.</a:t>
            </a:r>
            <a:endParaRPr lang="en-US" sz="1400" dirty="0"/>
          </a:p>
          <a:p>
            <a:endParaRPr lang="en-US" sz="1400" dirty="0"/>
          </a:p>
        </p:txBody>
      </p:sp>
      <p:sp>
        <p:nvSpPr>
          <p:cNvPr id="12" name="Footer Placeholder 4"/>
          <p:cNvSpPr>
            <a:spLocks noGrp="1"/>
          </p:cNvSpPr>
          <p:nvPr>
            <p:ph type="ftr" sz="quarter" idx="11"/>
          </p:nvPr>
        </p:nvSpPr>
        <p:spPr>
          <a:xfrm>
            <a:off x="806450" y="6515100"/>
            <a:ext cx="5373688" cy="241300"/>
          </a:xfrm>
        </p:spPr>
        <p:txBody>
          <a:body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14"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sp>
        <p:nvSpPr>
          <p:cNvPr id="13" name="Title 1"/>
          <p:cNvSpPr txBox="1">
            <a:spLocks/>
          </p:cNvSpPr>
          <p:nvPr/>
        </p:nvSpPr>
        <p:spPr>
          <a:xfrm>
            <a:off x="54208" y="81517"/>
            <a:ext cx="8931530" cy="624468"/>
          </a:xfrm>
          <a:prstGeom prst="rect">
            <a:avLst/>
          </a:prstGeom>
        </p:spPr>
        <p:txBody>
          <a:bodyPr lIns="0" tIns="0" rIns="0" bIns="0" anchor="b" anchorCtr="0">
            <a:normAutofit/>
          </a:bodyPr>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000" smtClean="0"/>
              <a:t>Excessive charge circuit prevents exceeding TLM system dynamic range</a:t>
            </a:r>
            <a:endParaRPr lang="en-US" sz="2000" dirty="0"/>
          </a:p>
        </p:txBody>
      </p:sp>
      <p:sp>
        <p:nvSpPr>
          <p:cNvPr id="15" name="Rectangle 14"/>
          <p:cNvSpPr/>
          <p:nvPr/>
        </p:nvSpPr>
        <p:spPr>
          <a:xfrm>
            <a:off x="24179" y="2240114"/>
            <a:ext cx="1438861" cy="361702"/>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4179" y="1814145"/>
            <a:ext cx="1433146" cy="338554"/>
          </a:xfrm>
          <a:prstGeom prst="rect">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7" name="TextBox 16"/>
          <p:cNvSpPr txBox="1"/>
          <p:nvPr/>
        </p:nvSpPr>
        <p:spPr>
          <a:xfrm>
            <a:off x="24180" y="1814144"/>
            <a:ext cx="2270614" cy="338554"/>
          </a:xfrm>
          <a:prstGeom prst="rect">
            <a:avLst/>
          </a:prstGeom>
          <a:noFill/>
          <a:ln w="38100">
            <a:solidFill>
              <a:srgbClr val="7030A0"/>
            </a:solidFill>
          </a:ln>
        </p:spPr>
        <p:txBody>
          <a:bodyPr wrap="square" rtlCol="0">
            <a:spAutoFit/>
          </a:bodyPr>
          <a:lstStyle/>
          <a:p>
            <a:r>
              <a:rPr lang="en-US" sz="1600" dirty="0" smtClean="0">
                <a:solidFill>
                  <a:srgbClr val="7030A0"/>
                </a:solidFill>
              </a:rPr>
              <a:t>TLM #3</a:t>
            </a:r>
            <a:endParaRPr lang="en-US" sz="1600" dirty="0">
              <a:solidFill>
                <a:srgbClr val="7030A0"/>
              </a:solidFill>
            </a:endParaRPr>
          </a:p>
        </p:txBody>
      </p:sp>
      <p:sp>
        <p:nvSpPr>
          <p:cNvPr id="18" name="Rectangle 17"/>
          <p:cNvSpPr/>
          <p:nvPr/>
        </p:nvSpPr>
        <p:spPr>
          <a:xfrm>
            <a:off x="0" y="1340328"/>
            <a:ext cx="1433146" cy="338554"/>
          </a:xfrm>
          <a:prstGeom prst="rect">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9" name="TextBox 18"/>
          <p:cNvSpPr txBox="1"/>
          <p:nvPr/>
        </p:nvSpPr>
        <p:spPr>
          <a:xfrm>
            <a:off x="1" y="1340327"/>
            <a:ext cx="2294792" cy="338554"/>
          </a:xfrm>
          <a:prstGeom prst="rect">
            <a:avLst/>
          </a:prstGeom>
          <a:noFill/>
          <a:ln w="38100">
            <a:solidFill>
              <a:srgbClr val="00B050"/>
            </a:solidFill>
          </a:ln>
        </p:spPr>
        <p:txBody>
          <a:bodyPr wrap="square" rtlCol="0">
            <a:spAutoFit/>
          </a:bodyPr>
          <a:lstStyle/>
          <a:p>
            <a:r>
              <a:rPr lang="en-US" sz="1600" dirty="0" smtClean="0">
                <a:solidFill>
                  <a:srgbClr val="00B050"/>
                </a:solidFill>
              </a:rPr>
              <a:t>Excessive charge</a:t>
            </a:r>
            <a:endParaRPr lang="en-US" sz="1600" dirty="0">
              <a:solidFill>
                <a:srgbClr val="00B050"/>
              </a:solidFill>
            </a:endParaRPr>
          </a:p>
        </p:txBody>
      </p:sp>
      <p:sp>
        <p:nvSpPr>
          <p:cNvPr id="20" name="Rectangle 19"/>
          <p:cNvSpPr/>
          <p:nvPr/>
        </p:nvSpPr>
        <p:spPr>
          <a:xfrm>
            <a:off x="0" y="2263262"/>
            <a:ext cx="1433146" cy="338554"/>
          </a:xfrm>
          <a:prstGeom prst="rect">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1" name="TextBox 20"/>
          <p:cNvSpPr txBox="1"/>
          <p:nvPr/>
        </p:nvSpPr>
        <p:spPr>
          <a:xfrm>
            <a:off x="1" y="2263261"/>
            <a:ext cx="2294794" cy="338554"/>
          </a:xfrm>
          <a:prstGeom prst="rect">
            <a:avLst/>
          </a:prstGeom>
          <a:noFill/>
          <a:ln w="38100">
            <a:solidFill>
              <a:srgbClr val="FFFF00"/>
            </a:solidFill>
          </a:ln>
        </p:spPr>
        <p:txBody>
          <a:bodyPr wrap="square" rtlCol="0">
            <a:spAutoFit/>
          </a:bodyPr>
          <a:lstStyle/>
          <a:p>
            <a:r>
              <a:rPr lang="en-US" sz="1600" dirty="0" smtClean="0">
                <a:solidFill>
                  <a:srgbClr val="FFFF00"/>
                </a:solidFill>
              </a:rPr>
              <a:t>Beam intensity</a:t>
            </a:r>
            <a:endParaRPr lang="en-US" sz="1600" dirty="0">
              <a:solidFill>
                <a:srgbClr val="FFFF00"/>
              </a:solidFill>
            </a:endParaRPr>
          </a:p>
        </p:txBody>
      </p:sp>
      <p:sp>
        <p:nvSpPr>
          <p:cNvPr id="22" name="Rectangle 21"/>
          <p:cNvSpPr/>
          <p:nvPr/>
        </p:nvSpPr>
        <p:spPr>
          <a:xfrm>
            <a:off x="24178" y="4069464"/>
            <a:ext cx="1433146" cy="338554"/>
          </a:xfrm>
          <a:prstGeom prst="rect">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TextBox 23"/>
          <p:cNvSpPr txBox="1"/>
          <p:nvPr/>
        </p:nvSpPr>
        <p:spPr>
          <a:xfrm>
            <a:off x="6866565" y="3517275"/>
            <a:ext cx="2277435" cy="830997"/>
          </a:xfrm>
          <a:prstGeom prst="rect">
            <a:avLst/>
          </a:prstGeom>
          <a:solidFill>
            <a:schemeClr val="accent6"/>
          </a:solidFill>
          <a:ln w="38100">
            <a:solidFill>
              <a:srgbClr val="00B050"/>
            </a:solidFill>
          </a:ln>
        </p:spPr>
        <p:txBody>
          <a:bodyPr wrap="square" rtlCol="0">
            <a:spAutoFit/>
          </a:bodyPr>
          <a:lstStyle/>
          <a:p>
            <a:pPr algn="r"/>
            <a:r>
              <a:rPr lang="en-US" dirty="0" smtClean="0">
                <a:solidFill>
                  <a:srgbClr val="00B050"/>
                </a:solidFill>
              </a:rPr>
              <a:t>Excessive charge trip level</a:t>
            </a:r>
            <a:endParaRPr lang="en-US" dirty="0">
              <a:solidFill>
                <a:srgbClr val="00B050"/>
              </a:solidFill>
            </a:endParaRPr>
          </a:p>
        </p:txBody>
      </p:sp>
      <p:cxnSp>
        <p:nvCxnSpPr>
          <p:cNvPr id="25" name="Straight Arrow Connector 24"/>
          <p:cNvCxnSpPr/>
          <p:nvPr/>
        </p:nvCxnSpPr>
        <p:spPr>
          <a:xfrm flipH="1">
            <a:off x="6396711" y="4042982"/>
            <a:ext cx="1034041" cy="0"/>
          </a:xfrm>
          <a:prstGeom prst="straightConnector1">
            <a:avLst/>
          </a:prstGeom>
          <a:ln w="762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4179" y="4069463"/>
            <a:ext cx="2294792" cy="338554"/>
          </a:xfrm>
          <a:prstGeom prst="rect">
            <a:avLst/>
          </a:prstGeom>
          <a:noFill/>
          <a:ln w="38100">
            <a:solidFill>
              <a:srgbClr val="FFFF00"/>
            </a:solidFill>
          </a:ln>
        </p:spPr>
        <p:txBody>
          <a:bodyPr wrap="square" rtlCol="0">
            <a:spAutoFit/>
          </a:bodyPr>
          <a:lstStyle/>
          <a:p>
            <a:r>
              <a:rPr lang="en-US" sz="1600" dirty="0" smtClean="0">
                <a:solidFill>
                  <a:srgbClr val="FFFF00"/>
                </a:solidFill>
              </a:rPr>
              <a:t>L7 chipmunk</a:t>
            </a:r>
            <a:endParaRPr lang="en-US" sz="1600" dirty="0">
              <a:solidFill>
                <a:srgbClr val="FFFF00"/>
              </a:solidFill>
            </a:endParaRPr>
          </a:p>
        </p:txBody>
      </p:sp>
    </p:spTree>
    <p:extLst>
      <p:ext uri="{BB962C8B-B14F-4D97-AF65-F5344CB8AC3E}">
        <p14:creationId xmlns:p14="http://schemas.microsoft.com/office/powerpoint/2010/main" val="190953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12" y="77967"/>
            <a:ext cx="8441890" cy="624468"/>
          </a:xfrm>
        </p:spPr>
        <p:txBody>
          <a:bodyPr>
            <a:normAutofit/>
          </a:bodyPr>
          <a:lstStyle/>
          <a:p>
            <a:r>
              <a:rPr lang="en-US" sz="2000" dirty="0" smtClean="0"/>
              <a:t>TLM electrometer internal fault trips inhibit beam</a:t>
            </a:r>
            <a:endParaRPr lang="en-US" sz="2000" dirty="0"/>
          </a:p>
        </p:txBody>
      </p:sp>
      <p:sp>
        <p:nvSpPr>
          <p:cNvPr id="3" name="Content Placeholder 2"/>
          <p:cNvSpPr>
            <a:spLocks noGrp="1"/>
          </p:cNvSpPr>
          <p:nvPr>
            <p:ph idx="1"/>
          </p:nvPr>
        </p:nvSpPr>
        <p:spPr>
          <a:xfrm>
            <a:off x="452437" y="904499"/>
            <a:ext cx="8281365" cy="5214290"/>
          </a:xfrm>
        </p:spPr>
        <p:txBody>
          <a:bodyPr>
            <a:normAutofit/>
          </a:bodyPr>
          <a:lstStyle/>
          <a:p>
            <a:r>
              <a:rPr lang="en-US" sz="2000" dirty="0" smtClean="0">
                <a:solidFill>
                  <a:srgbClr val="404040"/>
                </a:solidFill>
              </a:rPr>
              <a:t>TLM </a:t>
            </a:r>
            <a:r>
              <a:rPr lang="en-US" sz="2000" dirty="0">
                <a:solidFill>
                  <a:srgbClr val="404040"/>
                </a:solidFill>
              </a:rPr>
              <a:t>chassis loses power</a:t>
            </a:r>
          </a:p>
          <a:p>
            <a:r>
              <a:rPr lang="en-US" sz="2000" dirty="0">
                <a:solidFill>
                  <a:srgbClr val="404040"/>
                </a:solidFill>
              </a:rPr>
              <a:t>Motherboard </a:t>
            </a:r>
            <a:r>
              <a:rPr lang="en-US" sz="2000" dirty="0" smtClean="0">
                <a:solidFill>
                  <a:srgbClr val="404040"/>
                </a:solidFill>
              </a:rPr>
              <a:t>subsystem voltages </a:t>
            </a:r>
            <a:r>
              <a:rPr lang="en-US" sz="2000" dirty="0">
                <a:solidFill>
                  <a:srgbClr val="404040"/>
                </a:solidFill>
              </a:rPr>
              <a:t>go out of tolerance </a:t>
            </a:r>
          </a:p>
          <a:p>
            <a:r>
              <a:rPr lang="en-US" sz="2000" dirty="0" smtClean="0">
                <a:solidFill>
                  <a:srgbClr val="404040"/>
                </a:solidFill>
              </a:rPr>
              <a:t>Detector is </a:t>
            </a:r>
            <a:r>
              <a:rPr lang="en-US" sz="2000" dirty="0">
                <a:solidFill>
                  <a:srgbClr val="404040"/>
                </a:solidFill>
              </a:rPr>
              <a:t>disconnected </a:t>
            </a:r>
            <a:r>
              <a:rPr lang="en-US" sz="2000" dirty="0" smtClean="0">
                <a:solidFill>
                  <a:srgbClr val="404040"/>
                </a:solidFill>
              </a:rPr>
              <a:t>from electrometer</a:t>
            </a:r>
          </a:p>
          <a:p>
            <a:r>
              <a:rPr lang="en-US" sz="2000" dirty="0" smtClean="0"/>
              <a:t>Detector bias voltage not sensed</a:t>
            </a:r>
            <a:endParaRPr lang="en-US" sz="2000" dirty="0">
              <a:solidFill>
                <a:srgbClr val="404040"/>
              </a:solidFill>
            </a:endParaRPr>
          </a:p>
          <a:p>
            <a:r>
              <a:rPr lang="en-US" sz="2000" dirty="0" smtClean="0">
                <a:solidFill>
                  <a:srgbClr val="404040"/>
                </a:solidFill>
              </a:rPr>
              <a:t>System </a:t>
            </a:r>
            <a:r>
              <a:rPr lang="en-US" sz="2000" dirty="0">
                <a:solidFill>
                  <a:srgbClr val="404040"/>
                </a:solidFill>
              </a:rPr>
              <a:t>heartbeat is lost (provided by 83 </a:t>
            </a:r>
            <a:r>
              <a:rPr lang="en-US" sz="2000" dirty="0" err="1">
                <a:solidFill>
                  <a:srgbClr val="404040"/>
                </a:solidFill>
              </a:rPr>
              <a:t>pA</a:t>
            </a:r>
            <a:r>
              <a:rPr lang="en-US" sz="2000" dirty="0">
                <a:solidFill>
                  <a:srgbClr val="404040"/>
                </a:solidFill>
              </a:rPr>
              <a:t> leakage current)</a:t>
            </a:r>
          </a:p>
          <a:p>
            <a:r>
              <a:rPr lang="en-US" sz="2000" dirty="0" smtClean="0">
                <a:solidFill>
                  <a:srgbClr val="404040"/>
                </a:solidFill>
              </a:rPr>
              <a:t>Detector bias </a:t>
            </a:r>
            <a:r>
              <a:rPr lang="en-US" sz="2000" dirty="0">
                <a:solidFill>
                  <a:srgbClr val="404040"/>
                </a:solidFill>
              </a:rPr>
              <a:t>voltage falls outside tolerance</a:t>
            </a:r>
          </a:p>
          <a:p>
            <a:r>
              <a:rPr lang="en-US" sz="2000" dirty="0" smtClean="0">
                <a:solidFill>
                  <a:srgbClr val="404040"/>
                </a:solidFill>
              </a:rPr>
              <a:t>Detector gas </a:t>
            </a:r>
            <a:r>
              <a:rPr lang="en-US" sz="2000" dirty="0">
                <a:solidFill>
                  <a:srgbClr val="404040"/>
                </a:solidFill>
              </a:rPr>
              <a:t>flow is lost, (nominally 25 cc/min</a:t>
            </a:r>
            <a:r>
              <a:rPr lang="en-US" sz="2000" dirty="0" smtClean="0">
                <a:solidFill>
                  <a:srgbClr val="404040"/>
                </a:solidFill>
              </a:rPr>
              <a:t>)</a:t>
            </a:r>
          </a:p>
          <a:p>
            <a:pPr lvl="1"/>
            <a:r>
              <a:rPr lang="en-US" sz="2000" dirty="0" smtClean="0"/>
              <a:t>One gas system covers the entire Booster</a:t>
            </a:r>
            <a:endParaRPr lang="en-US" sz="2000" dirty="0" smtClean="0">
              <a:solidFill>
                <a:srgbClr val="404040"/>
              </a:solidFill>
            </a:endParaRPr>
          </a:p>
          <a:p>
            <a:r>
              <a:rPr lang="en-US" sz="2000" dirty="0" smtClean="0">
                <a:solidFill>
                  <a:srgbClr val="404040"/>
                </a:solidFill>
              </a:rPr>
              <a:t>Excessive </a:t>
            </a:r>
            <a:r>
              <a:rPr lang="en-US" sz="2000" dirty="0" smtClean="0">
                <a:solidFill>
                  <a:srgbClr val="404040"/>
                </a:solidFill>
              </a:rPr>
              <a:t>charge </a:t>
            </a:r>
            <a:r>
              <a:rPr lang="en-US" sz="2000" dirty="0" smtClean="0">
                <a:solidFill>
                  <a:srgbClr val="404040"/>
                </a:solidFill>
              </a:rPr>
              <a:t>collection</a:t>
            </a:r>
          </a:p>
          <a:p>
            <a:endParaRPr lang="en-US" sz="2000" dirty="0"/>
          </a:p>
          <a:p>
            <a:r>
              <a:rPr lang="en-US" sz="2000" dirty="0" smtClean="0">
                <a:solidFill>
                  <a:srgbClr val="404040"/>
                </a:solidFill>
              </a:rPr>
              <a:t>NOTE: Argon/CO</a:t>
            </a:r>
            <a:r>
              <a:rPr lang="en-US" sz="2000" baseline="-25000" dirty="0" smtClean="0">
                <a:solidFill>
                  <a:srgbClr val="404040"/>
                </a:solidFill>
              </a:rPr>
              <a:t>2</a:t>
            </a:r>
            <a:r>
              <a:rPr lang="en-US" sz="2000" dirty="0" smtClean="0">
                <a:solidFill>
                  <a:srgbClr val="404040"/>
                </a:solidFill>
              </a:rPr>
              <a:t> TLM supply bottle pressure is on ACNET and provides early warning (weeks) of gas bottle supply condition</a:t>
            </a:r>
            <a:endParaRPr lang="en-US" sz="2000" dirty="0" smtClean="0">
              <a:solidFill>
                <a:srgbClr val="404040"/>
              </a:solidFill>
            </a:endParaRPr>
          </a:p>
          <a:p>
            <a:pPr marL="0" indent="0">
              <a:buNone/>
            </a:pPr>
            <a:endParaRPr lang="en-US" sz="2000" dirty="0">
              <a:solidFill>
                <a:srgbClr val="404040"/>
              </a:solidFill>
            </a:endParaRPr>
          </a:p>
        </p:txBody>
      </p:sp>
      <p:sp>
        <p:nvSpPr>
          <p:cNvPr id="6" name="Slide Number Placeholder 5"/>
          <p:cNvSpPr>
            <a:spLocks noGrp="1"/>
          </p:cNvSpPr>
          <p:nvPr>
            <p:ph type="sldNum" sz="quarter" idx="12"/>
          </p:nvPr>
        </p:nvSpPr>
        <p:spPr/>
        <p:txBody>
          <a:bodyPr/>
          <a:lstStyle/>
          <a:p>
            <a:fld id="{9B7CA055-DEB5-426E-A892-F54E01360A23}" type="slidenum">
              <a:rPr lang="en-US" smtClean="0"/>
              <a:pPr/>
              <a:t>23</a:t>
            </a:fld>
            <a:endParaRPr lang="en-US"/>
          </a:p>
        </p:txBody>
      </p:sp>
      <p:sp>
        <p:nvSpPr>
          <p:cNvPr id="7" name="Footer Placeholder 4"/>
          <p:cNvSpPr>
            <a:spLocks noGrp="1"/>
          </p:cNvSpPr>
          <p:nvPr>
            <p:ph type="ftr" sz="quarter" idx="11"/>
          </p:nvPr>
        </p:nvSpPr>
        <p:spPr>
          <a:xfrm>
            <a:off x="806450" y="6515100"/>
            <a:ext cx="5373688" cy="241300"/>
          </a:xfrm>
        </p:spPr>
        <p:txBody>
          <a:body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8"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spTree>
    <p:extLst>
      <p:ext uri="{BB962C8B-B14F-4D97-AF65-F5344CB8AC3E}">
        <p14:creationId xmlns:p14="http://schemas.microsoft.com/office/powerpoint/2010/main" val="3854954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12" y="77967"/>
            <a:ext cx="8229599" cy="624468"/>
          </a:xfrm>
        </p:spPr>
        <p:txBody>
          <a:bodyPr>
            <a:normAutofit/>
          </a:bodyPr>
          <a:lstStyle/>
          <a:p>
            <a:r>
              <a:rPr lang="en-US" sz="2000" dirty="0" smtClean="0"/>
              <a:t>TLM detector options for Booster</a:t>
            </a:r>
            <a:endParaRPr lang="en-US" sz="2000" dirty="0"/>
          </a:p>
        </p:txBody>
      </p:sp>
      <p:sp>
        <p:nvSpPr>
          <p:cNvPr id="3" name="Content Placeholder 2"/>
          <p:cNvSpPr>
            <a:spLocks noGrp="1"/>
          </p:cNvSpPr>
          <p:nvPr>
            <p:ph idx="1"/>
          </p:nvPr>
        </p:nvSpPr>
        <p:spPr>
          <a:xfrm>
            <a:off x="452437" y="904499"/>
            <a:ext cx="8281365" cy="5214290"/>
          </a:xfrm>
        </p:spPr>
        <p:txBody>
          <a:bodyPr>
            <a:noAutofit/>
          </a:bodyPr>
          <a:lstStyle/>
          <a:p>
            <a:pPr lvl="0"/>
            <a:r>
              <a:rPr lang="en-US" sz="1800" dirty="0" smtClean="0"/>
              <a:t>Since TLM trip levels are based upon 400 MeV beam loss at a single point</a:t>
            </a:r>
          </a:p>
          <a:p>
            <a:pPr lvl="1"/>
            <a:r>
              <a:rPr lang="en-US" sz="1800" dirty="0" smtClean="0">
                <a:solidFill>
                  <a:srgbClr val="404040"/>
                </a:solidFill>
              </a:rPr>
              <a:t>Detector cables can be sub-divided to gain operating margin</a:t>
            </a:r>
          </a:p>
          <a:p>
            <a:pPr lvl="1"/>
            <a:r>
              <a:rPr lang="en-US" sz="1800" dirty="0" smtClean="0"/>
              <a:t>e.g., TLM #2 could be cut into 3 sections</a:t>
            </a:r>
          </a:p>
          <a:p>
            <a:pPr lvl="2"/>
            <a:r>
              <a:rPr lang="en-US" sz="1800" dirty="0" smtClean="0">
                <a:solidFill>
                  <a:srgbClr val="404040"/>
                </a:solidFill>
              </a:rPr>
              <a:t>TLM#2a – Period 2</a:t>
            </a:r>
          </a:p>
          <a:p>
            <a:pPr lvl="2"/>
            <a:r>
              <a:rPr lang="en-US" sz="1800" dirty="0" smtClean="0"/>
              <a:t>TLM#2b – Period 3</a:t>
            </a:r>
          </a:p>
          <a:p>
            <a:pPr lvl="2"/>
            <a:r>
              <a:rPr lang="en-US" sz="1800" dirty="0" smtClean="0">
                <a:solidFill>
                  <a:srgbClr val="404040"/>
                </a:solidFill>
              </a:rPr>
              <a:t>TLM#2c – Period 4</a:t>
            </a:r>
          </a:p>
          <a:p>
            <a:pPr lvl="1"/>
            <a:r>
              <a:rPr lang="en-US" sz="1800" dirty="0" smtClean="0"/>
              <a:t>Additional equipment and cables would be required</a:t>
            </a:r>
          </a:p>
          <a:p>
            <a:pPr lvl="2"/>
            <a:r>
              <a:rPr lang="en-US" sz="1800" dirty="0" smtClean="0"/>
              <a:t>Two electrometers</a:t>
            </a:r>
          </a:p>
          <a:p>
            <a:pPr lvl="2"/>
            <a:r>
              <a:rPr lang="en-US" sz="1800" dirty="0" smtClean="0"/>
              <a:t>Two rad cards</a:t>
            </a:r>
          </a:p>
          <a:p>
            <a:pPr lvl="2"/>
            <a:r>
              <a:rPr lang="en-US" sz="1800" dirty="0" smtClean="0">
                <a:solidFill>
                  <a:srgbClr val="404040"/>
                </a:solidFill>
              </a:rPr>
              <a:t>Two heartbeat resistors</a:t>
            </a:r>
          </a:p>
          <a:p>
            <a:pPr lvl="2"/>
            <a:r>
              <a:rPr lang="en-US" sz="1800" dirty="0" smtClean="0"/>
              <a:t>Six RG 58 cables</a:t>
            </a:r>
          </a:p>
          <a:p>
            <a:pPr lvl="2"/>
            <a:r>
              <a:rPr lang="en-US" sz="1800" dirty="0" smtClean="0">
                <a:solidFill>
                  <a:srgbClr val="404040"/>
                </a:solidFill>
              </a:rPr>
              <a:t>4 detector end caps</a:t>
            </a:r>
          </a:p>
          <a:p>
            <a:r>
              <a:rPr lang="en-US" sz="1800" dirty="0" smtClean="0"/>
              <a:t>The same trip level could be used</a:t>
            </a:r>
          </a:p>
          <a:p>
            <a:r>
              <a:rPr lang="en-US" sz="1800" dirty="0" smtClean="0">
                <a:solidFill>
                  <a:srgbClr val="404040"/>
                </a:solidFill>
              </a:rPr>
              <a:t>This option is only useful if losses are somewhat distributed among at least 2 periods</a:t>
            </a:r>
            <a:endParaRPr lang="en-US" sz="1800" dirty="0" smtClean="0">
              <a:solidFill>
                <a:srgbClr val="404040"/>
              </a:solidFill>
            </a:endParaRPr>
          </a:p>
          <a:p>
            <a:endParaRPr lang="en-US" sz="1800" dirty="0">
              <a:solidFill>
                <a:srgbClr val="404040"/>
              </a:solidFill>
            </a:endParaRPr>
          </a:p>
        </p:txBody>
      </p:sp>
      <p:sp>
        <p:nvSpPr>
          <p:cNvPr id="6" name="Slide Number Placeholder 5"/>
          <p:cNvSpPr>
            <a:spLocks noGrp="1"/>
          </p:cNvSpPr>
          <p:nvPr>
            <p:ph type="sldNum" sz="quarter" idx="12"/>
          </p:nvPr>
        </p:nvSpPr>
        <p:spPr/>
        <p:txBody>
          <a:bodyPr/>
          <a:lstStyle/>
          <a:p>
            <a:fld id="{9B7CA055-DEB5-426E-A892-F54E01360A23}" type="slidenum">
              <a:rPr lang="en-US" smtClean="0"/>
              <a:pPr/>
              <a:t>24</a:t>
            </a:fld>
            <a:endParaRPr lang="en-US"/>
          </a:p>
        </p:txBody>
      </p:sp>
      <p:sp>
        <p:nvSpPr>
          <p:cNvPr id="7" name="Footer Placeholder 4"/>
          <p:cNvSpPr>
            <a:spLocks noGrp="1"/>
          </p:cNvSpPr>
          <p:nvPr>
            <p:ph type="ftr" sz="quarter" idx="11"/>
          </p:nvPr>
        </p:nvSpPr>
        <p:spPr>
          <a:xfrm>
            <a:off x="806450" y="6515100"/>
            <a:ext cx="5373688" cy="241300"/>
          </a:xfrm>
        </p:spPr>
        <p:txBody>
          <a:body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8"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spTree>
    <p:extLst>
      <p:ext uri="{BB962C8B-B14F-4D97-AF65-F5344CB8AC3E}">
        <p14:creationId xmlns:p14="http://schemas.microsoft.com/office/powerpoint/2010/main" val="1084963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3499" y="2472482"/>
            <a:ext cx="2657842" cy="3429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2437" y="177550"/>
            <a:ext cx="7024744" cy="473927"/>
          </a:xfrm>
        </p:spPr>
        <p:txBody>
          <a:bodyPr/>
          <a:lstStyle/>
          <a:p>
            <a:r>
              <a:rPr lang="en-US" sz="2000" dirty="0" smtClean="0"/>
              <a:t>MI and NuMI TLMs one week response</a:t>
            </a:r>
            <a:endParaRPr lang="en-US" sz="2000" dirty="0"/>
          </a:p>
        </p:txBody>
      </p:sp>
      <p:sp>
        <p:nvSpPr>
          <p:cNvPr id="6" name="Slide Number Placeholder 5"/>
          <p:cNvSpPr>
            <a:spLocks noGrp="1"/>
          </p:cNvSpPr>
          <p:nvPr>
            <p:ph type="sldNum" sz="quarter" idx="12"/>
          </p:nvPr>
        </p:nvSpPr>
        <p:spPr/>
        <p:txBody>
          <a:bodyPr/>
          <a:lstStyle/>
          <a:p>
            <a:fld id="{9B7CA055-DEB5-426E-A892-F54E01360A23}" type="slidenum">
              <a:rPr lang="en-US" smtClean="0"/>
              <a:pPr/>
              <a:t>25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341" y="842962"/>
            <a:ext cx="6229350" cy="5172075"/>
          </a:xfrm>
          <a:prstGeom prst="rect">
            <a:avLst/>
          </a:prstGeom>
        </p:spPr>
      </p:pic>
      <p:sp>
        <p:nvSpPr>
          <p:cNvPr id="7" name="Footer Placeholder 4"/>
          <p:cNvSpPr>
            <a:spLocks noGrp="1"/>
          </p:cNvSpPr>
          <p:nvPr>
            <p:ph type="ftr" sz="quarter" idx="11"/>
          </p:nvPr>
        </p:nvSpPr>
        <p:spPr>
          <a:xfrm>
            <a:off x="806450" y="6515100"/>
            <a:ext cx="5373688" cy="241300"/>
          </a:xfrm>
        </p:spPr>
        <p:txBody>
          <a:body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10"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sp>
        <p:nvSpPr>
          <p:cNvPr id="4" name="TextBox 3"/>
          <p:cNvSpPr txBox="1"/>
          <p:nvPr/>
        </p:nvSpPr>
        <p:spPr>
          <a:xfrm>
            <a:off x="153499" y="1437471"/>
            <a:ext cx="3662363" cy="369332"/>
          </a:xfrm>
          <a:prstGeom prst="rect">
            <a:avLst/>
          </a:prstGeom>
          <a:noFill/>
          <a:ln w="28575">
            <a:solidFill>
              <a:srgbClr val="00B050"/>
            </a:solidFill>
          </a:ln>
        </p:spPr>
        <p:txBody>
          <a:bodyPr wrap="square" rtlCol="0">
            <a:spAutoFit/>
          </a:bodyPr>
          <a:lstStyle/>
          <a:p>
            <a:r>
              <a:rPr lang="en-US" sz="1800" dirty="0" smtClean="0">
                <a:solidFill>
                  <a:srgbClr val="00B050"/>
                </a:solidFill>
              </a:rPr>
              <a:t>125’ detector at MI 30</a:t>
            </a:r>
            <a:endParaRPr lang="en-US" sz="1800" dirty="0">
              <a:solidFill>
                <a:srgbClr val="00B050"/>
              </a:solidFill>
            </a:endParaRPr>
          </a:p>
        </p:txBody>
      </p:sp>
      <p:sp>
        <p:nvSpPr>
          <p:cNvPr id="11" name="TextBox 10"/>
          <p:cNvSpPr txBox="1"/>
          <p:nvPr/>
        </p:nvSpPr>
        <p:spPr>
          <a:xfrm>
            <a:off x="153499" y="1937534"/>
            <a:ext cx="3662363" cy="369332"/>
          </a:xfrm>
          <a:prstGeom prst="rect">
            <a:avLst/>
          </a:prstGeom>
          <a:noFill/>
          <a:ln w="28575">
            <a:solidFill>
              <a:srgbClr val="FF0000"/>
            </a:solidFill>
          </a:ln>
        </p:spPr>
        <p:txBody>
          <a:bodyPr wrap="square" rtlCol="0">
            <a:spAutoFit/>
          </a:bodyPr>
          <a:lstStyle/>
          <a:p>
            <a:r>
              <a:rPr lang="en-US" sz="1800" dirty="0" smtClean="0">
                <a:solidFill>
                  <a:srgbClr val="FF0000"/>
                </a:solidFill>
              </a:rPr>
              <a:t>142’ detector at MI 52</a:t>
            </a:r>
            <a:endParaRPr lang="en-US" sz="1800" dirty="0">
              <a:solidFill>
                <a:srgbClr val="FF0000"/>
              </a:solidFill>
            </a:endParaRPr>
          </a:p>
        </p:txBody>
      </p:sp>
      <p:sp>
        <p:nvSpPr>
          <p:cNvPr id="12" name="TextBox 11"/>
          <p:cNvSpPr txBox="1"/>
          <p:nvPr/>
        </p:nvSpPr>
        <p:spPr>
          <a:xfrm>
            <a:off x="153498" y="2459266"/>
            <a:ext cx="3662363" cy="369332"/>
          </a:xfrm>
          <a:prstGeom prst="rect">
            <a:avLst/>
          </a:prstGeom>
          <a:noFill/>
          <a:ln w="28575">
            <a:solidFill>
              <a:srgbClr val="FFFF00"/>
            </a:solidFill>
          </a:ln>
        </p:spPr>
        <p:txBody>
          <a:bodyPr wrap="square" rtlCol="0">
            <a:spAutoFit/>
          </a:bodyPr>
          <a:lstStyle/>
          <a:p>
            <a:r>
              <a:rPr lang="en-US" sz="1800" dirty="0" smtClean="0">
                <a:solidFill>
                  <a:srgbClr val="FFFF00"/>
                </a:solidFill>
              </a:rPr>
              <a:t>800’ detector at NuMI</a:t>
            </a:r>
            <a:endParaRPr lang="en-US" sz="1800" dirty="0">
              <a:solidFill>
                <a:srgbClr val="FFFF00"/>
              </a:solidFill>
            </a:endParaRPr>
          </a:p>
        </p:txBody>
      </p:sp>
      <p:sp>
        <p:nvSpPr>
          <p:cNvPr id="14" name="TextBox 13"/>
          <p:cNvSpPr txBox="1"/>
          <p:nvPr/>
        </p:nvSpPr>
        <p:spPr>
          <a:xfrm>
            <a:off x="153499" y="3006867"/>
            <a:ext cx="3662363" cy="369332"/>
          </a:xfrm>
          <a:prstGeom prst="rect">
            <a:avLst/>
          </a:prstGeom>
          <a:noFill/>
          <a:ln w="28575">
            <a:solidFill>
              <a:srgbClr val="00B0F0"/>
            </a:solidFill>
          </a:ln>
        </p:spPr>
        <p:txBody>
          <a:bodyPr wrap="square" rtlCol="0">
            <a:spAutoFit/>
          </a:bodyPr>
          <a:lstStyle/>
          <a:p>
            <a:r>
              <a:rPr lang="en-US" sz="1800" dirty="0" smtClean="0">
                <a:solidFill>
                  <a:srgbClr val="00B0F0"/>
                </a:solidFill>
              </a:rPr>
              <a:t>NuMI target power</a:t>
            </a:r>
            <a:endParaRPr lang="en-US" sz="1800" dirty="0">
              <a:solidFill>
                <a:srgbClr val="00B0F0"/>
              </a:solidFill>
            </a:endParaRPr>
          </a:p>
        </p:txBody>
      </p:sp>
    </p:spTree>
    <p:extLst>
      <p:ext uri="{BB962C8B-B14F-4D97-AF65-F5344CB8AC3E}">
        <p14:creationId xmlns:p14="http://schemas.microsoft.com/office/powerpoint/2010/main" val="3047099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TLM characteristics</a:t>
            </a:r>
            <a:endParaRPr lang="en-US" sz="2000" dirty="0"/>
          </a:p>
        </p:txBody>
      </p:sp>
      <p:sp>
        <p:nvSpPr>
          <p:cNvPr id="3" name="Content Placeholder 2"/>
          <p:cNvSpPr>
            <a:spLocks noGrp="1"/>
          </p:cNvSpPr>
          <p:nvPr>
            <p:ph idx="1"/>
          </p:nvPr>
        </p:nvSpPr>
        <p:spPr/>
        <p:txBody>
          <a:bodyPr/>
          <a:lstStyle/>
          <a:p>
            <a:r>
              <a:rPr lang="en-US" sz="2000" dirty="0" smtClean="0"/>
              <a:t>Simple ion chamber with electrometer </a:t>
            </a:r>
          </a:p>
          <a:p>
            <a:r>
              <a:rPr lang="en-US" sz="2000" dirty="0" smtClean="0"/>
              <a:t>No energy resolution</a:t>
            </a:r>
          </a:p>
          <a:p>
            <a:r>
              <a:rPr lang="en-US" sz="2000" dirty="0" smtClean="0"/>
              <a:t>No beam loss position information</a:t>
            </a:r>
          </a:p>
          <a:p>
            <a:r>
              <a:rPr lang="en-US" sz="2000" dirty="0" smtClean="0"/>
              <a:t>No machine timing signals</a:t>
            </a:r>
          </a:p>
          <a:p>
            <a:r>
              <a:rPr lang="en-US" sz="2000" dirty="0" smtClean="0"/>
              <a:t>Records integrated charge over a fixed period of 60 seconds</a:t>
            </a:r>
          </a:p>
          <a:p>
            <a:r>
              <a:rPr lang="en-US" sz="2000" dirty="0" smtClean="0"/>
              <a:t>TLM system trips when 15 minute allowable charge limit is exceeded</a:t>
            </a:r>
          </a:p>
          <a:p>
            <a:r>
              <a:rPr lang="en-US" sz="2000" dirty="0" smtClean="0"/>
              <a:t>Time weighted average charge limits cannot be exceeded, e.g., by manual resets</a:t>
            </a:r>
          </a:p>
          <a:p>
            <a:r>
              <a:rPr lang="en-US" sz="2000" dirty="0" smtClean="0"/>
              <a:t>See beams doc.db 4679-v1 for development history</a:t>
            </a:r>
            <a:endParaRPr lang="en-US" dirty="0" smtClean="0"/>
          </a:p>
        </p:txBody>
      </p:sp>
      <p:sp>
        <p:nvSpPr>
          <p:cNvPr id="4" name="Date Placeholder 3"/>
          <p:cNvSpPr>
            <a:spLocks noGrp="1"/>
          </p:cNvSpPr>
          <p:nvPr>
            <p:ph type="dt" sz="half" idx="10"/>
          </p:nvPr>
        </p:nvSpPr>
        <p:spPr/>
        <p:txBody>
          <a:bodyPr anchor="ctr"/>
          <a:lstStyle/>
          <a:p>
            <a:r>
              <a:rPr lang="en-US" altLang="en-US" dirty="0" smtClean="0"/>
              <a:t>11/23-24/15</a:t>
            </a:r>
            <a:endParaRPr lang="en-US" altLang="en-US" dirty="0"/>
          </a:p>
        </p:txBody>
      </p:sp>
      <p:sp>
        <p:nvSpPr>
          <p:cNvPr id="5" name="Footer Placeholder 4"/>
          <p:cNvSpPr>
            <a:spLocks noGrp="1"/>
          </p:cNvSpPr>
          <p:nvPr>
            <p:ph type="ftr" sz="quarter" idx="11"/>
          </p:nvPr>
        </p:nvSpPr>
        <p:spPr/>
        <p:txBody>
          <a:bodyPr anchor="ct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6" name="Slide Number Placeholder 5"/>
          <p:cNvSpPr>
            <a:spLocks noGrp="1"/>
          </p:cNvSpPr>
          <p:nvPr>
            <p:ph type="sldNum" sz="quarter" idx="12"/>
          </p:nvPr>
        </p:nvSpPr>
        <p:spPr/>
        <p:txBody>
          <a:bodyPr anchor="ctr"/>
          <a:lstStyle/>
          <a:p>
            <a:fld id="{52E9C158-AEF1-41A2-A6CE-6F0BAB305EFD}" type="slidenum">
              <a:rPr lang="en-US" altLang="en-US" smtClean="0"/>
              <a:pPr/>
              <a:t>3</a:t>
            </a:fld>
            <a:endParaRPr lang="en-US" altLang="en-US"/>
          </a:p>
        </p:txBody>
      </p:sp>
    </p:spTree>
    <p:extLst>
      <p:ext uri="{BB962C8B-B14F-4D97-AF65-F5344CB8AC3E}">
        <p14:creationId xmlns:p14="http://schemas.microsoft.com/office/powerpoint/2010/main" val="3995652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TLM system layout	</a:t>
            </a:r>
            <a:endParaRPr lang="en-US" sz="2000" dirty="0"/>
          </a:p>
        </p:txBody>
      </p:sp>
      <p:sp>
        <p:nvSpPr>
          <p:cNvPr id="5" name="Footer Placeholder 4"/>
          <p:cNvSpPr>
            <a:spLocks noGrp="1"/>
          </p:cNvSpPr>
          <p:nvPr>
            <p:ph type="ftr" sz="quarter" idx="11"/>
          </p:nvPr>
        </p:nvSpPr>
        <p:spPr/>
        <p:txBody>
          <a:bodyPr/>
          <a:lstStyle/>
          <a:p>
            <a:pPr>
              <a:defRPr/>
            </a:pPr>
            <a:r>
              <a:rPr lang="en-US" smtClean="0"/>
              <a:t>K. Gollwitzer, A. Leveling | </a:t>
            </a:r>
            <a:r>
              <a:rPr lang="en-US" altLang="en-US" smtClean="0">
                <a:latin typeface="Helvetica" panose="020B0604020202020204" pitchFamily="34" charset="0"/>
                <a:ea typeface="Geneva" pitchFamily="121" charset="-128"/>
              </a:rPr>
              <a:t>Booster Losses, TLMs and limits</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4</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768" y="974221"/>
            <a:ext cx="6268136" cy="5165931"/>
          </a:xfrm>
          <a:prstGeom prst="rect">
            <a:avLst/>
          </a:prstGeom>
        </p:spPr>
      </p:pic>
      <p:sp>
        <p:nvSpPr>
          <p:cNvPr id="3" name="Content Placeholder 2"/>
          <p:cNvSpPr>
            <a:spLocks noGrp="1"/>
          </p:cNvSpPr>
          <p:nvPr>
            <p:ph idx="1"/>
          </p:nvPr>
        </p:nvSpPr>
        <p:spPr>
          <a:xfrm>
            <a:off x="2681244" y="3094497"/>
            <a:ext cx="3347936" cy="2243370"/>
          </a:xfrm>
        </p:spPr>
        <p:txBody>
          <a:bodyPr/>
          <a:lstStyle/>
          <a:p>
            <a:r>
              <a:rPr lang="en-US" sz="1200" dirty="0" smtClean="0"/>
              <a:t>8 detector systems each cover 3 periods</a:t>
            </a:r>
          </a:p>
          <a:p>
            <a:pPr lvl="1"/>
            <a:r>
              <a:rPr lang="en-US" sz="1200" dirty="0" smtClean="0"/>
              <a:t>TLM #1, periods 23, 24,1</a:t>
            </a:r>
          </a:p>
          <a:p>
            <a:pPr lvl="1"/>
            <a:r>
              <a:rPr lang="en-US" sz="1200" dirty="0"/>
              <a:t>TLM #2 </a:t>
            </a:r>
            <a:r>
              <a:rPr lang="en-US" sz="1200" dirty="0" smtClean="0"/>
              <a:t>periods 2,3,4</a:t>
            </a:r>
          </a:p>
          <a:p>
            <a:pPr lvl="1"/>
            <a:r>
              <a:rPr lang="en-US" sz="1200" dirty="0"/>
              <a:t>TLM #3 </a:t>
            </a:r>
            <a:r>
              <a:rPr lang="en-US" sz="1200" dirty="0" smtClean="0"/>
              <a:t>periods 5,6,7</a:t>
            </a:r>
          </a:p>
          <a:p>
            <a:pPr lvl="1"/>
            <a:r>
              <a:rPr lang="en-US" sz="1200" dirty="0"/>
              <a:t>TLM #4 </a:t>
            </a:r>
            <a:r>
              <a:rPr lang="en-US" sz="1200" dirty="0" smtClean="0"/>
              <a:t>periods </a:t>
            </a:r>
            <a:r>
              <a:rPr lang="en-US" sz="1200" dirty="0" smtClean="0"/>
              <a:t>8,9,10</a:t>
            </a:r>
            <a:endParaRPr lang="en-US" sz="1200" dirty="0" smtClean="0"/>
          </a:p>
          <a:p>
            <a:pPr lvl="1"/>
            <a:r>
              <a:rPr lang="en-US" sz="1200" dirty="0"/>
              <a:t>TLM #5 </a:t>
            </a:r>
            <a:r>
              <a:rPr lang="en-US" sz="1200" dirty="0" smtClean="0"/>
              <a:t>periods 11,12,13</a:t>
            </a:r>
          </a:p>
          <a:p>
            <a:pPr lvl="1"/>
            <a:r>
              <a:rPr lang="en-US" sz="1200" dirty="0"/>
              <a:t>TLM #6 </a:t>
            </a:r>
            <a:r>
              <a:rPr lang="en-US" sz="1200" dirty="0" smtClean="0"/>
              <a:t>periods 14,15,16</a:t>
            </a:r>
          </a:p>
          <a:p>
            <a:pPr lvl="1"/>
            <a:r>
              <a:rPr lang="en-US" sz="1200" dirty="0"/>
              <a:t>TLM #7 </a:t>
            </a:r>
            <a:r>
              <a:rPr lang="en-US" sz="1200" dirty="0" smtClean="0"/>
              <a:t>periods 17,18,19</a:t>
            </a:r>
          </a:p>
          <a:p>
            <a:pPr lvl="1"/>
            <a:r>
              <a:rPr lang="en-US" sz="1200" dirty="0"/>
              <a:t>TLM #8 </a:t>
            </a:r>
            <a:r>
              <a:rPr lang="en-US" sz="1200" dirty="0" smtClean="0"/>
              <a:t>periods </a:t>
            </a:r>
            <a:r>
              <a:rPr lang="en-US" sz="1200" dirty="0" smtClean="0"/>
              <a:t>20,21,22</a:t>
            </a:r>
            <a:endParaRPr lang="en-US" sz="1200" dirty="0" smtClean="0"/>
          </a:p>
        </p:txBody>
      </p:sp>
      <p:sp>
        <p:nvSpPr>
          <p:cNvPr id="8"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spTree>
    <p:extLst>
      <p:ext uri="{BB962C8B-B14F-4D97-AF65-F5344CB8AC3E}">
        <p14:creationId xmlns:p14="http://schemas.microsoft.com/office/powerpoint/2010/main" val="1511464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Detector cables are routed along cable tray</a:t>
            </a:r>
            <a:endParaRPr lang="en-US" sz="2000" dirty="0"/>
          </a:p>
        </p:txBody>
      </p:sp>
      <p:sp>
        <p:nvSpPr>
          <p:cNvPr id="5" name="Footer Placeholder 4"/>
          <p:cNvSpPr>
            <a:spLocks noGrp="1"/>
          </p:cNvSpPr>
          <p:nvPr>
            <p:ph type="ftr" sz="quarter" idx="11"/>
          </p:nvPr>
        </p:nvSpPr>
        <p:spPr/>
        <p:txBody>
          <a:bodyPr/>
          <a:lstStyle/>
          <a:p>
            <a:pPr>
              <a:defRPr/>
            </a:pPr>
            <a:r>
              <a:rPr lang="en-US" smtClean="0"/>
              <a:t>K. Gollwitzer, A. Leveling | </a:t>
            </a:r>
            <a:r>
              <a:rPr lang="en-US" altLang="en-US" smtClean="0">
                <a:latin typeface="Helvetica" panose="020B0604020202020204" pitchFamily="34" charset="0"/>
                <a:ea typeface="Geneva" pitchFamily="121" charset="-128"/>
              </a:rPr>
              <a:t>Booster Losses, TLMs and limits</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5</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768" y="1206635"/>
            <a:ext cx="6268136" cy="4701102"/>
          </a:xfrm>
          <a:prstGeom prst="rect">
            <a:avLst/>
          </a:prstGeom>
        </p:spPr>
      </p:pic>
      <p:sp>
        <p:nvSpPr>
          <p:cNvPr id="8"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spTree>
    <p:extLst>
      <p:ext uri="{BB962C8B-B14F-4D97-AF65-F5344CB8AC3E}">
        <p14:creationId xmlns:p14="http://schemas.microsoft.com/office/powerpoint/2010/main" val="1127042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Detector cables overlap where ends meet</a:t>
            </a:r>
            <a:r>
              <a:rPr lang="en-US" sz="2000" dirty="0" smtClean="0"/>
              <a:t>	</a:t>
            </a:r>
            <a:endParaRPr lang="en-US" sz="2000" dirty="0"/>
          </a:p>
        </p:txBody>
      </p:sp>
      <p:sp>
        <p:nvSpPr>
          <p:cNvPr id="5" name="Footer Placeholder 4"/>
          <p:cNvSpPr>
            <a:spLocks noGrp="1"/>
          </p:cNvSpPr>
          <p:nvPr>
            <p:ph type="ftr" sz="quarter" idx="11"/>
          </p:nvPr>
        </p:nvSpPr>
        <p:spPr/>
        <p:txBody>
          <a:bodyPr/>
          <a:lstStyle/>
          <a:p>
            <a:pPr>
              <a:defRPr/>
            </a:pPr>
            <a:r>
              <a:rPr lang="en-US" smtClean="0"/>
              <a:t>K. Gollwitzer, A. Leveling | </a:t>
            </a:r>
            <a:r>
              <a:rPr lang="en-US" altLang="en-US" smtClean="0">
                <a:latin typeface="Helvetica" panose="020B0604020202020204" pitchFamily="34" charset="0"/>
                <a:ea typeface="Geneva" pitchFamily="121" charset="-128"/>
              </a:rPr>
              <a:t>Booster Losses, TLMs and limits</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6</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847622"/>
            <a:ext cx="8915400" cy="5331759"/>
          </a:xfrm>
          <a:prstGeom prst="rect">
            <a:avLst/>
          </a:prstGeom>
        </p:spPr>
      </p:pic>
      <p:sp>
        <p:nvSpPr>
          <p:cNvPr id="8"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sp>
        <p:nvSpPr>
          <p:cNvPr id="9" name="TextBox 8"/>
          <p:cNvSpPr txBox="1"/>
          <p:nvPr/>
        </p:nvSpPr>
        <p:spPr>
          <a:xfrm>
            <a:off x="5292970" y="1208873"/>
            <a:ext cx="3251916" cy="461665"/>
          </a:xfrm>
          <a:prstGeom prst="rect">
            <a:avLst/>
          </a:prstGeom>
          <a:noFill/>
        </p:spPr>
        <p:txBody>
          <a:bodyPr wrap="none" rtlCol="0">
            <a:spAutoFit/>
          </a:bodyPr>
          <a:lstStyle/>
          <a:p>
            <a:r>
              <a:rPr lang="en-US" dirty="0" smtClean="0">
                <a:solidFill>
                  <a:srgbClr val="FFFF00"/>
                </a:solidFill>
              </a:rPr>
              <a:t>Detector gas line jumper</a:t>
            </a:r>
            <a:endParaRPr lang="en-US" dirty="0">
              <a:solidFill>
                <a:srgbClr val="FFFF00"/>
              </a:solidFill>
            </a:endParaRPr>
          </a:p>
        </p:txBody>
      </p:sp>
      <p:cxnSp>
        <p:nvCxnSpPr>
          <p:cNvPr id="11" name="Straight Arrow Connector 10"/>
          <p:cNvCxnSpPr/>
          <p:nvPr/>
        </p:nvCxnSpPr>
        <p:spPr>
          <a:xfrm flipH="1">
            <a:off x="6180138" y="1670538"/>
            <a:ext cx="739408" cy="1230924"/>
          </a:xfrm>
          <a:prstGeom prst="straightConnector1">
            <a:avLst/>
          </a:prstGeom>
          <a:ln w="57150">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978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12" y="77967"/>
            <a:ext cx="8441890" cy="624468"/>
          </a:xfrm>
        </p:spPr>
        <p:txBody>
          <a:bodyPr>
            <a:normAutofit/>
          </a:bodyPr>
          <a:lstStyle/>
          <a:p>
            <a:r>
              <a:rPr lang="en-US" sz="2000" dirty="0" smtClean="0"/>
              <a:t>TLM responses are also ACNET devices</a:t>
            </a:r>
            <a:endParaRPr lang="en-US" sz="2000" dirty="0"/>
          </a:p>
        </p:txBody>
      </p:sp>
      <p:sp>
        <p:nvSpPr>
          <p:cNvPr id="3" name="Content Placeholder 2"/>
          <p:cNvSpPr>
            <a:spLocks noGrp="1"/>
          </p:cNvSpPr>
          <p:nvPr>
            <p:ph idx="1"/>
          </p:nvPr>
        </p:nvSpPr>
        <p:spPr>
          <a:xfrm>
            <a:off x="390891" y="992422"/>
            <a:ext cx="8281365" cy="962927"/>
          </a:xfrm>
        </p:spPr>
        <p:txBody>
          <a:bodyPr>
            <a:normAutofit/>
          </a:bodyPr>
          <a:lstStyle/>
          <a:p>
            <a:r>
              <a:rPr lang="en-US" sz="2000" dirty="0" smtClean="0"/>
              <a:t>Detectors are listed on D106/Booster subpage/ page 20</a:t>
            </a:r>
          </a:p>
          <a:p>
            <a:r>
              <a:rPr lang="en-US" sz="2000" dirty="0" smtClean="0">
                <a:solidFill>
                  <a:srgbClr val="404040"/>
                </a:solidFill>
              </a:rPr>
              <a:t>Data logger records 1 minute integrated counts</a:t>
            </a:r>
          </a:p>
          <a:p>
            <a:pPr marL="0" indent="0">
              <a:buNone/>
            </a:pPr>
            <a:endParaRPr lang="en-US" sz="2000" dirty="0">
              <a:solidFill>
                <a:srgbClr val="404040"/>
              </a:solidFill>
            </a:endParaRPr>
          </a:p>
        </p:txBody>
      </p:sp>
      <p:sp>
        <p:nvSpPr>
          <p:cNvPr id="6" name="Slide Number Placeholder 5"/>
          <p:cNvSpPr>
            <a:spLocks noGrp="1"/>
          </p:cNvSpPr>
          <p:nvPr>
            <p:ph type="sldNum" sz="quarter" idx="12"/>
          </p:nvPr>
        </p:nvSpPr>
        <p:spPr/>
        <p:txBody>
          <a:bodyPr/>
          <a:lstStyle/>
          <a:p>
            <a:fld id="{9B7CA055-DEB5-426E-A892-F54E01360A23}" type="slidenum">
              <a:rPr lang="en-US" smtClean="0"/>
              <a:pPr/>
              <a:t>7</a:t>
            </a:fld>
            <a:endParaRPr lang="en-US"/>
          </a:p>
        </p:txBody>
      </p:sp>
      <p:sp>
        <p:nvSpPr>
          <p:cNvPr id="7" name="Footer Placeholder 4"/>
          <p:cNvSpPr>
            <a:spLocks noGrp="1"/>
          </p:cNvSpPr>
          <p:nvPr>
            <p:ph type="ftr" sz="quarter" idx="11"/>
          </p:nvPr>
        </p:nvSpPr>
        <p:spPr>
          <a:xfrm>
            <a:off x="806450" y="6515100"/>
            <a:ext cx="5373688" cy="241300"/>
          </a:xfrm>
        </p:spPr>
        <p:txBody>
          <a:body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8"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39" y="2076553"/>
            <a:ext cx="4572000" cy="37960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239" y="2075925"/>
            <a:ext cx="4572000" cy="3796019"/>
          </a:xfrm>
          <a:prstGeom prst="rect">
            <a:avLst/>
          </a:prstGeom>
        </p:spPr>
      </p:pic>
      <p:sp>
        <p:nvSpPr>
          <p:cNvPr id="9" name="TextBox 8"/>
          <p:cNvSpPr txBox="1"/>
          <p:nvPr/>
        </p:nvSpPr>
        <p:spPr>
          <a:xfrm>
            <a:off x="1159895" y="5869994"/>
            <a:ext cx="2670796" cy="461665"/>
          </a:xfrm>
          <a:prstGeom prst="rect">
            <a:avLst/>
          </a:prstGeom>
          <a:noFill/>
        </p:spPr>
        <p:txBody>
          <a:bodyPr wrap="none" rtlCol="0">
            <a:spAutoFit/>
          </a:bodyPr>
          <a:lstStyle/>
          <a:p>
            <a:r>
              <a:rPr lang="en-US" dirty="0" smtClean="0"/>
              <a:t>TLMs #1 through #4</a:t>
            </a:r>
            <a:endParaRPr lang="en-US" dirty="0"/>
          </a:p>
        </p:txBody>
      </p:sp>
      <p:sp>
        <p:nvSpPr>
          <p:cNvPr id="10" name="TextBox 9"/>
          <p:cNvSpPr txBox="1"/>
          <p:nvPr/>
        </p:nvSpPr>
        <p:spPr>
          <a:xfrm>
            <a:off x="5564841" y="5869995"/>
            <a:ext cx="2670796" cy="461665"/>
          </a:xfrm>
          <a:prstGeom prst="rect">
            <a:avLst/>
          </a:prstGeom>
          <a:noFill/>
        </p:spPr>
        <p:txBody>
          <a:bodyPr wrap="none" rtlCol="0">
            <a:spAutoFit/>
          </a:bodyPr>
          <a:lstStyle/>
          <a:p>
            <a:r>
              <a:rPr lang="en-US" dirty="0" smtClean="0"/>
              <a:t>TLMs #5 through #8</a:t>
            </a:r>
            <a:endParaRPr lang="en-US" dirty="0"/>
          </a:p>
        </p:txBody>
      </p:sp>
    </p:spTree>
    <p:extLst>
      <p:ext uri="{BB962C8B-B14F-4D97-AF65-F5344CB8AC3E}">
        <p14:creationId xmlns:p14="http://schemas.microsoft.com/office/powerpoint/2010/main" val="2506072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How are TLM trip limits established?</a:t>
            </a:r>
            <a:endParaRPr lang="en-US" sz="2000" dirty="0"/>
          </a:p>
        </p:txBody>
      </p:sp>
      <p:sp>
        <p:nvSpPr>
          <p:cNvPr id="3" name="Content Placeholder 2"/>
          <p:cNvSpPr>
            <a:spLocks noGrp="1"/>
          </p:cNvSpPr>
          <p:nvPr>
            <p:ph idx="1"/>
          </p:nvPr>
        </p:nvSpPr>
        <p:spPr/>
        <p:txBody>
          <a:bodyPr/>
          <a:lstStyle/>
          <a:p>
            <a:r>
              <a:rPr lang="en-US" sz="2000" dirty="0" smtClean="0"/>
              <a:t>The TLM response must be correlated with:</a:t>
            </a:r>
          </a:p>
          <a:p>
            <a:pPr lvl="1"/>
            <a:r>
              <a:rPr lang="en-US" sz="2000" dirty="0" smtClean="0"/>
              <a:t> Chipmunk response to known beam loss conditions</a:t>
            </a:r>
          </a:p>
          <a:p>
            <a:pPr lvl="1"/>
            <a:r>
              <a:rPr lang="en-US" sz="2000" dirty="0" smtClean="0"/>
              <a:t>or with Monte Carlo simulation techniques </a:t>
            </a:r>
          </a:p>
          <a:p>
            <a:r>
              <a:rPr lang="en-US" sz="2000" dirty="0" smtClean="0"/>
              <a:t>March 2015 we completed a massive study set</a:t>
            </a:r>
          </a:p>
          <a:p>
            <a:pPr lvl="1"/>
            <a:r>
              <a:rPr lang="en-US" sz="2000" dirty="0" smtClean="0"/>
              <a:t>192 low energy loss cases @ 400 MeV</a:t>
            </a:r>
          </a:p>
          <a:p>
            <a:pPr lvl="1"/>
            <a:r>
              <a:rPr lang="en-US" sz="2000" dirty="0" smtClean="0"/>
              <a:t>5 cases with high field losses</a:t>
            </a:r>
          </a:p>
          <a:p>
            <a:pPr lvl="2"/>
            <a:r>
              <a:rPr lang="en-US" dirty="0" smtClean="0"/>
              <a:t>Beam doc.db 4914-v1</a:t>
            </a:r>
            <a:endParaRPr lang="en-US"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8</a:t>
            </a:fld>
            <a:endParaRPr lang="en-US" altLang="en-US"/>
          </a:p>
        </p:txBody>
      </p:sp>
      <p:sp>
        <p:nvSpPr>
          <p:cNvPr id="7" name="Footer Placeholder 4"/>
          <p:cNvSpPr>
            <a:spLocks noGrp="1"/>
          </p:cNvSpPr>
          <p:nvPr>
            <p:ph type="ftr" sz="quarter" idx="11"/>
          </p:nvPr>
        </p:nvSpPr>
        <p:spPr>
          <a:xfrm>
            <a:off x="806450" y="6515100"/>
            <a:ext cx="5373688" cy="241300"/>
          </a:xfrm>
        </p:spPr>
        <p:txBody>
          <a:body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8"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spTree>
    <p:extLst>
      <p:ext uri="{BB962C8B-B14F-4D97-AF65-F5344CB8AC3E}">
        <p14:creationId xmlns:p14="http://schemas.microsoft.com/office/powerpoint/2010/main" val="3349797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7" y="177550"/>
            <a:ext cx="7024744" cy="473927"/>
          </a:xfrm>
        </p:spPr>
        <p:txBody>
          <a:bodyPr/>
          <a:lstStyle/>
          <a:p>
            <a:r>
              <a:rPr lang="en-US" sz="2000" dirty="0" smtClean="0"/>
              <a:t>400 MeV beam loss normalized to 2.7E17 protons/hr</a:t>
            </a:r>
            <a:endParaRPr lang="en-US" sz="2000" dirty="0"/>
          </a:p>
        </p:txBody>
      </p:sp>
      <p:sp>
        <p:nvSpPr>
          <p:cNvPr id="6" name="Slide Number Placeholder 5"/>
          <p:cNvSpPr>
            <a:spLocks noGrp="1"/>
          </p:cNvSpPr>
          <p:nvPr>
            <p:ph type="sldNum" sz="quarter" idx="12"/>
          </p:nvPr>
        </p:nvSpPr>
        <p:spPr/>
        <p:txBody>
          <a:bodyPr/>
          <a:lstStyle/>
          <a:p>
            <a:fld id="{9B7CA055-DEB5-426E-A892-F54E01360A23}" type="slidenum">
              <a:rPr lang="en-US" smtClean="0"/>
              <a:pPr/>
              <a:t>9</a:t>
            </a:fld>
            <a:endParaRPr lang="en-US"/>
          </a:p>
        </p:txBody>
      </p:sp>
      <p:graphicFrame>
        <p:nvGraphicFramePr>
          <p:cNvPr id="7" name="Chart 6"/>
          <p:cNvGraphicFramePr>
            <a:graphicFrameLocks/>
          </p:cNvGraphicFramePr>
          <p:nvPr>
            <p:extLst>
              <p:ext uri="{D42A27DB-BD31-4B8C-83A1-F6EECF244321}">
                <p14:modId xmlns:p14="http://schemas.microsoft.com/office/powerpoint/2010/main" val="1361562072"/>
              </p:ext>
            </p:extLst>
          </p:nvPr>
        </p:nvGraphicFramePr>
        <p:xfrm>
          <a:off x="228600" y="984927"/>
          <a:ext cx="8241620" cy="507376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179321" y="2214303"/>
            <a:ext cx="2691924" cy="1200329"/>
          </a:xfrm>
          <a:prstGeom prst="rect">
            <a:avLst/>
          </a:prstGeom>
          <a:noFill/>
        </p:spPr>
        <p:txBody>
          <a:bodyPr wrap="square" rtlCol="0">
            <a:spAutoFit/>
          </a:bodyPr>
          <a:lstStyle/>
          <a:p>
            <a:r>
              <a:rPr lang="en-US" dirty="0" smtClean="0">
                <a:solidFill>
                  <a:srgbClr val="404040"/>
                </a:solidFill>
              </a:rPr>
              <a:t>1 mrem/min on shield berm @ short 11</a:t>
            </a:r>
            <a:endParaRPr lang="en-US" dirty="0">
              <a:solidFill>
                <a:srgbClr val="404040"/>
              </a:solidFill>
            </a:endParaRPr>
          </a:p>
        </p:txBody>
      </p:sp>
      <p:cxnSp>
        <p:nvCxnSpPr>
          <p:cNvPr id="5" name="Straight Arrow Connector 4"/>
          <p:cNvCxnSpPr/>
          <p:nvPr/>
        </p:nvCxnSpPr>
        <p:spPr>
          <a:xfrm>
            <a:off x="2521009" y="3414632"/>
            <a:ext cx="1965533" cy="1653024"/>
          </a:xfrm>
          <a:prstGeom prst="straightConnector1">
            <a:avLst/>
          </a:prstGeom>
          <a:ln>
            <a:solidFill>
              <a:srgbClr val="404040"/>
            </a:solidFill>
            <a:tailEnd type="triangle"/>
          </a:ln>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11"/>
          </p:nvPr>
        </p:nvSpPr>
        <p:spPr>
          <a:xfrm>
            <a:off x="806450" y="6515100"/>
            <a:ext cx="5373688" cy="241300"/>
          </a:xfrm>
        </p:spPr>
        <p:txBody>
          <a:bodyPr/>
          <a:lstStyle/>
          <a:p>
            <a:pPr>
              <a:defRPr/>
            </a:pPr>
            <a:r>
              <a:rPr lang="en-US" dirty="0" smtClean="0"/>
              <a:t>K. Gollwitzer, A. Leveling | </a:t>
            </a:r>
            <a:r>
              <a:rPr lang="en-US" altLang="en-US" dirty="0" smtClean="0">
                <a:latin typeface="Helvetica" panose="020B0604020202020204" pitchFamily="34" charset="0"/>
                <a:ea typeface="Geneva" pitchFamily="121" charset="-128"/>
              </a:rPr>
              <a:t>Booster Losses, TLMs and limits</a:t>
            </a:r>
            <a:endParaRPr lang="en-US" b="1" dirty="0"/>
          </a:p>
        </p:txBody>
      </p:sp>
      <p:sp>
        <p:nvSpPr>
          <p:cNvPr id="11" name="Date Placeholder 3"/>
          <p:cNvSpPr>
            <a:spLocks noGrp="1"/>
          </p:cNvSpPr>
          <p:nvPr>
            <p:ph type="dt" sz="half" idx="10"/>
          </p:nvPr>
        </p:nvSpPr>
        <p:spPr>
          <a:xfrm>
            <a:off x="6450013" y="6515100"/>
            <a:ext cx="1076325" cy="241300"/>
          </a:xfrm>
        </p:spPr>
        <p:txBody>
          <a:bodyPr anchor="ctr"/>
          <a:lstStyle/>
          <a:p>
            <a:r>
              <a:rPr lang="en-US" altLang="en-US" dirty="0" smtClean="0"/>
              <a:t>11/23-24/15</a:t>
            </a:r>
            <a:endParaRPr lang="en-US" altLang="en-US" dirty="0"/>
          </a:p>
        </p:txBody>
      </p:sp>
    </p:spTree>
    <p:extLst>
      <p:ext uri="{BB962C8B-B14F-4D97-AF65-F5344CB8AC3E}">
        <p14:creationId xmlns:p14="http://schemas.microsoft.com/office/powerpoint/2010/main" val="1092342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11934</TotalTime>
  <Words>1369</Words>
  <Application>Microsoft Office PowerPoint</Application>
  <PresentationFormat>On-screen Show (4:3)</PresentationFormat>
  <Paragraphs>242</Paragraphs>
  <Slides>25</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ＭＳ Ｐゴシック</vt:lpstr>
      <vt:lpstr>ＭＳ Ｐゴシック</vt:lpstr>
      <vt:lpstr>Arial</vt:lpstr>
      <vt:lpstr>Calibri</vt:lpstr>
      <vt:lpstr>Geneva</vt:lpstr>
      <vt:lpstr>Helvetica</vt:lpstr>
      <vt:lpstr>FNAL_TemplateMac_060514</vt:lpstr>
      <vt:lpstr>Fermilab: Footer Only</vt:lpstr>
      <vt:lpstr>Booster Losses, TLMs and limits</vt:lpstr>
      <vt:lpstr>TLM status at Booster</vt:lpstr>
      <vt:lpstr>TLM characteristics</vt:lpstr>
      <vt:lpstr>TLM system layout </vt:lpstr>
      <vt:lpstr>Detector cables are routed along cable tray</vt:lpstr>
      <vt:lpstr>Detector cables overlap where ends meet </vt:lpstr>
      <vt:lpstr>TLM responses are also ACNET devices</vt:lpstr>
      <vt:lpstr>How are TLM trip limits established?</vt:lpstr>
      <vt:lpstr>400 MeV beam loss normalized to 2.7E17 protons/hr</vt:lpstr>
      <vt:lpstr>8 GeV beam loss normalized to 2.7E17 protons/hour</vt:lpstr>
      <vt:lpstr>8 GeV beam loss normalized to 2.7E17 protons/hour</vt:lpstr>
      <vt:lpstr>TLM beam loss trip level setting</vt:lpstr>
      <vt:lpstr>TLM #1 one week response</vt:lpstr>
      <vt:lpstr>TLM #2 one week response</vt:lpstr>
      <vt:lpstr>TLM #3 one week response</vt:lpstr>
      <vt:lpstr>TLM #4 one week response</vt:lpstr>
      <vt:lpstr>TLM #5 one week response</vt:lpstr>
      <vt:lpstr>TLM #6 one week response</vt:lpstr>
      <vt:lpstr>TLM #7 one week response</vt:lpstr>
      <vt:lpstr>TLM #8 one week response</vt:lpstr>
      <vt:lpstr>Excessive charge circuit prevents exceeding TLM system dynamic range</vt:lpstr>
      <vt:lpstr>PowerPoint Presentation</vt:lpstr>
      <vt:lpstr>TLM electrometer internal fault trips inhibit beam</vt:lpstr>
      <vt:lpstr>TLM detector options for Booster</vt:lpstr>
      <vt:lpstr>MI and NuMI TLMs one week response</vt:lpstr>
    </vt:vector>
  </TitlesOfParts>
  <Company>Sandbox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Booster Losses, TLMs and limits</dc:title>
  <dc:creator>Anthony F. Leveling x4041 03438N</dc:creator>
  <cp:lastModifiedBy>Anthony F. Leveling x4041 03438N</cp:lastModifiedBy>
  <cp:revision>79</cp:revision>
  <cp:lastPrinted>2014-01-20T19:40:21Z</cp:lastPrinted>
  <dcterms:created xsi:type="dcterms:W3CDTF">2015-11-10T15:41:10Z</dcterms:created>
  <dcterms:modified xsi:type="dcterms:W3CDTF">2015-11-20T17:10:05Z</dcterms:modified>
</cp:coreProperties>
</file>