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8" r:id="rId2"/>
    <p:sldId id="349" r:id="rId3"/>
    <p:sldId id="295" r:id="rId4"/>
    <p:sldId id="322" r:id="rId5"/>
    <p:sldId id="321" r:id="rId6"/>
    <p:sldId id="324" r:id="rId7"/>
    <p:sldId id="332" r:id="rId8"/>
    <p:sldId id="334" r:id="rId9"/>
    <p:sldId id="326" r:id="rId10"/>
    <p:sldId id="328" r:id="rId11"/>
    <p:sldId id="335" r:id="rId12"/>
    <p:sldId id="336" r:id="rId13"/>
    <p:sldId id="337" r:id="rId14"/>
    <p:sldId id="339" r:id="rId15"/>
    <p:sldId id="316" r:id="rId16"/>
    <p:sldId id="340" r:id="rId17"/>
    <p:sldId id="341" r:id="rId18"/>
    <p:sldId id="342" r:id="rId19"/>
    <p:sldId id="344" r:id="rId20"/>
    <p:sldId id="348" r:id="rId21"/>
    <p:sldId id="338" r:id="rId22"/>
    <p:sldId id="346" r:id="rId23"/>
    <p:sldId id="345" r:id="rId24"/>
    <p:sldId id="347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 snapToObjects="1">
      <p:cViewPr varScale="1">
        <p:scale>
          <a:sx n="70" d="100"/>
          <a:sy n="70" d="100"/>
        </p:scale>
        <p:origin x="51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220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FFC102-56DA-479F-949F-02B1E083021E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92D989-D5FA-4A48-BD8E-FB981ABD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d.fnal.gov/proton/PIP/PIP_index.html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2BD9-BBD7-4C1A-99A1-9A6998E35D57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oton Improvement Plan - PI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A32-A490-4965-83EC-B47787772110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B1F4-2906-412C-BA8E-983948CD1E93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70000"/>
              <a:buFont typeface="Wingdings" panose="05000000000000000000" pitchFamily="2" charset="2"/>
              <a:buChar char="q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05C31-1FEE-4DB9-ACA6-830F5079BB01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B1EE-7BE4-4B18-9003-5BFAE7FA3440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E407-4DE0-4832-BC3F-914B22535646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399D-996A-426E-916F-8DEC392D7F93}" type="datetime1">
              <a:rPr lang="en-US" smtClean="0"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93FC-43E4-4FA2-A5A0-02927C1049CF}" type="datetime1">
              <a:rPr lang="en-US" smtClean="0"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DD2-2E1D-4CA5-A01E-B86966D8D7D7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F38-879C-40D9-93BF-193A7951C8D5}" type="datetime1">
              <a:rPr lang="en-US" smtClean="0"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-ad.fnal.gov/proton/PIP/PIP_index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2D37-236F-4AD1-9BBD-D5D4FD6728E4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roton Improvement Plan - PIP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0000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F0000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d.fnal.gov/proton/PIP/PIP_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673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Beam Injection and Capture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73" y="2003425"/>
            <a:ext cx="8153400" cy="448945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Chandra Bhat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Fermilab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Acknowledgements</a:t>
            </a:r>
          </a:p>
          <a:p>
            <a:endParaRPr lang="en-US" sz="2100" dirty="0" smtClean="0">
              <a:solidFill>
                <a:schemeClr val="tx1"/>
              </a:solidFill>
            </a:endParaRPr>
          </a:p>
          <a:p>
            <a:r>
              <a:rPr lang="en-GB" sz="2300" dirty="0">
                <a:solidFill>
                  <a:schemeClr val="tx1"/>
                </a:solidFill>
              </a:rPr>
              <a:t>W. </a:t>
            </a:r>
            <a:r>
              <a:rPr lang="en-GB" sz="2300" dirty="0" err="1">
                <a:solidFill>
                  <a:schemeClr val="tx1"/>
                </a:solidFill>
              </a:rPr>
              <a:t>Pellico</a:t>
            </a:r>
            <a:r>
              <a:rPr lang="en-GB" sz="2300" dirty="0">
                <a:solidFill>
                  <a:schemeClr val="tx1"/>
                </a:solidFill>
              </a:rPr>
              <a:t>, B. Chase, S. </a:t>
            </a:r>
            <a:r>
              <a:rPr lang="en-GB" sz="2300" dirty="0" err="1">
                <a:solidFill>
                  <a:schemeClr val="tx1"/>
                </a:solidFill>
              </a:rPr>
              <a:t>Chaurize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</a:p>
          <a:p>
            <a:r>
              <a:rPr lang="en-GB" sz="2300" dirty="0">
                <a:solidFill>
                  <a:schemeClr val="tx1"/>
                </a:solidFill>
              </a:rPr>
              <a:t>C. </a:t>
            </a:r>
            <a:r>
              <a:rPr lang="en-GB" sz="2300" dirty="0" err="1">
                <a:solidFill>
                  <a:schemeClr val="tx1"/>
                </a:solidFill>
              </a:rPr>
              <a:t>Drennan</a:t>
            </a:r>
            <a:r>
              <a:rPr lang="en-GB" sz="2300" dirty="0">
                <a:solidFill>
                  <a:schemeClr val="tx1"/>
                </a:solidFill>
              </a:rPr>
              <a:t>, F. Garcia,  B. </a:t>
            </a:r>
            <a:r>
              <a:rPr lang="en-GB" sz="2300" dirty="0" err="1">
                <a:solidFill>
                  <a:schemeClr val="tx1"/>
                </a:solidFill>
              </a:rPr>
              <a:t>Hendrick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r>
              <a:rPr lang="en-GB" sz="2300" dirty="0" smtClean="0">
                <a:solidFill>
                  <a:schemeClr val="tx1"/>
                </a:solidFill>
              </a:rPr>
              <a:t>J. Nelson*, K</a:t>
            </a:r>
            <a:r>
              <a:rPr lang="en-GB" sz="2300" dirty="0">
                <a:solidFill>
                  <a:schemeClr val="tx1"/>
                </a:solidFill>
              </a:rPr>
              <a:t>. </a:t>
            </a:r>
            <a:r>
              <a:rPr lang="en-GB" sz="2300" dirty="0" err="1">
                <a:solidFill>
                  <a:schemeClr val="tx1"/>
                </a:solidFill>
              </a:rPr>
              <a:t>Seiya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endParaRPr lang="en-GB" sz="2300" dirty="0" smtClean="0">
              <a:solidFill>
                <a:schemeClr val="tx1"/>
              </a:solidFill>
            </a:endParaRPr>
          </a:p>
          <a:p>
            <a:r>
              <a:rPr lang="en-GB" sz="2300" dirty="0" smtClean="0">
                <a:solidFill>
                  <a:schemeClr val="tx1"/>
                </a:solidFill>
              </a:rPr>
              <a:t>T</a:t>
            </a:r>
            <a:r>
              <a:rPr lang="en-GB" sz="2300" dirty="0">
                <a:solidFill>
                  <a:schemeClr val="tx1"/>
                </a:solidFill>
              </a:rPr>
              <a:t>. Sullivan, C. Y. Tan</a:t>
            </a:r>
            <a:r>
              <a:rPr lang="en-US" sz="2300" dirty="0">
                <a:solidFill>
                  <a:schemeClr val="tx1"/>
                </a:solidFill>
              </a:rPr>
              <a:t>,  </a:t>
            </a:r>
            <a:r>
              <a:rPr lang="en-GB" sz="2300" dirty="0">
                <a:solidFill>
                  <a:schemeClr val="tx1"/>
                </a:solidFill>
              </a:rPr>
              <a:t>K. Triplett, M.-J. Yang</a:t>
            </a:r>
          </a:p>
          <a:p>
            <a:r>
              <a:rPr lang="en-GB" sz="2300" dirty="0">
                <a:solidFill>
                  <a:schemeClr val="tx1"/>
                </a:solidFill>
              </a:rPr>
              <a:t>and</a:t>
            </a:r>
          </a:p>
          <a:p>
            <a:r>
              <a:rPr lang="en-GB" sz="2300" dirty="0">
                <a:solidFill>
                  <a:schemeClr val="tx1"/>
                </a:solidFill>
              </a:rPr>
              <a:t>MCR Operation Group</a:t>
            </a:r>
            <a:endParaRPr lang="en-US" sz="23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rgbClr val="0000CC"/>
                </a:solidFill>
              </a:rPr>
              <a:t>“Workshop </a:t>
            </a:r>
            <a:r>
              <a:rPr lang="en-US" sz="2600" dirty="0">
                <a:solidFill>
                  <a:srgbClr val="0000CC"/>
                </a:solidFill>
              </a:rPr>
              <a:t>on Booster Performance and </a:t>
            </a:r>
            <a:r>
              <a:rPr lang="en-US" sz="2600" dirty="0" smtClean="0">
                <a:solidFill>
                  <a:srgbClr val="0000CC"/>
                </a:solidFill>
              </a:rPr>
              <a:t>Enhancements”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Fermi National Accelerator Laboratory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November 23-24,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1B39-CEEC-425C-BE85-FBE60F75E504}" type="datetime1">
              <a:rPr lang="en-US" smtClean="0"/>
              <a:t>11/25/2015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roton Improvement Plan - PI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Chandra Bhat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12341" y="1522388"/>
            <a:ext cx="4150659" cy="3429698"/>
            <a:chOff x="533400" y="1354217"/>
            <a:chExt cx="3905008" cy="3242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354217"/>
              <a:ext cx="3905008" cy="3242232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1425388" y="1651299"/>
              <a:ext cx="1645920" cy="2657139"/>
            </a:xfrm>
            <a:custGeom>
              <a:avLst/>
              <a:gdLst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70156 w 1645920"/>
                <a:gd name="connsiteY2" fmla="*/ 2441986 h 2657139"/>
                <a:gd name="connsiteX3" fmla="*/ 801445 w 1645920"/>
                <a:gd name="connsiteY3" fmla="*/ 2011680 h 2657139"/>
                <a:gd name="connsiteX4" fmla="*/ 1113417 w 1645920"/>
                <a:gd name="connsiteY4" fmla="*/ 1898725 h 2657139"/>
                <a:gd name="connsiteX5" fmla="*/ 1495313 w 1645920"/>
                <a:gd name="connsiteY5" fmla="*/ 1893346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801445 w 1645920"/>
                <a:gd name="connsiteY3" fmla="*/ 2011680 h 2657139"/>
                <a:gd name="connsiteX4" fmla="*/ 1113417 w 1645920"/>
                <a:gd name="connsiteY4" fmla="*/ 1898725 h 2657139"/>
                <a:gd name="connsiteX5" fmla="*/ 1495313 w 1645920"/>
                <a:gd name="connsiteY5" fmla="*/ 1893346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634702 w 1645920"/>
                <a:gd name="connsiteY3" fmla="*/ 1764254 h 2657139"/>
                <a:gd name="connsiteX4" fmla="*/ 1113417 w 1645920"/>
                <a:gd name="connsiteY4" fmla="*/ 1898725 h 2657139"/>
                <a:gd name="connsiteX5" fmla="*/ 1495313 w 1645920"/>
                <a:gd name="connsiteY5" fmla="*/ 1893346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634702 w 1645920"/>
                <a:gd name="connsiteY3" fmla="*/ 1764254 h 2657139"/>
                <a:gd name="connsiteX4" fmla="*/ 1140311 w 1645920"/>
                <a:gd name="connsiteY4" fmla="*/ 1791148 h 2657139"/>
                <a:gd name="connsiteX5" fmla="*/ 1495313 w 1645920"/>
                <a:gd name="connsiteY5" fmla="*/ 1893346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634702 w 1645920"/>
                <a:gd name="connsiteY3" fmla="*/ 1764254 h 2657139"/>
                <a:gd name="connsiteX4" fmla="*/ 1140311 w 1645920"/>
                <a:gd name="connsiteY4" fmla="*/ 1791148 h 2657139"/>
                <a:gd name="connsiteX5" fmla="*/ 1489934 w 1645920"/>
                <a:gd name="connsiteY5" fmla="*/ 1775012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656217 w 1645920"/>
                <a:gd name="connsiteY3" fmla="*/ 1801906 h 2657139"/>
                <a:gd name="connsiteX4" fmla="*/ 1140311 w 1645920"/>
                <a:gd name="connsiteY4" fmla="*/ 1791148 h 2657139"/>
                <a:gd name="connsiteX5" fmla="*/ 1489934 w 1645920"/>
                <a:gd name="connsiteY5" fmla="*/ 1775012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591671 w 1645920"/>
                <a:gd name="connsiteY3" fmla="*/ 1801906 h 2657139"/>
                <a:gd name="connsiteX4" fmla="*/ 1140311 w 1645920"/>
                <a:gd name="connsiteY4" fmla="*/ 1791148 h 2657139"/>
                <a:gd name="connsiteX5" fmla="*/ 1489934 w 1645920"/>
                <a:gd name="connsiteY5" fmla="*/ 1775012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591671 w 1645920"/>
                <a:gd name="connsiteY3" fmla="*/ 1801906 h 2657139"/>
                <a:gd name="connsiteX4" fmla="*/ 1140311 w 1645920"/>
                <a:gd name="connsiteY4" fmla="*/ 1791148 h 2657139"/>
                <a:gd name="connsiteX5" fmla="*/ 1495312 w 1645920"/>
                <a:gd name="connsiteY5" fmla="*/ 1807285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43262 w 1645920"/>
                <a:gd name="connsiteY2" fmla="*/ 2253727 h 2657139"/>
                <a:gd name="connsiteX3" fmla="*/ 591671 w 1645920"/>
                <a:gd name="connsiteY3" fmla="*/ 1801906 h 2657139"/>
                <a:gd name="connsiteX4" fmla="*/ 1140311 w 1645920"/>
                <a:gd name="connsiteY4" fmla="*/ 1807284 h 2657139"/>
                <a:gd name="connsiteX5" fmla="*/ 1495312 w 1645920"/>
                <a:gd name="connsiteY5" fmla="*/ 1807285 h 2657139"/>
                <a:gd name="connsiteX6" fmla="*/ 1645920 w 1645920"/>
                <a:gd name="connsiteY6" fmla="*/ 0 h 2657139"/>
                <a:gd name="connsiteX0" fmla="*/ 0 w 1645920"/>
                <a:gd name="connsiteY0" fmla="*/ 2657139 h 2657139"/>
                <a:gd name="connsiteX1" fmla="*/ 414170 w 1645920"/>
                <a:gd name="connsiteY1" fmla="*/ 2651760 h 2657139"/>
                <a:gd name="connsiteX2" fmla="*/ 510989 w 1645920"/>
                <a:gd name="connsiteY2" fmla="*/ 2248348 h 2657139"/>
                <a:gd name="connsiteX3" fmla="*/ 591671 w 1645920"/>
                <a:gd name="connsiteY3" fmla="*/ 1801906 h 2657139"/>
                <a:gd name="connsiteX4" fmla="*/ 1140311 w 1645920"/>
                <a:gd name="connsiteY4" fmla="*/ 1807284 h 2657139"/>
                <a:gd name="connsiteX5" fmla="*/ 1495312 w 1645920"/>
                <a:gd name="connsiteY5" fmla="*/ 1807285 h 2657139"/>
                <a:gd name="connsiteX6" fmla="*/ 1645920 w 1645920"/>
                <a:gd name="connsiteY6" fmla="*/ 0 h 26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920" h="2657139">
                  <a:moveTo>
                    <a:pt x="0" y="2657139"/>
                  </a:moveTo>
                  <a:lnTo>
                    <a:pt x="414170" y="2651760"/>
                  </a:lnTo>
                  <a:lnTo>
                    <a:pt x="510989" y="2248348"/>
                  </a:lnTo>
                  <a:lnTo>
                    <a:pt x="591671" y="1801906"/>
                  </a:lnTo>
                  <a:lnTo>
                    <a:pt x="1140311" y="1807284"/>
                  </a:lnTo>
                  <a:lnTo>
                    <a:pt x="1495312" y="1807285"/>
                  </a:lnTo>
                  <a:lnTo>
                    <a:pt x="1645920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45763" y="1653789"/>
              <a:ext cx="576066" cy="2646434"/>
            </a:xfrm>
            <a:custGeom>
              <a:avLst/>
              <a:gdLst>
                <a:gd name="connsiteX0" fmla="*/ 0 w 1355464"/>
                <a:gd name="connsiteY0" fmla="*/ 2641002 h 2641002"/>
                <a:gd name="connsiteX1" fmla="*/ 516367 w 1355464"/>
                <a:gd name="connsiteY1" fmla="*/ 2630245 h 2641002"/>
                <a:gd name="connsiteX2" fmla="*/ 968189 w 1355464"/>
                <a:gd name="connsiteY2" fmla="*/ 2635624 h 2641002"/>
                <a:gd name="connsiteX3" fmla="*/ 1075765 w 1355464"/>
                <a:gd name="connsiteY3" fmla="*/ 2635624 h 2641002"/>
                <a:gd name="connsiteX4" fmla="*/ 1188720 w 1355464"/>
                <a:gd name="connsiteY4" fmla="*/ 2253727 h 2641002"/>
                <a:gd name="connsiteX5" fmla="*/ 1355464 w 1355464"/>
                <a:gd name="connsiteY5" fmla="*/ 0 h 2641002"/>
                <a:gd name="connsiteX0" fmla="*/ 0 w 1436147"/>
                <a:gd name="connsiteY0" fmla="*/ 2646481 h 2646481"/>
                <a:gd name="connsiteX1" fmla="*/ 597050 w 1436147"/>
                <a:gd name="connsiteY1" fmla="*/ 2630245 h 2646481"/>
                <a:gd name="connsiteX2" fmla="*/ 1048872 w 1436147"/>
                <a:gd name="connsiteY2" fmla="*/ 2635624 h 2646481"/>
                <a:gd name="connsiteX3" fmla="*/ 1156448 w 1436147"/>
                <a:gd name="connsiteY3" fmla="*/ 2635624 h 2646481"/>
                <a:gd name="connsiteX4" fmla="*/ 1269403 w 1436147"/>
                <a:gd name="connsiteY4" fmla="*/ 2253727 h 2646481"/>
                <a:gd name="connsiteX5" fmla="*/ 1436147 w 1436147"/>
                <a:gd name="connsiteY5" fmla="*/ 0 h 2646481"/>
                <a:gd name="connsiteX0" fmla="*/ 0 w 1436147"/>
                <a:gd name="connsiteY0" fmla="*/ 2646481 h 2699712"/>
                <a:gd name="connsiteX1" fmla="*/ 335793 w 1436147"/>
                <a:gd name="connsiteY1" fmla="*/ 1770423 h 2699712"/>
                <a:gd name="connsiteX2" fmla="*/ 1048872 w 1436147"/>
                <a:gd name="connsiteY2" fmla="*/ 2635624 h 2699712"/>
                <a:gd name="connsiteX3" fmla="*/ 1156448 w 1436147"/>
                <a:gd name="connsiteY3" fmla="*/ 2635624 h 2699712"/>
                <a:gd name="connsiteX4" fmla="*/ 1269403 w 1436147"/>
                <a:gd name="connsiteY4" fmla="*/ 2253727 h 2699712"/>
                <a:gd name="connsiteX5" fmla="*/ 1436147 w 1436147"/>
                <a:gd name="connsiteY5" fmla="*/ 0 h 2699712"/>
                <a:gd name="connsiteX0" fmla="*/ 0 w 1295470"/>
                <a:gd name="connsiteY0" fmla="*/ 2687425 h 2699712"/>
                <a:gd name="connsiteX1" fmla="*/ 195116 w 1295470"/>
                <a:gd name="connsiteY1" fmla="*/ 1770423 h 2699712"/>
                <a:gd name="connsiteX2" fmla="*/ 908195 w 1295470"/>
                <a:gd name="connsiteY2" fmla="*/ 2635624 h 2699712"/>
                <a:gd name="connsiteX3" fmla="*/ 1015771 w 1295470"/>
                <a:gd name="connsiteY3" fmla="*/ 2635624 h 2699712"/>
                <a:gd name="connsiteX4" fmla="*/ 1128726 w 1295470"/>
                <a:gd name="connsiteY4" fmla="*/ 2253727 h 2699712"/>
                <a:gd name="connsiteX5" fmla="*/ 1295470 w 1295470"/>
                <a:gd name="connsiteY5" fmla="*/ 0 h 2699712"/>
                <a:gd name="connsiteX0" fmla="*/ 0 w 1295470"/>
                <a:gd name="connsiteY0" fmla="*/ 2687425 h 2687425"/>
                <a:gd name="connsiteX1" fmla="*/ 195116 w 1295470"/>
                <a:gd name="connsiteY1" fmla="*/ 1770423 h 2687425"/>
                <a:gd name="connsiteX2" fmla="*/ 516309 w 1295470"/>
                <a:gd name="connsiteY2" fmla="*/ 711260 h 2687425"/>
                <a:gd name="connsiteX3" fmla="*/ 1015771 w 1295470"/>
                <a:gd name="connsiteY3" fmla="*/ 2635624 h 2687425"/>
                <a:gd name="connsiteX4" fmla="*/ 1128726 w 1295470"/>
                <a:gd name="connsiteY4" fmla="*/ 2253727 h 2687425"/>
                <a:gd name="connsiteX5" fmla="*/ 1295470 w 1295470"/>
                <a:gd name="connsiteY5" fmla="*/ 0 h 2687425"/>
                <a:gd name="connsiteX0" fmla="*/ 0 w 1295470"/>
                <a:gd name="connsiteY0" fmla="*/ 2687425 h 2687425"/>
                <a:gd name="connsiteX1" fmla="*/ 195116 w 1295470"/>
                <a:gd name="connsiteY1" fmla="*/ 1770423 h 2687425"/>
                <a:gd name="connsiteX2" fmla="*/ 516309 w 1295470"/>
                <a:gd name="connsiteY2" fmla="*/ 711260 h 2687425"/>
                <a:gd name="connsiteX3" fmla="*/ 583692 w 1295470"/>
                <a:gd name="connsiteY3" fmla="*/ 138046 h 2687425"/>
                <a:gd name="connsiteX4" fmla="*/ 1128726 w 1295470"/>
                <a:gd name="connsiteY4" fmla="*/ 2253727 h 2687425"/>
                <a:gd name="connsiteX5" fmla="*/ 1295470 w 1295470"/>
                <a:gd name="connsiteY5" fmla="*/ 0 h 2687425"/>
                <a:gd name="connsiteX0" fmla="*/ 0 w 1295470"/>
                <a:gd name="connsiteY0" fmla="*/ 2695848 h 2695848"/>
                <a:gd name="connsiteX1" fmla="*/ 195116 w 1295470"/>
                <a:gd name="connsiteY1" fmla="*/ 1778846 h 2695848"/>
                <a:gd name="connsiteX2" fmla="*/ 516309 w 1295470"/>
                <a:gd name="connsiteY2" fmla="*/ 719683 h 2695848"/>
                <a:gd name="connsiteX3" fmla="*/ 583692 w 1295470"/>
                <a:gd name="connsiteY3" fmla="*/ 146469 h 2695848"/>
                <a:gd name="connsiteX4" fmla="*/ 576066 w 1295470"/>
                <a:gd name="connsiteY4" fmla="*/ 0 h 2695848"/>
                <a:gd name="connsiteX5" fmla="*/ 1295470 w 1295470"/>
                <a:gd name="connsiteY5" fmla="*/ 8423 h 2695848"/>
                <a:gd name="connsiteX0" fmla="*/ 0 w 583692"/>
                <a:gd name="connsiteY0" fmla="*/ 2695848 h 2695848"/>
                <a:gd name="connsiteX1" fmla="*/ 195116 w 583692"/>
                <a:gd name="connsiteY1" fmla="*/ 1778846 h 2695848"/>
                <a:gd name="connsiteX2" fmla="*/ 516309 w 583692"/>
                <a:gd name="connsiteY2" fmla="*/ 719683 h 2695848"/>
                <a:gd name="connsiteX3" fmla="*/ 583692 w 583692"/>
                <a:gd name="connsiteY3" fmla="*/ 146469 h 2695848"/>
                <a:gd name="connsiteX4" fmla="*/ 576066 w 583692"/>
                <a:gd name="connsiteY4" fmla="*/ 0 h 2695848"/>
                <a:gd name="connsiteX0" fmla="*/ 0 w 576066"/>
                <a:gd name="connsiteY0" fmla="*/ 2695848 h 2695848"/>
                <a:gd name="connsiteX1" fmla="*/ 195116 w 576066"/>
                <a:gd name="connsiteY1" fmla="*/ 1778846 h 2695848"/>
                <a:gd name="connsiteX2" fmla="*/ 516309 w 576066"/>
                <a:gd name="connsiteY2" fmla="*/ 719683 h 2695848"/>
                <a:gd name="connsiteX3" fmla="*/ 576066 w 576066"/>
                <a:gd name="connsiteY3" fmla="*/ 0 h 2695848"/>
                <a:gd name="connsiteX0" fmla="*/ 0 w 576066"/>
                <a:gd name="connsiteY0" fmla="*/ 2695848 h 2695848"/>
                <a:gd name="connsiteX1" fmla="*/ 195116 w 576066"/>
                <a:gd name="connsiteY1" fmla="*/ 1778846 h 2695848"/>
                <a:gd name="connsiteX2" fmla="*/ 576066 w 576066"/>
                <a:gd name="connsiteY2" fmla="*/ 0 h 26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066" h="2695848">
                  <a:moveTo>
                    <a:pt x="0" y="2695848"/>
                  </a:moveTo>
                  <a:cubicBezTo>
                    <a:pt x="65039" y="2390181"/>
                    <a:pt x="99105" y="2228154"/>
                    <a:pt x="195116" y="1778846"/>
                  </a:cubicBezTo>
                  <a:cubicBezTo>
                    <a:pt x="291127" y="1329538"/>
                    <a:pt x="496702" y="370593"/>
                    <a:pt x="576066" y="0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27096" y="2850331"/>
              <a:ext cx="455949" cy="45262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845763" y="1840260"/>
              <a:ext cx="455949" cy="45262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" y="1522388"/>
            <a:ext cx="4130796" cy="3429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94392" y="1581841"/>
            <a:ext cx="324960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Beam at </a:t>
            </a:r>
            <a:r>
              <a:rPr lang="en-US" sz="16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B:VIMIN=101.842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AMP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93133" y="162831"/>
            <a:ext cx="8229600" cy="1143000"/>
          </a:xfrm>
        </p:spPr>
        <p:txBody>
          <a:bodyPr/>
          <a:lstStyle/>
          <a:p>
            <a:r>
              <a:rPr lang="en-US" sz="2400" dirty="0"/>
              <a:t>Measurement of </a:t>
            </a:r>
            <a:br>
              <a:rPr lang="en-US" sz="2400" dirty="0"/>
            </a:br>
            <a:r>
              <a:rPr lang="en-US" sz="3200" dirty="0"/>
              <a:t>Momentum Acceptance (cont.)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80247" y="1157790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Aperture Scan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3415" y="5126138"/>
            <a:ext cx="8677375" cy="108952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Energy Acceptance of the Booster = 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E((</a:t>
            </a:r>
            <a:r>
              <a:rPr lang="en-US" dirty="0" err="1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Bmin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))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+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E(full)</a:t>
            </a:r>
            <a:r>
              <a:rPr lang="en-US" baseline="-25000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Beam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                =  4 MeV  (0.4 MeV)+1.36MeV (0.11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MeV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                                              =  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5.4 MeV </a:t>
            </a:r>
            <a:r>
              <a:rPr lang="en-US" b="1" dirty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(0.4 MeV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US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9783" y="3317043"/>
            <a:ext cx="1095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LOSS Monitors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628" y="2237216"/>
            <a:ext cx="111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Beam Intensity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Monitors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1971675" y="3363453"/>
            <a:ext cx="216956" cy="371475"/>
          </a:xfrm>
          <a:custGeom>
            <a:avLst/>
            <a:gdLst>
              <a:gd name="connsiteX0" fmla="*/ 19050 w 361950"/>
              <a:gd name="connsiteY0" fmla="*/ 0 h 371475"/>
              <a:gd name="connsiteX1" fmla="*/ 361950 w 361950"/>
              <a:gd name="connsiteY1" fmla="*/ 104775 h 371475"/>
              <a:gd name="connsiteX2" fmla="*/ 0 w 3619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371475">
                <a:moveTo>
                  <a:pt x="19050" y="0"/>
                </a:moveTo>
                <a:lnTo>
                  <a:pt x="361950" y="104775"/>
                </a:lnTo>
                <a:lnTo>
                  <a:pt x="0" y="371475"/>
                </a:lnTo>
              </a:path>
            </a:pathLst>
          </a:custGeom>
          <a:noFill/>
          <a:ln>
            <a:solidFill>
              <a:srgbClr val="FFFF66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159241" y="2400145"/>
            <a:ext cx="361950" cy="371475"/>
          </a:xfrm>
          <a:custGeom>
            <a:avLst/>
            <a:gdLst>
              <a:gd name="connsiteX0" fmla="*/ 19050 w 361950"/>
              <a:gd name="connsiteY0" fmla="*/ 0 h 371475"/>
              <a:gd name="connsiteX1" fmla="*/ 361950 w 361950"/>
              <a:gd name="connsiteY1" fmla="*/ 104775 h 371475"/>
              <a:gd name="connsiteX2" fmla="*/ 0 w 361950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371475">
                <a:moveTo>
                  <a:pt x="19050" y="0"/>
                </a:moveTo>
                <a:lnTo>
                  <a:pt x="361950" y="104775"/>
                </a:lnTo>
                <a:lnTo>
                  <a:pt x="0" y="371475"/>
                </a:lnTo>
              </a:path>
            </a:pathLst>
          </a:custGeom>
          <a:noFill/>
          <a:ln>
            <a:solidFill>
              <a:srgbClr val="FFFF66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7" y="822171"/>
            <a:ext cx="9144000" cy="4772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059" y="1070422"/>
            <a:ext cx="1878149" cy="46731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(Schematic)  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6673" y="6483731"/>
            <a:ext cx="2133600" cy="365125"/>
          </a:xfrm>
        </p:spPr>
        <p:txBody>
          <a:bodyPr/>
          <a:lstStyle/>
          <a:p>
            <a:fld id="{FAC0C7B8-8586-48BE-8736-928C40EEEA7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08409" y="625401"/>
            <a:ext cx="5657275" cy="4629145"/>
            <a:chOff x="2908409" y="687186"/>
            <a:chExt cx="5657275" cy="4629145"/>
          </a:xfrm>
        </p:grpSpPr>
        <p:grpSp>
          <p:nvGrpSpPr>
            <p:cNvPr id="55" name="Group 54"/>
            <p:cNvGrpSpPr/>
            <p:nvPr/>
          </p:nvGrpSpPr>
          <p:grpSpPr>
            <a:xfrm>
              <a:off x="3297437" y="2653068"/>
              <a:ext cx="5268247" cy="2663263"/>
              <a:chOff x="3297437" y="2572386"/>
              <a:chExt cx="5268247" cy="266326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241036" y="4133926"/>
                <a:ext cx="1539649" cy="4705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5400000" flipH="1">
                <a:off x="5168487" y="4563466"/>
                <a:ext cx="279778" cy="350053"/>
              </a:xfrm>
              <a:custGeom>
                <a:avLst/>
                <a:gdLst>
                  <a:gd name="connsiteX0" fmla="*/ 361950 w 361950"/>
                  <a:gd name="connsiteY0" fmla="*/ 438150 h 438150"/>
                  <a:gd name="connsiteX1" fmla="*/ 352425 w 361950"/>
                  <a:gd name="connsiteY1" fmla="*/ 161925 h 438150"/>
                  <a:gd name="connsiteX2" fmla="*/ 0 w 361950"/>
                  <a:gd name="connsiteY2" fmla="*/ 0 h 438150"/>
                  <a:gd name="connsiteX0" fmla="*/ 361950 w 371475"/>
                  <a:gd name="connsiteY0" fmla="*/ 438150 h 438150"/>
                  <a:gd name="connsiteX1" fmla="*/ 371475 w 371475"/>
                  <a:gd name="connsiteY1" fmla="*/ 157411 h 438150"/>
                  <a:gd name="connsiteX2" fmla="*/ 0 w 371475"/>
                  <a:gd name="connsiteY2" fmla="*/ 0 h 438150"/>
                  <a:gd name="connsiteX0" fmla="*/ 364600 w 364600"/>
                  <a:gd name="connsiteY0" fmla="*/ 438150 h 438150"/>
                  <a:gd name="connsiteX1" fmla="*/ 40791 w 364600"/>
                  <a:gd name="connsiteY1" fmla="*/ 334250 h 438150"/>
                  <a:gd name="connsiteX2" fmla="*/ 2650 w 364600"/>
                  <a:gd name="connsiteY2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600" h="438150">
                    <a:moveTo>
                      <a:pt x="364600" y="438150"/>
                    </a:moveTo>
                    <a:lnTo>
                      <a:pt x="40791" y="334250"/>
                    </a:lnTo>
                    <a:cubicBezTo>
                      <a:pt x="-83034" y="281780"/>
                      <a:pt x="126475" y="52470"/>
                      <a:pt x="2650" y="0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297437" y="2572386"/>
                <a:ext cx="5268247" cy="2663263"/>
                <a:chOff x="3297437" y="2572386"/>
                <a:chExt cx="5268247" cy="2663263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133349" y="4694603"/>
                  <a:ext cx="2106703" cy="5410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dirty="0">
                      <a:sym typeface="Symbol"/>
                    </a:rPr>
                    <a:t>~60</a:t>
                  </a:r>
                  <a:r>
                    <a:rPr lang="en-US" dirty="0" smtClean="0">
                      <a:sym typeface="Symbol"/>
                    </a:rPr>
                    <a:t>s-200 </a:t>
                  </a:r>
                  <a:r>
                    <a:rPr lang="en-US" dirty="0">
                      <a:sym typeface="Symbol"/>
                    </a:rPr>
                    <a:t></a:t>
                  </a:r>
                  <a:r>
                    <a:rPr lang="en-US" dirty="0" smtClean="0">
                      <a:sym typeface="Symbol"/>
                    </a:rPr>
                    <a:t>s </a:t>
                  </a:r>
                  <a:r>
                    <a:rPr lang="en-US" dirty="0" err="1" smtClean="0">
                      <a:sym typeface="Symbol"/>
                    </a:rPr>
                    <a:t>debunching</a:t>
                  </a:r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797001" y="4133948"/>
                  <a:ext cx="535037" cy="465607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297437" y="4222810"/>
                  <a:ext cx="1018228" cy="535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b="1" dirty="0">
                      <a:sym typeface="Symbol" panose="05050102010706020507" pitchFamily="18" charset="2"/>
                    </a:rPr>
                    <a:t> </a:t>
                  </a:r>
                  <a:r>
                    <a:rPr lang="en-US" b="1" dirty="0">
                      <a:sym typeface="Symbol"/>
                    </a:rPr>
                    <a:t>40s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b="1" dirty="0">
                      <a:sym typeface="Symbol"/>
                    </a:rPr>
                    <a:t>injection</a:t>
                  </a:r>
                  <a:endParaRPr lang="en-US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382279" y="2572386"/>
                  <a:ext cx="1383369" cy="350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400" b="1" dirty="0"/>
                    <a:t>Begin Inj.</a:t>
                  </a: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4291471" y="2922554"/>
                  <a:ext cx="371475" cy="805082"/>
                </a:xfrm>
                <a:custGeom>
                  <a:avLst/>
                  <a:gdLst>
                    <a:gd name="connsiteX0" fmla="*/ 361950 w 361950"/>
                    <a:gd name="connsiteY0" fmla="*/ 438150 h 438150"/>
                    <a:gd name="connsiteX1" fmla="*/ 352425 w 361950"/>
                    <a:gd name="connsiteY1" fmla="*/ 161925 h 438150"/>
                    <a:gd name="connsiteX2" fmla="*/ 0 w 361950"/>
                    <a:gd name="connsiteY2" fmla="*/ 0 h 438150"/>
                    <a:gd name="connsiteX0" fmla="*/ 361950 w 371475"/>
                    <a:gd name="connsiteY0" fmla="*/ 438150 h 438150"/>
                    <a:gd name="connsiteX1" fmla="*/ 371475 w 371475"/>
                    <a:gd name="connsiteY1" fmla="*/ 157411 h 438150"/>
                    <a:gd name="connsiteX2" fmla="*/ 0 w 371475"/>
                    <a:gd name="connsiteY2" fmla="*/ 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438150">
                      <a:moveTo>
                        <a:pt x="361950" y="438150"/>
                      </a:moveTo>
                      <a:lnTo>
                        <a:pt x="371475" y="157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Arrow 35"/>
                <p:cNvSpPr/>
                <p:nvPr/>
              </p:nvSpPr>
              <p:spPr>
                <a:xfrm>
                  <a:off x="5452941" y="3931418"/>
                  <a:ext cx="3112743" cy="875669"/>
                </a:xfrm>
                <a:prstGeom prst="rightArrow">
                  <a:avLst/>
                </a:prstGeom>
                <a:solidFill>
                  <a:srgbClr val="FF993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227626" y="4096928"/>
                  <a:ext cx="3246274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dirty="0">
                      <a:sym typeface="Symbol"/>
                    </a:rPr>
                    <a:t>Capture &amp; Acceleration </a:t>
                  </a:r>
                  <a:r>
                    <a:rPr lang="en-US" dirty="0" smtClean="0">
                      <a:sym typeface="Symbol"/>
                    </a:rPr>
                    <a:t>using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dirty="0" smtClean="0">
                      <a:sym typeface="Symbol"/>
                    </a:rPr>
                    <a:t>37-52 MHz RF system in </a:t>
                  </a:r>
                  <a:r>
                    <a:rPr lang="en-US" dirty="0" smtClean="0">
                      <a:sym typeface="Symbol" panose="05050102010706020507" pitchFamily="18" charset="2"/>
                    </a:rPr>
                    <a:t></a:t>
                  </a:r>
                  <a:r>
                    <a:rPr lang="en-US" dirty="0" smtClean="0">
                      <a:sym typeface="Symbol"/>
                    </a:rPr>
                    <a:t>360</a:t>
                  </a:r>
                  <a:r>
                    <a:rPr lang="en-US" dirty="0">
                      <a:sym typeface="Symbol"/>
                    </a:rPr>
                    <a:t></a:t>
                  </a:r>
                  <a:r>
                    <a:rPr lang="en-US" dirty="0" smtClean="0">
                      <a:sym typeface="Symbol"/>
                    </a:rPr>
                    <a:t>s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665134" y="4132263"/>
                  <a:ext cx="317591" cy="47051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213345">
                  <a:off x="4170694" y="4259769"/>
                  <a:ext cx="460390" cy="45719"/>
                </a:xfrm>
                <a:custGeom>
                  <a:avLst/>
                  <a:gdLst>
                    <a:gd name="connsiteX0" fmla="*/ 0 w 2293257"/>
                    <a:gd name="connsiteY0" fmla="*/ 1582057 h 1582057"/>
                    <a:gd name="connsiteX1" fmla="*/ 1785257 w 2293257"/>
                    <a:gd name="connsiteY1" fmla="*/ 1582057 h 1582057"/>
                    <a:gd name="connsiteX2" fmla="*/ 2293257 w 2293257"/>
                    <a:gd name="connsiteY2" fmla="*/ 0 h 1582057"/>
                    <a:gd name="connsiteX3" fmla="*/ 2293257 w 2293257"/>
                    <a:gd name="connsiteY3" fmla="*/ 0 h 1582057"/>
                    <a:gd name="connsiteX0" fmla="*/ 0 w 2293257"/>
                    <a:gd name="connsiteY0" fmla="*/ 1582057 h 1582057"/>
                    <a:gd name="connsiteX1" fmla="*/ 2293257 w 2293257"/>
                    <a:gd name="connsiteY1" fmla="*/ 0 h 1582057"/>
                    <a:gd name="connsiteX2" fmla="*/ 2293257 w 2293257"/>
                    <a:gd name="connsiteY2" fmla="*/ 0 h 1582057"/>
                    <a:gd name="connsiteX0" fmla="*/ 0 w 2293257"/>
                    <a:gd name="connsiteY0" fmla="*/ 1582057 h 1582057"/>
                    <a:gd name="connsiteX1" fmla="*/ 2293257 w 2293257"/>
                    <a:gd name="connsiteY1" fmla="*/ 0 h 1582057"/>
                    <a:gd name="connsiteX2" fmla="*/ 2080982 w 2293257"/>
                    <a:gd name="connsiteY2" fmla="*/ 635669 h 1582057"/>
                    <a:gd name="connsiteX0" fmla="*/ 0 w 2293257"/>
                    <a:gd name="connsiteY0" fmla="*/ 1582057 h 1582057"/>
                    <a:gd name="connsiteX1" fmla="*/ 2293257 w 2293257"/>
                    <a:gd name="connsiteY1" fmla="*/ 0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93257" h="1582057">
                      <a:moveTo>
                        <a:pt x="0" y="1582057"/>
                      </a:moveTo>
                      <a:lnTo>
                        <a:pt x="2293257" y="0"/>
                      </a:ln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2908409" y="687186"/>
              <a:ext cx="3714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Current Operation</a:t>
              </a:r>
              <a:endParaRPr lang="en-US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83902" y="142348"/>
            <a:ext cx="6168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Beam Capture and Acceleration</a:t>
            </a:r>
          </a:p>
        </p:txBody>
      </p:sp>
      <p:sp>
        <p:nvSpPr>
          <p:cNvPr id="13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2133600" cy="365125"/>
          </a:xfrm>
        </p:spPr>
        <p:txBody>
          <a:bodyPr/>
          <a:lstStyle/>
          <a:p>
            <a:fld id="{20B0A67C-3839-47CD-B3FA-19037AD67B81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Chandra Bhat</a:t>
            </a:r>
            <a:endParaRPr lang="en-US" dirty="0"/>
          </a:p>
        </p:txBody>
      </p:sp>
      <p:sp>
        <p:nvSpPr>
          <p:cNvPr id="47" name="Footer Placeholder 4"/>
          <p:cNvSpPr txBox="1">
            <a:spLocks/>
          </p:cNvSpPr>
          <p:nvPr/>
        </p:nvSpPr>
        <p:spPr>
          <a:xfrm>
            <a:off x="3135509" y="64837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Chandra Bhat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7861" y="3457491"/>
            <a:ext cx="4982291" cy="2803972"/>
            <a:chOff x="427861" y="3457491"/>
            <a:chExt cx="4982291" cy="2803972"/>
          </a:xfrm>
        </p:grpSpPr>
        <p:sp>
          <p:nvSpPr>
            <p:cNvPr id="7" name="Rectangle 6"/>
            <p:cNvSpPr/>
            <p:nvPr/>
          </p:nvSpPr>
          <p:spPr>
            <a:xfrm rot="18809597">
              <a:off x="1115293" y="3850664"/>
              <a:ext cx="1558989" cy="147802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1886857" y="3457491"/>
              <a:ext cx="7930" cy="2206317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894787" y="4538500"/>
              <a:ext cx="1072625" cy="1084859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807649" y="4618706"/>
              <a:ext cx="1049350" cy="1034611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596571" y="5224921"/>
              <a:ext cx="537029" cy="174393"/>
            </a:xfrm>
            <a:custGeom>
              <a:avLst/>
              <a:gdLst>
                <a:gd name="connsiteX0" fmla="*/ 0 w 537029"/>
                <a:gd name="connsiteY0" fmla="*/ 174393 h 174393"/>
                <a:gd name="connsiteX1" fmla="*/ 290286 w 537029"/>
                <a:gd name="connsiteY1" fmla="*/ 222 h 174393"/>
                <a:gd name="connsiteX2" fmla="*/ 537029 w 537029"/>
                <a:gd name="connsiteY2" fmla="*/ 145365 h 17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029" h="174393">
                  <a:moveTo>
                    <a:pt x="0" y="174393"/>
                  </a:moveTo>
                  <a:cubicBezTo>
                    <a:pt x="100390" y="89726"/>
                    <a:pt x="200781" y="5060"/>
                    <a:pt x="290286" y="222"/>
                  </a:cubicBezTo>
                  <a:cubicBezTo>
                    <a:pt x="379791" y="-4616"/>
                    <a:pt x="458410" y="70374"/>
                    <a:pt x="537029" y="1453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6544" y="5892131"/>
              <a:ext cx="1739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Paraphase</a:t>
              </a:r>
              <a:r>
                <a:rPr lang="en-US" dirty="0" smtClean="0"/>
                <a:t> Angle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6672" y="4178712"/>
              <a:ext cx="553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Vrf</a:t>
              </a:r>
              <a:endParaRPr lang="en-US" sz="24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1886857" y="5633376"/>
              <a:ext cx="1495422" cy="12133"/>
            </a:xfrm>
            <a:prstGeom prst="straightConnector1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27861" y="5628928"/>
              <a:ext cx="1444067" cy="16581"/>
            </a:xfrm>
            <a:prstGeom prst="straightConnector1">
              <a:avLst/>
            </a:prstGeom>
            <a:ln w="38100"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2032000" y="5110642"/>
              <a:ext cx="624114" cy="854729"/>
            </a:xfrm>
            <a:custGeom>
              <a:avLst/>
              <a:gdLst>
                <a:gd name="connsiteX0" fmla="*/ 0 w 624114"/>
                <a:gd name="connsiteY0" fmla="*/ 129015 h 854729"/>
                <a:gd name="connsiteX1" fmla="*/ 493486 w 624114"/>
                <a:gd name="connsiteY1" fmla="*/ 56444 h 854729"/>
                <a:gd name="connsiteX2" fmla="*/ 624114 w 624114"/>
                <a:gd name="connsiteY2" fmla="*/ 854729 h 85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114" h="854729">
                  <a:moveTo>
                    <a:pt x="0" y="129015"/>
                  </a:moveTo>
                  <a:cubicBezTo>
                    <a:pt x="194733" y="32253"/>
                    <a:pt x="389467" y="-64508"/>
                    <a:pt x="493486" y="56444"/>
                  </a:cubicBezTo>
                  <a:cubicBezTo>
                    <a:pt x="597505" y="177396"/>
                    <a:pt x="610809" y="516062"/>
                    <a:pt x="624114" y="85472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4921567" y="5349373"/>
              <a:ext cx="183647" cy="6372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21167" y="5691326"/>
              <a:ext cx="8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Vrf</a:t>
              </a:r>
              <a:r>
                <a:rPr lang="en-US" sz="2400" dirty="0">
                  <a:sym typeface="Symbol" panose="05050102010706020507" pitchFamily="18" charset="2"/>
                </a:rPr>
                <a:t></a:t>
              </a:r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32476" y="5682182"/>
              <a:ext cx="8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Vrf</a:t>
              </a:r>
              <a:r>
                <a:rPr lang="en-US" sz="2400" dirty="0">
                  <a:sym typeface="Symbol" panose="05050102010706020507" pitchFamily="18" charset="2"/>
                </a:rPr>
                <a:t></a:t>
              </a:r>
              <a:r>
                <a:rPr lang="en-US" sz="2400" dirty="0" smtClean="0"/>
                <a:t>0</a:t>
              </a:r>
              <a:endParaRPr lang="en-US" sz="24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332038" y="4621670"/>
              <a:ext cx="0" cy="95869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2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139"/>
          <a:stretch/>
        </p:blipFill>
        <p:spPr>
          <a:xfrm>
            <a:off x="4731996" y="1318968"/>
            <a:ext cx="3768912" cy="3440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2" y="1313186"/>
            <a:ext cx="3717611" cy="3445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6" y="167248"/>
            <a:ext cx="8229600" cy="791696"/>
          </a:xfrm>
        </p:spPr>
        <p:txBody>
          <a:bodyPr/>
          <a:lstStyle/>
          <a:p>
            <a:r>
              <a:rPr lang="en-US" sz="3200" dirty="0" smtClean="0"/>
              <a:t>Beam Capture in the Current Operation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7611" y="2675712"/>
            <a:ext cx="2060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WCM Data of 20151107 with 4.5E12p/Booster pulse </a:t>
            </a:r>
          </a:p>
          <a:p>
            <a:pPr algn="ctr"/>
            <a:endParaRPr lang="en-US" dirty="0" smtClean="0"/>
          </a:p>
        </p:txBody>
      </p:sp>
      <p:sp>
        <p:nvSpPr>
          <p:cNvPr id="69" name="Rectangle 68"/>
          <p:cNvSpPr/>
          <p:nvPr/>
        </p:nvSpPr>
        <p:spPr>
          <a:xfrm rot="10597">
            <a:off x="6130557" y="3726299"/>
            <a:ext cx="1643226" cy="1597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21577738">
            <a:off x="6110341" y="3638913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Starts Beam Capture 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6945396" y="2367834"/>
            <a:ext cx="185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Represents “start” and “end” points of beam capture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7310530" y="1899636"/>
            <a:ext cx="382478" cy="5333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847628" y="3837202"/>
            <a:ext cx="3106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 rot="10597">
            <a:off x="7245001" y="4057308"/>
            <a:ext cx="1454159" cy="1603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 rot="21577738">
            <a:off x="7186277" y="3977739"/>
            <a:ext cx="1651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Ends Beam Capture </a:t>
            </a:r>
            <a:endParaRPr lang="en-US" sz="1400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6890296" y="4139022"/>
            <a:ext cx="3106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831045" y="3251200"/>
            <a:ext cx="16583" cy="99680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876448" y="1768157"/>
            <a:ext cx="7385" cy="247984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414960" y="954319"/>
            <a:ext cx="8729039" cy="4963633"/>
            <a:chOff x="414960" y="954319"/>
            <a:chExt cx="8729039" cy="4963633"/>
          </a:xfrm>
        </p:grpSpPr>
        <p:sp>
          <p:nvSpPr>
            <p:cNvPr id="10" name="TextBox 9"/>
            <p:cNvSpPr txBox="1"/>
            <p:nvPr/>
          </p:nvSpPr>
          <p:spPr>
            <a:xfrm>
              <a:off x="414960" y="4994622"/>
              <a:ext cx="87290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Beam capture is carried out in </a:t>
              </a:r>
              <a:r>
                <a:rPr 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~30 turns (~70</a:t>
              </a:r>
              <a:r>
                <a:rPr lang="en-US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µsec)</a:t>
              </a:r>
              <a:r>
                <a:rPr lang="en-US" dirty="0" smtClean="0">
                  <a:latin typeface="Comic Sans MS" panose="030F0702030302020204" pitchFamily="66" charset="0"/>
                </a:rPr>
                <a:t> in the current operation. This is mainly because the beam injection is done close to </a:t>
              </a:r>
              <a:r>
                <a:rPr lang="en-US" dirty="0" err="1" smtClean="0">
                  <a:latin typeface="Comic Sans MS" panose="030F0702030302020204" pitchFamily="66" charset="0"/>
                </a:rPr>
                <a:t>Bmin</a:t>
              </a:r>
              <a:r>
                <a:rPr lang="en-US" dirty="0" smtClean="0">
                  <a:latin typeface="Comic Sans MS" panose="030F0702030302020204" pitchFamily="66" charset="0"/>
                </a:rPr>
                <a:t> and there is not enough time to finish capture before acceleration commences.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227909" y="954319"/>
              <a:ext cx="5990058" cy="3382550"/>
              <a:chOff x="1227909" y="954319"/>
              <a:chExt cx="5990058" cy="338255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5262762" y="954319"/>
                <a:ext cx="1955205" cy="3336805"/>
                <a:chOff x="5262762" y="954319"/>
                <a:chExt cx="1955205" cy="3336805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5766854" y="1613238"/>
                  <a:ext cx="132705" cy="2677886"/>
                  <a:chOff x="1732001" y="1658983"/>
                  <a:chExt cx="132705" cy="2677886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732001" y="1658983"/>
                    <a:ext cx="0" cy="267788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 flipH="1">
                    <a:off x="1745499" y="2517343"/>
                    <a:ext cx="119207" cy="13352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262762" y="1613238"/>
                  <a:ext cx="0" cy="26778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5279511" y="2452720"/>
                  <a:ext cx="119207" cy="1335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54"/>
                <p:cNvGrpSpPr/>
                <p:nvPr/>
              </p:nvGrpSpPr>
              <p:grpSpPr>
                <a:xfrm>
                  <a:off x="6400547" y="1595515"/>
                  <a:ext cx="132705" cy="2677886"/>
                  <a:chOff x="1732001" y="1658983"/>
                  <a:chExt cx="132705" cy="2677886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1732001" y="1658983"/>
                    <a:ext cx="0" cy="267788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/>
                  <p:cNvCxnSpPr/>
                  <p:nvPr/>
                </p:nvCxnSpPr>
                <p:spPr>
                  <a:xfrm flipH="1">
                    <a:off x="1745499" y="2517343"/>
                    <a:ext cx="119207" cy="13352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6228250" y="1212445"/>
                  <a:ext cx="307777" cy="1456955"/>
                  <a:chOff x="7251236" y="5393215"/>
                  <a:chExt cx="307777" cy="1456955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 rot="18710582">
                    <a:off x="6682729" y="6026102"/>
                    <a:ext cx="1456955" cy="191182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 rot="18677723">
                    <a:off x="6693584" y="5966410"/>
                    <a:ext cx="142308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err="1" smtClean="0"/>
                      <a:t>Accel</a:t>
                    </a:r>
                    <a:r>
                      <a:rPr lang="en-US" sz="1400" dirty="0" smtClean="0"/>
                      <a:t>. Gate “ON”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6910190" y="954319"/>
                  <a:ext cx="307777" cy="1755865"/>
                  <a:chOff x="7286435" y="5163434"/>
                  <a:chExt cx="307777" cy="1755865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 rot="18710582">
                    <a:off x="6640030" y="5961944"/>
                    <a:ext cx="1643226" cy="15978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 rot="18677723">
                    <a:off x="6562391" y="5887478"/>
                    <a:ext cx="175586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Beam Feedback “ON”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724633" y="1202149"/>
                  <a:ext cx="307777" cy="1456955"/>
                  <a:chOff x="7251236" y="5393215"/>
                  <a:chExt cx="307777" cy="1456955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 rot="18710582">
                    <a:off x="6682729" y="6026102"/>
                    <a:ext cx="1456955" cy="191182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 rot="18677723">
                    <a:off x="6724393" y="5966410"/>
                    <a:ext cx="136146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err="1" smtClean="0"/>
                      <a:t>Paraphase</a:t>
                    </a:r>
                    <a:r>
                      <a:rPr lang="en-US" sz="1400" dirty="0" smtClean="0"/>
                      <a:t> “ON”</a:t>
                    </a:r>
                    <a:endParaRPr lang="en-US" sz="1400" dirty="0"/>
                  </a:p>
                </p:txBody>
              </p:sp>
            </p:grpSp>
          </p:grpSp>
          <p:grpSp>
            <p:nvGrpSpPr>
              <p:cNvPr id="96" name="Group 95"/>
              <p:cNvGrpSpPr/>
              <p:nvPr/>
            </p:nvGrpSpPr>
            <p:grpSpPr>
              <a:xfrm>
                <a:off x="1227909" y="1188998"/>
                <a:ext cx="1920006" cy="3147871"/>
                <a:chOff x="1227909" y="1188998"/>
                <a:chExt cx="1920006" cy="314787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227909" y="1658983"/>
                  <a:ext cx="0" cy="26778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1244658" y="2498465"/>
                  <a:ext cx="119207" cy="13352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/>
                <p:cNvGrpSpPr/>
                <p:nvPr/>
              </p:nvGrpSpPr>
              <p:grpSpPr>
                <a:xfrm>
                  <a:off x="1699058" y="1642261"/>
                  <a:ext cx="132705" cy="2677886"/>
                  <a:chOff x="1732001" y="1658983"/>
                  <a:chExt cx="132705" cy="2677886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732001" y="1658983"/>
                    <a:ext cx="0" cy="267788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1745499" y="2571133"/>
                    <a:ext cx="119207" cy="13352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365694" y="1641260"/>
                  <a:ext cx="132705" cy="2677886"/>
                  <a:chOff x="1732001" y="1658983"/>
                  <a:chExt cx="132705" cy="2677886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732001" y="1658983"/>
                    <a:ext cx="0" cy="267788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flipH="1">
                    <a:off x="1745499" y="2517343"/>
                    <a:ext cx="119207" cy="13352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2193397" y="1188998"/>
                  <a:ext cx="307777" cy="1592552"/>
                  <a:chOff x="7251236" y="5324023"/>
                  <a:chExt cx="307777" cy="1592552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 rot="18710582">
                    <a:off x="6682729" y="6026102"/>
                    <a:ext cx="1456955" cy="191182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 rot="18677723">
                    <a:off x="6608849" y="5966410"/>
                    <a:ext cx="159255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B:VAPLON=2090 µs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2840138" y="1208166"/>
                  <a:ext cx="307777" cy="1497526"/>
                  <a:chOff x="7251236" y="5371536"/>
                  <a:chExt cx="307777" cy="1497526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 rot="18710582">
                    <a:off x="6682729" y="6026102"/>
                    <a:ext cx="1456955" cy="191182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 rot="18677723">
                    <a:off x="6656362" y="5966410"/>
                    <a:ext cx="149752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B:TFBON=2130 µs</a:t>
                    </a:r>
                    <a:endParaRPr lang="en-US" sz="1400" dirty="0"/>
                  </a:p>
                </p:txBody>
              </p:sp>
            </p:grpSp>
            <p:sp>
              <p:nvSpPr>
                <p:cNvPr id="95" name="Rectangle 94"/>
                <p:cNvSpPr/>
                <p:nvPr/>
              </p:nvSpPr>
              <p:spPr>
                <a:xfrm rot="18710582">
                  <a:off x="1121273" y="1880781"/>
                  <a:ext cx="1456955" cy="19118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8677723">
                  <a:off x="1064112" y="1841275"/>
                  <a:ext cx="15584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B:VXTPPP=2050 µs</a:t>
                  </a:r>
                  <a:endParaRPr lang="en-US" sz="1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164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9" y="1244846"/>
            <a:ext cx="7129072" cy="5106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0" y="-911"/>
            <a:ext cx="6781800" cy="1143000"/>
          </a:xfrm>
        </p:spPr>
        <p:txBody>
          <a:bodyPr/>
          <a:lstStyle/>
          <a:p>
            <a:r>
              <a:rPr lang="en-US" sz="3200" dirty="0" smtClean="0"/>
              <a:t>Current Operation</a:t>
            </a:r>
            <a:br>
              <a:rPr lang="en-US" sz="32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RF Voltage during Capture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3973" y="2396484"/>
            <a:ext cx="161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B:PARAT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(Operational)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210" y="1672361"/>
            <a:ext cx="161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</a:rPr>
              <a:t>Vrf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(Operational)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3410" y="2834966"/>
            <a:ext cx="1318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Vrf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000" b="1" dirty="0" smtClean="0"/>
              <a:t>(adiabatic)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27039" y="2081523"/>
            <a:ext cx="344774" cy="360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37413" y="3516431"/>
            <a:ext cx="131528" cy="333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68941" y="2373563"/>
            <a:ext cx="407763" cy="301973"/>
          </a:xfrm>
          <a:prstGeom prst="straightConnector1">
            <a:avLst/>
          </a:prstGeom>
          <a:ln w="38100">
            <a:solidFill>
              <a:srgbClr val="0000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302652" y="1802274"/>
            <a:ext cx="2980516" cy="3595939"/>
            <a:chOff x="3302652" y="1802274"/>
            <a:chExt cx="2980516" cy="3595939"/>
          </a:xfrm>
        </p:grpSpPr>
        <p:sp>
          <p:nvSpPr>
            <p:cNvPr id="20" name="TextBox 19"/>
            <p:cNvSpPr txBox="1"/>
            <p:nvPr/>
          </p:nvSpPr>
          <p:spPr>
            <a:xfrm>
              <a:off x="4539229" y="4126579"/>
              <a:ext cx="1359218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Bucket Area </a:t>
              </a:r>
            </a:p>
            <a:p>
              <a:r>
                <a:rPr lang="en-US" dirty="0" smtClean="0"/>
                <a:t>= 0.070 eVs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7511" y="4751882"/>
              <a:ext cx="216565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Bunch Area=0.04 eVs</a:t>
              </a:r>
            </a:p>
            <a:p>
              <a:pPr algn="ctr"/>
              <a:r>
                <a:rPr lang="en-US" dirty="0"/>
                <a:t>b</a:t>
              </a:r>
              <a:r>
                <a:rPr lang="en-US" dirty="0" smtClean="0"/>
                <a:t>y simulation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32040" y="4002374"/>
              <a:ext cx="559553" cy="535135"/>
            </a:xfrm>
            <a:custGeom>
              <a:avLst/>
              <a:gdLst>
                <a:gd name="connsiteX0" fmla="*/ 465009 w 465009"/>
                <a:gd name="connsiteY0" fmla="*/ 614596 h 641490"/>
                <a:gd name="connsiteX1" fmla="*/ 75265 w 465009"/>
                <a:gd name="connsiteY1" fmla="*/ 569626 h 641490"/>
                <a:gd name="connsiteX2" fmla="*/ 314 w 465009"/>
                <a:gd name="connsiteY2" fmla="*/ 0 h 64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009" h="641490">
                  <a:moveTo>
                    <a:pt x="465009" y="614596"/>
                  </a:moveTo>
                  <a:cubicBezTo>
                    <a:pt x="308861" y="643327"/>
                    <a:pt x="152714" y="672059"/>
                    <a:pt x="75265" y="569626"/>
                  </a:cubicBezTo>
                  <a:cubicBezTo>
                    <a:pt x="-2184" y="467193"/>
                    <a:pt x="-935" y="233596"/>
                    <a:pt x="314" y="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02652" y="1802274"/>
              <a:ext cx="1359218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Bucket Area </a:t>
              </a:r>
            </a:p>
            <a:p>
              <a:r>
                <a:rPr lang="en-US" dirty="0" smtClean="0"/>
                <a:t>= 0.096 eVs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918096" y="3798138"/>
              <a:ext cx="220282" cy="2337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87110" y="2631252"/>
              <a:ext cx="220282" cy="2337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831189" y="2361670"/>
              <a:ext cx="123578" cy="269582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9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" y="1786320"/>
            <a:ext cx="7090567" cy="3941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7929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Simulation (ESME): </a:t>
            </a:r>
            <a:r>
              <a:rPr lang="en-US" sz="2400" dirty="0"/>
              <a:t>Phase-Space Evolution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during Beam Capture - </a:t>
            </a:r>
            <a:r>
              <a:rPr lang="en-US" sz="2400" dirty="0">
                <a:solidFill>
                  <a:srgbClr val="FF0000"/>
                </a:solidFill>
              </a:rPr>
              <a:t>14 BT Beam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1F02-733B-444C-AE28-289A1E27BDB1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6191" y="1125071"/>
            <a:ext cx="62436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Operational  Beam:  </a:t>
            </a:r>
            <a:r>
              <a:rPr lang="en-US" dirty="0">
                <a:latin typeface="Comic Sans MS" panose="030F0702030302020204" pitchFamily="66" charset="0"/>
              </a:rPr>
              <a:t>injection at </a:t>
            </a:r>
            <a:r>
              <a:rPr lang="en-US" dirty="0" smtClean="0">
                <a:latin typeface="Comic Sans MS" panose="030F0702030302020204" pitchFamily="66" charset="0"/>
              </a:rPr>
              <a:t>~0 us </a:t>
            </a:r>
            <a:r>
              <a:rPr lang="en-US" dirty="0">
                <a:latin typeface="Comic Sans MS" panose="030F0702030302020204" pitchFamily="66" charset="0"/>
              </a:rPr>
              <a:t>before BDOT=0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4070" y="2496041"/>
            <a:ext cx="262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Injection at -35</a:t>
            </a:r>
            <a:r>
              <a:rPr lang="en-US" sz="1400" dirty="0" smtClean="0">
                <a:solidFill>
                  <a:srgbClr val="FFFF00"/>
                </a:solidFill>
                <a:sym typeface="Symbol"/>
              </a:rPr>
              <a:t>s w.r.t. BDOT=0.0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194" y="5834951"/>
            <a:ext cx="784740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</a:t>
            </a:r>
            <a:r>
              <a:rPr lang="en-US" sz="2400" baseline="-25000" dirty="0">
                <a:latin typeface="Comic Sans MS" panose="030F0702030302020204" pitchFamily="66" charset="0"/>
                <a:sym typeface="Symbol" panose="05050102010706020507" pitchFamily="18" charset="2"/>
              </a:rPr>
              <a:t>L</a:t>
            </a:r>
            <a:r>
              <a:rPr lang="en-US" dirty="0" smtClean="0">
                <a:latin typeface="Comic Sans MS" panose="030F0702030302020204" pitchFamily="66" charset="0"/>
              </a:rPr>
              <a:t> at the end of beam capture = 0.06 eVs (~60% dilution)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</a:t>
            </a:r>
            <a:r>
              <a:rPr lang="en-US" dirty="0" smtClean="0">
                <a:latin typeface="Comic Sans MS" panose="030F0702030302020204" pitchFamily="66" charset="0"/>
              </a:rPr>
              <a:t>ith ~5% beam loss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" y="1056962"/>
            <a:ext cx="9133212" cy="438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39" y="-60798"/>
            <a:ext cx="6378223" cy="4673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Schematic </a:t>
            </a:r>
            <a:r>
              <a:rPr lang="en-US" sz="2000" dirty="0"/>
              <a:t>of the 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C7B8-8586-48BE-8736-928C40EEEA75}" type="slidenum">
              <a:rPr lang="en-US" smtClean="0"/>
              <a:t>15</a:t>
            </a:fld>
            <a:endParaRPr lang="en-US" dirty="0"/>
          </a:p>
        </p:txBody>
      </p:sp>
      <p:sp>
        <p:nvSpPr>
          <p:cNvPr id="13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2133600" cy="365125"/>
          </a:xfrm>
        </p:spPr>
        <p:txBody>
          <a:bodyPr/>
          <a:lstStyle/>
          <a:p>
            <a:fld id="{20B0A67C-3839-47CD-B3FA-19037AD67B81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Chandra Bhat</a:t>
            </a:r>
            <a:endParaRPr lang="en-US" dirty="0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3834118" y="1869027"/>
            <a:ext cx="0" cy="4263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4137098" y="2504984"/>
            <a:ext cx="6807" cy="36743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5683368" y="2475449"/>
            <a:ext cx="7131" cy="36743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2392453" y="4098416"/>
            <a:ext cx="1018228" cy="5355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ym typeface="Symbol" panose="05050102010706020507" pitchFamily="18" charset="2"/>
              </a:rPr>
              <a:t> </a:t>
            </a:r>
            <a:r>
              <a:rPr lang="en-US" b="1" dirty="0">
                <a:sym typeface="Symbol"/>
              </a:rPr>
              <a:t>40s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ym typeface="Symbol"/>
              </a:rPr>
              <a:t>injection</a:t>
            </a:r>
            <a:endParaRPr lang="en-US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5017493" y="4630692"/>
            <a:ext cx="4050778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ym typeface="Symbol"/>
              </a:rPr>
              <a:t>capture </a:t>
            </a:r>
            <a:r>
              <a:rPr lang="en-US" b="1" dirty="0" smtClean="0">
                <a:sym typeface="Symbol"/>
              </a:rPr>
              <a:t> for &gt;260</a:t>
            </a:r>
            <a:r>
              <a:rPr lang="en-US" b="1" dirty="0">
                <a:sym typeface="Symbol"/>
              </a:rPr>
              <a:t>s (no </a:t>
            </a:r>
            <a:r>
              <a:rPr lang="en-US" b="1" dirty="0" err="1">
                <a:sym typeface="Symbol"/>
              </a:rPr>
              <a:t>debunching</a:t>
            </a:r>
            <a:r>
              <a:rPr lang="en-US" b="1" dirty="0">
                <a:sym typeface="Symbol"/>
              </a:rPr>
              <a:t>)</a:t>
            </a:r>
            <a:endParaRPr lang="en-US" b="1" dirty="0"/>
          </a:p>
        </p:txBody>
      </p:sp>
      <p:sp>
        <p:nvSpPr>
          <p:cNvPr id="189" name="TextBox 188"/>
          <p:cNvSpPr txBox="1"/>
          <p:nvPr/>
        </p:nvSpPr>
        <p:spPr>
          <a:xfrm>
            <a:off x="3842475" y="4588247"/>
            <a:ext cx="813043" cy="3139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 150</a:t>
            </a:r>
            <a:r>
              <a:rPr lang="en-US" b="1" dirty="0">
                <a:sym typeface="Symbol"/>
              </a:rPr>
              <a:t>s</a:t>
            </a:r>
            <a:endParaRPr lang="en-US" b="1" dirty="0"/>
          </a:p>
        </p:txBody>
      </p:sp>
      <p:sp>
        <p:nvSpPr>
          <p:cNvPr id="190" name="Freeform 189"/>
          <p:cNvSpPr/>
          <p:nvPr/>
        </p:nvSpPr>
        <p:spPr>
          <a:xfrm>
            <a:off x="3240736" y="5296852"/>
            <a:ext cx="604466" cy="1257034"/>
          </a:xfrm>
          <a:custGeom>
            <a:avLst/>
            <a:gdLst>
              <a:gd name="connsiteX0" fmla="*/ 1333500 w 1333500"/>
              <a:gd name="connsiteY0" fmla="*/ 0 h 977900"/>
              <a:gd name="connsiteX1" fmla="*/ 0 w 1333500"/>
              <a:gd name="connsiteY1" fmla="*/ 749300 h 977900"/>
              <a:gd name="connsiteX2" fmla="*/ 0 w 1333500"/>
              <a:gd name="connsiteY2" fmla="*/ 977900 h 977900"/>
              <a:gd name="connsiteX0" fmla="*/ 1333500 w 1333500"/>
              <a:gd name="connsiteY0" fmla="*/ 0 h 977900"/>
              <a:gd name="connsiteX1" fmla="*/ 16717 w 1333500"/>
              <a:gd name="connsiteY1" fmla="*/ 562774 h 977900"/>
              <a:gd name="connsiteX2" fmla="*/ 0 w 1333500"/>
              <a:gd name="connsiteY2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977900">
                <a:moveTo>
                  <a:pt x="1333500" y="0"/>
                </a:moveTo>
                <a:lnTo>
                  <a:pt x="16717" y="562774"/>
                </a:lnTo>
                <a:cubicBezTo>
                  <a:pt x="16717" y="638974"/>
                  <a:pt x="0" y="901700"/>
                  <a:pt x="0" y="977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75058" y="2218226"/>
            <a:ext cx="1383369" cy="350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/>
              <a:t>Begin Inj.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4142512" y="2075698"/>
            <a:ext cx="1211" cy="1584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5680833" y="2125014"/>
            <a:ext cx="9666" cy="13564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Freeform 193"/>
          <p:cNvSpPr/>
          <p:nvPr/>
        </p:nvSpPr>
        <p:spPr>
          <a:xfrm>
            <a:off x="3478527" y="2525708"/>
            <a:ext cx="380778" cy="959065"/>
          </a:xfrm>
          <a:custGeom>
            <a:avLst/>
            <a:gdLst>
              <a:gd name="connsiteX0" fmla="*/ 361950 w 361950"/>
              <a:gd name="connsiteY0" fmla="*/ 438150 h 438150"/>
              <a:gd name="connsiteX1" fmla="*/ 352425 w 361950"/>
              <a:gd name="connsiteY1" fmla="*/ 161925 h 438150"/>
              <a:gd name="connsiteX2" fmla="*/ 0 w 361950"/>
              <a:gd name="connsiteY2" fmla="*/ 0 h 438150"/>
              <a:gd name="connsiteX0" fmla="*/ 361950 w 371475"/>
              <a:gd name="connsiteY0" fmla="*/ 438150 h 438150"/>
              <a:gd name="connsiteX1" fmla="*/ 371475 w 371475"/>
              <a:gd name="connsiteY1" fmla="*/ 157411 h 438150"/>
              <a:gd name="connsiteX2" fmla="*/ 0 w 371475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438150">
                <a:moveTo>
                  <a:pt x="361950" y="438150"/>
                </a:moveTo>
                <a:lnTo>
                  <a:pt x="371475" y="157411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 rot="5400000" flipH="1">
            <a:off x="5165829" y="4164679"/>
            <a:ext cx="216324" cy="799984"/>
          </a:xfrm>
          <a:custGeom>
            <a:avLst/>
            <a:gdLst>
              <a:gd name="connsiteX0" fmla="*/ 361950 w 361950"/>
              <a:gd name="connsiteY0" fmla="*/ 438150 h 438150"/>
              <a:gd name="connsiteX1" fmla="*/ 352425 w 361950"/>
              <a:gd name="connsiteY1" fmla="*/ 161925 h 438150"/>
              <a:gd name="connsiteX2" fmla="*/ 0 w 361950"/>
              <a:gd name="connsiteY2" fmla="*/ 0 h 438150"/>
              <a:gd name="connsiteX0" fmla="*/ 361950 w 371475"/>
              <a:gd name="connsiteY0" fmla="*/ 438150 h 438150"/>
              <a:gd name="connsiteX1" fmla="*/ 371475 w 371475"/>
              <a:gd name="connsiteY1" fmla="*/ 157411 h 438150"/>
              <a:gd name="connsiteX2" fmla="*/ 0 w 371475"/>
              <a:gd name="connsiteY2" fmla="*/ 0 h 438150"/>
              <a:gd name="connsiteX0" fmla="*/ 364600 w 364600"/>
              <a:gd name="connsiteY0" fmla="*/ 438150 h 438150"/>
              <a:gd name="connsiteX1" fmla="*/ 40791 w 364600"/>
              <a:gd name="connsiteY1" fmla="*/ 334250 h 438150"/>
              <a:gd name="connsiteX2" fmla="*/ 2650 w 364600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00" h="438150">
                <a:moveTo>
                  <a:pt x="364600" y="438150"/>
                </a:moveTo>
                <a:lnTo>
                  <a:pt x="40791" y="334250"/>
                </a:lnTo>
                <a:cubicBezTo>
                  <a:pt x="-83034" y="281780"/>
                  <a:pt x="126475" y="52470"/>
                  <a:pt x="2650" y="0"/>
                </a:cubicBezTo>
              </a:path>
            </a:pathLst>
          </a:custGeom>
          <a:noFill/>
          <a:ln w="38100">
            <a:solidFill>
              <a:srgbClr val="0000CC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Right Arrow 195"/>
          <p:cNvSpPr/>
          <p:nvPr/>
        </p:nvSpPr>
        <p:spPr>
          <a:xfrm>
            <a:off x="5521009" y="3748885"/>
            <a:ext cx="3167694" cy="923948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7" name="TextBox 196"/>
          <p:cNvSpPr txBox="1"/>
          <p:nvPr/>
        </p:nvSpPr>
        <p:spPr>
          <a:xfrm>
            <a:off x="5617364" y="3965811"/>
            <a:ext cx="3026734" cy="541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ym typeface="Symbol"/>
              </a:rPr>
              <a:t>Beam </a:t>
            </a:r>
            <a:r>
              <a:rPr lang="en-US" b="1" dirty="0" smtClean="0">
                <a:sym typeface="Symbol"/>
              </a:rPr>
              <a:t>Acceleration using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ym typeface="Symbol"/>
              </a:rPr>
              <a:t> 37-52 MHz RF system</a:t>
            </a:r>
            <a:endParaRPr lang="en-US" b="1" dirty="0"/>
          </a:p>
        </p:txBody>
      </p:sp>
      <p:sp>
        <p:nvSpPr>
          <p:cNvPr id="198" name="Rectangle 197"/>
          <p:cNvSpPr/>
          <p:nvPr/>
        </p:nvSpPr>
        <p:spPr>
          <a:xfrm>
            <a:off x="4093144" y="3980986"/>
            <a:ext cx="1613593" cy="475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841109" y="3992439"/>
            <a:ext cx="268259" cy="46407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3315372" y="4353217"/>
            <a:ext cx="560323" cy="38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2087779" y="3465017"/>
            <a:ext cx="2651760" cy="5235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2078306" y="3874407"/>
            <a:ext cx="2651760" cy="5235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210606" y="3402176"/>
            <a:ext cx="118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Change </a:t>
            </a:r>
            <a:r>
              <a:rPr lang="en-US" sz="1400" b="1" dirty="0" smtClean="0"/>
              <a:t>in</a:t>
            </a:r>
          </a:p>
          <a:p>
            <a:pPr algn="ctr"/>
            <a:r>
              <a:rPr lang="en-US" sz="1400" b="1" dirty="0" err="1" smtClean="0"/>
              <a:t>Es</a:t>
            </a:r>
            <a:r>
              <a:rPr lang="en-US" sz="1400" b="1" dirty="0" smtClean="0"/>
              <a:t> </a:t>
            </a:r>
            <a:r>
              <a:rPr lang="en-US" sz="1400" b="1" dirty="0"/>
              <a:t>&lt;0.24MeV </a:t>
            </a:r>
          </a:p>
        </p:txBody>
      </p:sp>
      <p:cxnSp>
        <p:nvCxnSpPr>
          <p:cNvPr id="204" name="Straight Arrow Connector 203"/>
          <p:cNvCxnSpPr/>
          <p:nvPr/>
        </p:nvCxnSpPr>
        <p:spPr>
          <a:xfrm flipV="1">
            <a:off x="2330801" y="3876245"/>
            <a:ext cx="8268" cy="3866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2330828" y="3083163"/>
            <a:ext cx="18769" cy="3818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 flipV="1">
            <a:off x="802570" y="5104275"/>
            <a:ext cx="7853335" cy="1106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3825479" y="4985216"/>
            <a:ext cx="1895071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/>
              <a:t>1/15Hz </a:t>
            </a:r>
            <a:r>
              <a:rPr lang="en-US" b="1" dirty="0" smtClean="0">
                <a:sym typeface="Symbol"/>
              </a:rPr>
              <a:t> </a:t>
            </a:r>
            <a:r>
              <a:rPr lang="en-US" b="1" dirty="0" smtClean="0"/>
              <a:t>0.0666 s</a:t>
            </a:r>
            <a:endParaRPr lang="en-US" b="1" dirty="0"/>
          </a:p>
        </p:txBody>
      </p:sp>
      <p:cxnSp>
        <p:nvCxnSpPr>
          <p:cNvPr id="208" name="Straight Arrow Connector 207"/>
          <p:cNvCxnSpPr/>
          <p:nvPr/>
        </p:nvCxnSpPr>
        <p:spPr>
          <a:xfrm flipH="1">
            <a:off x="3819070" y="4886683"/>
            <a:ext cx="96012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Freeform 208"/>
          <p:cNvSpPr/>
          <p:nvPr/>
        </p:nvSpPr>
        <p:spPr>
          <a:xfrm flipH="1">
            <a:off x="4745113" y="5312086"/>
            <a:ext cx="1971042" cy="1204419"/>
          </a:xfrm>
          <a:custGeom>
            <a:avLst/>
            <a:gdLst>
              <a:gd name="connsiteX0" fmla="*/ 1333500 w 1333500"/>
              <a:gd name="connsiteY0" fmla="*/ 0 h 977900"/>
              <a:gd name="connsiteX1" fmla="*/ 0 w 1333500"/>
              <a:gd name="connsiteY1" fmla="*/ 749300 h 977900"/>
              <a:gd name="connsiteX2" fmla="*/ 0 w 1333500"/>
              <a:gd name="connsiteY2" fmla="*/ 977900 h 977900"/>
              <a:gd name="connsiteX0" fmla="*/ 1338472 w 1338472"/>
              <a:gd name="connsiteY0" fmla="*/ 0 h 977900"/>
              <a:gd name="connsiteX1" fmla="*/ 0 w 1338472"/>
              <a:gd name="connsiteY1" fmla="*/ 524708 h 977900"/>
              <a:gd name="connsiteX2" fmla="*/ 4972 w 1338472"/>
              <a:gd name="connsiteY2" fmla="*/ 977900 h 977900"/>
              <a:gd name="connsiteX0" fmla="*/ 1338472 w 1338472"/>
              <a:gd name="connsiteY0" fmla="*/ 0 h 977900"/>
              <a:gd name="connsiteX1" fmla="*/ 0 w 1338472"/>
              <a:gd name="connsiteY1" fmla="*/ 524708 h 977900"/>
              <a:gd name="connsiteX2" fmla="*/ 4972 w 1338472"/>
              <a:gd name="connsiteY2" fmla="*/ 977900 h 977900"/>
              <a:gd name="connsiteX0" fmla="*/ 1333500 w 1333500"/>
              <a:gd name="connsiteY0" fmla="*/ 0 h 977900"/>
              <a:gd name="connsiteX1" fmla="*/ 0 w 1333500"/>
              <a:gd name="connsiteY1" fmla="*/ 488483 h 977900"/>
              <a:gd name="connsiteX2" fmla="*/ 0 w 1333500"/>
              <a:gd name="connsiteY2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977900">
                <a:moveTo>
                  <a:pt x="1333500" y="0"/>
                </a:moveTo>
                <a:lnTo>
                  <a:pt x="0" y="488483"/>
                </a:lnTo>
                <a:lnTo>
                  <a:pt x="0" y="977900"/>
                </a:lnTo>
              </a:path>
            </a:pathLst>
          </a:custGeom>
          <a:noFill/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3361116" y="1354413"/>
                <a:ext cx="3049617" cy="838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1" dirty="0" smtClean="0"/>
                  <a:t>Impose Beam Capture </a:t>
                </a:r>
                <a:r>
                  <a:rPr lang="en-US" sz="2000" b="1" dirty="0"/>
                  <a:t>in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1" dirty="0"/>
                  <a:t>Stationary rf Buckets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000" b="1" dirty="0"/>
                  <a:t>=0</a:t>
                </a:r>
                <a:r>
                  <a:rPr lang="en-US" sz="2000" b="1" dirty="0" smtClean="0"/>
                  <a:t>)</a:t>
                </a:r>
                <a:endParaRPr lang="en-US" sz="2000" b="1" dirty="0"/>
              </a:p>
              <a:p>
                <a:pPr algn="ctr">
                  <a:lnSpc>
                    <a:spcPct val="80000"/>
                  </a:lnSpc>
                </a:pPr>
                <a:r>
                  <a:rPr lang="en-US" sz="2000" b="1" dirty="0">
                    <a:solidFill>
                      <a:srgbClr val="00B050"/>
                    </a:solidFill>
                  </a:rPr>
                  <a:t>Start</a:t>
                </a:r>
                <a:r>
                  <a:rPr lang="en-US" sz="2000" b="1" dirty="0"/>
                  <a:t>                 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16" y="1354413"/>
                <a:ext cx="3049617" cy="838819"/>
              </a:xfrm>
              <a:prstGeom prst="rect">
                <a:avLst/>
              </a:prstGeom>
              <a:blipFill rotWithShape="0">
                <a:blip r:embed="rId3"/>
                <a:stretch>
                  <a:fillRect l="-1392" t="-9286" r="-1392" b="-114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TextBox 210"/>
          <p:cNvSpPr txBox="1"/>
          <p:nvPr/>
        </p:nvSpPr>
        <p:spPr>
          <a:xfrm>
            <a:off x="6840952" y="5965176"/>
            <a:ext cx="215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M. Bhat, IPAC2015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1896468" y="264599"/>
            <a:ext cx="5941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Early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Injection in the </a:t>
            </a:r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Booster</a:t>
            </a:r>
          </a:p>
          <a:p>
            <a:pPr algn="ctr"/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with a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pseudo </a:t>
            </a:r>
            <a:r>
              <a:rPr lang="en-US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front-porch</a:t>
            </a:r>
            <a:endParaRPr lang="en-US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219608" y="5697754"/>
            <a:ext cx="3577390" cy="720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" b="1" dirty="0" smtClean="0"/>
              <a:t>         Energy </a:t>
            </a:r>
            <a:r>
              <a:rPr lang="en-US" sz="1700" b="1" dirty="0"/>
              <a:t>A</a:t>
            </a:r>
            <a:r>
              <a:rPr lang="en-US" sz="1700" b="1" dirty="0" smtClean="0"/>
              <a:t>cceptance </a:t>
            </a:r>
            <a:r>
              <a:rPr lang="en-US" sz="1700" b="1" dirty="0"/>
              <a:t>&gt; </a:t>
            </a:r>
            <a:r>
              <a:rPr lang="en-US" sz="1700" b="1" dirty="0">
                <a:sym typeface="Symbol"/>
              </a:rPr>
              <a:t>4</a:t>
            </a:r>
            <a:r>
              <a:rPr lang="en-US" sz="1700" b="1" dirty="0" smtClean="0">
                <a:sym typeface="Symbol"/>
              </a:rPr>
              <a:t>MeV</a:t>
            </a:r>
            <a:endParaRPr lang="en-US" sz="1700" b="1" dirty="0">
              <a:sym typeface="Symbol"/>
            </a:endParaRPr>
          </a:p>
          <a:p>
            <a:pPr>
              <a:lnSpc>
                <a:spcPct val="80000"/>
              </a:lnSpc>
            </a:pPr>
            <a:r>
              <a:rPr lang="en-US" sz="1700" b="1" dirty="0">
                <a:sym typeface="Symbol"/>
              </a:rPr>
              <a:t>           Beam </a:t>
            </a:r>
            <a:r>
              <a:rPr lang="en-US" sz="1700" b="1" dirty="0">
                <a:sym typeface="Symbol" panose="05050102010706020507" pitchFamily="18" charset="2"/>
              </a:rPr>
              <a:t></a:t>
            </a:r>
            <a:r>
              <a:rPr lang="en-US" sz="1700" b="1" dirty="0" smtClean="0">
                <a:sym typeface="Symbol" panose="05050102010706020507" pitchFamily="18" charset="2"/>
              </a:rPr>
              <a:t>E </a:t>
            </a:r>
            <a:r>
              <a:rPr lang="en-US" sz="1700" b="1" dirty="0">
                <a:sym typeface="Symbol" panose="05050102010706020507" pitchFamily="18" charset="2"/>
              </a:rPr>
              <a:t> </a:t>
            </a:r>
            <a:r>
              <a:rPr lang="en-US" sz="1700" b="1" dirty="0" smtClean="0">
                <a:sym typeface="Symbol"/>
              </a:rPr>
              <a:t>1.3MeV</a:t>
            </a:r>
          </a:p>
          <a:p>
            <a:pPr>
              <a:lnSpc>
                <a:spcPct val="80000"/>
              </a:lnSpc>
            </a:pPr>
            <a:r>
              <a:rPr lang="en-US" sz="1700" b="1" dirty="0" err="1" smtClean="0"/>
              <a:t>f</a:t>
            </a:r>
            <a:r>
              <a:rPr lang="en-US" sz="1700" b="1" baseline="-25000" dirty="0" err="1" smtClean="0"/>
              <a:t>sy</a:t>
            </a:r>
            <a:r>
              <a:rPr lang="en-US" sz="1700" b="1" dirty="0" smtClean="0"/>
              <a:t> = 8kHz-27kHz @ </a:t>
            </a:r>
            <a:r>
              <a:rPr lang="en-US" sz="1700" b="1" dirty="0" err="1" smtClean="0"/>
              <a:t>Vrf</a:t>
            </a:r>
            <a:r>
              <a:rPr lang="en-US" sz="1700" b="1" dirty="0" smtClean="0"/>
              <a:t>=0.035-0.4MV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845" y="5347880"/>
            <a:ext cx="211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 front-porch in the Booster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" y="1862178"/>
            <a:ext cx="7281067" cy="3905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7929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Simulation (ESME): </a:t>
            </a:r>
            <a:r>
              <a:rPr lang="en-US" sz="2400" dirty="0"/>
              <a:t>Phase-Space Evolution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during Beam Capture - </a:t>
            </a:r>
            <a:r>
              <a:rPr lang="en-US" sz="2400" dirty="0">
                <a:solidFill>
                  <a:srgbClr val="FF0000"/>
                </a:solidFill>
              </a:rPr>
              <a:t>14 BT Beam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1F02-733B-444C-AE28-289A1E27BDB1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0233" y="1260877"/>
            <a:ext cx="62436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Early Injection:  </a:t>
            </a:r>
            <a:r>
              <a:rPr lang="en-US" dirty="0">
                <a:latin typeface="Comic Sans MS" panose="030F0702030302020204" pitchFamily="66" charset="0"/>
              </a:rPr>
              <a:t>injection at </a:t>
            </a:r>
            <a:r>
              <a:rPr lang="en-US" dirty="0" smtClean="0">
                <a:latin typeface="Comic Sans MS" panose="030F0702030302020204" pitchFamily="66" charset="0"/>
              </a:rPr>
              <a:t>175us </a:t>
            </a:r>
            <a:r>
              <a:rPr lang="en-US" dirty="0">
                <a:latin typeface="Comic Sans MS" panose="030F0702030302020204" pitchFamily="66" charset="0"/>
              </a:rPr>
              <a:t>before BDOT=0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4070" y="2496041"/>
            <a:ext cx="2714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Injection at -175</a:t>
            </a:r>
            <a:r>
              <a:rPr lang="en-US" sz="1400" dirty="0" smtClean="0">
                <a:solidFill>
                  <a:srgbClr val="FFFF00"/>
                </a:solidFill>
                <a:sym typeface="Symbol"/>
              </a:rPr>
              <a:t>s w.r.t. BDOT=0.0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194" y="5907692"/>
            <a:ext cx="784740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</a:t>
            </a:r>
            <a:r>
              <a:rPr lang="en-US" sz="24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at the end of beam capture = 0.040 eVs (~ 6% </a:t>
            </a:r>
            <a:r>
              <a:rPr lang="en-US" dirty="0" err="1" smtClean="0">
                <a:latin typeface="Comic Sans MS" panose="030F0702030302020204" pitchFamily="66" charset="0"/>
              </a:rPr>
              <a:t>delution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o particle losses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735"/>
            <a:ext cx="8229600" cy="930179"/>
          </a:xfrm>
        </p:spPr>
        <p:txBody>
          <a:bodyPr/>
          <a:lstStyle/>
          <a:p>
            <a:r>
              <a:rPr lang="en-US" sz="3200" dirty="0" smtClean="0"/>
              <a:t>Beam simulations from </a:t>
            </a:r>
            <a:br>
              <a:rPr lang="en-US" sz="3200" dirty="0" smtClean="0"/>
            </a:br>
            <a:r>
              <a:rPr lang="en-US" sz="3200" dirty="0" smtClean="0"/>
              <a:t>Injection</a:t>
            </a:r>
            <a:r>
              <a:rPr lang="en-US" sz="3200" dirty="0" smtClean="0">
                <a:sym typeface="Wingdings" panose="05000000000000000000" pitchFamily="2" charset="2"/>
              </a:rPr>
              <a:t> Extraction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2" y="1360763"/>
            <a:ext cx="8082478" cy="5231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1479" y="99557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with 12E10p/bunch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302"/>
            <a:ext cx="8229600" cy="708102"/>
          </a:xfrm>
        </p:spPr>
        <p:txBody>
          <a:bodyPr/>
          <a:lstStyle/>
          <a:p>
            <a:r>
              <a:rPr lang="en-US" dirty="0" smtClean="0"/>
              <a:t>Beam Experiments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075148"/>
            <a:ext cx="7886700" cy="19898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20000"/>
              </a:lnSpc>
            </a:pPr>
            <a:r>
              <a:rPr lang="en-US" dirty="0" smtClean="0">
                <a:sym typeface="Symbol"/>
              </a:rPr>
              <a:t>New Radial-position, </a:t>
            </a:r>
            <a:r>
              <a:rPr lang="en-US" dirty="0" err="1" smtClean="0">
                <a:sym typeface="Symbol"/>
              </a:rPr>
              <a:t>Paraphase</a:t>
            </a:r>
            <a:r>
              <a:rPr lang="en-US" dirty="0" smtClean="0">
                <a:sym typeface="Symbol"/>
              </a:rPr>
              <a:t>  and Simulated </a:t>
            </a:r>
            <a:r>
              <a:rPr lang="en-US" dirty="0" err="1" smtClean="0">
                <a:sym typeface="Symbol"/>
              </a:rPr>
              <a:t>Vrf</a:t>
            </a:r>
            <a:r>
              <a:rPr lang="en-US" dirty="0" smtClean="0">
                <a:sym typeface="Symbol"/>
              </a:rPr>
              <a:t> curves are used</a:t>
            </a:r>
          </a:p>
          <a:p>
            <a:pPr marL="339725" indent="-339725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Transition crossing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 Needed additional tuning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6" y="3280535"/>
            <a:ext cx="3456153" cy="2502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54" y="2743200"/>
            <a:ext cx="4992215" cy="362621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9" name="Rectangle 8"/>
          <p:cNvSpPr/>
          <p:nvPr/>
        </p:nvSpPr>
        <p:spPr>
          <a:xfrm>
            <a:off x="3394088" y="5998525"/>
            <a:ext cx="200888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(Preliminary)</a:t>
            </a:r>
          </a:p>
        </p:txBody>
      </p:sp>
    </p:spTree>
    <p:extLst>
      <p:ext uri="{BB962C8B-B14F-4D97-AF65-F5344CB8AC3E}">
        <p14:creationId xmlns:p14="http://schemas.microsoft.com/office/powerpoint/2010/main" val="1021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25"/>
            <a:ext cx="8229600" cy="11430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0570" y="1115214"/>
            <a:ext cx="7886700" cy="505140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Beam capture soon after the completion of the beam injection,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A better frequency synchronization between the LLRF and real frequency,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Implement phase corrections/jump at transition crossing. This gives better match between bunch and the RF bucket,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Fast bunch rotation</a:t>
            </a:r>
            <a:r>
              <a:rPr lang="en-US" dirty="0" smtClean="0">
                <a:sym typeface="Wingdings" panose="05000000000000000000" pitchFamily="2" charset="2"/>
              </a:rPr>
              <a:t> G</a:t>
            </a:r>
            <a:r>
              <a:rPr lang="en-US" dirty="0" smtClean="0"/>
              <a:t>ives lower beam energy spread at extraction. Hence, is better for slip-stacking in RR.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en-US" dirty="0" smtClean="0">
                <a:solidFill>
                  <a:srgbClr val="C00000"/>
                </a:solidFill>
              </a:rPr>
              <a:t>Make it Operational by next shutdown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81492" y="1508896"/>
            <a:ext cx="5512909" cy="3690296"/>
            <a:chOff x="3481492" y="1508896"/>
            <a:chExt cx="5512909" cy="3690296"/>
          </a:xfrm>
        </p:grpSpPr>
        <p:sp>
          <p:nvSpPr>
            <p:cNvPr id="7" name="TextBox 6"/>
            <p:cNvSpPr txBox="1"/>
            <p:nvPr/>
          </p:nvSpPr>
          <p:spPr>
            <a:xfrm>
              <a:off x="4134868" y="1508896"/>
              <a:ext cx="280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 have done first attempt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7890" y="2390345"/>
              <a:ext cx="364651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LLRF is ready. Waiting for beam time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1546" y="3603924"/>
              <a:ext cx="330411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Module is ready to go into BLLRF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7139" y="4829860"/>
              <a:ext cx="2327881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applied on the EIS 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735333" y="1569994"/>
              <a:ext cx="399535" cy="2471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4938057" y="2487697"/>
              <a:ext cx="399535" cy="2471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4292011" y="3672444"/>
              <a:ext cx="399535" cy="2471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81492" y="4890958"/>
              <a:ext cx="399535" cy="2471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1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1959" y="1344983"/>
            <a:ext cx="7532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Fermilab </a:t>
            </a:r>
            <a:r>
              <a:rPr lang="en-US" sz="1600" dirty="0" smtClean="0"/>
              <a:t> Booster </a:t>
            </a:r>
            <a:r>
              <a:rPr lang="en-US" sz="1600" dirty="0"/>
              <a:t>is going to play very significant role for nearly next two </a:t>
            </a:r>
            <a:r>
              <a:rPr lang="en-US" sz="1600" dirty="0" smtClean="0"/>
              <a:t>decades</a:t>
            </a:r>
            <a:r>
              <a:rPr lang="en-US" sz="1600" dirty="0"/>
              <a:t> </a:t>
            </a:r>
            <a:r>
              <a:rPr lang="en-US" sz="1600" dirty="0" smtClean="0"/>
              <a:t>in view of recent accelerator upgrade proposal, PIP-II. </a:t>
            </a:r>
            <a:r>
              <a:rPr lang="en-US" sz="1600" dirty="0" smtClean="0"/>
              <a:t>In </a:t>
            </a:r>
            <a:r>
              <a:rPr lang="en-US" sz="1600" dirty="0"/>
              <a:t>this context, </a:t>
            </a:r>
            <a:r>
              <a:rPr lang="en-US" sz="1600" dirty="0" smtClean="0"/>
              <a:t>it is extremely important to measure and understand as found properties of the Booster from beam injection to the  extraction. In this talk we present results from a recent measurement on momentum acceptance and beam energy spread for multi-turn beam in the Booster.  </a:t>
            </a:r>
            <a:r>
              <a:rPr lang="en-US" sz="1600" dirty="0" smtClean="0"/>
              <a:t>We also discuss </a:t>
            </a:r>
            <a:r>
              <a:rPr lang="en-US" sz="1600" dirty="0" smtClean="0"/>
              <a:t>results from the early beam injection scheme </a:t>
            </a:r>
            <a:r>
              <a:rPr lang="en-US" sz="1600" dirty="0" smtClean="0"/>
              <a:t>that </a:t>
            </a:r>
            <a:r>
              <a:rPr lang="en-US" sz="1600" dirty="0"/>
              <a:t>has a high potential to increase the beam intensity output from the </a:t>
            </a:r>
            <a:r>
              <a:rPr lang="en-US" sz="1600" dirty="0" smtClean="0"/>
              <a:t>Booster even before the PIP-II era and also help mitigate beam losses from the Booster. 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45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589"/>
            <a:ext cx="8229600" cy="75329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051153"/>
            <a:ext cx="8515350" cy="50883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Are learning a lot about the Booster in recent years: Identified several issues related to </a:t>
            </a:r>
            <a:r>
              <a:rPr lang="en-US" sz="2400" dirty="0" smtClean="0">
                <a:solidFill>
                  <a:srgbClr val="FF0000"/>
                </a:solidFill>
              </a:rPr>
              <a:t>beam injection 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beam capture</a:t>
            </a:r>
            <a:r>
              <a:rPr lang="en-US" sz="2400" dirty="0" smtClean="0"/>
              <a:t>, Tran Crossing &amp; etc.... Come out with a new </a:t>
            </a:r>
            <a:r>
              <a:rPr lang="en-US" sz="2400" smtClean="0"/>
              <a:t>injection scheme, EIS, </a:t>
            </a:r>
            <a:r>
              <a:rPr lang="en-US" sz="2400" dirty="0" smtClean="0"/>
              <a:t>for the Booster.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If </a:t>
            </a:r>
            <a:r>
              <a:rPr lang="en-US" sz="2400" dirty="0"/>
              <a:t>EIS is implemented then the implications 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Higher brightness beam </a:t>
            </a:r>
            <a:r>
              <a:rPr lang="en-US" sz="2400" dirty="0" smtClean="0"/>
              <a:t>to the downstream  machines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One </a:t>
            </a:r>
            <a:r>
              <a:rPr lang="en-US" sz="2400" dirty="0"/>
              <a:t>can </a:t>
            </a:r>
            <a:r>
              <a:rPr lang="en-US" sz="2400" dirty="0">
                <a:solidFill>
                  <a:srgbClr val="FF0000"/>
                </a:solidFill>
              </a:rPr>
              <a:t>increase the Booster beam power </a:t>
            </a:r>
            <a:r>
              <a:rPr lang="en-US" sz="2400" dirty="0"/>
              <a:t>at extraction, because more number of Booster turns can be accommodated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Booster can be run with </a:t>
            </a:r>
            <a:r>
              <a:rPr lang="en-US" sz="2400" dirty="0" smtClean="0">
                <a:sym typeface="Symbol" panose="05050102010706020507" pitchFamily="18" charset="2"/>
              </a:rPr>
              <a:t>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20% less RF power per cycle </a:t>
            </a:r>
            <a:r>
              <a:rPr lang="en-US" sz="2400" dirty="0" smtClean="0">
                <a:sym typeface="Wingdings" panose="05000000000000000000" pitchFamily="2" charset="2"/>
              </a:rPr>
              <a:t> This is a great bonus.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1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0417"/>
            <a:ext cx="8229600" cy="663498"/>
          </a:xfrm>
        </p:spPr>
        <p:txBody>
          <a:bodyPr/>
          <a:lstStyle/>
          <a:p>
            <a:r>
              <a:rPr lang="en-US" dirty="0" smtClean="0"/>
              <a:t>Early Capture – Measurements</a:t>
            </a:r>
            <a:br>
              <a:rPr lang="en-US" dirty="0" smtClean="0"/>
            </a:br>
            <a:r>
              <a:rPr lang="en-US" sz="2000" dirty="0" smtClean="0"/>
              <a:t>(Preliminary)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1600"/>
            <a:ext cx="2895600" cy="365125"/>
          </a:xfrm>
        </p:spPr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" y="1251297"/>
            <a:ext cx="2719089" cy="2533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290" y="1251297"/>
            <a:ext cx="3005769" cy="2580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930" y="1268970"/>
            <a:ext cx="2841567" cy="2544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904" y="3983697"/>
            <a:ext cx="2743618" cy="23910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12455" y="3970291"/>
            <a:ext cx="2719089" cy="2366013"/>
            <a:chOff x="79744" y="3937791"/>
            <a:chExt cx="2719089" cy="23660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44" y="3937791"/>
              <a:ext cx="2719089" cy="23660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47064" y="5255028"/>
              <a:ext cx="11368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EIS</a:t>
              </a:r>
            </a:p>
            <a:p>
              <a:pPr algn="ctr"/>
              <a:r>
                <a:rPr lang="en-US" sz="1100" b="1" dirty="0" smtClean="0"/>
                <a:t>FWHM </a:t>
              </a:r>
              <a:r>
                <a:rPr lang="en-US" sz="1100" b="1" dirty="0" smtClean="0">
                  <a:sym typeface="Symbol" panose="05050102010706020507" pitchFamily="18" charset="2"/>
                </a:rPr>
                <a:t>10 </a:t>
              </a:r>
              <a:r>
                <a:rPr lang="en-US" sz="1100" b="1" dirty="0" err="1" smtClean="0">
                  <a:sym typeface="Symbol" panose="05050102010706020507" pitchFamily="18" charset="2"/>
                </a:rPr>
                <a:t>nsec</a:t>
              </a:r>
              <a:endParaRPr lang="en-US" sz="1100" b="1" dirty="0" smtClean="0">
                <a:sym typeface="Symbol" panose="05050102010706020507" pitchFamily="18" charset="2"/>
              </a:endParaRPr>
            </a:p>
            <a:p>
              <a:pPr algn="ctr"/>
              <a:r>
                <a:rPr lang="en-US" sz="1100" b="1" dirty="0" smtClean="0">
                  <a:sym typeface="Symbol" panose="05050102010706020507" pitchFamily="18" charset="2"/>
                </a:rPr>
                <a:t>FW</a:t>
              </a:r>
              <a:r>
                <a:rPr lang="en-US" sz="1100" b="1" dirty="0">
                  <a:sym typeface="Symbol" panose="05050102010706020507" pitchFamily="18" charset="2"/>
                </a:rPr>
                <a:t> </a:t>
              </a:r>
              <a:r>
                <a:rPr lang="en-US" sz="1100" b="1" dirty="0" smtClean="0">
                  <a:sym typeface="Symbol" panose="05050102010706020507" pitchFamily="18" charset="2"/>
                </a:rPr>
                <a:t>18 </a:t>
              </a:r>
              <a:r>
                <a:rPr lang="en-US" sz="1100" b="1" dirty="0" err="1" smtClean="0">
                  <a:sym typeface="Symbol" panose="05050102010706020507" pitchFamily="18" charset="2"/>
                </a:rPr>
                <a:t>nsec</a:t>
              </a:r>
              <a:endParaRPr lang="en-US" sz="1100" b="1" dirty="0" smtClean="0">
                <a:sym typeface="Symbol" panose="05050102010706020507" pitchFamily="18" charset="2"/>
              </a:endParaRPr>
            </a:p>
            <a:p>
              <a:pPr algn="ctr"/>
              <a:r>
                <a:rPr lang="en-US" sz="1100" b="1" dirty="0" err="1" smtClean="0">
                  <a:sym typeface="Symbol" panose="05050102010706020507" pitchFamily="18" charset="2"/>
                </a:rPr>
                <a:t>Vrf</a:t>
              </a:r>
              <a:r>
                <a:rPr lang="en-US" sz="1100" b="1" dirty="0" smtClean="0">
                  <a:sym typeface="Symbol" panose="05050102010706020507" pitchFamily="18" charset="2"/>
                </a:rPr>
                <a:t>=0.72kV </a:t>
              </a:r>
              <a:endParaRPr lang="en-US" sz="11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26355" y="5287528"/>
            <a:ext cx="113685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Oper</a:t>
            </a:r>
            <a:r>
              <a:rPr lang="en-US" sz="1100" b="1" dirty="0" smtClean="0"/>
              <a:t>.</a:t>
            </a:r>
          </a:p>
          <a:p>
            <a:pPr algn="ctr"/>
            <a:r>
              <a:rPr lang="en-US" sz="1100" b="1" dirty="0" smtClean="0"/>
              <a:t>FWHM </a:t>
            </a:r>
            <a:r>
              <a:rPr lang="en-US" sz="1100" b="1" dirty="0" smtClean="0">
                <a:sym typeface="Symbol" panose="05050102010706020507" pitchFamily="18" charset="2"/>
              </a:rPr>
              <a:t>13 </a:t>
            </a:r>
            <a:r>
              <a:rPr lang="en-US" sz="1100" b="1" dirty="0" err="1" smtClean="0">
                <a:sym typeface="Symbol" panose="05050102010706020507" pitchFamily="18" charset="2"/>
              </a:rPr>
              <a:t>nsec</a:t>
            </a:r>
            <a:endParaRPr lang="en-US" sz="1100" b="1" dirty="0" smtClean="0">
              <a:sym typeface="Symbol" panose="05050102010706020507" pitchFamily="18" charset="2"/>
            </a:endParaRPr>
          </a:p>
          <a:p>
            <a:pPr algn="ctr"/>
            <a:r>
              <a:rPr lang="en-US" sz="1100" b="1" dirty="0" smtClean="0">
                <a:sym typeface="Symbol" panose="05050102010706020507" pitchFamily="18" charset="2"/>
              </a:rPr>
              <a:t>FW</a:t>
            </a:r>
            <a:r>
              <a:rPr lang="en-US" sz="1100" b="1" dirty="0">
                <a:sym typeface="Symbol" panose="05050102010706020507" pitchFamily="18" charset="2"/>
              </a:rPr>
              <a:t> </a:t>
            </a:r>
            <a:r>
              <a:rPr lang="en-US" sz="1100" b="1" dirty="0" smtClean="0">
                <a:sym typeface="Symbol" panose="05050102010706020507" pitchFamily="18" charset="2"/>
              </a:rPr>
              <a:t>21 </a:t>
            </a:r>
            <a:r>
              <a:rPr lang="en-US" sz="1100" b="1" dirty="0" err="1" smtClean="0">
                <a:sym typeface="Symbol" panose="05050102010706020507" pitchFamily="18" charset="2"/>
              </a:rPr>
              <a:t>nsec</a:t>
            </a:r>
            <a:r>
              <a:rPr lang="en-US" sz="1100" b="1" dirty="0" smtClean="0"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1100" b="1" dirty="0" err="1" smtClean="0">
                <a:sym typeface="Symbol" panose="05050102010706020507" pitchFamily="18" charset="2"/>
              </a:rPr>
              <a:t>Vrf</a:t>
            </a:r>
            <a:r>
              <a:rPr lang="en-US" sz="1100" b="1" dirty="0" smtClean="0">
                <a:sym typeface="Symbol" panose="05050102010706020507" pitchFamily="18" charset="2"/>
              </a:rPr>
              <a:t>=0.72kV </a:t>
            </a:r>
            <a:endParaRPr lang="en-US" sz="1100" b="1" dirty="0"/>
          </a:p>
          <a:p>
            <a:pPr algn="ctr"/>
            <a:endParaRPr lang="en-US" sz="11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r="16822"/>
          <a:stretch/>
        </p:blipFill>
        <p:spPr>
          <a:xfrm>
            <a:off x="79745" y="4008552"/>
            <a:ext cx="2719088" cy="232775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71475" y="2705100"/>
            <a:ext cx="85725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18298" y="3130168"/>
            <a:ext cx="1804632" cy="1175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8298" y="4089473"/>
            <a:ext cx="0" cy="2127647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49814" y="2493231"/>
            <a:ext cx="151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Beam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99567" y="2335768"/>
            <a:ext cx="179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Mountain Range </a:t>
            </a:r>
          </a:p>
          <a:p>
            <a:pPr algn="ctr"/>
            <a:r>
              <a:rPr lang="en-US" dirty="0" smtClean="0"/>
              <a:t>For Capture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49114" y="2275133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WCM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52029" y="4430491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WCM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7824" y="496863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Beam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1514" y="54360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4113361">
            <a:off x="852762" y="563865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Bdot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0384" y="4484429"/>
            <a:ext cx="151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Single Bunch </a:t>
            </a:r>
          </a:p>
          <a:p>
            <a:pPr algn="ctr"/>
            <a:r>
              <a:rPr lang="en-US" sz="1200" dirty="0" smtClean="0"/>
              <a:t>@ the end of capture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37618" y="4460801"/>
            <a:ext cx="151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Single Bunch </a:t>
            </a:r>
          </a:p>
          <a:p>
            <a:pPr algn="ctr"/>
            <a:r>
              <a:rPr lang="en-US" sz="1200" dirty="0" smtClean="0"/>
              <a:t>@ the end of capture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5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199"/>
            <a:ext cx="8229600" cy="1143000"/>
          </a:xfrm>
        </p:spPr>
        <p:txBody>
          <a:bodyPr/>
          <a:lstStyle/>
          <a:p>
            <a:r>
              <a:rPr lang="en-US" sz="3200" dirty="0" smtClean="0"/>
              <a:t>IPM Data on the EIS and a comparison with Operational cycle</a:t>
            </a:r>
            <a:br>
              <a:rPr lang="en-US" sz="3200" dirty="0" smtClean="0"/>
            </a:br>
            <a:r>
              <a:rPr lang="en-US" sz="2000" dirty="0" smtClean="0"/>
              <a:t>(Nothing Unusual)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21" y="2907953"/>
            <a:ext cx="4580858" cy="364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9" y="1434574"/>
            <a:ext cx="4520461" cy="3884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6800" y="1577851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Average of H and V beam sizes </a:t>
            </a: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during the first 500 turns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00" y="5132701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Average of H and V beam sizes </a:t>
            </a: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during the entire beam cycle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294517" y="1897547"/>
            <a:ext cx="707366" cy="25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60011" y="5402660"/>
            <a:ext cx="363747" cy="25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48319"/>
            <a:ext cx="8229600" cy="1143000"/>
          </a:xfrm>
        </p:spPr>
        <p:txBody>
          <a:bodyPr/>
          <a:lstStyle/>
          <a:p>
            <a:r>
              <a:rPr lang="en-US" sz="3200" dirty="0" smtClean="0"/>
              <a:t>PIP parameters with EIS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32328"/>
              </p:ext>
            </p:extLst>
          </p:nvPr>
        </p:nvGraphicFramePr>
        <p:xfrm>
          <a:off x="1442358" y="1622705"/>
          <a:ext cx="6593217" cy="445617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73482"/>
                <a:gridCol w="1767840"/>
                <a:gridCol w="1451895"/>
              </a:tblGrid>
              <a:tr h="268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PIP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PIP-II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(After 2022)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>
                    <a:solidFill>
                      <a:srgbClr val="FFFF00"/>
                    </a:solidFill>
                  </a:tcPr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Injection Energy (KE) (GeV)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Extraction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Energy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 (GeV)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Injection Intensity (p/pulse)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4.52E12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b="1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(x ~1.4)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6.63E12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Extraction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Intensity (p/pulse)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4.3E12     </a:t>
                      </a:r>
                      <a:r>
                        <a:rPr lang="en-US" sz="14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(~6E12)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6.44E12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Number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Booster Turns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(18)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Efficiency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               </a:t>
                      </a: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97)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Booster repetition rate (Hz)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Booster Beam Power 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Extraction (kW)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               </a:t>
                      </a: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(~130)</a:t>
                      </a:r>
                      <a:endParaRPr lang="en-US" sz="1400" b="1" i="0" u="none" strike="noStrike" dirty="0" smtClean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atches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every 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1.33 sec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every 1.2 sec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NOvA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eam power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(kW)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             </a:t>
                      </a:r>
                      <a:r>
                        <a:rPr lang="en-US" sz="14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(~950)</a:t>
                      </a:r>
                      <a:endParaRPr lang="en-US" sz="1400" b="1" i="0" u="none" strike="noStrike" dirty="0" smtClean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Rate availability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other users (Hz)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  <a:tr h="33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Booster flux capability (protons/</a:t>
                      </a:r>
                      <a:r>
                        <a:rPr lang="en-US" sz="14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</a:t>
                      </a: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07" marR="4107" marT="41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 2.3E17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b="1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(3.2E17)</a:t>
                      </a:r>
                      <a:endParaRPr lang="en-US" sz="1400" b="1" i="0" u="none" strike="noStrike" dirty="0"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 3.5E17</a:t>
                      </a:r>
                      <a:r>
                        <a:rPr lang="en-US" sz="14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463822" y="5066752"/>
            <a:ext cx="894081" cy="35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8188" y="4430060"/>
            <a:ext cx="975360" cy="355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2400" y="1622705"/>
            <a:ext cx="6613173" cy="44589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75868" y="1387597"/>
            <a:ext cx="0" cy="1090132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15090" y="1109547"/>
            <a:ext cx="5677746" cy="40011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Expected by adopting Early Injection Scheme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8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639" y="5040085"/>
            <a:ext cx="7828332" cy="39188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702855"/>
          </a:xfrm>
        </p:spPr>
        <p:txBody>
          <a:bodyPr/>
          <a:lstStyle/>
          <a:p>
            <a:r>
              <a:rPr lang="en-US" altLang="en-US" sz="3400" dirty="0" smtClean="0"/>
              <a:t>The </a:t>
            </a:r>
            <a:r>
              <a:rPr lang="en-US" altLang="en-US" sz="3400" dirty="0"/>
              <a:t>Proton Improvement </a:t>
            </a:r>
            <a:r>
              <a:rPr lang="en-US" altLang="en-US" sz="3400" dirty="0" err="1" smtClean="0"/>
              <a:t>PlP</a:t>
            </a:r>
            <a:r>
              <a:rPr lang="en-US" altLang="en-US" sz="3400" dirty="0"/>
              <a:t>	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39" y="813804"/>
            <a:ext cx="8329663" cy="57862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2800" b="1" dirty="0" smtClean="0"/>
              <a:t>Goal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b="1" i="1" dirty="0"/>
              <a:t>Proton Improvement Plan</a:t>
            </a:r>
            <a:r>
              <a:rPr lang="en-US" altLang="en-US" sz="2400" dirty="0"/>
              <a:t>, when executed, </a:t>
            </a:r>
            <a:r>
              <a:rPr lang="en-US" altLang="en-US" sz="2400" dirty="0" smtClean="0"/>
              <a:t>  should </a:t>
            </a:r>
            <a:r>
              <a:rPr lang="en-US" altLang="en-US" sz="2400" dirty="0"/>
              <a:t>enable </a:t>
            </a:r>
            <a:r>
              <a:rPr lang="en-US" altLang="en-US" sz="2400" dirty="0" err="1"/>
              <a:t>Linac</a:t>
            </a:r>
            <a:r>
              <a:rPr lang="en-US" altLang="en-US" sz="2400" dirty="0"/>
              <a:t>/</a:t>
            </a:r>
            <a:r>
              <a:rPr lang="en-US" altLang="en-US" sz="2400" b="1" dirty="0">
                <a:solidFill>
                  <a:srgbClr val="C00000"/>
                </a:solidFill>
              </a:rPr>
              <a:t>Booster</a:t>
            </a:r>
            <a:r>
              <a:rPr lang="en-US" altLang="en-US" sz="2400" dirty="0"/>
              <a:t> operation capable of </a:t>
            </a:r>
            <a:endParaRPr lang="en-US" altLang="en-US" sz="2000" dirty="0"/>
          </a:p>
          <a:p>
            <a:pPr lvl="1">
              <a:lnSpc>
                <a:spcPct val="120000"/>
              </a:lnSpc>
            </a:pPr>
            <a:r>
              <a:rPr lang="en-US" altLang="en-US" sz="2100" dirty="0"/>
              <a:t>delivering 2.25E17 protons/hour </a:t>
            </a:r>
            <a:r>
              <a:rPr lang="en-US" altLang="en-US" sz="2100" dirty="0" smtClean="0"/>
              <a:t>(at </a:t>
            </a:r>
            <a:r>
              <a:rPr lang="en-US" altLang="en-US" sz="2100" dirty="0"/>
              <a:t>15 Hz) </a:t>
            </a:r>
            <a:r>
              <a:rPr lang="en-US" altLang="en-US" sz="2100" dirty="0" smtClean="0"/>
              <a:t>safely to the ongoing neutrino programs “</a:t>
            </a:r>
            <a:r>
              <a:rPr lang="en-US" altLang="en-US" sz="2100" dirty="0" smtClean="0">
                <a:solidFill>
                  <a:srgbClr val="0000CC"/>
                </a:solidFill>
              </a:rPr>
              <a:t>next decade or two</a:t>
            </a:r>
            <a:r>
              <a:rPr lang="en-US" altLang="en-US" sz="2100" dirty="0" smtClean="0"/>
              <a:t>”.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b="1" i="1" dirty="0"/>
              <a:t>Proton Improvement </a:t>
            </a:r>
            <a:r>
              <a:rPr lang="en-US" altLang="en-US" sz="2400" b="1" i="1" dirty="0" smtClean="0"/>
              <a:t>Plan-II Strategy 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Deliver </a:t>
            </a:r>
            <a:r>
              <a:rPr lang="en-US" sz="2100" dirty="0" smtClean="0">
                <a:sym typeface="Symbol" panose="05050102010706020507" pitchFamily="18" charset="2"/>
              </a:rPr>
              <a:t> </a:t>
            </a:r>
            <a:r>
              <a:rPr lang="en-US" sz="2100" dirty="0" smtClean="0"/>
              <a:t>1.2MW beam power to the LBNF. PIP-II still  uses current Booster</a:t>
            </a:r>
          </a:p>
          <a:p>
            <a:pPr lvl="1">
              <a:lnSpc>
                <a:spcPct val="120000"/>
              </a:lnSpc>
            </a:pPr>
            <a:endParaRPr lang="en-US" sz="2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 smtClean="0"/>
              <a:t>Booster </a:t>
            </a:r>
            <a:r>
              <a:rPr lang="en-GB" sz="2200" dirty="0"/>
              <a:t>would play a very significant </a:t>
            </a:r>
            <a:r>
              <a:rPr lang="en-GB" sz="2200" dirty="0" smtClean="0"/>
              <a:t>for next two decades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“Yes, Booster is in its </a:t>
            </a:r>
            <a:r>
              <a:rPr lang="en-US" sz="2400" b="1" dirty="0" smtClean="0">
                <a:solidFill>
                  <a:srgbClr val="0000CC"/>
                </a:solidFill>
              </a:rPr>
              <a:t>Forties</a:t>
            </a:r>
            <a:r>
              <a:rPr lang="en-US" sz="2400" dirty="0" smtClean="0"/>
              <a:t>. Still it has lot more juice”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100" dirty="0" smtClean="0"/>
              <a:t>Revisit: </a:t>
            </a:r>
            <a:r>
              <a:rPr lang="en-US" sz="2100" b="1" dirty="0" smtClean="0"/>
              <a:t>Injection</a:t>
            </a:r>
            <a:r>
              <a:rPr lang="en-US" sz="2100" dirty="0" smtClean="0"/>
              <a:t>, Acceleration, Tran. Xing, Extraction &amp;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A67C-3839-47CD-B3FA-19037AD67B81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Chandra Bhat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734987" y="1789845"/>
            <a:ext cx="1871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 smtClean="0"/>
              <a:t>S. Henderson, </a:t>
            </a:r>
          </a:p>
          <a:p>
            <a:pPr algn="r"/>
            <a:r>
              <a:rPr lang="en-US" altLang="en-US" sz="1400" dirty="0" smtClean="0"/>
              <a:t>Proton </a:t>
            </a:r>
            <a:r>
              <a:rPr lang="en-US" altLang="en-US" sz="1400" dirty="0"/>
              <a:t>Source </a:t>
            </a:r>
            <a:r>
              <a:rPr lang="en-US" altLang="en-US" sz="1400" dirty="0" smtClean="0"/>
              <a:t>Retreat,</a:t>
            </a:r>
          </a:p>
          <a:p>
            <a:pPr algn="r"/>
            <a:r>
              <a:rPr lang="en-US" altLang="en-US" sz="1400" dirty="0" smtClean="0"/>
              <a:t> Dec</a:t>
            </a:r>
            <a:r>
              <a:rPr lang="en-US" altLang="en-US" sz="1400" dirty="0"/>
              <a:t>. 7-8, </a:t>
            </a:r>
            <a:r>
              <a:rPr lang="en-US" altLang="en-US" sz="1400" dirty="0" smtClean="0"/>
              <a:t>2010</a:t>
            </a:r>
            <a:endParaRPr lang="en-US" alt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987594" y="3627598"/>
            <a:ext cx="1366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 smtClean="0"/>
              <a:t>S. Holmes, </a:t>
            </a:r>
          </a:p>
          <a:p>
            <a:pPr algn="r"/>
            <a:r>
              <a:rPr lang="en-US" altLang="en-US" sz="1400" dirty="0" smtClean="0"/>
              <a:t>P5/BNL,</a:t>
            </a:r>
          </a:p>
          <a:p>
            <a:pPr algn="r"/>
            <a:r>
              <a:rPr lang="en-US" altLang="en-US" sz="1400" dirty="0" smtClean="0"/>
              <a:t> Dec 16, 2013</a:t>
            </a:r>
            <a:endParaRPr lang="en-US" alt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7" y="822171"/>
            <a:ext cx="9144000" cy="4772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94" y="613804"/>
            <a:ext cx="1878149" cy="4673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(Schematic)  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C7B8-8586-48BE-8736-928C40EEEA75}" type="slidenum">
              <a:rPr lang="en-US" smtClean="0"/>
              <a:t>4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2197" y="5594330"/>
            <a:ext cx="88729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Issues:</a:t>
            </a:r>
            <a:r>
              <a:rPr lang="en-US" sz="2000" b="1" dirty="0" smtClean="0"/>
              <a:t> A limited time for Beam </a:t>
            </a:r>
            <a:r>
              <a:rPr lang="en-US" sz="2000" b="1" dirty="0"/>
              <a:t>C</a:t>
            </a:r>
            <a:r>
              <a:rPr lang="en-US" sz="2000" b="1" dirty="0" smtClean="0"/>
              <a:t>apture &amp; Acceleration. RF manipulations are non-adiabatic</a:t>
            </a:r>
            <a:r>
              <a:rPr lang="en-US" sz="2000" b="1" dirty="0"/>
              <a:t> </a:t>
            </a:r>
            <a:r>
              <a:rPr lang="en-US" sz="2000" b="1" dirty="0" smtClean="0">
                <a:sym typeface="Wingdings" panose="05000000000000000000" pitchFamily="2" charset="2"/>
              </a:rPr>
              <a:t>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~50% emittance dilution, ~7-8% beam loss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0000CC"/>
                </a:solidFill>
              </a:rPr>
              <a:t>large RF power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90342" y="1173998"/>
            <a:ext cx="5275342" cy="4080548"/>
            <a:chOff x="3290342" y="1235783"/>
            <a:chExt cx="5275342" cy="4080548"/>
          </a:xfrm>
        </p:grpSpPr>
        <p:grpSp>
          <p:nvGrpSpPr>
            <p:cNvPr id="55" name="Group 54"/>
            <p:cNvGrpSpPr/>
            <p:nvPr/>
          </p:nvGrpSpPr>
          <p:grpSpPr>
            <a:xfrm>
              <a:off x="3297437" y="2653068"/>
              <a:ext cx="5268247" cy="2663263"/>
              <a:chOff x="3297437" y="2572386"/>
              <a:chExt cx="5268247" cy="266326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241036" y="4133926"/>
                <a:ext cx="1539649" cy="4705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5400000" flipH="1">
                <a:off x="5168487" y="4563466"/>
                <a:ext cx="279778" cy="350053"/>
              </a:xfrm>
              <a:custGeom>
                <a:avLst/>
                <a:gdLst>
                  <a:gd name="connsiteX0" fmla="*/ 361950 w 361950"/>
                  <a:gd name="connsiteY0" fmla="*/ 438150 h 438150"/>
                  <a:gd name="connsiteX1" fmla="*/ 352425 w 361950"/>
                  <a:gd name="connsiteY1" fmla="*/ 161925 h 438150"/>
                  <a:gd name="connsiteX2" fmla="*/ 0 w 361950"/>
                  <a:gd name="connsiteY2" fmla="*/ 0 h 438150"/>
                  <a:gd name="connsiteX0" fmla="*/ 361950 w 371475"/>
                  <a:gd name="connsiteY0" fmla="*/ 438150 h 438150"/>
                  <a:gd name="connsiteX1" fmla="*/ 371475 w 371475"/>
                  <a:gd name="connsiteY1" fmla="*/ 157411 h 438150"/>
                  <a:gd name="connsiteX2" fmla="*/ 0 w 371475"/>
                  <a:gd name="connsiteY2" fmla="*/ 0 h 438150"/>
                  <a:gd name="connsiteX0" fmla="*/ 364600 w 364600"/>
                  <a:gd name="connsiteY0" fmla="*/ 438150 h 438150"/>
                  <a:gd name="connsiteX1" fmla="*/ 40791 w 364600"/>
                  <a:gd name="connsiteY1" fmla="*/ 334250 h 438150"/>
                  <a:gd name="connsiteX2" fmla="*/ 2650 w 364600"/>
                  <a:gd name="connsiteY2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4600" h="438150">
                    <a:moveTo>
                      <a:pt x="364600" y="438150"/>
                    </a:moveTo>
                    <a:lnTo>
                      <a:pt x="40791" y="334250"/>
                    </a:lnTo>
                    <a:cubicBezTo>
                      <a:pt x="-83034" y="281780"/>
                      <a:pt x="126475" y="52470"/>
                      <a:pt x="2650" y="0"/>
                    </a:cubicBezTo>
                  </a:path>
                </a:pathLst>
              </a:custGeom>
              <a:noFill/>
              <a:ln w="38100">
                <a:solidFill>
                  <a:srgbClr val="0000CC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297437" y="2572386"/>
                <a:ext cx="5268247" cy="2663263"/>
                <a:chOff x="3297437" y="2572386"/>
                <a:chExt cx="5268247" cy="2663263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133349" y="4694603"/>
                  <a:ext cx="2106703" cy="5410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dirty="0">
                      <a:sym typeface="Symbol"/>
                    </a:rPr>
                    <a:t>~60</a:t>
                  </a:r>
                  <a:r>
                    <a:rPr lang="en-US" dirty="0" smtClean="0">
                      <a:sym typeface="Symbol"/>
                    </a:rPr>
                    <a:t>s-200 </a:t>
                  </a:r>
                  <a:r>
                    <a:rPr lang="en-US" dirty="0">
                      <a:sym typeface="Symbol"/>
                    </a:rPr>
                    <a:t></a:t>
                  </a:r>
                  <a:r>
                    <a:rPr lang="en-US" dirty="0" smtClean="0">
                      <a:sym typeface="Symbol"/>
                    </a:rPr>
                    <a:t>s </a:t>
                  </a:r>
                  <a:r>
                    <a:rPr lang="en-US" dirty="0" err="1" smtClean="0">
                      <a:sym typeface="Symbol"/>
                    </a:rPr>
                    <a:t>debunching</a:t>
                  </a:r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797001" y="4133948"/>
                  <a:ext cx="535037" cy="465607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297437" y="4222810"/>
                  <a:ext cx="1018228" cy="535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b="1" dirty="0">
                      <a:sym typeface="Symbol" panose="05050102010706020507" pitchFamily="18" charset="2"/>
                    </a:rPr>
                    <a:t> </a:t>
                  </a:r>
                  <a:r>
                    <a:rPr lang="en-US" b="1" dirty="0">
                      <a:sym typeface="Symbol"/>
                    </a:rPr>
                    <a:t>40s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b="1" dirty="0">
                      <a:sym typeface="Symbol"/>
                    </a:rPr>
                    <a:t>injection</a:t>
                  </a:r>
                  <a:endParaRPr lang="en-US" b="1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382279" y="2572386"/>
                  <a:ext cx="1383369" cy="350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400" b="1" dirty="0"/>
                    <a:t>Begin Inj.</a:t>
                  </a: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4291471" y="2922554"/>
                  <a:ext cx="371475" cy="805082"/>
                </a:xfrm>
                <a:custGeom>
                  <a:avLst/>
                  <a:gdLst>
                    <a:gd name="connsiteX0" fmla="*/ 361950 w 361950"/>
                    <a:gd name="connsiteY0" fmla="*/ 438150 h 438150"/>
                    <a:gd name="connsiteX1" fmla="*/ 352425 w 361950"/>
                    <a:gd name="connsiteY1" fmla="*/ 161925 h 438150"/>
                    <a:gd name="connsiteX2" fmla="*/ 0 w 361950"/>
                    <a:gd name="connsiteY2" fmla="*/ 0 h 438150"/>
                    <a:gd name="connsiteX0" fmla="*/ 361950 w 371475"/>
                    <a:gd name="connsiteY0" fmla="*/ 438150 h 438150"/>
                    <a:gd name="connsiteX1" fmla="*/ 371475 w 371475"/>
                    <a:gd name="connsiteY1" fmla="*/ 157411 h 438150"/>
                    <a:gd name="connsiteX2" fmla="*/ 0 w 371475"/>
                    <a:gd name="connsiteY2" fmla="*/ 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438150">
                      <a:moveTo>
                        <a:pt x="361950" y="438150"/>
                      </a:moveTo>
                      <a:lnTo>
                        <a:pt x="371475" y="157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Arrow 35"/>
                <p:cNvSpPr/>
                <p:nvPr/>
              </p:nvSpPr>
              <p:spPr>
                <a:xfrm>
                  <a:off x="5452941" y="3931418"/>
                  <a:ext cx="3112743" cy="875669"/>
                </a:xfrm>
                <a:prstGeom prst="rightArrow">
                  <a:avLst/>
                </a:prstGeom>
                <a:solidFill>
                  <a:srgbClr val="FF993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227626" y="4096928"/>
                  <a:ext cx="3246274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dirty="0">
                      <a:sym typeface="Symbol"/>
                    </a:rPr>
                    <a:t>Capture &amp; Acceleration </a:t>
                  </a:r>
                  <a:r>
                    <a:rPr lang="en-US" dirty="0" smtClean="0">
                      <a:sym typeface="Symbol"/>
                    </a:rPr>
                    <a:t>using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dirty="0" smtClean="0">
                      <a:sym typeface="Symbol"/>
                    </a:rPr>
                    <a:t>37-52 MHz RF system in </a:t>
                  </a:r>
                  <a:r>
                    <a:rPr lang="en-US" dirty="0" smtClean="0">
                      <a:sym typeface="Symbol" panose="05050102010706020507" pitchFamily="18" charset="2"/>
                    </a:rPr>
                    <a:t></a:t>
                  </a:r>
                  <a:r>
                    <a:rPr lang="en-US" dirty="0" smtClean="0">
                      <a:sym typeface="Symbol"/>
                    </a:rPr>
                    <a:t>360</a:t>
                  </a:r>
                  <a:r>
                    <a:rPr lang="en-US" dirty="0">
                      <a:sym typeface="Symbol"/>
                    </a:rPr>
                    <a:t></a:t>
                  </a:r>
                  <a:r>
                    <a:rPr lang="en-US" dirty="0" smtClean="0">
                      <a:sym typeface="Symbol"/>
                    </a:rPr>
                    <a:t>s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665134" y="4132263"/>
                  <a:ext cx="317591" cy="47051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213345">
                  <a:off x="4170694" y="4259769"/>
                  <a:ext cx="460390" cy="45719"/>
                </a:xfrm>
                <a:custGeom>
                  <a:avLst/>
                  <a:gdLst>
                    <a:gd name="connsiteX0" fmla="*/ 0 w 2293257"/>
                    <a:gd name="connsiteY0" fmla="*/ 1582057 h 1582057"/>
                    <a:gd name="connsiteX1" fmla="*/ 1785257 w 2293257"/>
                    <a:gd name="connsiteY1" fmla="*/ 1582057 h 1582057"/>
                    <a:gd name="connsiteX2" fmla="*/ 2293257 w 2293257"/>
                    <a:gd name="connsiteY2" fmla="*/ 0 h 1582057"/>
                    <a:gd name="connsiteX3" fmla="*/ 2293257 w 2293257"/>
                    <a:gd name="connsiteY3" fmla="*/ 0 h 1582057"/>
                    <a:gd name="connsiteX0" fmla="*/ 0 w 2293257"/>
                    <a:gd name="connsiteY0" fmla="*/ 1582057 h 1582057"/>
                    <a:gd name="connsiteX1" fmla="*/ 2293257 w 2293257"/>
                    <a:gd name="connsiteY1" fmla="*/ 0 h 1582057"/>
                    <a:gd name="connsiteX2" fmla="*/ 2293257 w 2293257"/>
                    <a:gd name="connsiteY2" fmla="*/ 0 h 1582057"/>
                    <a:gd name="connsiteX0" fmla="*/ 0 w 2293257"/>
                    <a:gd name="connsiteY0" fmla="*/ 1582057 h 1582057"/>
                    <a:gd name="connsiteX1" fmla="*/ 2293257 w 2293257"/>
                    <a:gd name="connsiteY1" fmla="*/ 0 h 1582057"/>
                    <a:gd name="connsiteX2" fmla="*/ 2080982 w 2293257"/>
                    <a:gd name="connsiteY2" fmla="*/ 635669 h 1582057"/>
                    <a:gd name="connsiteX0" fmla="*/ 0 w 2293257"/>
                    <a:gd name="connsiteY0" fmla="*/ 1582057 h 1582057"/>
                    <a:gd name="connsiteX1" fmla="*/ 2293257 w 2293257"/>
                    <a:gd name="connsiteY1" fmla="*/ 0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93257" h="1582057">
                      <a:moveTo>
                        <a:pt x="0" y="1582057"/>
                      </a:moveTo>
                      <a:lnTo>
                        <a:pt x="2293257" y="0"/>
                      </a:lnTo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3290342" y="1235783"/>
              <a:ext cx="28664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Current Scheme (CIS)</a:t>
              </a:r>
              <a:endParaRPr lang="en-US" sz="20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222" y="3147595"/>
            <a:ext cx="3318446" cy="2060268"/>
            <a:chOff x="-164569" y="3188781"/>
            <a:chExt cx="3193775" cy="2060268"/>
          </a:xfrm>
        </p:grpSpPr>
        <p:sp>
          <p:nvSpPr>
            <p:cNvPr id="44" name="Rectangle 43"/>
            <p:cNvSpPr/>
            <p:nvPr/>
          </p:nvSpPr>
          <p:spPr>
            <a:xfrm>
              <a:off x="-164569" y="3239027"/>
              <a:ext cx="3100125" cy="20100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37799" y="3467845"/>
              <a:ext cx="1438222" cy="277361"/>
              <a:chOff x="1037799" y="3467846"/>
              <a:chExt cx="1610795" cy="230994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088929" y="3467846"/>
                <a:ext cx="1559665" cy="2309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037799" y="351785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80946" y="351704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21589" y="351704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169404" y="351785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218673" y="351739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267942" y="351643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19993" y="351273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373600" y="3511898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414281" y="351273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456897" y="3511898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504003" y="3512732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543242" y="3514875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592363" y="351354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635952" y="351459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79098" y="3513785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719741" y="3513785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767556" y="351459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816825" y="351413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866094" y="35131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918145" y="35094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971752" y="350864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012433" y="35094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055049" y="3508641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102155" y="3509474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141394" y="3511617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190515" y="3510283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231516" y="350873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274662" y="350792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315305" y="350792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63121" y="350873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412389" y="3508269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461658" y="3507309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513709" y="350361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567316" y="3502776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607997" y="3503610"/>
                <a:ext cx="18235" cy="12271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055665" y="3569996"/>
                <a:ext cx="587018" cy="0"/>
              </a:xfrm>
              <a:prstGeom prst="straightConnector1">
                <a:avLst/>
              </a:prstGeom>
              <a:ln w="9525">
                <a:solidFill>
                  <a:srgbClr val="FFFF00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1472453" y="3188781"/>
              <a:ext cx="6919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CC"/>
                  </a:solidFill>
                </a:rPr>
                <a:t>LINAC</a:t>
              </a:r>
              <a:endParaRPr lang="en-U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27759" y="3419042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Beam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30848" y="3455099"/>
              <a:ext cx="1600580" cy="16509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81684" y="3522193"/>
              <a:ext cx="1488414" cy="150373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69696" y="3622725"/>
              <a:ext cx="1307399" cy="13026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Booster</a:t>
              </a:r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7658" y="3698840"/>
              <a:ext cx="1191475" cy="11504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0459" y="4003671"/>
              <a:ext cx="1229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CC"/>
                  </a:solidFill>
                </a:rPr>
                <a:t>Booster</a:t>
              </a:r>
            </a:p>
            <a:p>
              <a:pPr algn="ctr"/>
              <a:r>
                <a:rPr lang="en-US" sz="1600" b="1" dirty="0" smtClean="0">
                  <a:solidFill>
                    <a:srgbClr val="0000CC"/>
                  </a:solidFill>
                </a:rPr>
                <a:t>Synchrotron</a:t>
              </a:r>
              <a:endParaRPr lang="en-US" sz="16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83902" y="142348"/>
            <a:ext cx="5963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Beam Injection in the Booster</a:t>
            </a:r>
          </a:p>
        </p:txBody>
      </p:sp>
      <p:sp>
        <p:nvSpPr>
          <p:cNvPr id="13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2133600" cy="365125"/>
          </a:xfrm>
        </p:spPr>
        <p:txBody>
          <a:bodyPr/>
          <a:lstStyle/>
          <a:p>
            <a:fld id="{20B0A67C-3839-47CD-B3FA-19037AD67B81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Chandra Bhat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Injection and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1295400"/>
            <a:ext cx="8800585" cy="5188331"/>
          </a:xfrm>
        </p:spPr>
        <p:txBody>
          <a:bodyPr/>
          <a:lstStyle/>
          <a:p>
            <a:r>
              <a:rPr lang="en-US" dirty="0" smtClean="0"/>
              <a:t>Needs a good understanding of </a:t>
            </a:r>
          </a:p>
          <a:p>
            <a:pPr lvl="1"/>
            <a:r>
              <a:rPr lang="en-US" dirty="0"/>
              <a:t> Properties of the beam from the LINAC </a:t>
            </a:r>
          </a:p>
          <a:p>
            <a:pPr lvl="2"/>
            <a:r>
              <a:rPr lang="en-US" dirty="0"/>
              <a:t> Beam Energy Spread, </a:t>
            </a:r>
            <a:r>
              <a:rPr lang="en-US" i="1" dirty="0">
                <a:sym typeface="Symbol" panose="05050102010706020507" pitchFamily="18" charset="2"/>
              </a:rPr>
              <a:t></a:t>
            </a:r>
            <a:r>
              <a:rPr lang="en-US" i="1" dirty="0" smtClean="0">
                <a:latin typeface="+mn-lt"/>
                <a:sym typeface="Symbol" panose="05050102010706020507" pitchFamily="18" charset="2"/>
              </a:rPr>
              <a:t>E (full)</a:t>
            </a:r>
            <a:endParaRPr lang="en-US" i="1" dirty="0">
              <a:latin typeface="+mn-lt"/>
            </a:endParaRPr>
          </a:p>
          <a:p>
            <a:pPr lvl="2"/>
            <a:r>
              <a:rPr lang="en-US" dirty="0"/>
              <a:t> H and V Transverse Emittances </a:t>
            </a:r>
          </a:p>
          <a:p>
            <a:pPr lvl="1"/>
            <a:r>
              <a:rPr lang="en-US" dirty="0" smtClean="0"/>
              <a:t>Acceptance at Injection</a:t>
            </a:r>
          </a:p>
          <a:p>
            <a:pPr lvl="2"/>
            <a:r>
              <a:rPr lang="en-US" dirty="0" smtClean="0"/>
              <a:t> Momentum Acceptance </a:t>
            </a:r>
          </a:p>
          <a:p>
            <a:pPr lvl="2"/>
            <a:r>
              <a:rPr lang="en-US" dirty="0" smtClean="0"/>
              <a:t> Transverse Acceptance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Beam capture and Acceleration</a:t>
            </a:r>
          </a:p>
          <a:p>
            <a:pPr lvl="2"/>
            <a:r>
              <a:rPr lang="en-US" dirty="0" smtClean="0"/>
              <a:t> Current Operation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Future Plans – </a:t>
            </a:r>
            <a:r>
              <a:rPr lang="en-US" b="1" dirty="0" smtClean="0">
                <a:solidFill>
                  <a:srgbClr val="0000CC"/>
                </a:solidFill>
              </a:rPr>
              <a:t>“Early Injection Scheme”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C31-1FEE-4DB9-ACA6-830F5079BB01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49516" y="2438500"/>
            <a:ext cx="3263565" cy="3535657"/>
            <a:chOff x="5149516" y="2432006"/>
            <a:chExt cx="3263565" cy="3535657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5767680" y="2432006"/>
              <a:ext cx="469231" cy="37297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7423484" y="5390147"/>
              <a:ext cx="276727" cy="57751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5149516" y="3802459"/>
              <a:ext cx="469231" cy="37297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7943850" y="5492417"/>
              <a:ext cx="469231" cy="37297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09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476"/>
          </a:xfrm>
        </p:spPr>
        <p:txBody>
          <a:bodyPr/>
          <a:lstStyle/>
          <a:p>
            <a:r>
              <a:rPr lang="en-US" sz="3200" dirty="0" smtClean="0"/>
              <a:t>Measurement of Beam Energy Spread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984"/>
            <a:ext cx="8229600" cy="5401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beam of 0-40µsec from the LINAC is injected into the Booster 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400" dirty="0" smtClean="0"/>
              <a:t>(Booster revolution period To ~ 2.216µsec). </a:t>
            </a:r>
          </a:p>
          <a:p>
            <a:r>
              <a:rPr lang="en-US" sz="2800" dirty="0" smtClean="0"/>
              <a:t>We have measured the </a:t>
            </a:r>
            <a:r>
              <a:rPr lang="en-US" sz="2800" i="1" dirty="0" smtClean="0">
                <a:sym typeface="Symbol" panose="05050102010706020507" pitchFamily="18" charset="2"/>
              </a:rPr>
              <a:t>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 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of the beam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/>
              <a:t>Downstream of the LINAC</a:t>
            </a:r>
          </a:p>
          <a:p>
            <a:pPr lvl="2"/>
            <a:r>
              <a:rPr lang="en-US" dirty="0" smtClean="0"/>
              <a:t> Using the magnetic spectrometer 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Using the multi-wire data from 400 MeV transfer line and fitting to the known lattice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Partial turn beam in the Booster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Multi-turn circulating beam in the Booster by creating a notch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C31-1FEE-4DB9-ACA6-830F5079BB01}" type="datetime1">
              <a:rPr lang="en-US" smtClean="0"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877050" y="3437786"/>
            <a:ext cx="469231" cy="3729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974267" y="4683378"/>
            <a:ext cx="469231" cy="3729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Multi-wire data with MAD overlay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3" y="957648"/>
            <a:ext cx="5161778" cy="5535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4842" y="2179317"/>
            <a:ext cx="3571812" cy="156966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D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ata is consistent with </a:t>
            </a:r>
          </a:p>
          <a:p>
            <a:pPr algn="ctr"/>
            <a:r>
              <a:rPr lang="en-US" sz="2400" i="1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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(full)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= 1.56 MeV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= 7 -mm-</a:t>
            </a:r>
            <a:r>
              <a:rPr lang="en-US" sz="24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mr</a:t>
            </a:r>
            <a:endParaRPr lang="en-US" sz="24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7 </a:t>
            </a:r>
            <a:r>
              <a:rPr lang="en-US" sz="2400" dirty="0">
                <a:latin typeface="Comic Sans MS" panose="030F0702030302020204" pitchFamily="66" charset="0"/>
                <a:sym typeface="Symbol" panose="05050102010706020507" pitchFamily="18" charset="2"/>
              </a:rPr>
              <a:t>-</a:t>
            </a:r>
            <a:r>
              <a:rPr lang="en-US" sz="2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mm-</a:t>
            </a:r>
            <a:r>
              <a:rPr lang="en-US" sz="24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mr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8046" y="4707532"/>
            <a:ext cx="3512603" cy="156966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But, this measurement does not give info.  on multi-turn beam in the Booster.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"/>
            <a:ext cx="8229600" cy="757647"/>
          </a:xfrm>
        </p:spPr>
        <p:txBody>
          <a:bodyPr/>
          <a:lstStyle/>
          <a:p>
            <a:r>
              <a:rPr lang="en-US" sz="3200" i="1" dirty="0" smtClean="0">
                <a:sym typeface="Symbol" panose="05050102010706020507" pitchFamily="18" charset="2"/>
              </a:rPr>
              <a:t>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 </a:t>
            </a:r>
            <a:r>
              <a:rPr lang="en-US" sz="3200" dirty="0">
                <a:cs typeface="Arial" panose="020B0604020202020204" pitchFamily="34" charset="0"/>
                <a:sym typeface="Symbol" panose="05050102010706020507" pitchFamily="18" charset="2"/>
              </a:rPr>
              <a:t>at </a:t>
            </a:r>
            <a:r>
              <a:rPr lang="en-US" sz="3200" dirty="0" smtClean="0">
                <a:cs typeface="Arial" panose="020B0604020202020204" pitchFamily="34" charset="0"/>
                <a:sym typeface="Symbol" panose="05050102010706020507" pitchFamily="18" charset="2"/>
              </a:rPr>
              <a:t>Injection on Multi-turn Beam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3360" y="3510173"/>
            <a:ext cx="3428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Principle of Measurement</a:t>
            </a:r>
          </a:p>
          <a:p>
            <a:r>
              <a:rPr lang="en-US" sz="2400" dirty="0" smtClean="0"/>
              <a:t>(schematic of WCM data)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-71301" y="4248421"/>
            <a:ext cx="9274065" cy="1934540"/>
            <a:chOff x="62263" y="769418"/>
            <a:chExt cx="9274065" cy="1934540"/>
          </a:xfrm>
        </p:grpSpPr>
        <p:sp>
          <p:nvSpPr>
            <p:cNvPr id="8" name="TextBox 7"/>
            <p:cNvSpPr txBox="1"/>
            <p:nvPr/>
          </p:nvSpPr>
          <p:spPr>
            <a:xfrm>
              <a:off x="2069582" y="784137"/>
              <a:ext cx="1422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CC"/>
                  </a:solidFill>
                </a:rPr>
                <a:t>At Notch formation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7217" y="790422"/>
              <a:ext cx="1511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CC"/>
                  </a:solidFill>
                </a:rPr>
                <a:t>After some Revolutions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6462" y="784137"/>
              <a:ext cx="1317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CC"/>
                  </a:solidFill>
                </a:rPr>
                <a:t>High and Low meet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39508" y="784137"/>
              <a:ext cx="2196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CC"/>
                  </a:solidFill>
                </a:rPr>
                <a:t>Some more Revolutions later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429615" y="1475171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82801" y="147349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6078062" y="1475171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876526" y="1414188"/>
              <a:ext cx="391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D’</a:t>
              </a:r>
              <a:endParaRPr lang="en-US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19855" y="1345736"/>
              <a:ext cx="1547166" cy="897440"/>
            </a:xfrm>
            <a:custGeom>
              <a:avLst/>
              <a:gdLst>
                <a:gd name="connsiteX0" fmla="*/ 0 w 1981200"/>
                <a:gd name="connsiteY0" fmla="*/ 0 h 1341120"/>
                <a:gd name="connsiteX1" fmla="*/ 518160 w 1981200"/>
                <a:gd name="connsiteY1" fmla="*/ 10160 h 1341120"/>
                <a:gd name="connsiteX2" fmla="*/ 528320 w 1981200"/>
                <a:gd name="connsiteY2" fmla="*/ 1341120 h 1341120"/>
                <a:gd name="connsiteX3" fmla="*/ 1452880 w 1981200"/>
                <a:gd name="connsiteY3" fmla="*/ 1341120 h 1341120"/>
                <a:gd name="connsiteX4" fmla="*/ 1473200 w 1981200"/>
                <a:gd name="connsiteY4" fmla="*/ 10160 h 1341120"/>
                <a:gd name="connsiteX5" fmla="*/ 1981200 w 1981200"/>
                <a:gd name="connsiteY5" fmla="*/ 10160 h 1341120"/>
                <a:gd name="connsiteX0" fmla="*/ 0 w 2265680"/>
                <a:gd name="connsiteY0" fmla="*/ 0 h 1341120"/>
                <a:gd name="connsiteX1" fmla="*/ 518160 w 2265680"/>
                <a:gd name="connsiteY1" fmla="*/ 10160 h 1341120"/>
                <a:gd name="connsiteX2" fmla="*/ 528320 w 2265680"/>
                <a:gd name="connsiteY2" fmla="*/ 1341120 h 1341120"/>
                <a:gd name="connsiteX3" fmla="*/ 1452880 w 2265680"/>
                <a:gd name="connsiteY3" fmla="*/ 1341120 h 1341120"/>
                <a:gd name="connsiteX4" fmla="*/ 1473200 w 2265680"/>
                <a:gd name="connsiteY4" fmla="*/ 10160 h 1341120"/>
                <a:gd name="connsiteX5" fmla="*/ 2265680 w 2265680"/>
                <a:gd name="connsiteY5" fmla="*/ 0 h 1341120"/>
                <a:gd name="connsiteX0" fmla="*/ 0 w 2265680"/>
                <a:gd name="connsiteY0" fmla="*/ 20320 h 1361440"/>
                <a:gd name="connsiteX1" fmla="*/ 518160 w 2265680"/>
                <a:gd name="connsiteY1" fmla="*/ 30480 h 1361440"/>
                <a:gd name="connsiteX2" fmla="*/ 528320 w 2265680"/>
                <a:gd name="connsiteY2" fmla="*/ 1361440 h 1361440"/>
                <a:gd name="connsiteX3" fmla="*/ 1452880 w 2265680"/>
                <a:gd name="connsiteY3" fmla="*/ 1361440 h 1361440"/>
                <a:gd name="connsiteX4" fmla="*/ 1463040 w 2265680"/>
                <a:gd name="connsiteY4" fmla="*/ 0 h 1361440"/>
                <a:gd name="connsiteX5" fmla="*/ 2265680 w 2265680"/>
                <a:gd name="connsiteY5" fmla="*/ 20320 h 1361440"/>
                <a:gd name="connsiteX0" fmla="*/ 0 w 2265680"/>
                <a:gd name="connsiteY0" fmla="*/ 0 h 1341120"/>
                <a:gd name="connsiteX1" fmla="*/ 518160 w 2265680"/>
                <a:gd name="connsiteY1" fmla="*/ 10160 h 1341120"/>
                <a:gd name="connsiteX2" fmla="*/ 528320 w 2265680"/>
                <a:gd name="connsiteY2" fmla="*/ 1341120 h 1341120"/>
                <a:gd name="connsiteX3" fmla="*/ 1452880 w 2265680"/>
                <a:gd name="connsiteY3" fmla="*/ 1341120 h 1341120"/>
                <a:gd name="connsiteX4" fmla="*/ 1463040 w 2265680"/>
                <a:gd name="connsiteY4" fmla="*/ 0 h 1341120"/>
                <a:gd name="connsiteX5" fmla="*/ 2265680 w 2265680"/>
                <a:gd name="connsiteY5" fmla="*/ 0 h 1341120"/>
                <a:gd name="connsiteX0" fmla="*/ 0 w 2265680"/>
                <a:gd name="connsiteY0" fmla="*/ 0 h 1341120"/>
                <a:gd name="connsiteX1" fmla="*/ 518160 w 2265680"/>
                <a:gd name="connsiteY1" fmla="*/ 10160 h 1341120"/>
                <a:gd name="connsiteX2" fmla="*/ 528320 w 2265680"/>
                <a:gd name="connsiteY2" fmla="*/ 1341120 h 1341120"/>
                <a:gd name="connsiteX3" fmla="*/ 1452880 w 2265680"/>
                <a:gd name="connsiteY3" fmla="*/ 1341120 h 1341120"/>
                <a:gd name="connsiteX4" fmla="*/ 1463040 w 2265680"/>
                <a:gd name="connsiteY4" fmla="*/ 0 h 1341120"/>
                <a:gd name="connsiteX5" fmla="*/ 2265680 w 2265680"/>
                <a:gd name="connsiteY5" fmla="*/ 0 h 1341120"/>
                <a:gd name="connsiteX0" fmla="*/ 0 w 2458720"/>
                <a:gd name="connsiteY0" fmla="*/ 0 h 1341120"/>
                <a:gd name="connsiteX1" fmla="*/ 711200 w 2458720"/>
                <a:gd name="connsiteY1" fmla="*/ 10160 h 1341120"/>
                <a:gd name="connsiteX2" fmla="*/ 721360 w 2458720"/>
                <a:gd name="connsiteY2" fmla="*/ 1341120 h 1341120"/>
                <a:gd name="connsiteX3" fmla="*/ 1645920 w 2458720"/>
                <a:gd name="connsiteY3" fmla="*/ 1341120 h 1341120"/>
                <a:gd name="connsiteX4" fmla="*/ 1656080 w 2458720"/>
                <a:gd name="connsiteY4" fmla="*/ 0 h 1341120"/>
                <a:gd name="connsiteX5" fmla="*/ 2458720 w 2458720"/>
                <a:gd name="connsiteY5" fmla="*/ 0 h 1341120"/>
                <a:gd name="connsiteX0" fmla="*/ 0 w 2509520"/>
                <a:gd name="connsiteY0" fmla="*/ 0 h 1341120"/>
                <a:gd name="connsiteX1" fmla="*/ 762000 w 2509520"/>
                <a:gd name="connsiteY1" fmla="*/ 10160 h 1341120"/>
                <a:gd name="connsiteX2" fmla="*/ 772160 w 2509520"/>
                <a:gd name="connsiteY2" fmla="*/ 1341120 h 1341120"/>
                <a:gd name="connsiteX3" fmla="*/ 1696720 w 2509520"/>
                <a:gd name="connsiteY3" fmla="*/ 1341120 h 1341120"/>
                <a:gd name="connsiteX4" fmla="*/ 1706880 w 2509520"/>
                <a:gd name="connsiteY4" fmla="*/ 0 h 1341120"/>
                <a:gd name="connsiteX5" fmla="*/ 2509520 w 2509520"/>
                <a:gd name="connsiteY5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9520" h="1341120">
                  <a:moveTo>
                    <a:pt x="0" y="0"/>
                  </a:moveTo>
                  <a:lnTo>
                    <a:pt x="762000" y="10160"/>
                  </a:lnTo>
                  <a:cubicBezTo>
                    <a:pt x="765387" y="453813"/>
                    <a:pt x="768773" y="897467"/>
                    <a:pt x="772160" y="1341120"/>
                  </a:cubicBezTo>
                  <a:lnTo>
                    <a:pt x="1696720" y="1341120"/>
                  </a:lnTo>
                  <a:cubicBezTo>
                    <a:pt x="1700107" y="887307"/>
                    <a:pt x="1703493" y="453813"/>
                    <a:pt x="1706880" y="0"/>
                  </a:cubicBezTo>
                  <a:lnTo>
                    <a:pt x="250952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05047" y="1374631"/>
              <a:ext cx="1522110" cy="856648"/>
            </a:xfrm>
            <a:custGeom>
              <a:avLst/>
              <a:gdLst>
                <a:gd name="connsiteX0" fmla="*/ 0 w 2468880"/>
                <a:gd name="connsiteY0" fmla="*/ 0 h 1361440"/>
                <a:gd name="connsiteX1" fmla="*/ 741680 w 2468880"/>
                <a:gd name="connsiteY1" fmla="*/ 30480 h 1361440"/>
                <a:gd name="connsiteX2" fmla="*/ 955040 w 2468880"/>
                <a:gd name="connsiteY2" fmla="*/ 1361440 h 1361440"/>
                <a:gd name="connsiteX3" fmla="*/ 1503680 w 2468880"/>
                <a:gd name="connsiteY3" fmla="*/ 1361440 h 1361440"/>
                <a:gd name="connsiteX4" fmla="*/ 1686560 w 2468880"/>
                <a:gd name="connsiteY4" fmla="*/ 10160 h 1361440"/>
                <a:gd name="connsiteX5" fmla="*/ 2468880 w 2468880"/>
                <a:gd name="connsiteY5" fmla="*/ 10160 h 1361440"/>
                <a:gd name="connsiteX6" fmla="*/ 2468880 w 2468880"/>
                <a:gd name="connsiteY6" fmla="*/ 10160 h 1361440"/>
                <a:gd name="connsiteX0" fmla="*/ 0 w 2468880"/>
                <a:gd name="connsiteY0" fmla="*/ 0 h 1361440"/>
                <a:gd name="connsiteX1" fmla="*/ 751840 w 2468880"/>
                <a:gd name="connsiteY1" fmla="*/ 10160 h 1361440"/>
                <a:gd name="connsiteX2" fmla="*/ 955040 w 2468880"/>
                <a:gd name="connsiteY2" fmla="*/ 1361440 h 1361440"/>
                <a:gd name="connsiteX3" fmla="*/ 1503680 w 2468880"/>
                <a:gd name="connsiteY3" fmla="*/ 1361440 h 1361440"/>
                <a:gd name="connsiteX4" fmla="*/ 1686560 w 2468880"/>
                <a:gd name="connsiteY4" fmla="*/ 10160 h 1361440"/>
                <a:gd name="connsiteX5" fmla="*/ 2468880 w 2468880"/>
                <a:gd name="connsiteY5" fmla="*/ 10160 h 1361440"/>
                <a:gd name="connsiteX6" fmla="*/ 2468880 w 2468880"/>
                <a:gd name="connsiteY6" fmla="*/ 10160 h 136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8880" h="1361440">
                  <a:moveTo>
                    <a:pt x="0" y="0"/>
                  </a:moveTo>
                  <a:lnTo>
                    <a:pt x="751840" y="10160"/>
                  </a:lnTo>
                  <a:lnTo>
                    <a:pt x="955040" y="1361440"/>
                  </a:lnTo>
                  <a:lnTo>
                    <a:pt x="1503680" y="1361440"/>
                  </a:lnTo>
                  <a:lnTo>
                    <a:pt x="1686560" y="10160"/>
                  </a:lnTo>
                  <a:lnTo>
                    <a:pt x="2468880" y="10160"/>
                  </a:lnTo>
                  <a:lnTo>
                    <a:pt x="2468880" y="1016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09029" y="1422222"/>
              <a:ext cx="1522110" cy="822654"/>
            </a:xfrm>
            <a:custGeom>
              <a:avLst/>
              <a:gdLst>
                <a:gd name="connsiteX0" fmla="*/ 0 w 2468880"/>
                <a:gd name="connsiteY0" fmla="*/ 0 h 1361440"/>
                <a:gd name="connsiteX1" fmla="*/ 741680 w 2468880"/>
                <a:gd name="connsiteY1" fmla="*/ 30480 h 1361440"/>
                <a:gd name="connsiteX2" fmla="*/ 955040 w 2468880"/>
                <a:gd name="connsiteY2" fmla="*/ 1361440 h 1361440"/>
                <a:gd name="connsiteX3" fmla="*/ 1503680 w 2468880"/>
                <a:gd name="connsiteY3" fmla="*/ 1361440 h 1361440"/>
                <a:gd name="connsiteX4" fmla="*/ 1686560 w 2468880"/>
                <a:gd name="connsiteY4" fmla="*/ 10160 h 1361440"/>
                <a:gd name="connsiteX5" fmla="*/ 2468880 w 2468880"/>
                <a:gd name="connsiteY5" fmla="*/ 10160 h 1361440"/>
                <a:gd name="connsiteX6" fmla="*/ 2468880 w 2468880"/>
                <a:gd name="connsiteY6" fmla="*/ 10160 h 1361440"/>
                <a:gd name="connsiteX0" fmla="*/ 0 w 2468880"/>
                <a:gd name="connsiteY0" fmla="*/ 0 h 1361440"/>
                <a:gd name="connsiteX1" fmla="*/ 751840 w 2468880"/>
                <a:gd name="connsiteY1" fmla="*/ 10160 h 1361440"/>
                <a:gd name="connsiteX2" fmla="*/ 955040 w 2468880"/>
                <a:gd name="connsiteY2" fmla="*/ 1361440 h 1361440"/>
                <a:gd name="connsiteX3" fmla="*/ 1503680 w 2468880"/>
                <a:gd name="connsiteY3" fmla="*/ 1361440 h 1361440"/>
                <a:gd name="connsiteX4" fmla="*/ 1686560 w 2468880"/>
                <a:gd name="connsiteY4" fmla="*/ 10160 h 1361440"/>
                <a:gd name="connsiteX5" fmla="*/ 2468880 w 2468880"/>
                <a:gd name="connsiteY5" fmla="*/ 10160 h 1361440"/>
                <a:gd name="connsiteX6" fmla="*/ 2468880 w 2468880"/>
                <a:gd name="connsiteY6" fmla="*/ 10160 h 1361440"/>
                <a:gd name="connsiteX0" fmla="*/ 0 w 2468880"/>
                <a:gd name="connsiteY0" fmla="*/ 0 h 1361440"/>
                <a:gd name="connsiteX1" fmla="*/ 751840 w 2468880"/>
                <a:gd name="connsiteY1" fmla="*/ 10160 h 1361440"/>
                <a:gd name="connsiteX2" fmla="*/ 955040 w 2468880"/>
                <a:gd name="connsiteY2" fmla="*/ 1361440 h 1361440"/>
                <a:gd name="connsiteX3" fmla="*/ 1686560 w 2468880"/>
                <a:gd name="connsiteY3" fmla="*/ 10160 h 1361440"/>
                <a:gd name="connsiteX4" fmla="*/ 2468880 w 2468880"/>
                <a:gd name="connsiteY4" fmla="*/ 10160 h 1361440"/>
                <a:gd name="connsiteX5" fmla="*/ 2468880 w 2468880"/>
                <a:gd name="connsiteY5" fmla="*/ 10160 h 1361440"/>
                <a:gd name="connsiteX0" fmla="*/ 0 w 2468880"/>
                <a:gd name="connsiteY0" fmla="*/ 0 h 1381760"/>
                <a:gd name="connsiteX1" fmla="*/ 751840 w 2468880"/>
                <a:gd name="connsiteY1" fmla="*/ 10160 h 1381760"/>
                <a:gd name="connsiteX2" fmla="*/ 1209040 w 2468880"/>
                <a:gd name="connsiteY2" fmla="*/ 1381760 h 1381760"/>
                <a:gd name="connsiteX3" fmla="*/ 1686560 w 2468880"/>
                <a:gd name="connsiteY3" fmla="*/ 10160 h 1381760"/>
                <a:gd name="connsiteX4" fmla="*/ 2468880 w 2468880"/>
                <a:gd name="connsiteY4" fmla="*/ 10160 h 1381760"/>
                <a:gd name="connsiteX5" fmla="*/ 2468880 w 2468880"/>
                <a:gd name="connsiteY5" fmla="*/ 10160 h 1381760"/>
                <a:gd name="connsiteX0" fmla="*/ 0 w 2468880"/>
                <a:gd name="connsiteY0" fmla="*/ 0 h 1381760"/>
                <a:gd name="connsiteX1" fmla="*/ 751840 w 2468880"/>
                <a:gd name="connsiteY1" fmla="*/ 10160 h 1381760"/>
                <a:gd name="connsiteX2" fmla="*/ 1229360 w 2468880"/>
                <a:gd name="connsiteY2" fmla="*/ 1381760 h 1381760"/>
                <a:gd name="connsiteX3" fmla="*/ 1686560 w 2468880"/>
                <a:gd name="connsiteY3" fmla="*/ 10160 h 1381760"/>
                <a:gd name="connsiteX4" fmla="*/ 2468880 w 2468880"/>
                <a:gd name="connsiteY4" fmla="*/ 10160 h 1381760"/>
                <a:gd name="connsiteX5" fmla="*/ 2468880 w 2468880"/>
                <a:gd name="connsiteY5" fmla="*/ 10160 h 13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880" h="1381760">
                  <a:moveTo>
                    <a:pt x="0" y="0"/>
                  </a:moveTo>
                  <a:lnTo>
                    <a:pt x="751840" y="10160"/>
                  </a:lnTo>
                  <a:lnTo>
                    <a:pt x="1229360" y="1381760"/>
                  </a:lnTo>
                  <a:lnTo>
                    <a:pt x="1686560" y="10160"/>
                  </a:lnTo>
                  <a:lnTo>
                    <a:pt x="2468880" y="10160"/>
                  </a:lnTo>
                  <a:lnTo>
                    <a:pt x="2468880" y="1016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13012" y="1422222"/>
              <a:ext cx="1522110" cy="625489"/>
            </a:xfrm>
            <a:custGeom>
              <a:avLst/>
              <a:gdLst>
                <a:gd name="connsiteX0" fmla="*/ 0 w 2468880"/>
                <a:gd name="connsiteY0" fmla="*/ 0 h 1361440"/>
                <a:gd name="connsiteX1" fmla="*/ 741680 w 2468880"/>
                <a:gd name="connsiteY1" fmla="*/ 30480 h 1361440"/>
                <a:gd name="connsiteX2" fmla="*/ 955040 w 2468880"/>
                <a:gd name="connsiteY2" fmla="*/ 1361440 h 1361440"/>
                <a:gd name="connsiteX3" fmla="*/ 1503680 w 2468880"/>
                <a:gd name="connsiteY3" fmla="*/ 1361440 h 1361440"/>
                <a:gd name="connsiteX4" fmla="*/ 1686560 w 2468880"/>
                <a:gd name="connsiteY4" fmla="*/ 10160 h 1361440"/>
                <a:gd name="connsiteX5" fmla="*/ 2468880 w 2468880"/>
                <a:gd name="connsiteY5" fmla="*/ 10160 h 1361440"/>
                <a:gd name="connsiteX6" fmla="*/ 2468880 w 2468880"/>
                <a:gd name="connsiteY6" fmla="*/ 10160 h 1361440"/>
                <a:gd name="connsiteX0" fmla="*/ 0 w 2468880"/>
                <a:gd name="connsiteY0" fmla="*/ 0 h 1361440"/>
                <a:gd name="connsiteX1" fmla="*/ 751840 w 2468880"/>
                <a:gd name="connsiteY1" fmla="*/ 10160 h 1361440"/>
                <a:gd name="connsiteX2" fmla="*/ 955040 w 2468880"/>
                <a:gd name="connsiteY2" fmla="*/ 1361440 h 1361440"/>
                <a:gd name="connsiteX3" fmla="*/ 1503680 w 2468880"/>
                <a:gd name="connsiteY3" fmla="*/ 1361440 h 1361440"/>
                <a:gd name="connsiteX4" fmla="*/ 1686560 w 2468880"/>
                <a:gd name="connsiteY4" fmla="*/ 10160 h 1361440"/>
                <a:gd name="connsiteX5" fmla="*/ 2468880 w 2468880"/>
                <a:gd name="connsiteY5" fmla="*/ 10160 h 1361440"/>
                <a:gd name="connsiteX6" fmla="*/ 2468880 w 2468880"/>
                <a:gd name="connsiteY6" fmla="*/ 10160 h 1361440"/>
                <a:gd name="connsiteX0" fmla="*/ 0 w 2468880"/>
                <a:gd name="connsiteY0" fmla="*/ 0 h 1361440"/>
                <a:gd name="connsiteX1" fmla="*/ 751840 w 2468880"/>
                <a:gd name="connsiteY1" fmla="*/ 10160 h 1361440"/>
                <a:gd name="connsiteX2" fmla="*/ 955040 w 2468880"/>
                <a:gd name="connsiteY2" fmla="*/ 1361440 h 1361440"/>
                <a:gd name="connsiteX3" fmla="*/ 1686560 w 2468880"/>
                <a:gd name="connsiteY3" fmla="*/ 10160 h 1361440"/>
                <a:gd name="connsiteX4" fmla="*/ 2468880 w 2468880"/>
                <a:gd name="connsiteY4" fmla="*/ 10160 h 1361440"/>
                <a:gd name="connsiteX5" fmla="*/ 2468880 w 2468880"/>
                <a:gd name="connsiteY5" fmla="*/ 10160 h 1361440"/>
                <a:gd name="connsiteX0" fmla="*/ 0 w 2468880"/>
                <a:gd name="connsiteY0" fmla="*/ 0 h 1381760"/>
                <a:gd name="connsiteX1" fmla="*/ 751840 w 2468880"/>
                <a:gd name="connsiteY1" fmla="*/ 10160 h 1381760"/>
                <a:gd name="connsiteX2" fmla="*/ 1209040 w 2468880"/>
                <a:gd name="connsiteY2" fmla="*/ 1381760 h 1381760"/>
                <a:gd name="connsiteX3" fmla="*/ 1686560 w 2468880"/>
                <a:gd name="connsiteY3" fmla="*/ 10160 h 1381760"/>
                <a:gd name="connsiteX4" fmla="*/ 2468880 w 2468880"/>
                <a:gd name="connsiteY4" fmla="*/ 10160 h 1381760"/>
                <a:gd name="connsiteX5" fmla="*/ 2468880 w 2468880"/>
                <a:gd name="connsiteY5" fmla="*/ 10160 h 1381760"/>
                <a:gd name="connsiteX0" fmla="*/ 0 w 2468880"/>
                <a:gd name="connsiteY0" fmla="*/ 0 h 1381760"/>
                <a:gd name="connsiteX1" fmla="*/ 751840 w 2468880"/>
                <a:gd name="connsiteY1" fmla="*/ 10160 h 1381760"/>
                <a:gd name="connsiteX2" fmla="*/ 1229360 w 2468880"/>
                <a:gd name="connsiteY2" fmla="*/ 1381760 h 1381760"/>
                <a:gd name="connsiteX3" fmla="*/ 1686560 w 2468880"/>
                <a:gd name="connsiteY3" fmla="*/ 10160 h 1381760"/>
                <a:gd name="connsiteX4" fmla="*/ 2468880 w 2468880"/>
                <a:gd name="connsiteY4" fmla="*/ 10160 h 1381760"/>
                <a:gd name="connsiteX5" fmla="*/ 2468880 w 2468880"/>
                <a:gd name="connsiteY5" fmla="*/ 10160 h 13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880" h="1381760">
                  <a:moveTo>
                    <a:pt x="0" y="0"/>
                  </a:moveTo>
                  <a:lnTo>
                    <a:pt x="751840" y="10160"/>
                  </a:lnTo>
                  <a:lnTo>
                    <a:pt x="1229360" y="1381760"/>
                  </a:lnTo>
                  <a:lnTo>
                    <a:pt x="1686560" y="10160"/>
                  </a:lnTo>
                  <a:lnTo>
                    <a:pt x="2468880" y="10160"/>
                  </a:lnTo>
                  <a:lnTo>
                    <a:pt x="2468880" y="1016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19855" y="1345736"/>
              <a:ext cx="469787" cy="89744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70613" y="1354234"/>
              <a:ext cx="504238" cy="90253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3"/>
            <p:cNvSpPr/>
            <p:nvPr/>
          </p:nvSpPr>
          <p:spPr>
            <a:xfrm>
              <a:off x="3797217" y="1356784"/>
              <a:ext cx="606025" cy="888092"/>
            </a:xfrm>
            <a:custGeom>
              <a:avLst/>
              <a:gdLst>
                <a:gd name="connsiteX0" fmla="*/ 0 w 817880"/>
                <a:gd name="connsiteY0" fmla="*/ 0 h 1348740"/>
                <a:gd name="connsiteX1" fmla="*/ 817880 w 817880"/>
                <a:gd name="connsiteY1" fmla="*/ 0 h 1348740"/>
                <a:gd name="connsiteX2" fmla="*/ 817880 w 817880"/>
                <a:gd name="connsiteY2" fmla="*/ 1348740 h 1348740"/>
                <a:gd name="connsiteX3" fmla="*/ 0 w 817880"/>
                <a:gd name="connsiteY3" fmla="*/ 1348740 h 1348740"/>
                <a:gd name="connsiteX4" fmla="*/ 0 w 817880"/>
                <a:gd name="connsiteY4" fmla="*/ 0 h 1348740"/>
                <a:gd name="connsiteX0" fmla="*/ 0 w 957580"/>
                <a:gd name="connsiteY0" fmla="*/ 0 h 1348740"/>
                <a:gd name="connsiteX1" fmla="*/ 817880 w 957580"/>
                <a:gd name="connsiteY1" fmla="*/ 0 h 1348740"/>
                <a:gd name="connsiteX2" fmla="*/ 957580 w 957580"/>
                <a:gd name="connsiteY2" fmla="*/ 1310640 h 1348740"/>
                <a:gd name="connsiteX3" fmla="*/ 0 w 957580"/>
                <a:gd name="connsiteY3" fmla="*/ 1348740 h 1348740"/>
                <a:gd name="connsiteX4" fmla="*/ 0 w 957580"/>
                <a:gd name="connsiteY4" fmla="*/ 0 h 1348740"/>
                <a:gd name="connsiteX0" fmla="*/ 0 w 957580"/>
                <a:gd name="connsiteY0" fmla="*/ 25400 h 1374140"/>
                <a:gd name="connsiteX1" fmla="*/ 7924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25400 h 1374140"/>
                <a:gd name="connsiteX1" fmla="*/ 7162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38100 h 1386840"/>
                <a:gd name="connsiteX1" fmla="*/ 767080 w 957580"/>
                <a:gd name="connsiteY1" fmla="*/ 0 h 1386840"/>
                <a:gd name="connsiteX2" fmla="*/ 957580 w 957580"/>
                <a:gd name="connsiteY2" fmla="*/ 1348740 h 1386840"/>
                <a:gd name="connsiteX3" fmla="*/ 0 w 957580"/>
                <a:gd name="connsiteY3" fmla="*/ 1386840 h 1386840"/>
                <a:gd name="connsiteX4" fmla="*/ 0 w 957580"/>
                <a:gd name="connsiteY4" fmla="*/ 38100 h 1386840"/>
                <a:gd name="connsiteX0" fmla="*/ 0 w 982980"/>
                <a:gd name="connsiteY0" fmla="*/ 38100 h 1386840"/>
                <a:gd name="connsiteX1" fmla="*/ 767080 w 982980"/>
                <a:gd name="connsiteY1" fmla="*/ 0 h 1386840"/>
                <a:gd name="connsiteX2" fmla="*/ 982980 w 982980"/>
                <a:gd name="connsiteY2" fmla="*/ 1375283 h 1386840"/>
                <a:gd name="connsiteX3" fmla="*/ 0 w 982980"/>
                <a:gd name="connsiteY3" fmla="*/ 1386840 h 1386840"/>
                <a:gd name="connsiteX4" fmla="*/ 0 w 982980"/>
                <a:gd name="connsiteY4" fmla="*/ 38100 h 138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980" h="1386840">
                  <a:moveTo>
                    <a:pt x="0" y="38100"/>
                  </a:moveTo>
                  <a:lnTo>
                    <a:pt x="767080" y="0"/>
                  </a:lnTo>
                  <a:lnTo>
                    <a:pt x="982980" y="1375283"/>
                  </a:lnTo>
                  <a:lnTo>
                    <a:pt x="0" y="1386840"/>
                  </a:lnTo>
                  <a:lnTo>
                    <a:pt x="0" y="3810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3"/>
            <p:cNvSpPr/>
            <p:nvPr/>
          </p:nvSpPr>
          <p:spPr>
            <a:xfrm flipH="1">
              <a:off x="4718000" y="1361883"/>
              <a:ext cx="593498" cy="888092"/>
            </a:xfrm>
            <a:custGeom>
              <a:avLst/>
              <a:gdLst>
                <a:gd name="connsiteX0" fmla="*/ 0 w 817880"/>
                <a:gd name="connsiteY0" fmla="*/ 0 h 1348740"/>
                <a:gd name="connsiteX1" fmla="*/ 817880 w 817880"/>
                <a:gd name="connsiteY1" fmla="*/ 0 h 1348740"/>
                <a:gd name="connsiteX2" fmla="*/ 817880 w 817880"/>
                <a:gd name="connsiteY2" fmla="*/ 1348740 h 1348740"/>
                <a:gd name="connsiteX3" fmla="*/ 0 w 817880"/>
                <a:gd name="connsiteY3" fmla="*/ 1348740 h 1348740"/>
                <a:gd name="connsiteX4" fmla="*/ 0 w 817880"/>
                <a:gd name="connsiteY4" fmla="*/ 0 h 1348740"/>
                <a:gd name="connsiteX0" fmla="*/ 0 w 957580"/>
                <a:gd name="connsiteY0" fmla="*/ 0 h 1348740"/>
                <a:gd name="connsiteX1" fmla="*/ 817880 w 957580"/>
                <a:gd name="connsiteY1" fmla="*/ 0 h 1348740"/>
                <a:gd name="connsiteX2" fmla="*/ 957580 w 957580"/>
                <a:gd name="connsiteY2" fmla="*/ 1310640 h 1348740"/>
                <a:gd name="connsiteX3" fmla="*/ 0 w 957580"/>
                <a:gd name="connsiteY3" fmla="*/ 1348740 h 1348740"/>
                <a:gd name="connsiteX4" fmla="*/ 0 w 957580"/>
                <a:gd name="connsiteY4" fmla="*/ 0 h 1348740"/>
                <a:gd name="connsiteX0" fmla="*/ 0 w 957580"/>
                <a:gd name="connsiteY0" fmla="*/ 25400 h 1374140"/>
                <a:gd name="connsiteX1" fmla="*/ 7924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25400 h 1374140"/>
                <a:gd name="connsiteX1" fmla="*/ 7162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38100 h 1386840"/>
                <a:gd name="connsiteX1" fmla="*/ 767080 w 957580"/>
                <a:gd name="connsiteY1" fmla="*/ 0 h 1386840"/>
                <a:gd name="connsiteX2" fmla="*/ 957580 w 957580"/>
                <a:gd name="connsiteY2" fmla="*/ 1348740 h 1386840"/>
                <a:gd name="connsiteX3" fmla="*/ 0 w 957580"/>
                <a:gd name="connsiteY3" fmla="*/ 1386840 h 1386840"/>
                <a:gd name="connsiteX4" fmla="*/ 0 w 957580"/>
                <a:gd name="connsiteY4" fmla="*/ 38100 h 1386840"/>
                <a:gd name="connsiteX0" fmla="*/ 0 w 982980"/>
                <a:gd name="connsiteY0" fmla="*/ 38100 h 1386840"/>
                <a:gd name="connsiteX1" fmla="*/ 767080 w 982980"/>
                <a:gd name="connsiteY1" fmla="*/ 0 h 1386840"/>
                <a:gd name="connsiteX2" fmla="*/ 982980 w 982980"/>
                <a:gd name="connsiteY2" fmla="*/ 1375283 h 1386840"/>
                <a:gd name="connsiteX3" fmla="*/ 0 w 982980"/>
                <a:gd name="connsiteY3" fmla="*/ 1386840 h 1386840"/>
                <a:gd name="connsiteX4" fmla="*/ 0 w 982980"/>
                <a:gd name="connsiteY4" fmla="*/ 38100 h 138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980" h="1386840">
                  <a:moveTo>
                    <a:pt x="0" y="38100"/>
                  </a:moveTo>
                  <a:lnTo>
                    <a:pt x="767080" y="0"/>
                  </a:lnTo>
                  <a:lnTo>
                    <a:pt x="982980" y="1375283"/>
                  </a:lnTo>
                  <a:lnTo>
                    <a:pt x="0" y="1386840"/>
                  </a:lnTo>
                  <a:lnTo>
                    <a:pt x="0" y="3810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357557" y="1429286"/>
              <a:ext cx="781413" cy="826253"/>
            </a:xfrm>
            <a:custGeom>
              <a:avLst/>
              <a:gdLst>
                <a:gd name="connsiteX0" fmla="*/ 0 w 817880"/>
                <a:gd name="connsiteY0" fmla="*/ 0 h 1348740"/>
                <a:gd name="connsiteX1" fmla="*/ 817880 w 817880"/>
                <a:gd name="connsiteY1" fmla="*/ 0 h 1348740"/>
                <a:gd name="connsiteX2" fmla="*/ 817880 w 817880"/>
                <a:gd name="connsiteY2" fmla="*/ 1348740 h 1348740"/>
                <a:gd name="connsiteX3" fmla="*/ 0 w 817880"/>
                <a:gd name="connsiteY3" fmla="*/ 1348740 h 1348740"/>
                <a:gd name="connsiteX4" fmla="*/ 0 w 817880"/>
                <a:gd name="connsiteY4" fmla="*/ 0 h 1348740"/>
                <a:gd name="connsiteX0" fmla="*/ 0 w 957580"/>
                <a:gd name="connsiteY0" fmla="*/ 0 h 1348740"/>
                <a:gd name="connsiteX1" fmla="*/ 817880 w 957580"/>
                <a:gd name="connsiteY1" fmla="*/ 0 h 1348740"/>
                <a:gd name="connsiteX2" fmla="*/ 957580 w 957580"/>
                <a:gd name="connsiteY2" fmla="*/ 1310640 h 1348740"/>
                <a:gd name="connsiteX3" fmla="*/ 0 w 957580"/>
                <a:gd name="connsiteY3" fmla="*/ 1348740 h 1348740"/>
                <a:gd name="connsiteX4" fmla="*/ 0 w 957580"/>
                <a:gd name="connsiteY4" fmla="*/ 0 h 1348740"/>
                <a:gd name="connsiteX0" fmla="*/ 0 w 957580"/>
                <a:gd name="connsiteY0" fmla="*/ 25400 h 1374140"/>
                <a:gd name="connsiteX1" fmla="*/ 7924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25400 h 1374140"/>
                <a:gd name="connsiteX1" fmla="*/ 7162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38100 h 1386840"/>
                <a:gd name="connsiteX1" fmla="*/ 767080 w 957580"/>
                <a:gd name="connsiteY1" fmla="*/ 0 h 1386840"/>
                <a:gd name="connsiteX2" fmla="*/ 957580 w 957580"/>
                <a:gd name="connsiteY2" fmla="*/ 1348740 h 1386840"/>
                <a:gd name="connsiteX3" fmla="*/ 0 w 957580"/>
                <a:gd name="connsiteY3" fmla="*/ 1386840 h 1386840"/>
                <a:gd name="connsiteX4" fmla="*/ 0 w 957580"/>
                <a:gd name="connsiteY4" fmla="*/ 38100 h 1386840"/>
                <a:gd name="connsiteX0" fmla="*/ 0 w 982980"/>
                <a:gd name="connsiteY0" fmla="*/ 38100 h 1386840"/>
                <a:gd name="connsiteX1" fmla="*/ 767080 w 982980"/>
                <a:gd name="connsiteY1" fmla="*/ 0 h 1386840"/>
                <a:gd name="connsiteX2" fmla="*/ 982980 w 982980"/>
                <a:gd name="connsiteY2" fmla="*/ 1375283 h 1386840"/>
                <a:gd name="connsiteX3" fmla="*/ 0 w 982980"/>
                <a:gd name="connsiteY3" fmla="*/ 1386840 h 1386840"/>
                <a:gd name="connsiteX4" fmla="*/ 0 w 982980"/>
                <a:gd name="connsiteY4" fmla="*/ 38100 h 1386840"/>
                <a:gd name="connsiteX0" fmla="*/ 0 w 1281246"/>
                <a:gd name="connsiteY0" fmla="*/ 38100 h 1386840"/>
                <a:gd name="connsiteX1" fmla="*/ 767080 w 1281246"/>
                <a:gd name="connsiteY1" fmla="*/ 0 h 1386840"/>
                <a:gd name="connsiteX2" fmla="*/ 1281246 w 1281246"/>
                <a:gd name="connsiteY2" fmla="*/ 1308927 h 1386840"/>
                <a:gd name="connsiteX3" fmla="*/ 0 w 1281246"/>
                <a:gd name="connsiteY3" fmla="*/ 1386840 h 1386840"/>
                <a:gd name="connsiteX4" fmla="*/ 0 w 1281246"/>
                <a:gd name="connsiteY4" fmla="*/ 38100 h 1386840"/>
                <a:gd name="connsiteX0" fmla="*/ 12968 w 1294214"/>
                <a:gd name="connsiteY0" fmla="*/ 38100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38100 h 1319553"/>
                <a:gd name="connsiteX0" fmla="*/ 12968 w 1294214"/>
                <a:gd name="connsiteY0" fmla="*/ 11185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11185 h 1319553"/>
                <a:gd name="connsiteX0" fmla="*/ 12968 w 1294214"/>
                <a:gd name="connsiteY0" fmla="*/ 0 h 1308368"/>
                <a:gd name="connsiteX1" fmla="*/ 831920 w 1294214"/>
                <a:gd name="connsiteY1" fmla="*/ 2272 h 1308368"/>
                <a:gd name="connsiteX2" fmla="*/ 1294214 w 1294214"/>
                <a:gd name="connsiteY2" fmla="*/ 1297742 h 1308368"/>
                <a:gd name="connsiteX3" fmla="*/ 0 w 1294214"/>
                <a:gd name="connsiteY3" fmla="*/ 1308368 h 1308368"/>
                <a:gd name="connsiteX4" fmla="*/ 12968 w 1294214"/>
                <a:gd name="connsiteY4" fmla="*/ 0 h 130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214" h="1308368">
                  <a:moveTo>
                    <a:pt x="12968" y="0"/>
                  </a:moveTo>
                  <a:lnTo>
                    <a:pt x="831920" y="2272"/>
                  </a:lnTo>
                  <a:lnTo>
                    <a:pt x="1294214" y="1297742"/>
                  </a:lnTo>
                  <a:lnTo>
                    <a:pt x="0" y="1308368"/>
                  </a:lnTo>
                  <a:lnTo>
                    <a:pt x="12968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3"/>
            <p:cNvSpPr/>
            <p:nvPr/>
          </p:nvSpPr>
          <p:spPr>
            <a:xfrm>
              <a:off x="5615466" y="1427546"/>
              <a:ext cx="757750" cy="828041"/>
            </a:xfrm>
            <a:custGeom>
              <a:avLst/>
              <a:gdLst>
                <a:gd name="connsiteX0" fmla="*/ 0 w 817880"/>
                <a:gd name="connsiteY0" fmla="*/ 0 h 1348740"/>
                <a:gd name="connsiteX1" fmla="*/ 817880 w 817880"/>
                <a:gd name="connsiteY1" fmla="*/ 0 h 1348740"/>
                <a:gd name="connsiteX2" fmla="*/ 817880 w 817880"/>
                <a:gd name="connsiteY2" fmla="*/ 1348740 h 1348740"/>
                <a:gd name="connsiteX3" fmla="*/ 0 w 817880"/>
                <a:gd name="connsiteY3" fmla="*/ 1348740 h 1348740"/>
                <a:gd name="connsiteX4" fmla="*/ 0 w 817880"/>
                <a:gd name="connsiteY4" fmla="*/ 0 h 1348740"/>
                <a:gd name="connsiteX0" fmla="*/ 0 w 957580"/>
                <a:gd name="connsiteY0" fmla="*/ 0 h 1348740"/>
                <a:gd name="connsiteX1" fmla="*/ 817880 w 957580"/>
                <a:gd name="connsiteY1" fmla="*/ 0 h 1348740"/>
                <a:gd name="connsiteX2" fmla="*/ 957580 w 957580"/>
                <a:gd name="connsiteY2" fmla="*/ 1310640 h 1348740"/>
                <a:gd name="connsiteX3" fmla="*/ 0 w 957580"/>
                <a:gd name="connsiteY3" fmla="*/ 1348740 h 1348740"/>
                <a:gd name="connsiteX4" fmla="*/ 0 w 957580"/>
                <a:gd name="connsiteY4" fmla="*/ 0 h 1348740"/>
                <a:gd name="connsiteX0" fmla="*/ 0 w 957580"/>
                <a:gd name="connsiteY0" fmla="*/ 25400 h 1374140"/>
                <a:gd name="connsiteX1" fmla="*/ 7924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25400 h 1374140"/>
                <a:gd name="connsiteX1" fmla="*/ 7162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38100 h 1386840"/>
                <a:gd name="connsiteX1" fmla="*/ 767080 w 957580"/>
                <a:gd name="connsiteY1" fmla="*/ 0 h 1386840"/>
                <a:gd name="connsiteX2" fmla="*/ 957580 w 957580"/>
                <a:gd name="connsiteY2" fmla="*/ 1348740 h 1386840"/>
                <a:gd name="connsiteX3" fmla="*/ 0 w 957580"/>
                <a:gd name="connsiteY3" fmla="*/ 1386840 h 1386840"/>
                <a:gd name="connsiteX4" fmla="*/ 0 w 957580"/>
                <a:gd name="connsiteY4" fmla="*/ 38100 h 1386840"/>
                <a:gd name="connsiteX0" fmla="*/ 0 w 982980"/>
                <a:gd name="connsiteY0" fmla="*/ 38100 h 1386840"/>
                <a:gd name="connsiteX1" fmla="*/ 767080 w 982980"/>
                <a:gd name="connsiteY1" fmla="*/ 0 h 1386840"/>
                <a:gd name="connsiteX2" fmla="*/ 982980 w 982980"/>
                <a:gd name="connsiteY2" fmla="*/ 1375283 h 1386840"/>
                <a:gd name="connsiteX3" fmla="*/ 0 w 982980"/>
                <a:gd name="connsiteY3" fmla="*/ 1386840 h 1386840"/>
                <a:gd name="connsiteX4" fmla="*/ 0 w 982980"/>
                <a:gd name="connsiteY4" fmla="*/ 38100 h 1386840"/>
                <a:gd name="connsiteX0" fmla="*/ 0 w 1281246"/>
                <a:gd name="connsiteY0" fmla="*/ 38100 h 1386840"/>
                <a:gd name="connsiteX1" fmla="*/ 767080 w 1281246"/>
                <a:gd name="connsiteY1" fmla="*/ 0 h 1386840"/>
                <a:gd name="connsiteX2" fmla="*/ 1281246 w 1281246"/>
                <a:gd name="connsiteY2" fmla="*/ 1308927 h 1386840"/>
                <a:gd name="connsiteX3" fmla="*/ 0 w 1281246"/>
                <a:gd name="connsiteY3" fmla="*/ 1386840 h 1386840"/>
                <a:gd name="connsiteX4" fmla="*/ 0 w 1281246"/>
                <a:gd name="connsiteY4" fmla="*/ 38100 h 1386840"/>
                <a:gd name="connsiteX0" fmla="*/ 12968 w 1294214"/>
                <a:gd name="connsiteY0" fmla="*/ 38100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38100 h 1319553"/>
                <a:gd name="connsiteX0" fmla="*/ 12968 w 1294214"/>
                <a:gd name="connsiteY0" fmla="*/ 11185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11185 h 1319553"/>
                <a:gd name="connsiteX0" fmla="*/ 12968 w 1294214"/>
                <a:gd name="connsiteY0" fmla="*/ 0 h 1308368"/>
                <a:gd name="connsiteX1" fmla="*/ 831920 w 1294214"/>
                <a:gd name="connsiteY1" fmla="*/ 2272 h 1308368"/>
                <a:gd name="connsiteX2" fmla="*/ 1294214 w 1294214"/>
                <a:gd name="connsiteY2" fmla="*/ 1297742 h 1308368"/>
                <a:gd name="connsiteX3" fmla="*/ 0 w 1294214"/>
                <a:gd name="connsiteY3" fmla="*/ 1308368 h 1308368"/>
                <a:gd name="connsiteX4" fmla="*/ 12968 w 1294214"/>
                <a:gd name="connsiteY4" fmla="*/ 0 h 1308368"/>
                <a:gd name="connsiteX0" fmla="*/ 12968 w 1308015"/>
                <a:gd name="connsiteY0" fmla="*/ 0 h 1311199"/>
                <a:gd name="connsiteX1" fmla="*/ 831920 w 1308015"/>
                <a:gd name="connsiteY1" fmla="*/ 2272 h 1311199"/>
                <a:gd name="connsiteX2" fmla="*/ 1308015 w 1308015"/>
                <a:gd name="connsiteY2" fmla="*/ 1311199 h 1311199"/>
                <a:gd name="connsiteX3" fmla="*/ 0 w 1308015"/>
                <a:gd name="connsiteY3" fmla="*/ 1308368 h 1311199"/>
                <a:gd name="connsiteX4" fmla="*/ 12968 w 1308015"/>
                <a:gd name="connsiteY4" fmla="*/ 0 h 1311199"/>
                <a:gd name="connsiteX0" fmla="*/ 12968 w 1308015"/>
                <a:gd name="connsiteY0" fmla="*/ 0 h 1311199"/>
                <a:gd name="connsiteX1" fmla="*/ 804318 w 1308015"/>
                <a:gd name="connsiteY1" fmla="*/ 2272 h 1311199"/>
                <a:gd name="connsiteX2" fmla="*/ 1308015 w 1308015"/>
                <a:gd name="connsiteY2" fmla="*/ 1311199 h 1311199"/>
                <a:gd name="connsiteX3" fmla="*/ 0 w 1308015"/>
                <a:gd name="connsiteY3" fmla="*/ 1308368 h 1311199"/>
                <a:gd name="connsiteX4" fmla="*/ 12968 w 1308015"/>
                <a:gd name="connsiteY4" fmla="*/ 0 h 1311199"/>
                <a:gd name="connsiteX0" fmla="*/ 12968 w 1308015"/>
                <a:gd name="connsiteY0" fmla="*/ 0 h 1311199"/>
                <a:gd name="connsiteX1" fmla="*/ 776716 w 1308015"/>
                <a:gd name="connsiteY1" fmla="*/ 2272 h 1311199"/>
                <a:gd name="connsiteX2" fmla="*/ 1308015 w 1308015"/>
                <a:gd name="connsiteY2" fmla="*/ 1311199 h 1311199"/>
                <a:gd name="connsiteX3" fmla="*/ 0 w 1308015"/>
                <a:gd name="connsiteY3" fmla="*/ 1308368 h 1311199"/>
                <a:gd name="connsiteX4" fmla="*/ 12968 w 1308015"/>
                <a:gd name="connsiteY4" fmla="*/ 0 h 131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015" h="1311199">
                  <a:moveTo>
                    <a:pt x="12968" y="0"/>
                  </a:moveTo>
                  <a:lnTo>
                    <a:pt x="776716" y="2272"/>
                  </a:lnTo>
                  <a:lnTo>
                    <a:pt x="1308015" y="1311199"/>
                  </a:lnTo>
                  <a:lnTo>
                    <a:pt x="0" y="1308368"/>
                  </a:lnTo>
                  <a:lnTo>
                    <a:pt x="12968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3"/>
            <p:cNvSpPr/>
            <p:nvPr/>
          </p:nvSpPr>
          <p:spPr>
            <a:xfrm flipH="1">
              <a:off x="8158407" y="1436470"/>
              <a:ext cx="781413" cy="642686"/>
            </a:xfrm>
            <a:custGeom>
              <a:avLst/>
              <a:gdLst>
                <a:gd name="connsiteX0" fmla="*/ 0 w 817880"/>
                <a:gd name="connsiteY0" fmla="*/ 0 h 1348740"/>
                <a:gd name="connsiteX1" fmla="*/ 817880 w 817880"/>
                <a:gd name="connsiteY1" fmla="*/ 0 h 1348740"/>
                <a:gd name="connsiteX2" fmla="*/ 817880 w 817880"/>
                <a:gd name="connsiteY2" fmla="*/ 1348740 h 1348740"/>
                <a:gd name="connsiteX3" fmla="*/ 0 w 817880"/>
                <a:gd name="connsiteY3" fmla="*/ 1348740 h 1348740"/>
                <a:gd name="connsiteX4" fmla="*/ 0 w 817880"/>
                <a:gd name="connsiteY4" fmla="*/ 0 h 1348740"/>
                <a:gd name="connsiteX0" fmla="*/ 0 w 957580"/>
                <a:gd name="connsiteY0" fmla="*/ 0 h 1348740"/>
                <a:gd name="connsiteX1" fmla="*/ 817880 w 957580"/>
                <a:gd name="connsiteY1" fmla="*/ 0 h 1348740"/>
                <a:gd name="connsiteX2" fmla="*/ 957580 w 957580"/>
                <a:gd name="connsiteY2" fmla="*/ 1310640 h 1348740"/>
                <a:gd name="connsiteX3" fmla="*/ 0 w 957580"/>
                <a:gd name="connsiteY3" fmla="*/ 1348740 h 1348740"/>
                <a:gd name="connsiteX4" fmla="*/ 0 w 957580"/>
                <a:gd name="connsiteY4" fmla="*/ 0 h 1348740"/>
                <a:gd name="connsiteX0" fmla="*/ 0 w 957580"/>
                <a:gd name="connsiteY0" fmla="*/ 25400 h 1374140"/>
                <a:gd name="connsiteX1" fmla="*/ 7924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25400 h 1374140"/>
                <a:gd name="connsiteX1" fmla="*/ 7162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38100 h 1386840"/>
                <a:gd name="connsiteX1" fmla="*/ 767080 w 957580"/>
                <a:gd name="connsiteY1" fmla="*/ 0 h 1386840"/>
                <a:gd name="connsiteX2" fmla="*/ 957580 w 957580"/>
                <a:gd name="connsiteY2" fmla="*/ 1348740 h 1386840"/>
                <a:gd name="connsiteX3" fmla="*/ 0 w 957580"/>
                <a:gd name="connsiteY3" fmla="*/ 1386840 h 1386840"/>
                <a:gd name="connsiteX4" fmla="*/ 0 w 957580"/>
                <a:gd name="connsiteY4" fmla="*/ 38100 h 1386840"/>
                <a:gd name="connsiteX0" fmla="*/ 0 w 982980"/>
                <a:gd name="connsiteY0" fmla="*/ 38100 h 1386840"/>
                <a:gd name="connsiteX1" fmla="*/ 767080 w 982980"/>
                <a:gd name="connsiteY1" fmla="*/ 0 h 1386840"/>
                <a:gd name="connsiteX2" fmla="*/ 982980 w 982980"/>
                <a:gd name="connsiteY2" fmla="*/ 1375283 h 1386840"/>
                <a:gd name="connsiteX3" fmla="*/ 0 w 982980"/>
                <a:gd name="connsiteY3" fmla="*/ 1386840 h 1386840"/>
                <a:gd name="connsiteX4" fmla="*/ 0 w 982980"/>
                <a:gd name="connsiteY4" fmla="*/ 38100 h 1386840"/>
                <a:gd name="connsiteX0" fmla="*/ 0 w 1281246"/>
                <a:gd name="connsiteY0" fmla="*/ 38100 h 1386840"/>
                <a:gd name="connsiteX1" fmla="*/ 767080 w 1281246"/>
                <a:gd name="connsiteY1" fmla="*/ 0 h 1386840"/>
                <a:gd name="connsiteX2" fmla="*/ 1281246 w 1281246"/>
                <a:gd name="connsiteY2" fmla="*/ 1308927 h 1386840"/>
                <a:gd name="connsiteX3" fmla="*/ 0 w 1281246"/>
                <a:gd name="connsiteY3" fmla="*/ 1386840 h 1386840"/>
                <a:gd name="connsiteX4" fmla="*/ 0 w 1281246"/>
                <a:gd name="connsiteY4" fmla="*/ 38100 h 1386840"/>
                <a:gd name="connsiteX0" fmla="*/ 12968 w 1294214"/>
                <a:gd name="connsiteY0" fmla="*/ 38100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38100 h 1319553"/>
                <a:gd name="connsiteX0" fmla="*/ 12968 w 1294214"/>
                <a:gd name="connsiteY0" fmla="*/ 11185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11185 h 1319553"/>
                <a:gd name="connsiteX0" fmla="*/ 12968 w 1294214"/>
                <a:gd name="connsiteY0" fmla="*/ 0 h 1308368"/>
                <a:gd name="connsiteX1" fmla="*/ 831920 w 1294214"/>
                <a:gd name="connsiteY1" fmla="*/ 2272 h 1308368"/>
                <a:gd name="connsiteX2" fmla="*/ 1294214 w 1294214"/>
                <a:gd name="connsiteY2" fmla="*/ 1297742 h 1308368"/>
                <a:gd name="connsiteX3" fmla="*/ 0 w 1294214"/>
                <a:gd name="connsiteY3" fmla="*/ 1308368 h 1308368"/>
                <a:gd name="connsiteX4" fmla="*/ 12968 w 1294214"/>
                <a:gd name="connsiteY4" fmla="*/ 0 h 130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214" h="1308368">
                  <a:moveTo>
                    <a:pt x="12968" y="0"/>
                  </a:moveTo>
                  <a:lnTo>
                    <a:pt x="831920" y="2272"/>
                  </a:lnTo>
                  <a:lnTo>
                    <a:pt x="1294214" y="1297742"/>
                  </a:lnTo>
                  <a:lnTo>
                    <a:pt x="0" y="1308368"/>
                  </a:lnTo>
                  <a:lnTo>
                    <a:pt x="12968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3"/>
            <p:cNvSpPr/>
            <p:nvPr/>
          </p:nvSpPr>
          <p:spPr>
            <a:xfrm>
              <a:off x="7424318" y="1418960"/>
              <a:ext cx="757750" cy="660196"/>
            </a:xfrm>
            <a:custGeom>
              <a:avLst/>
              <a:gdLst>
                <a:gd name="connsiteX0" fmla="*/ 0 w 817880"/>
                <a:gd name="connsiteY0" fmla="*/ 0 h 1348740"/>
                <a:gd name="connsiteX1" fmla="*/ 817880 w 817880"/>
                <a:gd name="connsiteY1" fmla="*/ 0 h 1348740"/>
                <a:gd name="connsiteX2" fmla="*/ 817880 w 817880"/>
                <a:gd name="connsiteY2" fmla="*/ 1348740 h 1348740"/>
                <a:gd name="connsiteX3" fmla="*/ 0 w 817880"/>
                <a:gd name="connsiteY3" fmla="*/ 1348740 h 1348740"/>
                <a:gd name="connsiteX4" fmla="*/ 0 w 817880"/>
                <a:gd name="connsiteY4" fmla="*/ 0 h 1348740"/>
                <a:gd name="connsiteX0" fmla="*/ 0 w 957580"/>
                <a:gd name="connsiteY0" fmla="*/ 0 h 1348740"/>
                <a:gd name="connsiteX1" fmla="*/ 817880 w 957580"/>
                <a:gd name="connsiteY1" fmla="*/ 0 h 1348740"/>
                <a:gd name="connsiteX2" fmla="*/ 957580 w 957580"/>
                <a:gd name="connsiteY2" fmla="*/ 1310640 h 1348740"/>
                <a:gd name="connsiteX3" fmla="*/ 0 w 957580"/>
                <a:gd name="connsiteY3" fmla="*/ 1348740 h 1348740"/>
                <a:gd name="connsiteX4" fmla="*/ 0 w 957580"/>
                <a:gd name="connsiteY4" fmla="*/ 0 h 1348740"/>
                <a:gd name="connsiteX0" fmla="*/ 0 w 957580"/>
                <a:gd name="connsiteY0" fmla="*/ 25400 h 1374140"/>
                <a:gd name="connsiteX1" fmla="*/ 7924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25400 h 1374140"/>
                <a:gd name="connsiteX1" fmla="*/ 716280 w 957580"/>
                <a:gd name="connsiteY1" fmla="*/ 0 h 1374140"/>
                <a:gd name="connsiteX2" fmla="*/ 957580 w 957580"/>
                <a:gd name="connsiteY2" fmla="*/ 1336040 h 1374140"/>
                <a:gd name="connsiteX3" fmla="*/ 0 w 957580"/>
                <a:gd name="connsiteY3" fmla="*/ 1374140 h 1374140"/>
                <a:gd name="connsiteX4" fmla="*/ 0 w 957580"/>
                <a:gd name="connsiteY4" fmla="*/ 25400 h 1374140"/>
                <a:gd name="connsiteX0" fmla="*/ 0 w 957580"/>
                <a:gd name="connsiteY0" fmla="*/ 38100 h 1386840"/>
                <a:gd name="connsiteX1" fmla="*/ 767080 w 957580"/>
                <a:gd name="connsiteY1" fmla="*/ 0 h 1386840"/>
                <a:gd name="connsiteX2" fmla="*/ 957580 w 957580"/>
                <a:gd name="connsiteY2" fmla="*/ 1348740 h 1386840"/>
                <a:gd name="connsiteX3" fmla="*/ 0 w 957580"/>
                <a:gd name="connsiteY3" fmla="*/ 1386840 h 1386840"/>
                <a:gd name="connsiteX4" fmla="*/ 0 w 957580"/>
                <a:gd name="connsiteY4" fmla="*/ 38100 h 1386840"/>
                <a:gd name="connsiteX0" fmla="*/ 0 w 982980"/>
                <a:gd name="connsiteY0" fmla="*/ 38100 h 1386840"/>
                <a:gd name="connsiteX1" fmla="*/ 767080 w 982980"/>
                <a:gd name="connsiteY1" fmla="*/ 0 h 1386840"/>
                <a:gd name="connsiteX2" fmla="*/ 982980 w 982980"/>
                <a:gd name="connsiteY2" fmla="*/ 1375283 h 1386840"/>
                <a:gd name="connsiteX3" fmla="*/ 0 w 982980"/>
                <a:gd name="connsiteY3" fmla="*/ 1386840 h 1386840"/>
                <a:gd name="connsiteX4" fmla="*/ 0 w 982980"/>
                <a:gd name="connsiteY4" fmla="*/ 38100 h 1386840"/>
                <a:gd name="connsiteX0" fmla="*/ 0 w 1281246"/>
                <a:gd name="connsiteY0" fmla="*/ 38100 h 1386840"/>
                <a:gd name="connsiteX1" fmla="*/ 767080 w 1281246"/>
                <a:gd name="connsiteY1" fmla="*/ 0 h 1386840"/>
                <a:gd name="connsiteX2" fmla="*/ 1281246 w 1281246"/>
                <a:gd name="connsiteY2" fmla="*/ 1308927 h 1386840"/>
                <a:gd name="connsiteX3" fmla="*/ 0 w 1281246"/>
                <a:gd name="connsiteY3" fmla="*/ 1386840 h 1386840"/>
                <a:gd name="connsiteX4" fmla="*/ 0 w 1281246"/>
                <a:gd name="connsiteY4" fmla="*/ 38100 h 1386840"/>
                <a:gd name="connsiteX0" fmla="*/ 12968 w 1294214"/>
                <a:gd name="connsiteY0" fmla="*/ 38100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38100 h 1319553"/>
                <a:gd name="connsiteX0" fmla="*/ 12968 w 1294214"/>
                <a:gd name="connsiteY0" fmla="*/ 11185 h 1319553"/>
                <a:gd name="connsiteX1" fmla="*/ 780048 w 1294214"/>
                <a:gd name="connsiteY1" fmla="*/ 0 h 1319553"/>
                <a:gd name="connsiteX2" fmla="*/ 1294214 w 1294214"/>
                <a:gd name="connsiteY2" fmla="*/ 1308927 h 1319553"/>
                <a:gd name="connsiteX3" fmla="*/ 0 w 1294214"/>
                <a:gd name="connsiteY3" fmla="*/ 1319553 h 1319553"/>
                <a:gd name="connsiteX4" fmla="*/ 12968 w 1294214"/>
                <a:gd name="connsiteY4" fmla="*/ 11185 h 1319553"/>
                <a:gd name="connsiteX0" fmla="*/ 12968 w 1294214"/>
                <a:gd name="connsiteY0" fmla="*/ 0 h 1308368"/>
                <a:gd name="connsiteX1" fmla="*/ 831920 w 1294214"/>
                <a:gd name="connsiteY1" fmla="*/ 2272 h 1308368"/>
                <a:gd name="connsiteX2" fmla="*/ 1294214 w 1294214"/>
                <a:gd name="connsiteY2" fmla="*/ 1297742 h 1308368"/>
                <a:gd name="connsiteX3" fmla="*/ 0 w 1294214"/>
                <a:gd name="connsiteY3" fmla="*/ 1308368 h 1308368"/>
                <a:gd name="connsiteX4" fmla="*/ 12968 w 1294214"/>
                <a:gd name="connsiteY4" fmla="*/ 0 h 1308368"/>
                <a:gd name="connsiteX0" fmla="*/ 12968 w 1308015"/>
                <a:gd name="connsiteY0" fmla="*/ 0 h 1311199"/>
                <a:gd name="connsiteX1" fmla="*/ 831920 w 1308015"/>
                <a:gd name="connsiteY1" fmla="*/ 2272 h 1311199"/>
                <a:gd name="connsiteX2" fmla="*/ 1308015 w 1308015"/>
                <a:gd name="connsiteY2" fmla="*/ 1311199 h 1311199"/>
                <a:gd name="connsiteX3" fmla="*/ 0 w 1308015"/>
                <a:gd name="connsiteY3" fmla="*/ 1308368 h 1311199"/>
                <a:gd name="connsiteX4" fmla="*/ 12968 w 1308015"/>
                <a:gd name="connsiteY4" fmla="*/ 0 h 1311199"/>
                <a:gd name="connsiteX0" fmla="*/ 12968 w 1308015"/>
                <a:gd name="connsiteY0" fmla="*/ 0 h 1311199"/>
                <a:gd name="connsiteX1" fmla="*/ 804318 w 1308015"/>
                <a:gd name="connsiteY1" fmla="*/ 2272 h 1311199"/>
                <a:gd name="connsiteX2" fmla="*/ 1308015 w 1308015"/>
                <a:gd name="connsiteY2" fmla="*/ 1311199 h 1311199"/>
                <a:gd name="connsiteX3" fmla="*/ 0 w 1308015"/>
                <a:gd name="connsiteY3" fmla="*/ 1308368 h 1311199"/>
                <a:gd name="connsiteX4" fmla="*/ 12968 w 1308015"/>
                <a:gd name="connsiteY4" fmla="*/ 0 h 1311199"/>
                <a:gd name="connsiteX0" fmla="*/ 12968 w 1308015"/>
                <a:gd name="connsiteY0" fmla="*/ 0 h 1311199"/>
                <a:gd name="connsiteX1" fmla="*/ 776716 w 1308015"/>
                <a:gd name="connsiteY1" fmla="*/ 2272 h 1311199"/>
                <a:gd name="connsiteX2" fmla="*/ 1308015 w 1308015"/>
                <a:gd name="connsiteY2" fmla="*/ 1311199 h 1311199"/>
                <a:gd name="connsiteX3" fmla="*/ 0 w 1308015"/>
                <a:gd name="connsiteY3" fmla="*/ 1308368 h 1311199"/>
                <a:gd name="connsiteX4" fmla="*/ 12968 w 1308015"/>
                <a:gd name="connsiteY4" fmla="*/ 0 h 131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015" h="1311199">
                  <a:moveTo>
                    <a:pt x="12968" y="0"/>
                  </a:moveTo>
                  <a:lnTo>
                    <a:pt x="776716" y="2272"/>
                  </a:lnTo>
                  <a:lnTo>
                    <a:pt x="1308015" y="1311199"/>
                  </a:lnTo>
                  <a:lnTo>
                    <a:pt x="0" y="1308368"/>
                  </a:lnTo>
                  <a:lnTo>
                    <a:pt x="12968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773081" y="1354234"/>
              <a:ext cx="7830" cy="8923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558341" y="1325310"/>
              <a:ext cx="7830" cy="8923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360096" y="1338937"/>
              <a:ext cx="7830" cy="8923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6" idx="2"/>
            </p:cNvCxnSpPr>
            <p:nvPr/>
          </p:nvCxnSpPr>
          <p:spPr>
            <a:xfrm flipH="1">
              <a:off x="8158407" y="1427546"/>
              <a:ext cx="9586" cy="6463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11923" y="1343187"/>
              <a:ext cx="1547166" cy="89744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63" y="769418"/>
              <a:ext cx="1882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CC"/>
                  </a:solidFill>
                </a:rPr>
                <a:t>Beam before</a:t>
              </a:r>
            </a:p>
            <a:p>
              <a:pPr algn="ctr"/>
              <a:r>
                <a:rPr lang="en-US" sz="1600" dirty="0" smtClean="0">
                  <a:solidFill>
                    <a:srgbClr val="0000CC"/>
                  </a:solidFill>
                </a:rPr>
                <a:t> a Notch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26847" y="1659118"/>
              <a:ext cx="38023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A1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8276" y="1630505"/>
              <a:ext cx="38023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A2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35626" y="1641901"/>
              <a:ext cx="38023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A1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85270" y="1613288"/>
              <a:ext cx="38023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A2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80791" y="1662650"/>
              <a:ext cx="38023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A1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68651" y="1634037"/>
              <a:ext cx="380232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A2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45559" y="1646515"/>
              <a:ext cx="425116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A1’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40558" y="1664789"/>
              <a:ext cx="425116" cy="307777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A2’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99526" y="2379708"/>
              <a:ext cx="859531" cy="307777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A=A1+A2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37516" y="2384773"/>
              <a:ext cx="859531" cy="307777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A=A1+A2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99472" y="2396181"/>
              <a:ext cx="859531" cy="307777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A=A1+A2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28641" y="2384682"/>
              <a:ext cx="949299" cy="307777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A&gt;A1’+A2’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46" name="Picture 2" descr="Fi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" y="777990"/>
            <a:ext cx="57165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272770" y="1971501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ym typeface="Symbol"/>
              </a:rPr>
              <a:t>Wnotch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=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Width of the Notch</a:t>
            </a:r>
          </a:p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Tgraze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000" dirty="0">
                <a:sym typeface="Symbol"/>
              </a:rPr>
              <a:t>=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Time for grazing touch</a:t>
            </a:r>
            <a:endParaRPr lang="en-US" sz="2000" dirty="0">
              <a:latin typeface="Comic Sans MS" panose="030F0702030302020204" pitchFamily="66" charset="0"/>
              <a:sym typeface="Symbol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463446"/>
              </p:ext>
            </p:extLst>
          </p:nvPr>
        </p:nvGraphicFramePr>
        <p:xfrm>
          <a:off x="5968063" y="1040159"/>
          <a:ext cx="2887863" cy="99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4" imgW="1244600" imgH="469900" progId="Equation.3">
                  <p:embed/>
                </p:oleObj>
              </mc:Choice>
              <mc:Fallback>
                <p:oleObj name="Equation" r:id="rId4" imgW="1244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063" y="1040159"/>
                        <a:ext cx="2887863" cy="992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37071" y="2957497"/>
            <a:ext cx="9034062" cy="3525814"/>
            <a:chOff x="84658" y="3055569"/>
            <a:chExt cx="9034062" cy="3525814"/>
          </a:xfrm>
        </p:grpSpPr>
        <p:grpSp>
          <p:nvGrpSpPr>
            <p:cNvPr id="47" name="Group 46"/>
            <p:cNvGrpSpPr/>
            <p:nvPr/>
          </p:nvGrpSpPr>
          <p:grpSpPr>
            <a:xfrm>
              <a:off x="84658" y="3055569"/>
              <a:ext cx="9034062" cy="3525814"/>
              <a:chOff x="118721" y="2929308"/>
              <a:chExt cx="9034062" cy="352581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18721" y="2929308"/>
                <a:ext cx="9034062" cy="3525814"/>
                <a:chOff x="118721" y="2929308"/>
                <a:chExt cx="9034062" cy="352581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43435" y="2929308"/>
                  <a:ext cx="9009348" cy="3525814"/>
                  <a:chOff x="143435" y="2818095"/>
                  <a:chExt cx="9009348" cy="3525814"/>
                </a:xfrm>
              </p:grpSpPr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43435" y="2818095"/>
                    <a:ext cx="4316505" cy="3519611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49765" y="2850139"/>
                    <a:ext cx="4673918" cy="349377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265502" y="4609069"/>
                    <a:ext cx="3600172" cy="1235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058666" y="3437915"/>
                    <a:ext cx="3094117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00CC"/>
                        </a:solidFill>
                        <a:sym typeface="Symbol" panose="05050102010706020507" pitchFamily="18" charset="2"/>
                      </a:rPr>
                      <a:t>&lt;E&gt;(full) = 1.360.11 MeV</a:t>
                    </a:r>
                  </a:p>
                  <a:p>
                    <a:r>
                      <a:rPr lang="en-US" sz="2000" b="1" dirty="0" smtClean="0">
                        <a:solidFill>
                          <a:srgbClr val="0000CC"/>
                        </a:solidFill>
                        <a:sym typeface="Symbol" panose="05050102010706020507" pitchFamily="18" charset="2"/>
                      </a:rPr>
                      <a:t>&lt;</a:t>
                    </a:r>
                    <a:r>
                      <a:rPr lang="en-US" sz="2000" b="1" dirty="0" err="1" smtClean="0">
                        <a:solidFill>
                          <a:srgbClr val="0000CC"/>
                        </a:solidFill>
                        <a:sym typeface="Symbol" panose="05050102010706020507" pitchFamily="18" charset="2"/>
                      </a:rPr>
                      <a:t>dP</a:t>
                    </a:r>
                    <a:r>
                      <a:rPr lang="en-US" sz="2000" b="1" dirty="0" smtClean="0">
                        <a:solidFill>
                          <a:srgbClr val="0000CC"/>
                        </a:solidFill>
                        <a:sym typeface="Symbol" panose="05050102010706020507" pitchFamily="18" charset="2"/>
                      </a:rPr>
                      <a:t>/P&gt;(full)=0.20</a:t>
                    </a:r>
                    <a:r>
                      <a:rPr lang="en-US" sz="2000" b="1" dirty="0">
                        <a:solidFill>
                          <a:srgbClr val="0000CC"/>
                        </a:solidFill>
                        <a:sym typeface="Symbol" panose="05050102010706020507" pitchFamily="18" charset="2"/>
                      </a:rPr>
                      <a:t> </a:t>
                    </a:r>
                    <a:r>
                      <a:rPr lang="en-US" sz="2000" b="1" dirty="0" smtClean="0">
                        <a:solidFill>
                          <a:srgbClr val="0000CC"/>
                        </a:solidFill>
                        <a:sym typeface="Symbol" panose="05050102010706020507" pitchFamily="18" charset="2"/>
                      </a:rPr>
                      <a:t>0.02 %</a:t>
                    </a:r>
                    <a:endParaRPr lang="en-US" sz="2000" b="1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118721" y="2940222"/>
                  <a:ext cx="7457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B96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5926000" y="4278643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6468274" y="4535922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6873829" y="5067268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8108723" y="4440875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7348654" y="4900298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7726450" y="4687845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8548976" y="4880177"/>
                <a:ext cx="97093" cy="9648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526504" y="3328093"/>
              <a:ext cx="1175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WCM 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7153" y="5176610"/>
              <a:ext cx="7569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Notch at </a:t>
              </a: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formation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1464091" y="3966640"/>
              <a:ext cx="332551" cy="91571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5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46" y="-36919"/>
            <a:ext cx="8229600" cy="892162"/>
          </a:xfrm>
        </p:spPr>
        <p:txBody>
          <a:bodyPr/>
          <a:lstStyle/>
          <a:p>
            <a:r>
              <a:rPr lang="en-US" sz="2000" dirty="0" smtClean="0"/>
              <a:t>Measurement of </a:t>
            </a:r>
            <a:br>
              <a:rPr lang="en-US" sz="2000" dirty="0" smtClean="0"/>
            </a:br>
            <a:r>
              <a:rPr lang="en-US" sz="2800" dirty="0" smtClean="0"/>
              <a:t>Momentum Acceptance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9585" y="1082330"/>
            <a:ext cx="0" cy="4689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13080" y="3121291"/>
            <a:ext cx="134816" cy="891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3436" y="3465652"/>
            <a:ext cx="23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Momentum @</a:t>
            </a:r>
            <a:r>
              <a:rPr lang="en-US" dirty="0" err="1" smtClean="0"/>
              <a:t>Inj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896815" y="558141"/>
            <a:ext cx="7778262" cy="4745303"/>
          </a:xfrm>
          <a:custGeom>
            <a:avLst/>
            <a:gdLst>
              <a:gd name="connsiteX0" fmla="*/ 0 w 7748954"/>
              <a:gd name="connsiteY0" fmla="*/ 0 h 5122985"/>
              <a:gd name="connsiteX1" fmla="*/ 0 w 7748954"/>
              <a:gd name="connsiteY1" fmla="*/ 5122985 h 5122985"/>
              <a:gd name="connsiteX2" fmla="*/ 7748954 w 7748954"/>
              <a:gd name="connsiteY2" fmla="*/ 5122985 h 5122985"/>
              <a:gd name="connsiteX3" fmla="*/ 7748954 w 7748954"/>
              <a:gd name="connsiteY3" fmla="*/ 5122985 h 51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8954" h="5122985">
                <a:moveTo>
                  <a:pt x="0" y="0"/>
                </a:moveTo>
                <a:lnTo>
                  <a:pt x="0" y="5122985"/>
                </a:lnTo>
                <a:lnTo>
                  <a:pt x="7748954" y="5122985"/>
                </a:lnTo>
                <a:lnTo>
                  <a:pt x="7748954" y="5122985"/>
                </a:lnTo>
              </a:path>
            </a:pathLst>
          </a:custGeom>
          <a:noFill/>
          <a:ln w="57150"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921880" y="3555472"/>
            <a:ext cx="7321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8390670" y="3121291"/>
            <a:ext cx="189407" cy="8918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557113" y="332463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ym typeface="Symbol" panose="05050102010706020507" pitchFamily="18" charset="2"/>
              </a:rPr>
              <a:t>E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75582" y="921431"/>
            <a:ext cx="189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Total Momentum </a:t>
            </a:r>
          </a:p>
          <a:p>
            <a:pPr algn="ctr"/>
            <a:r>
              <a:rPr lang="en-US" b="1" dirty="0" smtClean="0"/>
              <a:t>Acceptance</a:t>
            </a:r>
            <a:endParaRPr lang="en-US" b="1" dirty="0"/>
          </a:p>
        </p:txBody>
      </p:sp>
      <p:sp>
        <p:nvSpPr>
          <p:cNvPr id="33" name="Freeform 32"/>
          <p:cNvSpPr/>
          <p:nvPr/>
        </p:nvSpPr>
        <p:spPr>
          <a:xfrm>
            <a:off x="3696180" y="1567762"/>
            <a:ext cx="608665" cy="1897890"/>
          </a:xfrm>
          <a:custGeom>
            <a:avLst/>
            <a:gdLst>
              <a:gd name="connsiteX0" fmla="*/ 0 w 712519"/>
              <a:gd name="connsiteY0" fmla="*/ 0 h 1484416"/>
              <a:gd name="connsiteX1" fmla="*/ 213756 w 712519"/>
              <a:gd name="connsiteY1" fmla="*/ 1199408 h 1484416"/>
              <a:gd name="connsiteX2" fmla="*/ 712519 w 712519"/>
              <a:gd name="connsiteY2" fmla="*/ 1484416 h 148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519" h="1484416">
                <a:moveTo>
                  <a:pt x="0" y="0"/>
                </a:moveTo>
                <a:cubicBezTo>
                  <a:pt x="47501" y="476002"/>
                  <a:pt x="95003" y="952005"/>
                  <a:pt x="213756" y="1199408"/>
                </a:cubicBezTo>
                <a:cubicBezTo>
                  <a:pt x="332509" y="1446811"/>
                  <a:pt x="522514" y="1465613"/>
                  <a:pt x="712519" y="1484416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01753" y="3129805"/>
            <a:ext cx="134816" cy="891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34494" y="3120566"/>
            <a:ext cx="134816" cy="891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14339" y="346671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31986" y="4611062"/>
            <a:ext cx="240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Bmin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</a:t>
            </a:r>
            <a:r>
              <a:rPr lang="en-US" sz="24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B:VIMIN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2548" y="4029026"/>
            <a:ext cx="758952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6150" y="3138015"/>
            <a:ext cx="758952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96815" y="1094362"/>
            <a:ext cx="7367954" cy="4006952"/>
            <a:chOff x="896815" y="1094362"/>
            <a:chExt cx="7367954" cy="4006952"/>
          </a:xfrm>
        </p:grpSpPr>
        <p:sp>
          <p:nvSpPr>
            <p:cNvPr id="19" name="TextBox 18"/>
            <p:cNvSpPr txBox="1"/>
            <p:nvPr/>
          </p:nvSpPr>
          <p:spPr>
            <a:xfrm rot="19996598">
              <a:off x="6142691" y="2386494"/>
              <a:ext cx="203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Central Momentum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298868" y="2512546"/>
              <a:ext cx="0" cy="2062407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96815" y="2129835"/>
              <a:ext cx="7350369" cy="1430216"/>
            </a:xfrm>
            <a:custGeom>
              <a:avLst/>
              <a:gdLst>
                <a:gd name="connsiteX0" fmla="*/ 0 w 7350369"/>
                <a:gd name="connsiteY0" fmla="*/ 0 h 4630618"/>
                <a:gd name="connsiteX1" fmla="*/ 3692769 w 7350369"/>
                <a:gd name="connsiteY1" fmla="*/ 4630616 h 4630618"/>
                <a:gd name="connsiteX2" fmla="*/ 7350369 w 7350369"/>
                <a:gd name="connsiteY2" fmla="*/ 23446 h 4630618"/>
                <a:gd name="connsiteX3" fmla="*/ 7350369 w 7350369"/>
                <a:gd name="connsiteY3" fmla="*/ 23446 h 46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0369" h="4630618">
                  <a:moveTo>
                    <a:pt x="0" y="0"/>
                  </a:moveTo>
                  <a:cubicBezTo>
                    <a:pt x="1233854" y="2313354"/>
                    <a:pt x="2467708" y="4626708"/>
                    <a:pt x="3692769" y="4630616"/>
                  </a:cubicBezTo>
                  <a:cubicBezTo>
                    <a:pt x="4917830" y="4634524"/>
                    <a:pt x="7350369" y="23446"/>
                    <a:pt x="7350369" y="23446"/>
                  </a:cubicBezTo>
                  <a:lnTo>
                    <a:pt x="7350369" y="23446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14400" y="1094362"/>
              <a:ext cx="7350369" cy="1430216"/>
            </a:xfrm>
            <a:custGeom>
              <a:avLst/>
              <a:gdLst>
                <a:gd name="connsiteX0" fmla="*/ 0 w 7350369"/>
                <a:gd name="connsiteY0" fmla="*/ 0 h 4630618"/>
                <a:gd name="connsiteX1" fmla="*/ 3692769 w 7350369"/>
                <a:gd name="connsiteY1" fmla="*/ 4630616 h 4630618"/>
                <a:gd name="connsiteX2" fmla="*/ 7350369 w 7350369"/>
                <a:gd name="connsiteY2" fmla="*/ 23446 h 4630618"/>
                <a:gd name="connsiteX3" fmla="*/ 7350369 w 7350369"/>
                <a:gd name="connsiteY3" fmla="*/ 23446 h 46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0369" h="4630618">
                  <a:moveTo>
                    <a:pt x="0" y="0"/>
                  </a:moveTo>
                  <a:cubicBezTo>
                    <a:pt x="1233854" y="2313354"/>
                    <a:pt x="2467708" y="4626708"/>
                    <a:pt x="3692769" y="4630616"/>
                  </a:cubicBezTo>
                  <a:cubicBezTo>
                    <a:pt x="4917830" y="4634524"/>
                    <a:pt x="7350369" y="23446"/>
                    <a:pt x="7350369" y="23446"/>
                  </a:cubicBezTo>
                  <a:lnTo>
                    <a:pt x="7350369" y="23446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96815" y="3156769"/>
              <a:ext cx="7350369" cy="1430216"/>
            </a:xfrm>
            <a:custGeom>
              <a:avLst/>
              <a:gdLst>
                <a:gd name="connsiteX0" fmla="*/ 0 w 7350369"/>
                <a:gd name="connsiteY0" fmla="*/ 0 h 4630618"/>
                <a:gd name="connsiteX1" fmla="*/ 3692769 w 7350369"/>
                <a:gd name="connsiteY1" fmla="*/ 4630616 h 4630618"/>
                <a:gd name="connsiteX2" fmla="*/ 7350369 w 7350369"/>
                <a:gd name="connsiteY2" fmla="*/ 23446 h 4630618"/>
                <a:gd name="connsiteX3" fmla="*/ 7350369 w 7350369"/>
                <a:gd name="connsiteY3" fmla="*/ 23446 h 463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0369" h="4630618">
                  <a:moveTo>
                    <a:pt x="0" y="0"/>
                  </a:moveTo>
                  <a:cubicBezTo>
                    <a:pt x="1233854" y="2313354"/>
                    <a:pt x="2467708" y="4626708"/>
                    <a:pt x="3692769" y="4630616"/>
                  </a:cubicBezTo>
                  <a:cubicBezTo>
                    <a:pt x="4917830" y="4634524"/>
                    <a:pt x="7350369" y="23446"/>
                    <a:pt x="7350369" y="23446"/>
                  </a:cubicBezTo>
                  <a:lnTo>
                    <a:pt x="7350369" y="23446"/>
                  </a:lnTo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362069" y="2033636"/>
              <a:ext cx="455949" cy="45262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337244" y="4648692"/>
              <a:ext cx="455949" cy="45262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1556888" y="5655858"/>
            <a:ext cx="455949" cy="452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566033" y="6162974"/>
            <a:ext cx="455949" cy="4526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21982" y="5706239"/>
            <a:ext cx="652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loss at injection – small loss at the beginning &amp; total loss later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008627" y="6204619"/>
            <a:ext cx="398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loss at injection – Continuous loss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7069" y="380912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16037" y="5296976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7290" y="937020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RF OFF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598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00104 -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11560</TotalTime>
  <Words>1677</Words>
  <Application>Microsoft Office PowerPoint</Application>
  <PresentationFormat>On-screen Show (4:3)</PresentationFormat>
  <Paragraphs>371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Equation</vt:lpstr>
      <vt:lpstr>Beam Injection and Capture</vt:lpstr>
      <vt:lpstr>ABSTRACT</vt:lpstr>
      <vt:lpstr>The Proton Improvement PlP </vt:lpstr>
      <vt:lpstr>(Schematic)   </vt:lpstr>
      <vt:lpstr>Beam Injection and Capture</vt:lpstr>
      <vt:lpstr>Measurement of Beam Energy Spread</vt:lpstr>
      <vt:lpstr>Multi-wire data with MAD overlay</vt:lpstr>
      <vt:lpstr>E at Injection on Multi-turn Beam</vt:lpstr>
      <vt:lpstr>Measurement of  Momentum Acceptance</vt:lpstr>
      <vt:lpstr>Measurement of  Momentum Acceptance (cont.) </vt:lpstr>
      <vt:lpstr>(Schematic)   </vt:lpstr>
      <vt:lpstr>Beam Capture in the Current Operation </vt:lpstr>
      <vt:lpstr>Current Operation RF Voltage during Capture</vt:lpstr>
      <vt:lpstr>Simulation (ESME): Phase-Space Evolution   during Beam Capture - 14 BT Beam</vt:lpstr>
      <vt:lpstr>Schematic of the  </vt:lpstr>
      <vt:lpstr>Simulation (ESME): Phase-Space Evolution   during Beam Capture - 14 BT Beam</vt:lpstr>
      <vt:lpstr>Beam simulations from  Injection Extraction</vt:lpstr>
      <vt:lpstr>Beam Experiments</vt:lpstr>
      <vt:lpstr>Future Plans</vt:lpstr>
      <vt:lpstr>Summary</vt:lpstr>
      <vt:lpstr>Backup Slides</vt:lpstr>
      <vt:lpstr>Early Capture – Measurements (Preliminary)</vt:lpstr>
      <vt:lpstr>IPM Data on the EIS and a comparison with Operational cycle (Nothing Unusual) </vt:lpstr>
      <vt:lpstr>PIP parameters with EIS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Beam ESME Simulations</dc:title>
  <dc:creator>Chandrashekhara M. Bhat x4821 08252N</dc:creator>
  <cp:lastModifiedBy>Chandrashekhara M. Bhat x4821 08252N</cp:lastModifiedBy>
  <cp:revision>317</cp:revision>
  <cp:lastPrinted>2014-02-18T18:38:12Z</cp:lastPrinted>
  <dcterms:created xsi:type="dcterms:W3CDTF">2013-12-13T00:30:33Z</dcterms:created>
  <dcterms:modified xsi:type="dcterms:W3CDTF">2015-11-25T15:31:31Z</dcterms:modified>
</cp:coreProperties>
</file>