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265" r:id="rId3"/>
    <p:sldId id="292" r:id="rId4"/>
    <p:sldId id="293" r:id="rId5"/>
    <p:sldId id="294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nnady Romanov x6766 12815N" initials="GRx1" lastIdx="1" clrIdx="0">
    <p:extLst>
      <p:ext uri="{19B8F6BF-5375-455C-9EA6-DF929625EA0E}">
        <p15:presenceInfo xmlns:p15="http://schemas.microsoft.com/office/powerpoint/2012/main" userId="S-1-5-21-1644491937-1202660629-839522115-98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025DF0"/>
    <a:srgbClr val="E8D9F3"/>
    <a:srgbClr val="FC5AD9"/>
    <a:srgbClr val="63666A"/>
    <a:srgbClr val="004C97"/>
    <a:srgbClr val="404040"/>
    <a:srgbClr val="505050"/>
    <a:srgbClr val="A7A8AA"/>
    <a:srgbClr val="003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82" autoAdjust="0"/>
  </p:normalViewPr>
  <p:slideViewPr>
    <p:cSldViewPr snapToGrid="0" snapToObjects="1">
      <p:cViewPr varScale="1">
        <p:scale>
          <a:sx n="107" d="100"/>
          <a:sy n="107" d="100"/>
        </p:scale>
        <p:origin x="2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2/25/2016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2/25/2016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B643-3B51-4A23-96A6-8ED93A064CCD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4536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B643-3B51-4A23-96A6-8ED93A064CC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4318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B643-3B51-4A23-96A6-8ED93A064CCD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149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B643-3B51-4A23-96A6-8ED93A064CCD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676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25/II-2015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smtClean="0"/>
              <a:t>Gennady Romanov | Status of work on the HOM coupler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25/II-2015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Gennady Romanov | Status of work on the HOM coupler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25/II-2015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Gennady Romanov | Status of work on the HOM coupler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25/II-2015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Gennady Romanov | Status of work on the HOM coupler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25/II-2015</a:t>
            </a: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Gennady Romanov | Status of work on the HOM coupler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25/II-2015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Gennady Romanov | Status of work on the HOM coupler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25/II-2015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Gennady Romanov | Status of work on the HOM coupler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25/II-2015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Gennady Romanov | Status of work on the HOM coupler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 smtClean="0"/>
              <a:t>25/II-2015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Gennady Romanov | Status of work on the HOM coupler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 smtClean="0"/>
              <a:t>25/II-2015</a:t>
            </a:r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Gennady Romanov | Status of work on the HOM coupler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334719"/>
            <a:ext cx="7526338" cy="5277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sz="2800" dirty="0" smtClean="0">
                <a:latin typeface="Helvetica" panose="020B0604020202020204" pitchFamily="34" charset="0"/>
                <a:ea typeface="Geneva" pitchFamily="121" charset="-128"/>
              </a:rPr>
              <a:t>Status of work on the HOM coupler.</a:t>
            </a:r>
            <a:r>
              <a:rPr lang="en-US" altLang="en-US" sz="2800" dirty="0">
                <a:latin typeface="Helvetica" panose="020B0604020202020204" pitchFamily="34" charset="0"/>
                <a:ea typeface="Geneva" pitchFamily="121" charset="-128"/>
              </a:rPr>
              <a:t/>
            </a:r>
            <a:br>
              <a:rPr lang="en-US" altLang="en-US" sz="2800" dirty="0">
                <a:latin typeface="Helvetica" panose="020B0604020202020204" pitchFamily="34" charset="0"/>
                <a:ea typeface="Geneva" pitchFamily="121" charset="-128"/>
              </a:rPr>
            </a:br>
            <a:r>
              <a:rPr lang="en-US" altLang="en-US" sz="2800" dirty="0">
                <a:latin typeface="Times New Roman" panose="02020603050405020304" pitchFamily="18" charset="0"/>
                <a:ea typeface="Geneva" pitchFamily="121" charset="-128"/>
                <a:cs typeface="Times New Roman" panose="02020603050405020304" pitchFamily="18" charset="0"/>
              </a:rPr>
              <a:t/>
            </a:r>
            <a:br>
              <a:rPr lang="en-US" altLang="en-US" sz="2800" dirty="0">
                <a:latin typeface="Times New Roman" panose="02020603050405020304" pitchFamily="18" charset="0"/>
                <a:ea typeface="Geneva" pitchFamily="121" charset="-128"/>
                <a:cs typeface="Times New Roman" panose="02020603050405020304" pitchFamily="18" charset="0"/>
              </a:rPr>
            </a:br>
            <a:endParaRPr lang="en-US" altLang="en-US" sz="2800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6"/>
            <a:ext cx="7526338" cy="7148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Times New Roman" panose="02020603050405020304" pitchFamily="18" charset="0"/>
                <a:ea typeface="Geneva" pitchFamily="121" charset="-128"/>
                <a:cs typeface="Times New Roman" panose="02020603050405020304" pitchFamily="18" charset="0"/>
              </a:rPr>
              <a:t>2</a:t>
            </a:r>
            <a:r>
              <a:rPr lang="en-US" altLang="en-US" baseline="30000" dirty="0" smtClean="0">
                <a:latin typeface="Times New Roman" panose="02020603050405020304" pitchFamily="18" charset="0"/>
                <a:ea typeface="Geneva" pitchFamily="121" charset="-128"/>
                <a:cs typeface="Times New Roman" panose="02020603050405020304" pitchFamily="18" charset="0"/>
              </a:rPr>
              <a:t>nd</a:t>
            </a:r>
            <a:r>
              <a:rPr lang="en-US" altLang="en-US" dirty="0" smtClean="0">
                <a:latin typeface="Times New Roman" panose="02020603050405020304" pitchFamily="18" charset="0"/>
                <a:ea typeface="Geneva" pitchFamily="121" charset="-128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ea typeface="Geneva" pitchFamily="121" charset="-128"/>
                <a:cs typeface="Times New Roman" panose="02020603050405020304" pitchFamily="18" charset="0"/>
              </a:rPr>
              <a:t>Harmonic cavity </a:t>
            </a:r>
            <a:r>
              <a:rPr lang="en-US" altLang="en-US" dirty="0" smtClean="0">
                <a:latin typeface="Times New Roman" panose="02020603050405020304" pitchFamily="18" charset="0"/>
                <a:ea typeface="Geneva" pitchFamily="121" charset="-128"/>
                <a:cs typeface="Times New Roman" panose="02020603050405020304" pitchFamily="18" charset="0"/>
              </a:rPr>
              <a:t>meeting</a:t>
            </a:r>
            <a:endParaRPr lang="en-US" altLang="en-US" dirty="0">
              <a:latin typeface="Times New Roman" panose="02020603050405020304" pitchFamily="18" charset="0"/>
              <a:ea typeface="Geneva" pitchFamily="121" charset="-128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ea typeface="Geneva" pitchFamily="121" charset="-128"/>
                <a:cs typeface="Times New Roman" panose="02020603050405020304" pitchFamily="18" charset="0"/>
              </a:rPr>
              <a:t>February 25, </a:t>
            </a:r>
            <a:r>
              <a:rPr lang="en-US" altLang="en-US" dirty="0" smtClean="0">
                <a:latin typeface="Times New Roman" panose="02020603050405020304" pitchFamily="18" charset="0"/>
                <a:ea typeface="Geneva" pitchFamily="121" charset="-128"/>
                <a:cs typeface="Times New Roman" panose="02020603050405020304" pitchFamily="18" charset="0"/>
              </a:rPr>
              <a:t>2016</a:t>
            </a:r>
            <a:endParaRPr lang="en-US" altLang="en-US" dirty="0" smtClean="0">
              <a:latin typeface="Times New Roman" panose="02020603050405020304" pitchFamily="18" charset="0"/>
              <a:ea typeface="Geneva" pitchFamily="121" charset="-128"/>
              <a:cs typeface="Times New Roman" panose="02020603050405020304" pitchFamily="18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806450" y="3915560"/>
            <a:ext cx="7526338" cy="34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 kern="1200">
                <a:solidFill>
                  <a:srgbClr val="004C97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4572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kern="1200">
                <a:solidFill>
                  <a:srgbClr val="2E5286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9144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kern="1200">
                <a:solidFill>
                  <a:srgbClr val="2E5286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3716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kern="1200">
                <a:solidFill>
                  <a:srgbClr val="2E5286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8288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kern="1200">
                <a:solidFill>
                  <a:srgbClr val="2E5286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>
                <a:latin typeface="Times New Roman" panose="02020603050405020304" pitchFamily="18" charset="0"/>
                <a:ea typeface="Geneva" pitchFamily="121" charset="-128"/>
                <a:cs typeface="Times New Roman" panose="02020603050405020304" pitchFamily="18" charset="0"/>
              </a:rPr>
              <a:t>Gennady Romanov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point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25/II-2015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Gennady Romanov | Status of work on the HOM coupler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l="45964" r="29170"/>
          <a:stretch/>
        </p:blipFill>
        <p:spPr>
          <a:xfrm>
            <a:off x="452438" y="1020949"/>
            <a:ext cx="1518308" cy="215413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030071" y="1047015"/>
            <a:ext cx="45421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Load gap increased from 0.25 cm to 1 cm.</a:t>
            </a: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diameters are made equal. </a:t>
            </a: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Wall thickness of the drift tube is 1 cm instead of 0.2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cm.</a:t>
            </a:r>
          </a:p>
          <a:p>
            <a:r>
              <a:rPr lang="el-G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3.5, F= 70.85 MHz, F_HOM1=167.8 MHz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l="17099" r="29516"/>
          <a:stretch/>
        </p:blipFill>
        <p:spPr>
          <a:xfrm>
            <a:off x="6631595" y="1110189"/>
            <a:ext cx="2385029" cy="179743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8323" y="5096608"/>
            <a:ext cx="75519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HOM1: </a:t>
            </a:r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Z11=248651 </a:t>
            </a:r>
            <a:r>
              <a:rPr lang="el-GR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Ω</a:t>
            </a:r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without HOM cavity, Z11= 10105 </a:t>
            </a:r>
            <a:r>
              <a:rPr lang="el-GR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Ω</a:t>
            </a:r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with HOM cavity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Drop = -96</a:t>
            </a:r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% 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SuperFish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original: </a:t>
            </a:r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-93%)</a:t>
            </a:r>
            <a:endParaRPr lang="en-US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</a:t>
            </a:r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r>
              <a:rPr lang="en-US" sz="18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equiv.</a:t>
            </a:r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868 </a:t>
            </a:r>
            <a:r>
              <a:rPr lang="el-GR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Ω</a:t>
            </a:r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with 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HOM cavity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8323" y="3741031"/>
            <a:ext cx="79302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Operating:   </a:t>
            </a:r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Z11= 84658 </a:t>
            </a:r>
            <a:r>
              <a:rPr lang="el-GR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Ω</a:t>
            </a:r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without HOM cavity, Z11= 60094 </a:t>
            </a:r>
            <a:r>
              <a:rPr lang="el-GR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Ω</a:t>
            </a:r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with HOM cavity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Drop = - 29</a:t>
            </a:r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% (</a:t>
            </a:r>
            <a:r>
              <a:rPr lang="en-US" sz="1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SuperFish</a:t>
            </a:r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original: -27%)</a:t>
            </a:r>
            <a:endParaRPr lang="en-US" sz="1800" dirty="0" smtClean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     R</a:t>
            </a:r>
            <a:r>
              <a:rPr lang="en-US" sz="18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equiv</a:t>
            </a:r>
            <a:r>
              <a:rPr lang="en-US" sz="18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7.96e5 </a:t>
            </a:r>
            <a:r>
              <a:rPr lang="el-GR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Ω</a:t>
            </a:r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with 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HOM cavity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3787" y="3006913"/>
            <a:ext cx="175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SuperFish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model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493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25/II-2015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Gennady Romanov | Status of work on the HOM coupler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18371" r="29619"/>
          <a:stretch/>
        </p:blipFill>
        <p:spPr>
          <a:xfrm>
            <a:off x="338137" y="1141470"/>
            <a:ext cx="3030655" cy="267166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44955" y="4526999"/>
            <a:ext cx="404469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Parameters for HOM cavity optimization: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H_L – cavity length</a:t>
            </a:r>
          </a:p>
          <a:p>
            <a:r>
              <a:rPr lang="en-US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H_R_in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inner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radius</a:t>
            </a:r>
            <a:endParaRPr 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S_L –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coupling gap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length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_slot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coupling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gap width</a:t>
            </a:r>
          </a:p>
          <a:p>
            <a:r>
              <a:rPr lang="en-US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R_damp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Damping resistor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230923" y="2655277"/>
            <a:ext cx="1995854" cy="0"/>
          </a:xfrm>
          <a:prstGeom prst="straightConnector1">
            <a:avLst/>
          </a:prstGeom>
          <a:ln w="31750">
            <a:solidFill>
              <a:srgbClr val="00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383323" y="1266940"/>
            <a:ext cx="0" cy="264405"/>
          </a:xfrm>
          <a:prstGeom prst="straightConnector1">
            <a:avLst/>
          </a:prstGeom>
          <a:ln w="31750">
            <a:solidFill>
              <a:srgbClr val="00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35024" y="1827175"/>
            <a:ext cx="695899" cy="0"/>
          </a:xfrm>
          <a:prstGeom prst="straightConnector1">
            <a:avLst/>
          </a:prstGeom>
          <a:ln w="31750">
            <a:solidFill>
              <a:schemeClr val="accent2">
                <a:lumMod val="40000"/>
                <a:lumOff val="60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031023" y="3350018"/>
            <a:ext cx="0" cy="729613"/>
          </a:xfrm>
          <a:prstGeom prst="straightConnector1">
            <a:avLst/>
          </a:prstGeom>
          <a:ln w="31750"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912096" y="2285945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H_L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35419" y="3749317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H_R_in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83323" y="1184928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d_slot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8279" y="182717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_L</a:t>
            </a:r>
            <a:endParaRPr lang="en-US" sz="1800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4"/>
          <a:srcRect r="24556"/>
          <a:stretch/>
        </p:blipFill>
        <p:spPr>
          <a:xfrm>
            <a:off x="3559007" y="979179"/>
            <a:ext cx="2060606" cy="188952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1359" y="979178"/>
            <a:ext cx="2422538" cy="1889529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559007" y="2780272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tuning curves are almost linear. Signs are the same for operating mode and HOM1, only exception is </a:t>
            </a:r>
            <a:r>
              <a:rPr lang="en-US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R_damp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5563" y="3314996"/>
            <a:ext cx="2487716" cy="148163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5563" y="4784226"/>
            <a:ext cx="2487716" cy="152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970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results and further steps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25/II-2015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Gennady Romanov | Status of work on the HOM coupler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66297" y="867492"/>
            <a:ext cx="759695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Damping of operating mode: -29% =&gt; -12%; Damping of HOM1: -96%=&gt;97%.</a:t>
            </a:r>
          </a:p>
          <a:p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Requirements?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437" y="2829818"/>
            <a:ext cx="3359220" cy="140512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437" y="4630533"/>
            <a:ext cx="3359220" cy="140512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7550" y="4632172"/>
            <a:ext cx="3355300" cy="140348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7550" y="2802867"/>
            <a:ext cx="3369350" cy="14093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42856" y="2942362"/>
            <a:ext cx="17620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 mode</a:t>
            </a:r>
          </a:p>
          <a:p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&lt;=E            H=&gt;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760441" y="4763597"/>
            <a:ext cx="17620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HOM1</a:t>
            </a:r>
          </a:p>
          <a:p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&lt;=E            H=&gt;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224" y="1696515"/>
            <a:ext cx="88515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 to tune the cavity to move HOM1 up and increase F-F_HOM1. Now difference is 96 MHz at low frequency end and 75 MHz at high frequency end.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Scan </a:t>
            </a:r>
            <a:r>
              <a:rPr lang="el-G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find dependence of impedances on frequency.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70797" y="4256980"/>
            <a:ext cx="5955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possible to tune operating mode and HOM1 independently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028483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20706</TotalTime>
  <Words>279</Words>
  <Application>Microsoft Office PowerPoint</Application>
  <PresentationFormat>On-screen Show (4:3)</PresentationFormat>
  <Paragraphs>53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ＭＳ Ｐゴシック</vt:lpstr>
      <vt:lpstr>ＭＳ Ｐゴシック</vt:lpstr>
      <vt:lpstr>Arial</vt:lpstr>
      <vt:lpstr>Calibri</vt:lpstr>
      <vt:lpstr>Geneva</vt:lpstr>
      <vt:lpstr>Helvetica</vt:lpstr>
      <vt:lpstr>Times New Roman</vt:lpstr>
      <vt:lpstr>FNAL_TemplateMac_060514</vt:lpstr>
      <vt:lpstr>Fermilab: Footer Only</vt:lpstr>
      <vt:lpstr>Status of work on the HOM coupler.  </vt:lpstr>
      <vt:lpstr>Starting point</vt:lpstr>
      <vt:lpstr>Optimization</vt:lpstr>
      <vt:lpstr>First results and further steps</vt:lpstr>
    </vt:vector>
  </TitlesOfParts>
  <Company>Sandbox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Miscellaneous</dc:title>
  <dc:creator>Gennady Romanov x6766 12815N</dc:creator>
  <cp:lastModifiedBy>Gennady Romanov x6766 12815N</cp:lastModifiedBy>
  <cp:revision>303</cp:revision>
  <cp:lastPrinted>2014-01-20T19:40:21Z</cp:lastPrinted>
  <dcterms:created xsi:type="dcterms:W3CDTF">2015-06-19T17:30:25Z</dcterms:created>
  <dcterms:modified xsi:type="dcterms:W3CDTF">2016-02-25T18:46:37Z</dcterms:modified>
</cp:coreProperties>
</file>