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93" r:id="rId4"/>
    <p:sldId id="296" r:id="rId5"/>
    <p:sldId id="289" r:id="rId6"/>
    <p:sldId id="301" r:id="rId7"/>
  </p:sldIdLst>
  <p:sldSz cx="9144000" cy="6858000" type="screen4x3"/>
  <p:notesSz cx="6950075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3/10/2016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3/10/2016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 smtClean="0"/>
              <a:t>Power test of 50 Ohm PIXE Kicker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 hasCustomPrompt="1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aseline="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Ding Sun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3/10/2016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Ding Sun | PIP-II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3/10/2016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3/10/2016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3/10/2016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3/10/2016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3/10/2016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3/10/2016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3/10/2016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3/10/2016</a:t>
            </a:fld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3/10/2016</a:t>
            </a:fld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Presenter | Presentation Title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588241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2800" dirty="0" smtClean="0">
                <a:latin typeface="Helvetica" panose="020B0604020202020204" pitchFamily="34" charset="0"/>
                <a:ea typeface="Geneva" pitchFamily="121" charset="-128"/>
              </a:rPr>
              <a:t>Windows of 2</a:t>
            </a:r>
            <a:r>
              <a:rPr lang="en-US" altLang="en-US" sz="2800" baseline="30000" dirty="0" smtClean="0"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2800" dirty="0" smtClean="0">
                <a:latin typeface="Helvetica" panose="020B0604020202020204" pitchFamily="34" charset="0"/>
                <a:ea typeface="Geneva" pitchFamily="121" charset="-128"/>
              </a:rPr>
              <a:t> Harmonic Cavity (Part II)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588241" y="4841875"/>
            <a:ext cx="779272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Ding Sun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2nd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H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armonic Cavity Meeting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03/10/2015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4371" y="1675051"/>
            <a:ext cx="3984458" cy="2847112"/>
          </a:xfrm>
        </p:spPr>
        <p:txBody>
          <a:bodyPr/>
          <a:lstStyle/>
          <a:p>
            <a:pPr marL="0" indent="0">
              <a:buNone/>
            </a:pPr>
            <a:endParaRPr lang="en-US" sz="1600" dirty="0" smtClean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4C97"/>
                </a:solidFill>
              </a:rPr>
              <a:t>Two windows: input window (A) and inside window (B)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4C97"/>
                </a:solidFill>
              </a:rPr>
              <a:t>Focus on input window first.</a:t>
            </a:r>
            <a:endParaRPr lang="en-US" sz="16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4C97"/>
                </a:solidFill>
              </a:rPr>
              <a:t>Brazing of large ceramic disk (O.D. 13 “) to copper ring: doable</a:t>
            </a:r>
            <a:endParaRPr lang="en-US" sz="16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4C97"/>
                </a:solidFill>
              </a:rPr>
              <a:t>Cost</a:t>
            </a:r>
            <a:r>
              <a:rPr lang="en-US" sz="1600" dirty="0">
                <a:solidFill>
                  <a:srgbClr val="004C97"/>
                </a:solidFill>
              </a:rPr>
              <a:t> (ceramic disks and brazing</a:t>
            </a:r>
            <a:r>
              <a:rPr lang="en-US" sz="1600" dirty="0" smtClean="0">
                <a:solidFill>
                  <a:srgbClr val="004C97"/>
                </a:solidFill>
              </a:rPr>
              <a:t>): ~ $10760 for two units of 13” window and $9570 for two units of 7.5” window.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But  related engineering issues need to be fully addressed before proceeding.  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4C97"/>
                </a:solidFill>
              </a:rPr>
              <a:t> </a:t>
            </a:r>
            <a:endParaRPr lang="en-US" sz="1600" dirty="0">
              <a:solidFill>
                <a:srgbClr val="004C97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4C9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3/10/2016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Ding </a:t>
            </a:r>
            <a:r>
              <a:rPr lang="en-US" dirty="0"/>
              <a:t>Sun | 2nd Harmonic Cavity Meeting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87" y="1288111"/>
            <a:ext cx="4553384" cy="304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0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nput window (option 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3/10/2016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Ding Sun | 2</a:t>
            </a:r>
            <a:r>
              <a:rPr lang="en-US" baseline="30000" dirty="0" smtClean="0"/>
              <a:t>nd</a:t>
            </a:r>
            <a:r>
              <a:rPr lang="en-US" dirty="0" smtClean="0"/>
              <a:t> Harmonic Cavity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89120" y="1215383"/>
            <a:ext cx="4343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Helvetica" pitchFamily="34" charset="0"/>
              </a:rPr>
              <a:t>Lower </a:t>
            </a:r>
            <a:r>
              <a:rPr lang="en-US" sz="1200" dirty="0">
                <a:latin typeface="Helvetica" pitchFamily="34" charset="0"/>
              </a:rPr>
              <a:t>current </a:t>
            </a:r>
            <a:r>
              <a:rPr lang="en-US" sz="1200" dirty="0" smtClean="0">
                <a:latin typeface="Helvetica" pitchFamily="34" charset="0"/>
              </a:rPr>
              <a:t>density. </a:t>
            </a:r>
            <a:r>
              <a:rPr lang="en-US" sz="1200" dirty="0">
                <a:latin typeface="Helvetica" pitchFamily="34" charset="0"/>
              </a:rPr>
              <a:t>W</a:t>
            </a:r>
            <a:r>
              <a:rPr lang="en-US" sz="1200" dirty="0" smtClean="0">
                <a:latin typeface="Helvetica" pitchFamily="34" charset="0"/>
              </a:rPr>
              <a:t>indow cooling </a:t>
            </a:r>
            <a:r>
              <a:rPr lang="en-US" sz="1200" dirty="0">
                <a:latin typeface="Helvetica" pitchFamily="34" charset="0"/>
              </a:rPr>
              <a:t>would be </a:t>
            </a:r>
            <a:r>
              <a:rPr lang="en-US" sz="1200" dirty="0" smtClean="0">
                <a:latin typeface="Helvetica" pitchFamily="34" charset="0"/>
              </a:rPr>
              <a:t>easier. </a:t>
            </a:r>
            <a:r>
              <a:rPr lang="en-US" sz="1200" dirty="0">
                <a:latin typeface="Helvetica" pitchFamily="34" charset="0"/>
              </a:rPr>
              <a:t>B</a:t>
            </a:r>
            <a:r>
              <a:rPr lang="en-US" sz="1200" dirty="0" smtClean="0">
                <a:latin typeface="Helvetica" pitchFamily="34" charset="0"/>
              </a:rPr>
              <a:t>ut </a:t>
            </a:r>
            <a:r>
              <a:rPr lang="en-US" sz="1200" dirty="0">
                <a:latin typeface="Helvetica" pitchFamily="34" charset="0"/>
              </a:rPr>
              <a:t>more engineering </a:t>
            </a:r>
            <a:r>
              <a:rPr lang="en-US" sz="1200" dirty="0" smtClean="0">
                <a:latin typeface="Helvetica" pitchFamily="34" charset="0"/>
              </a:rPr>
              <a:t>work:</a:t>
            </a:r>
          </a:p>
          <a:p>
            <a:r>
              <a:rPr lang="en-US" sz="1200" dirty="0" smtClean="0">
                <a:latin typeface="Helvetica" pitchFamily="34" charset="0"/>
              </a:rPr>
              <a:t>(1) joining </a:t>
            </a:r>
            <a:r>
              <a:rPr lang="en-US" sz="1200" dirty="0">
                <a:latin typeface="Helvetica" pitchFamily="34" charset="0"/>
              </a:rPr>
              <a:t>window </a:t>
            </a:r>
            <a:r>
              <a:rPr lang="en-US" sz="1200" dirty="0" smtClean="0">
                <a:latin typeface="Helvetica" pitchFamily="34" charset="0"/>
              </a:rPr>
              <a:t>with two parts of outer tank </a:t>
            </a:r>
          </a:p>
          <a:p>
            <a:r>
              <a:rPr lang="en-US" sz="1200" dirty="0" smtClean="0">
                <a:latin typeface="Helvetica" pitchFamily="34" charset="0"/>
              </a:rPr>
              <a:t>(</a:t>
            </a:r>
            <a:r>
              <a:rPr lang="en-US" sz="1200" dirty="0">
                <a:latin typeface="Helvetica" pitchFamily="34" charset="0"/>
              </a:rPr>
              <a:t>2</a:t>
            </a:r>
            <a:r>
              <a:rPr lang="en-US" sz="1200" dirty="0" smtClean="0">
                <a:latin typeface="Helvetica" pitchFamily="34" charset="0"/>
              </a:rPr>
              <a:t>) anode cooling water tube penetration has to be above the window -&gt; water tubes has to be bent vertically in tight space</a:t>
            </a:r>
            <a:endParaRPr lang="en-US" sz="1200" dirty="0">
              <a:latin typeface="Helvetica" pitchFamily="34" charset="0"/>
            </a:endParaRPr>
          </a:p>
          <a:p>
            <a:endParaRPr lang="en-US" sz="1200" dirty="0" smtClean="0">
              <a:latin typeface="Helvetica" pitchFamily="34" charset="0"/>
            </a:endParaRPr>
          </a:p>
          <a:p>
            <a:r>
              <a:rPr lang="en-US" sz="1200" dirty="0" smtClean="0">
                <a:latin typeface="Helvetica" pitchFamily="34" charset="0"/>
              </a:rPr>
              <a:t>Assembly procedure </a:t>
            </a:r>
            <a:r>
              <a:rPr lang="en-US" sz="1200" dirty="0" smtClean="0">
                <a:solidFill>
                  <a:srgbClr val="004C97"/>
                </a:solidFill>
                <a:latin typeface="Helvetica"/>
              </a:rPr>
              <a:t>(some </a:t>
            </a:r>
            <a:r>
              <a:rPr lang="en-US" sz="1200" dirty="0">
                <a:solidFill>
                  <a:srgbClr val="004C97"/>
                </a:solidFill>
                <a:latin typeface="Helvetica"/>
              </a:rPr>
              <a:t>steps are exchangeable):</a:t>
            </a:r>
            <a:r>
              <a:rPr lang="en-US" sz="1200" dirty="0" smtClean="0">
                <a:latin typeface="Helvetica" pitchFamily="34" charset="0"/>
              </a:rPr>
              <a:t> </a:t>
            </a:r>
          </a:p>
          <a:p>
            <a:pPr marL="228600" indent="-228600">
              <a:buAutoNum type="alphaLcParenBoth"/>
            </a:pPr>
            <a:r>
              <a:rPr lang="en-US" sz="1200" dirty="0">
                <a:latin typeface="Helvetica" pitchFamily="34" charset="0"/>
              </a:rPr>
              <a:t>b</a:t>
            </a:r>
            <a:r>
              <a:rPr lang="en-US" sz="1200" dirty="0" smtClean="0">
                <a:latin typeface="Helvetica" pitchFamily="34" charset="0"/>
              </a:rPr>
              <a:t>raze alumina disk &amp; copper rings (inner and outer)</a:t>
            </a:r>
          </a:p>
          <a:p>
            <a:pPr marL="228600" indent="-228600">
              <a:buAutoNum type="alphaLcParenBoth"/>
            </a:pPr>
            <a:r>
              <a:rPr lang="en-US" sz="1200" dirty="0" smtClean="0">
                <a:latin typeface="Helvetica" pitchFamily="34" charset="0"/>
              </a:rPr>
              <a:t>Weld inner copper ring to inner conductor</a:t>
            </a:r>
          </a:p>
          <a:p>
            <a:pPr marL="228600" indent="-228600">
              <a:buAutoNum type="alphaLcParenBoth"/>
            </a:pPr>
            <a:r>
              <a:rPr lang="en-US" sz="1200" dirty="0" smtClean="0">
                <a:latin typeface="Helvetica" pitchFamily="34" charset="0"/>
              </a:rPr>
              <a:t>then weld outer copper ring to outer tank (two parts)</a:t>
            </a:r>
          </a:p>
          <a:p>
            <a:pPr marL="228600" indent="-228600">
              <a:buAutoNum type="alphaLcParenBoth"/>
            </a:pPr>
            <a:r>
              <a:rPr lang="en-US" sz="1200" dirty="0" smtClean="0">
                <a:latin typeface="Helvetica" pitchFamily="34" charset="0"/>
              </a:rPr>
              <a:t>install PA tube/coupler </a:t>
            </a:r>
          </a:p>
          <a:p>
            <a:pPr lvl="0"/>
            <a:r>
              <a:rPr lang="en-US" sz="1200" dirty="0" smtClean="0">
                <a:latin typeface="Helvetica" pitchFamily="34" charset="0"/>
              </a:rPr>
              <a:t>(e) </a:t>
            </a:r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</a:rPr>
              <a:t>join ver. and hor. outer </a:t>
            </a:r>
            <a:r>
              <a:rPr lang="en-US" sz="1200" dirty="0">
                <a:solidFill>
                  <a:srgbClr val="004C97"/>
                </a:solidFill>
                <a:latin typeface="Helvetica" pitchFamily="34" charset="0"/>
              </a:rPr>
              <a:t>tanks </a:t>
            </a:r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</a:rPr>
              <a:t>(flange or weld? also depending </a:t>
            </a:r>
            <a:r>
              <a:rPr lang="en-US" sz="1200" dirty="0">
                <a:solidFill>
                  <a:srgbClr val="004C97"/>
                </a:solidFill>
                <a:latin typeface="Helvetica" pitchFamily="34" charset="0"/>
              </a:rPr>
              <a:t>on how to install window </a:t>
            </a:r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</a:rPr>
              <a:t>B)</a:t>
            </a:r>
          </a:p>
          <a:p>
            <a:pPr lvl="0"/>
            <a:endParaRPr lang="en-US" sz="1200" dirty="0">
              <a:solidFill>
                <a:srgbClr val="004C97"/>
              </a:solidFill>
              <a:latin typeface="Helvetica" pitchFamily="34" charset="0"/>
            </a:endParaRPr>
          </a:p>
          <a:p>
            <a:pPr lvl="0"/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</a:rPr>
              <a:t>Window cooling: </a:t>
            </a:r>
          </a:p>
          <a:p>
            <a:pPr lvl="0"/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</a:rPr>
              <a:t>Inner</a:t>
            </a:r>
            <a:r>
              <a:rPr lang="en-US" sz="1200" dirty="0">
                <a:solidFill>
                  <a:srgbClr val="004C97"/>
                </a:solidFill>
                <a:latin typeface="Helvetica" pitchFamily="34" charset="0"/>
              </a:rPr>
              <a:t>: cooled at the flat bottom of the ver. hollow inner cond.</a:t>
            </a:r>
          </a:p>
          <a:p>
            <a:pPr lvl="0"/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</a:rPr>
              <a:t>Outer: cooling tube at outer ring area.</a:t>
            </a:r>
            <a:endParaRPr lang="en-US" sz="1200" dirty="0">
              <a:solidFill>
                <a:srgbClr val="004C97"/>
              </a:solidFill>
              <a:latin typeface="Helvetica" pitchFamily="34" charset="0"/>
            </a:endParaRPr>
          </a:p>
          <a:p>
            <a:endParaRPr lang="en-US" sz="1200" dirty="0" smtClean="0">
              <a:latin typeface="Helvetica" pitchFamily="34" charset="0"/>
            </a:endParaRPr>
          </a:p>
          <a:p>
            <a:r>
              <a:rPr lang="en-US" sz="1200" dirty="0" smtClean="0">
                <a:latin typeface="Helvetica" pitchFamily="34" charset="0"/>
              </a:rPr>
              <a:t>Risk: </a:t>
            </a:r>
            <a:r>
              <a:rPr lang="en-US" sz="1200" dirty="0">
                <a:latin typeface="Helvetica" pitchFamily="34" charset="0"/>
              </a:rPr>
              <a:t>stress on </a:t>
            </a:r>
            <a:r>
              <a:rPr lang="en-US" sz="1200" dirty="0" smtClean="0">
                <a:latin typeface="Helvetica" pitchFamily="34" charset="0"/>
              </a:rPr>
              <a:t>ceramic </a:t>
            </a:r>
            <a:r>
              <a:rPr lang="en-US" sz="1200" dirty="0">
                <a:latin typeface="Helvetica" pitchFamily="34" charset="0"/>
              </a:rPr>
              <a:t>due to imperfect </a:t>
            </a:r>
            <a:r>
              <a:rPr lang="en-US" sz="1200" dirty="0" smtClean="0">
                <a:latin typeface="Helvetica" pitchFamily="34" charset="0"/>
              </a:rPr>
              <a:t>alignment etc.</a:t>
            </a:r>
            <a:endParaRPr lang="en-US" sz="1200" dirty="0">
              <a:latin typeface="Helvetica" pitchFamily="34" charset="0"/>
            </a:endParaRPr>
          </a:p>
        </p:txBody>
      </p:sp>
      <p:pic>
        <p:nvPicPr>
          <p:cNvPr id="2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5383"/>
            <a:ext cx="4039263" cy="274526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237824"/>
            <a:ext cx="2661361" cy="1629031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131769" y="5320806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~1” space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1469106" y="5108880"/>
            <a:ext cx="701484" cy="257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1584290" y="4775520"/>
            <a:ext cx="471116" cy="252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37992" y="4652954"/>
            <a:ext cx="984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~0.5” space?</a:t>
            </a:r>
            <a:endParaRPr lang="en-US" sz="12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242145" y="1415332"/>
            <a:ext cx="1025718" cy="607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8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window (option 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3/10/2016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Ding </a:t>
            </a:r>
            <a:r>
              <a:rPr lang="en-US" dirty="0"/>
              <a:t>Sun | </a:t>
            </a:r>
            <a:r>
              <a:rPr lang="en-US" dirty="0" smtClean="0"/>
              <a:t>2nd </a:t>
            </a:r>
            <a:r>
              <a:rPr lang="en-US" dirty="0"/>
              <a:t>Harmonic Cavity Meeting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4267863" y="1099086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latin typeface="Helvetica" pitchFamily="34" charset="0"/>
              </a:rPr>
              <a:t>Joining to </a:t>
            </a:r>
            <a:r>
              <a:rPr lang="en-US" sz="1200" dirty="0" smtClean="0">
                <a:latin typeface="Helvetica" pitchFamily="34" charset="0"/>
              </a:rPr>
              <a:t>outer tank </a:t>
            </a:r>
            <a:r>
              <a:rPr lang="en-US" sz="1200" dirty="0">
                <a:latin typeface="Helvetica" pitchFamily="34" charset="0"/>
              </a:rPr>
              <a:t>is </a:t>
            </a:r>
            <a:r>
              <a:rPr lang="en-US" sz="1200" dirty="0" smtClean="0">
                <a:latin typeface="Helvetica" pitchFamily="34" charset="0"/>
              </a:rPr>
              <a:t>easier</a:t>
            </a:r>
            <a:r>
              <a:rPr lang="en-US" sz="1200" dirty="0">
                <a:latin typeface="Helvetica" pitchFamily="34" charset="0"/>
              </a:rPr>
              <a:t>. But </a:t>
            </a:r>
            <a:r>
              <a:rPr lang="en-US" sz="1200" dirty="0" smtClean="0">
                <a:latin typeface="Helvetica" pitchFamily="34" charset="0"/>
              </a:rPr>
              <a:t>it is at higher </a:t>
            </a:r>
            <a:r>
              <a:rPr lang="en-US" sz="1200" dirty="0">
                <a:latin typeface="Helvetica" pitchFamily="34" charset="0"/>
              </a:rPr>
              <a:t>current </a:t>
            </a:r>
            <a:r>
              <a:rPr lang="en-US" sz="1200" dirty="0" smtClean="0">
                <a:latin typeface="Helvetica" pitchFamily="34" charset="0"/>
              </a:rPr>
              <a:t>density area </a:t>
            </a:r>
            <a:r>
              <a:rPr lang="en-US" sz="1200" dirty="0">
                <a:latin typeface="Helvetica" pitchFamily="34" charset="0"/>
              </a:rPr>
              <a:t>(</a:t>
            </a:r>
            <a:r>
              <a:rPr lang="en-US" sz="1200" dirty="0" smtClean="0">
                <a:latin typeface="Helvetica" pitchFamily="34" charset="0"/>
              </a:rPr>
              <a:t>closer </a:t>
            </a:r>
            <a:r>
              <a:rPr lang="en-US" sz="1200" dirty="0">
                <a:latin typeface="Helvetica" pitchFamily="34" charset="0"/>
              </a:rPr>
              <a:t>to coupling </a:t>
            </a:r>
            <a:r>
              <a:rPr lang="en-US" sz="1200" dirty="0" smtClean="0">
                <a:latin typeface="Helvetica" pitchFamily="34" charset="0"/>
              </a:rPr>
              <a:t>area). </a:t>
            </a:r>
            <a:endParaRPr lang="en-US" sz="1200" dirty="0">
              <a:latin typeface="Helvetica" pitchFamily="34" charset="0"/>
            </a:endParaRPr>
          </a:p>
          <a:p>
            <a:endParaRPr lang="en-US" sz="1200" dirty="0" smtClean="0">
              <a:latin typeface="Helvetica" pitchFamily="34" charset="0"/>
            </a:endParaRPr>
          </a:p>
          <a:p>
            <a:r>
              <a:rPr lang="en-US" sz="1200" dirty="0" smtClean="0">
                <a:latin typeface="Helvetica" pitchFamily="34" charset="0"/>
              </a:rPr>
              <a:t>Assembly procedure</a:t>
            </a:r>
            <a:r>
              <a:rPr lang="en-US" sz="1200" dirty="0">
                <a:solidFill>
                  <a:srgbClr val="004C97"/>
                </a:solidFill>
                <a:latin typeface="Helvetica"/>
              </a:rPr>
              <a:t> (some steps are exchangeable</a:t>
            </a:r>
            <a:r>
              <a:rPr lang="en-US" sz="1200" dirty="0" smtClean="0">
                <a:solidFill>
                  <a:srgbClr val="004C97"/>
                </a:solidFill>
                <a:latin typeface="Helvetica"/>
              </a:rPr>
              <a:t>):</a:t>
            </a:r>
            <a:r>
              <a:rPr lang="en-US" sz="1200" dirty="0" smtClean="0">
                <a:latin typeface="Helvetica" pitchFamily="34" charset="0"/>
              </a:rPr>
              <a:t> </a:t>
            </a:r>
          </a:p>
          <a:p>
            <a:r>
              <a:rPr lang="en-US" sz="1200" dirty="0" smtClean="0">
                <a:latin typeface="Helvetica" pitchFamily="34" charset="0"/>
              </a:rPr>
              <a:t>(a) braze alumina </a:t>
            </a:r>
            <a:r>
              <a:rPr lang="en-US" sz="1200" dirty="0">
                <a:latin typeface="Helvetica" pitchFamily="34" charset="0"/>
              </a:rPr>
              <a:t>disk </a:t>
            </a:r>
            <a:r>
              <a:rPr lang="en-US" sz="1200" dirty="0" smtClean="0">
                <a:latin typeface="Helvetica" pitchFamily="34" charset="0"/>
              </a:rPr>
              <a:t>with a short solid inner conductor and outer copper ring</a:t>
            </a:r>
          </a:p>
          <a:p>
            <a:r>
              <a:rPr lang="en-US" sz="1200" dirty="0" smtClean="0">
                <a:latin typeface="Helvetica" pitchFamily="34" charset="0"/>
              </a:rPr>
              <a:t>(b) </a:t>
            </a:r>
            <a:r>
              <a:rPr lang="en-US" sz="1200" dirty="0">
                <a:latin typeface="Helvetica" pitchFamily="34" charset="0"/>
              </a:rPr>
              <a:t>w</a:t>
            </a:r>
            <a:r>
              <a:rPr lang="en-US" sz="1200" dirty="0" smtClean="0">
                <a:latin typeface="Helvetica" pitchFamily="34" charset="0"/>
              </a:rPr>
              <a:t>eld </a:t>
            </a:r>
            <a:r>
              <a:rPr lang="en-US" sz="1200" dirty="0">
                <a:latin typeface="Helvetica" pitchFamily="34" charset="0"/>
              </a:rPr>
              <a:t>o</a:t>
            </a:r>
            <a:r>
              <a:rPr lang="en-US" sz="1200" dirty="0" smtClean="0">
                <a:latin typeface="Helvetica" pitchFamily="34" charset="0"/>
              </a:rPr>
              <a:t>uter copper ring </a:t>
            </a:r>
            <a:r>
              <a:rPr lang="en-US" sz="1200" dirty="0">
                <a:latin typeface="Helvetica" pitchFamily="34" charset="0"/>
              </a:rPr>
              <a:t>to </a:t>
            </a:r>
            <a:r>
              <a:rPr lang="en-US" sz="1200" dirty="0" smtClean="0">
                <a:latin typeface="Helvetica" pitchFamily="34" charset="0"/>
              </a:rPr>
              <a:t>transition </a:t>
            </a:r>
            <a:r>
              <a:rPr lang="en-US" sz="1200" dirty="0">
                <a:latin typeface="Helvetica" pitchFamily="34" charset="0"/>
              </a:rPr>
              <a:t>“neck” </a:t>
            </a:r>
            <a:r>
              <a:rPr lang="en-US" sz="1200" dirty="0" smtClean="0">
                <a:latin typeface="Helvetica" pitchFamily="34" charset="0"/>
              </a:rPr>
              <a:t>(the part joining ver. </a:t>
            </a:r>
            <a:r>
              <a:rPr lang="en-US" sz="1200" dirty="0">
                <a:latin typeface="Helvetica" pitchFamily="34" charset="0"/>
              </a:rPr>
              <a:t>and </a:t>
            </a:r>
            <a:r>
              <a:rPr lang="en-US" sz="1200" dirty="0" smtClean="0">
                <a:latin typeface="Helvetica" pitchFamily="34" charset="0"/>
              </a:rPr>
              <a:t>hor. outer tanks)</a:t>
            </a:r>
          </a:p>
          <a:p>
            <a:r>
              <a:rPr lang="en-US" sz="1200" dirty="0" smtClean="0">
                <a:latin typeface="Helvetica" pitchFamily="34" charset="0"/>
              </a:rPr>
              <a:t>(c) </a:t>
            </a:r>
            <a:r>
              <a:rPr lang="en-US" sz="1200" dirty="0">
                <a:latin typeface="Helvetica" pitchFamily="34" charset="0"/>
              </a:rPr>
              <a:t>w</a:t>
            </a:r>
            <a:r>
              <a:rPr lang="en-US" sz="1200" dirty="0" smtClean="0">
                <a:latin typeface="Helvetica" pitchFamily="34" charset="0"/>
              </a:rPr>
              <a:t>eld “neck</a:t>
            </a:r>
            <a:r>
              <a:rPr lang="en-US" sz="1200" dirty="0">
                <a:latin typeface="Helvetica" pitchFamily="34" charset="0"/>
              </a:rPr>
              <a:t>” </a:t>
            </a:r>
            <a:r>
              <a:rPr lang="en-US" sz="1200" dirty="0" smtClean="0">
                <a:latin typeface="Helvetica" pitchFamily="34" charset="0"/>
              </a:rPr>
              <a:t>to hor. </a:t>
            </a:r>
            <a:r>
              <a:rPr lang="en-US" sz="1200" dirty="0">
                <a:latin typeface="Helvetica" pitchFamily="34" charset="0"/>
              </a:rPr>
              <a:t>outer </a:t>
            </a:r>
            <a:r>
              <a:rPr lang="en-US" sz="1200" dirty="0" smtClean="0">
                <a:latin typeface="Helvetica" pitchFamily="34" charset="0"/>
              </a:rPr>
              <a:t>tank </a:t>
            </a:r>
          </a:p>
          <a:p>
            <a:r>
              <a:rPr lang="en-US" sz="1200" dirty="0" smtClean="0">
                <a:latin typeface="Helvetica" pitchFamily="34" charset="0"/>
              </a:rPr>
              <a:t>(d) join ver. </a:t>
            </a:r>
            <a:r>
              <a:rPr lang="en-US" sz="1200" dirty="0">
                <a:latin typeface="Helvetica" pitchFamily="34" charset="0"/>
              </a:rPr>
              <a:t>h</a:t>
            </a:r>
            <a:r>
              <a:rPr lang="en-US" sz="1200" dirty="0" smtClean="0">
                <a:latin typeface="Helvetica" pitchFamily="34" charset="0"/>
              </a:rPr>
              <a:t>ollow inner conductor and solid inner conductor of window assembly</a:t>
            </a:r>
          </a:p>
          <a:p>
            <a:pPr lvl="0"/>
            <a:r>
              <a:rPr lang="en-US" sz="1200" dirty="0" smtClean="0">
                <a:latin typeface="Helvetica" pitchFamily="34" charset="0"/>
              </a:rPr>
              <a:t>(e) join coupler and </a:t>
            </a:r>
            <a:r>
              <a:rPr lang="en-US" sz="1200" dirty="0">
                <a:solidFill>
                  <a:srgbClr val="004C97"/>
                </a:solidFill>
                <a:latin typeface="Helvetica" pitchFamily="34" charset="0"/>
              </a:rPr>
              <a:t>solid inner conductor </a:t>
            </a:r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</a:rPr>
              <a:t>of window assembly (this step may be performed before step (c) if necessary)</a:t>
            </a:r>
            <a:endParaRPr lang="en-US" sz="1200" dirty="0">
              <a:solidFill>
                <a:srgbClr val="004C97"/>
              </a:solidFill>
              <a:latin typeface="Helvetica" pitchFamily="34" charset="0"/>
            </a:endParaRPr>
          </a:p>
          <a:p>
            <a:r>
              <a:rPr lang="en-US" sz="1200" dirty="0" smtClean="0">
                <a:latin typeface="Helvetica" pitchFamily="34" charset="0"/>
              </a:rPr>
              <a:t> (f) join ver. and hor. outer tanks (depending on how to install window B. flange or weld? Is there enough space for flange?)</a:t>
            </a:r>
            <a:endParaRPr lang="en-US" sz="1200" dirty="0">
              <a:latin typeface="Helvetica" pitchFamily="34" charset="0"/>
            </a:endParaRPr>
          </a:p>
          <a:p>
            <a:r>
              <a:rPr lang="en-US" sz="1200" dirty="0">
                <a:latin typeface="Helvetica" pitchFamily="34" charset="0"/>
              </a:rPr>
              <a:t> </a:t>
            </a:r>
            <a:r>
              <a:rPr lang="en-US" sz="1200" dirty="0" smtClean="0">
                <a:latin typeface="Helvetica" pitchFamily="34" charset="0"/>
              </a:rPr>
              <a:t>(g) install PA tube and cooling water tube</a:t>
            </a:r>
          </a:p>
          <a:p>
            <a:endParaRPr lang="en-US" sz="1200" dirty="0" smtClean="0">
              <a:latin typeface="Helvetica" pitchFamily="34" charset="0"/>
            </a:endParaRPr>
          </a:p>
          <a:p>
            <a:r>
              <a:rPr lang="en-US" sz="1200" dirty="0" smtClean="0">
                <a:latin typeface="Helvetica" pitchFamily="34" charset="0"/>
              </a:rPr>
              <a:t>Window cooling:</a:t>
            </a:r>
          </a:p>
          <a:p>
            <a:r>
              <a:rPr lang="en-US" sz="1200" dirty="0" smtClean="0">
                <a:latin typeface="Helvetica" pitchFamily="34" charset="0"/>
              </a:rPr>
              <a:t>Inner: cooled at the flat bottom of the ver. </a:t>
            </a:r>
            <a:r>
              <a:rPr lang="en-US" sz="1200" dirty="0">
                <a:latin typeface="Helvetica" pitchFamily="34" charset="0"/>
              </a:rPr>
              <a:t>h</a:t>
            </a:r>
            <a:r>
              <a:rPr lang="en-US" sz="1200" dirty="0" smtClean="0">
                <a:latin typeface="Helvetica" pitchFamily="34" charset="0"/>
              </a:rPr>
              <a:t>ollow inner cond.</a:t>
            </a:r>
          </a:p>
          <a:p>
            <a:r>
              <a:rPr lang="en-US" sz="1200" dirty="0" smtClean="0">
                <a:latin typeface="Helvetica" pitchFamily="34" charset="0"/>
              </a:rPr>
              <a:t>Outer: cooled at outer cooling channel (between copper ring and ver. “neck”) or just cool the “neck” from outside.</a:t>
            </a:r>
            <a:endParaRPr lang="en-US" sz="1200" dirty="0">
              <a:latin typeface="Helvetica" pitchFamily="34" charset="0"/>
            </a:endParaRPr>
          </a:p>
          <a:p>
            <a:endParaRPr lang="en-US" sz="1200" dirty="0" smtClean="0">
              <a:latin typeface="Helvetica" pitchFamily="34" charset="0"/>
            </a:endParaRPr>
          </a:p>
          <a:p>
            <a:r>
              <a:rPr lang="en-US" sz="1200" dirty="0" smtClean="0">
                <a:latin typeface="Helvetica" pitchFamily="34" charset="0"/>
              </a:rPr>
              <a:t>Risk: </a:t>
            </a:r>
            <a:r>
              <a:rPr lang="en-US" sz="1200" dirty="0">
                <a:latin typeface="Helvetica" pitchFamily="34" charset="0"/>
              </a:rPr>
              <a:t>stress on ceramic </a:t>
            </a:r>
            <a:r>
              <a:rPr lang="en-US" sz="1200" dirty="0" smtClean="0">
                <a:latin typeface="Helvetica" pitchFamily="34" charset="0"/>
              </a:rPr>
              <a:t>due </a:t>
            </a:r>
            <a:r>
              <a:rPr lang="en-US" sz="1200" dirty="0">
                <a:latin typeface="Helvetica" pitchFamily="34" charset="0"/>
              </a:rPr>
              <a:t>to imperfect </a:t>
            </a:r>
            <a:r>
              <a:rPr lang="en-US" sz="1200" dirty="0" smtClean="0">
                <a:latin typeface="Helvetica" pitchFamily="34" charset="0"/>
              </a:rPr>
              <a:t>alignment etc. Bending force</a:t>
            </a:r>
            <a:r>
              <a:rPr lang="en-US" sz="1200" dirty="0">
                <a:latin typeface="Helvetica" pitchFamily="34" charset="0"/>
              </a:rPr>
              <a:t> </a:t>
            </a:r>
            <a:r>
              <a:rPr lang="en-US" sz="1200" dirty="0" smtClean="0">
                <a:latin typeface="Helvetica" pitchFamily="34" charset="0"/>
              </a:rPr>
              <a:t>may be larger.</a:t>
            </a:r>
          </a:p>
          <a:p>
            <a:endParaRPr lang="en-US" sz="1200" dirty="0">
              <a:latin typeface="Helvetica" pitchFamily="34" charset="0"/>
            </a:endParaRPr>
          </a:p>
          <a:p>
            <a:r>
              <a:rPr lang="en-US" sz="1200" dirty="0" smtClean="0">
                <a:solidFill>
                  <a:srgbClr val="7030A0"/>
                </a:solidFill>
                <a:latin typeface="Helvetica" pitchFamily="34" charset="0"/>
              </a:rPr>
              <a:t>Note: this window may see beam and radiation.</a:t>
            </a:r>
            <a:endParaRPr lang="en-US" sz="1200" dirty="0">
              <a:solidFill>
                <a:srgbClr val="7030A0"/>
              </a:solidFill>
              <a:latin typeface="Helvetica" pitchFamily="34" charset="0"/>
            </a:endParaRP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5383"/>
            <a:ext cx="4039263" cy="2745261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2957885" y="1423283"/>
            <a:ext cx="1309978" cy="978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7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window and related 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3/10/2016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Ding Sun | 2</a:t>
            </a:r>
            <a:r>
              <a:rPr lang="en-US" baseline="30000" dirty="0" smtClean="0"/>
              <a:t>nd</a:t>
            </a:r>
            <a:r>
              <a:rPr lang="en-US" dirty="0" smtClean="0"/>
              <a:t> Harmonic Cavity </a:t>
            </a:r>
            <a:r>
              <a:rPr lang="en-US" dirty="0"/>
              <a:t>M</a:t>
            </a:r>
            <a:r>
              <a:rPr lang="en-US" dirty="0" smtClean="0"/>
              <a:t>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5855" y="906446"/>
            <a:ext cx="5299545" cy="5041129"/>
          </a:xfrm>
        </p:spPr>
        <p:txBody>
          <a:bodyPr/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There is no good location for this window.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4C97"/>
                </a:solidFill>
              </a:rPr>
              <a:t>The </a:t>
            </a:r>
            <a:r>
              <a:rPr lang="en-US" sz="1200" dirty="0" smtClean="0">
                <a:solidFill>
                  <a:srgbClr val="004C97"/>
                </a:solidFill>
              </a:rPr>
              <a:t>straight section of the hor. outer tank in this window area has been </a:t>
            </a:r>
            <a:r>
              <a:rPr lang="en-US" sz="1200" dirty="0">
                <a:solidFill>
                  <a:srgbClr val="004C97"/>
                </a:solidFill>
              </a:rPr>
              <a:t>changed from ~ 10 cm to 6 </a:t>
            </a:r>
            <a:r>
              <a:rPr lang="en-US" sz="1200" dirty="0" smtClean="0">
                <a:solidFill>
                  <a:srgbClr val="004C97"/>
                </a:solidFill>
              </a:rPr>
              <a:t>cm: (</a:t>
            </a:r>
            <a:r>
              <a:rPr lang="en-US" sz="1200" dirty="0" err="1" smtClean="0">
                <a:solidFill>
                  <a:srgbClr val="004C97"/>
                </a:solidFill>
              </a:rPr>
              <a:t>i</a:t>
            </a:r>
            <a:r>
              <a:rPr lang="en-US" sz="1200" dirty="0" smtClean="0">
                <a:solidFill>
                  <a:srgbClr val="004C97"/>
                </a:solidFill>
              </a:rPr>
              <a:t>) closer to the vertical “neck” --- affect the decision on large top flange (if it is desired) and welding procedure (ii) closer to the horizontal “neck”.</a:t>
            </a:r>
          </a:p>
          <a:p>
            <a:pPr marL="0" indent="0">
              <a:buNone/>
            </a:pPr>
            <a:endParaRPr lang="en-US" sz="12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4C97"/>
                </a:solidFill>
              </a:rPr>
              <a:t>Option A: similar to the current booster cavity (some steps are exchangeable):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4C97"/>
                </a:solidFill>
              </a:rPr>
              <a:t>(a) braze alumina disk with a thin copper tube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4C97"/>
                </a:solidFill>
              </a:rPr>
              <a:t>(b) </a:t>
            </a:r>
            <a:r>
              <a:rPr lang="en-US" sz="1200" dirty="0" smtClean="0">
                <a:solidFill>
                  <a:srgbClr val="7030A0"/>
                </a:solidFill>
              </a:rPr>
              <a:t>glue…(whole inner conductor with outer conductor plus hor. </a:t>
            </a:r>
            <a:r>
              <a:rPr lang="en-US" sz="1200" dirty="0">
                <a:solidFill>
                  <a:srgbClr val="7030A0"/>
                </a:solidFill>
              </a:rPr>
              <a:t>n</a:t>
            </a:r>
            <a:r>
              <a:rPr lang="en-US" sz="1200" dirty="0" smtClean="0">
                <a:solidFill>
                  <a:srgbClr val="7030A0"/>
                </a:solidFill>
              </a:rPr>
              <a:t>eck?)</a:t>
            </a:r>
          </a:p>
          <a:p>
            <a:pPr marL="0" lvl="0" indent="0">
              <a:buNone/>
            </a:pPr>
            <a:r>
              <a:rPr lang="en-US" sz="1200" dirty="0" smtClean="0">
                <a:solidFill>
                  <a:srgbClr val="004C97"/>
                </a:solidFill>
              </a:rPr>
              <a:t>(c) insert glued inner conductor into the tube (in step(a)), weld </a:t>
            </a:r>
            <a:r>
              <a:rPr lang="en-US" sz="1200" dirty="0">
                <a:solidFill>
                  <a:srgbClr val="004C97"/>
                </a:solidFill>
              </a:rPr>
              <a:t>outer tank with outer ring of </a:t>
            </a:r>
            <a:r>
              <a:rPr lang="en-US" sz="1200" dirty="0" smtClean="0">
                <a:solidFill>
                  <a:srgbClr val="004C97"/>
                </a:solidFill>
              </a:rPr>
              <a:t>window and weld inner conductor and tube at the gap end.</a:t>
            </a:r>
          </a:p>
          <a:p>
            <a:pPr marL="0" lvl="0" indent="0">
              <a:buNone/>
            </a:pPr>
            <a:endParaRPr lang="en-US" sz="1200" dirty="0">
              <a:solidFill>
                <a:srgbClr val="004C97"/>
              </a:solidFill>
            </a:endParaRPr>
          </a:p>
          <a:p>
            <a:pPr marL="0" lvl="0" indent="0">
              <a:buNone/>
            </a:pPr>
            <a:r>
              <a:rPr lang="en-US" sz="1200" dirty="0" smtClean="0">
                <a:solidFill>
                  <a:srgbClr val="004C97"/>
                </a:solidFill>
              </a:rPr>
              <a:t>Option B: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4C97"/>
                </a:solidFill>
              </a:rPr>
              <a:t>(a) braze alumina disk with whole inner conductor (?) and a outer ring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4C97"/>
                </a:solidFill>
                <a:sym typeface="Wingdings" panose="05000000000000000000" pitchFamily="2" charset="2"/>
              </a:rPr>
              <a:t>(b) Glue ferrite/”fat” outer conductor with brazed inner conductor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4C97"/>
                </a:solidFill>
                <a:sym typeface="Wingdings" panose="05000000000000000000" pitchFamily="2" charset="2"/>
              </a:rPr>
              <a:t>(c) weld glued assembly to hor. </a:t>
            </a:r>
            <a:r>
              <a:rPr lang="en-US" sz="1200" dirty="0">
                <a:solidFill>
                  <a:srgbClr val="004C97"/>
                </a:solidFill>
                <a:latin typeface="Helvetica" pitchFamily="34" charset="0"/>
                <a:cs typeface="+mn-cs"/>
                <a:sym typeface="Wingdings" panose="05000000000000000000" pitchFamily="2" charset="2"/>
              </a:rPr>
              <a:t>n</a:t>
            </a:r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  <a:cs typeface="+mn-cs"/>
              </a:rPr>
              <a:t>eck (hor. neck has </a:t>
            </a:r>
            <a:r>
              <a:rPr lang="en-US" sz="1200" dirty="0">
                <a:solidFill>
                  <a:srgbClr val="004C97"/>
                </a:solidFill>
                <a:latin typeface="Helvetica" pitchFamily="34" charset="0"/>
                <a:cs typeface="+mn-cs"/>
              </a:rPr>
              <a:t>to be two </a:t>
            </a:r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  <a:cs typeface="+mn-cs"/>
              </a:rPr>
              <a:t>halves, </a:t>
            </a:r>
            <a:r>
              <a:rPr lang="en-US" sz="1200" dirty="0" smtClean="0">
                <a:solidFill>
                  <a:srgbClr val="7030A0"/>
                </a:solidFill>
                <a:latin typeface="Helvetica" pitchFamily="34" charset="0"/>
                <a:cs typeface="+mn-cs"/>
              </a:rPr>
              <a:t>can the dia. of  hor. neck be larger than inner conductor? </a:t>
            </a:r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  <a:cs typeface="+mn-cs"/>
              </a:rPr>
              <a:t>)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  <a:cs typeface="+mn-cs"/>
              </a:rPr>
              <a:t>(d) weld to hor. </a:t>
            </a:r>
            <a:r>
              <a:rPr lang="en-US" sz="1200" dirty="0">
                <a:solidFill>
                  <a:srgbClr val="004C97"/>
                </a:solidFill>
                <a:latin typeface="Helvetica" pitchFamily="34" charset="0"/>
                <a:cs typeface="+mn-cs"/>
              </a:rPr>
              <a:t>o</a:t>
            </a:r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  <a:cs typeface="+mn-cs"/>
              </a:rPr>
              <a:t>uter tank.</a:t>
            </a:r>
          </a:p>
          <a:p>
            <a:pPr marL="0" indent="0">
              <a:buNone/>
            </a:pPr>
            <a:endParaRPr lang="en-US" sz="1200" dirty="0" smtClean="0">
              <a:solidFill>
                <a:srgbClr val="004C97"/>
              </a:solidFill>
              <a:latin typeface="Helvetica" pitchFamily="34" charset="0"/>
              <a:cs typeface="+mn-cs"/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  <a:cs typeface="+mn-cs"/>
              </a:rPr>
              <a:t>Option C: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  <a:cs typeface="+mn-cs"/>
              </a:rPr>
              <a:t>Braze alumina disk with a straight section of inner conductor and outer ring, weld “neck” to outer ring, weld left side of straight inner conductor to the glued “fat” inner conductor? (</a:t>
            </a:r>
            <a:r>
              <a:rPr lang="en-US" sz="1200" dirty="0" smtClean="0">
                <a:solidFill>
                  <a:srgbClr val="7030A0"/>
                </a:solidFill>
                <a:latin typeface="Helvetica" pitchFamily="34" charset="0"/>
                <a:cs typeface="+mn-cs"/>
              </a:rPr>
              <a:t>or join them mechanically?), </a:t>
            </a:r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  <a:cs typeface="+mn-cs"/>
              </a:rPr>
              <a:t>weld “fat” outer and “neck”.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4C97"/>
                </a:solidFill>
                <a:latin typeface="Helvetica" pitchFamily="34" charset="0"/>
                <a:cs typeface="+mn-cs"/>
              </a:rPr>
              <a:t> 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7030A0"/>
                </a:solidFill>
                <a:latin typeface="Helvetica" pitchFamily="34" charset="0"/>
                <a:cs typeface="+mn-cs"/>
              </a:rPr>
              <a:t>Note: radiation from coupling area?</a:t>
            </a:r>
          </a:p>
          <a:p>
            <a:pPr marL="0" lvl="0" indent="0">
              <a:spcBef>
                <a:spcPct val="0"/>
              </a:spcBef>
              <a:buNone/>
            </a:pPr>
            <a:endParaRPr lang="en-US" sz="1200" dirty="0">
              <a:solidFill>
                <a:srgbClr val="004C97"/>
              </a:solidFill>
              <a:latin typeface="Helvetica" pitchFamily="34" charset="0"/>
              <a:cs typeface="+mn-cs"/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36" y="1133061"/>
            <a:ext cx="3303300" cy="2246244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>
            <a:off x="1505468" y="1470991"/>
            <a:ext cx="1987826" cy="608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72209" y="2027583"/>
            <a:ext cx="341906" cy="1033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874643" y="2719346"/>
            <a:ext cx="2741212" cy="3053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66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4204</TotalTime>
  <Words>836</Words>
  <Application>Microsoft Office PowerPoint</Application>
  <PresentationFormat>On-screen Show (4:3)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Geneva</vt:lpstr>
      <vt:lpstr>Helvetica</vt:lpstr>
      <vt:lpstr>Wingdings</vt:lpstr>
      <vt:lpstr>FNAL_TemplateMac_060514</vt:lpstr>
      <vt:lpstr>Fermilab: Footer Only</vt:lpstr>
      <vt:lpstr>Windows of 2nd Harmonic Cavity (Part II)</vt:lpstr>
      <vt:lpstr>Update on windows</vt:lpstr>
      <vt:lpstr>Input window (option 1)</vt:lpstr>
      <vt:lpstr>Input window (option 2)</vt:lpstr>
      <vt:lpstr>Inside window and related issues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Ding Sun x8902 10305N</dc:creator>
  <cp:lastModifiedBy>Ding Sun x8902 10305N</cp:lastModifiedBy>
  <cp:revision>270</cp:revision>
  <cp:lastPrinted>2016-03-08T18:26:22Z</cp:lastPrinted>
  <dcterms:created xsi:type="dcterms:W3CDTF">2015-06-03T16:14:48Z</dcterms:created>
  <dcterms:modified xsi:type="dcterms:W3CDTF">2016-03-10T19:18:46Z</dcterms:modified>
</cp:coreProperties>
</file>