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9" r:id="rId1"/>
  </p:sldMasterIdLst>
  <p:notesMasterIdLst>
    <p:notesMasterId r:id="rId78"/>
  </p:notesMasterIdLst>
  <p:sldIdLst>
    <p:sldId id="283" r:id="rId2"/>
    <p:sldId id="320" r:id="rId3"/>
    <p:sldId id="399" r:id="rId4"/>
    <p:sldId id="400" r:id="rId5"/>
    <p:sldId id="418" r:id="rId6"/>
    <p:sldId id="401" r:id="rId7"/>
    <p:sldId id="476" r:id="rId8"/>
    <p:sldId id="477" r:id="rId9"/>
    <p:sldId id="474" r:id="rId10"/>
    <p:sldId id="475" r:id="rId11"/>
    <p:sldId id="409" r:id="rId12"/>
    <p:sldId id="502" r:id="rId13"/>
    <p:sldId id="410" r:id="rId14"/>
    <p:sldId id="450" r:id="rId15"/>
    <p:sldId id="451" r:id="rId16"/>
    <p:sldId id="411" r:id="rId17"/>
    <p:sldId id="414" r:id="rId18"/>
    <p:sldId id="412" r:id="rId19"/>
    <p:sldId id="413" r:id="rId20"/>
    <p:sldId id="415" r:id="rId21"/>
    <p:sldId id="417" r:id="rId22"/>
    <p:sldId id="504" r:id="rId23"/>
    <p:sldId id="478" r:id="rId24"/>
    <p:sldId id="421" r:id="rId25"/>
    <p:sldId id="422" r:id="rId26"/>
    <p:sldId id="505" r:id="rId27"/>
    <p:sldId id="423" r:id="rId28"/>
    <p:sldId id="424" r:id="rId29"/>
    <p:sldId id="425" r:id="rId30"/>
    <p:sldId id="426" r:id="rId31"/>
    <p:sldId id="473" r:id="rId32"/>
    <p:sldId id="427" r:id="rId33"/>
    <p:sldId id="431" r:id="rId34"/>
    <p:sldId id="483" r:id="rId35"/>
    <p:sldId id="456" r:id="rId36"/>
    <p:sldId id="486" r:id="rId37"/>
    <p:sldId id="487" r:id="rId38"/>
    <p:sldId id="506" r:id="rId39"/>
    <p:sldId id="507" r:id="rId40"/>
    <p:sldId id="508" r:id="rId41"/>
    <p:sldId id="488" r:id="rId42"/>
    <p:sldId id="489" r:id="rId43"/>
    <p:sldId id="490" r:id="rId44"/>
    <p:sldId id="491" r:id="rId45"/>
    <p:sldId id="512" r:id="rId46"/>
    <p:sldId id="494" r:id="rId47"/>
    <p:sldId id="495" r:id="rId48"/>
    <p:sldId id="434" r:id="rId49"/>
    <p:sldId id="435" r:id="rId50"/>
    <p:sldId id="496" r:id="rId51"/>
    <p:sldId id="503" r:id="rId52"/>
    <p:sldId id="497" r:id="rId53"/>
    <p:sldId id="498" r:id="rId54"/>
    <p:sldId id="499" r:id="rId55"/>
    <p:sldId id="500" r:id="rId56"/>
    <p:sldId id="501" r:id="rId57"/>
    <p:sldId id="509" r:id="rId58"/>
    <p:sldId id="464" r:id="rId59"/>
    <p:sldId id="460" r:id="rId60"/>
    <p:sldId id="445" r:id="rId61"/>
    <p:sldId id="453" r:id="rId62"/>
    <p:sldId id="510" r:id="rId63"/>
    <p:sldId id="454" r:id="rId64"/>
    <p:sldId id="455" r:id="rId65"/>
    <p:sldId id="465" r:id="rId66"/>
    <p:sldId id="459" r:id="rId67"/>
    <p:sldId id="469" r:id="rId68"/>
    <p:sldId id="479" r:id="rId69"/>
    <p:sldId id="480" r:id="rId70"/>
    <p:sldId id="481" r:id="rId71"/>
    <p:sldId id="484" r:id="rId72"/>
    <p:sldId id="485" r:id="rId73"/>
    <p:sldId id="513" r:id="rId74"/>
    <p:sldId id="514" r:id="rId75"/>
    <p:sldId id="515" r:id="rId76"/>
    <p:sldId id="516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9933"/>
    <a:srgbClr val="0099FF"/>
    <a:srgbClr val="FF00FF"/>
    <a:srgbClr val="FF00CC"/>
    <a:srgbClr val="008000"/>
    <a:srgbClr val="003399"/>
    <a:srgbClr val="0066FF"/>
    <a:srgbClr val="CC0000"/>
    <a:srgbClr val="CDD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5" autoAdjust="0"/>
    <p:restoredTop sz="94635"/>
  </p:normalViewPr>
  <p:slideViewPr>
    <p:cSldViewPr>
      <p:cViewPr varScale="1">
        <p:scale>
          <a:sx n="73" d="100"/>
          <a:sy n="73" d="100"/>
        </p:scale>
        <p:origin x="15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F867C-7B8F-644D-8352-7D97F202D637}" type="doc">
      <dgm:prSet loTypeId="urn:microsoft.com/office/officeart/2005/8/layout/hierarchy2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64496A5-F3D5-5C4E-AB57-4DDF43E9B1C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New extraction mirror design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4337C358-4BE5-9344-98AF-D72E5D4394D2}" type="parTrans" cxnId="{DEFAD35B-88C9-6D4E-8D98-5BF3B66CF578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6E8EB3A3-106C-0B47-B513-B97A0BA43E22}" type="sibTrans" cxnId="{DEFAD35B-88C9-6D4E-8D98-5BF3B66CF578}">
      <dgm:prSet/>
      <dgm:spPr/>
      <dgm:t>
        <a:bodyPr/>
        <a:lstStyle/>
        <a:p>
          <a:pPr algn="ctr"/>
          <a:endParaRPr lang="en-US" sz="1400"/>
        </a:p>
      </dgm:t>
    </dgm:pt>
    <dgm:pt modelId="{D6B30E7B-0A2D-884F-8717-F9E1A2A7C9EB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Wave-front distortion measurements (Shack-Hartman mask method) with and without beam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D16195AF-AEAB-9440-BE60-B9EC99537DB8}" type="parTrans" cxnId="{B15DCE74-AFA2-F74B-A788-C4CA0D5E8BAF}">
      <dgm:prSet/>
      <dgm:spPr/>
      <dgm:t>
        <a:bodyPr/>
        <a:lstStyle/>
        <a:p>
          <a:endParaRPr lang="en-US"/>
        </a:p>
      </dgm:t>
    </dgm:pt>
    <dgm:pt modelId="{9E4EB356-2656-2E48-983E-85B990FF4D87}" type="sibTrans" cxnId="{B15DCE74-AFA2-F74B-A788-C4CA0D5E8BAF}">
      <dgm:prSet/>
      <dgm:spPr/>
      <dgm:t>
        <a:bodyPr/>
        <a:lstStyle/>
        <a:p>
          <a:endParaRPr lang="en-US"/>
        </a:p>
      </dgm:t>
    </dgm:pt>
    <dgm:pt modelId="{460DE394-C832-E640-80D4-E0F18F21729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en-US" sz="1400" b="1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During Run1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 : </a:t>
          </a:r>
        </a:p>
        <a:p>
          <a:pPr algn="l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imaging accuracy compromised by extraction mirror heating and coating blistering </a:t>
          </a:r>
        </a:p>
        <a:p>
          <a:pPr algn="l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ym typeface="Wingdings"/>
            </a:rPr>
            <a:t>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light scattering, image blurring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F7E899B4-B4AE-904B-B2F5-CC74A0D348CD}" type="sibTrans" cxnId="{DC1C4E1D-4124-4A49-BBBD-2F002DEAAA6D}">
      <dgm:prSet/>
      <dgm:spPr/>
      <dgm:t>
        <a:bodyPr/>
        <a:lstStyle/>
        <a:p>
          <a:pPr algn="ctr"/>
          <a:endParaRPr lang="en-US" sz="1400"/>
        </a:p>
      </dgm:t>
    </dgm:pt>
    <dgm:pt modelId="{8E40AE4E-6670-4A47-AC20-854C1B4EE8D4}" type="parTrans" cxnId="{DC1C4E1D-4124-4A49-BBBD-2F002DEAAA6D}">
      <dgm:prSet/>
      <dgm:spPr/>
      <dgm:t>
        <a:bodyPr/>
        <a:lstStyle/>
        <a:p>
          <a:pPr algn="ctr"/>
          <a:endParaRPr lang="en-US" sz="1400"/>
        </a:p>
      </dgm:t>
    </dgm:pt>
    <dgm:pt modelId="{72E27154-F8E3-4346-97A5-1C09720E9E07}" type="pres">
      <dgm:prSet presAssocID="{672F867C-7B8F-644D-8352-7D97F202D6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4FF43D5-52BB-224D-B9DE-921738A12D18}" type="pres">
      <dgm:prSet presAssocID="{460DE394-C832-E640-80D4-E0F18F217297}" presName="root1" presStyleCnt="0"/>
      <dgm:spPr/>
    </dgm:pt>
    <dgm:pt modelId="{14EF7F4C-E4E0-7848-8A89-784C65111548}" type="pres">
      <dgm:prSet presAssocID="{460DE394-C832-E640-80D4-E0F18F217297}" presName="LevelOneTextNode" presStyleLbl="node0" presStyleIdx="0" presStyleCnt="1" custScaleX="165281" custScaleY="155574" custLinFactNeighborX="-267" custLinFactNeighborY="220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2C7B90-8352-834A-9339-D040D9D78D56}" type="pres">
      <dgm:prSet presAssocID="{460DE394-C832-E640-80D4-E0F18F217297}" presName="level2hierChild" presStyleCnt="0"/>
      <dgm:spPr/>
    </dgm:pt>
    <dgm:pt modelId="{F245A535-3706-804D-9527-FBDC68FF9639}" type="pres">
      <dgm:prSet presAssocID="{4337C358-4BE5-9344-98AF-D72E5D4394D2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A3D32C61-19D6-C547-82EB-B7BB983928B4}" type="pres">
      <dgm:prSet presAssocID="{4337C358-4BE5-9344-98AF-D72E5D4394D2}" presName="connTx" presStyleLbl="parChTrans1D2" presStyleIdx="0" presStyleCnt="2"/>
      <dgm:spPr/>
      <dgm:t>
        <a:bodyPr/>
        <a:lstStyle/>
        <a:p>
          <a:endParaRPr lang="en-GB"/>
        </a:p>
      </dgm:t>
    </dgm:pt>
    <dgm:pt modelId="{FCF11DD1-25C8-994F-9790-F72365568C34}" type="pres">
      <dgm:prSet presAssocID="{364496A5-F3D5-5C4E-AB57-4DDF43E9B1C3}" presName="root2" presStyleCnt="0"/>
      <dgm:spPr/>
    </dgm:pt>
    <dgm:pt modelId="{251F3948-1AD2-F247-B877-0100D9431D49}" type="pres">
      <dgm:prSet presAssocID="{364496A5-F3D5-5C4E-AB57-4DDF43E9B1C3}" presName="LevelTwoTextNode" presStyleLbl="node2" presStyleIdx="0" presStyleCnt="2" custScaleX="185169" custScaleY="56225" custLinFactNeighborX="28" custLinFactNeighborY="472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965516-924B-F543-900E-0F765C7D84F0}" type="pres">
      <dgm:prSet presAssocID="{364496A5-F3D5-5C4E-AB57-4DDF43E9B1C3}" presName="level3hierChild" presStyleCnt="0"/>
      <dgm:spPr/>
    </dgm:pt>
    <dgm:pt modelId="{9F754F5B-3556-2A41-8E73-0110C6693DD2}" type="pres">
      <dgm:prSet presAssocID="{D16195AF-AEAB-9440-BE60-B9EC99537DB8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49F9178F-83A0-644E-B059-4819828C895D}" type="pres">
      <dgm:prSet presAssocID="{D16195AF-AEAB-9440-BE60-B9EC99537DB8}" presName="connTx" presStyleLbl="parChTrans1D2" presStyleIdx="1" presStyleCnt="2"/>
      <dgm:spPr/>
      <dgm:t>
        <a:bodyPr/>
        <a:lstStyle/>
        <a:p>
          <a:endParaRPr lang="en-GB"/>
        </a:p>
      </dgm:t>
    </dgm:pt>
    <dgm:pt modelId="{B68D915F-F69D-8E40-80DE-15BDF6F82276}" type="pres">
      <dgm:prSet presAssocID="{D6B30E7B-0A2D-884F-8717-F9E1A2A7C9EB}" presName="root2" presStyleCnt="0"/>
      <dgm:spPr/>
    </dgm:pt>
    <dgm:pt modelId="{0E9D261D-6F3B-DB4D-A1C1-DDBE44D09638}" type="pres">
      <dgm:prSet presAssocID="{D6B30E7B-0A2D-884F-8717-F9E1A2A7C9EB}" presName="LevelTwoTextNode" presStyleLbl="node2" presStyleIdx="1" presStyleCnt="2" custScaleX="183774" custLinFactNeighborY="483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536884-D93A-804F-B1D8-54F4C79D3433}" type="pres">
      <dgm:prSet presAssocID="{D6B30E7B-0A2D-884F-8717-F9E1A2A7C9EB}" presName="level3hierChild" presStyleCnt="0"/>
      <dgm:spPr/>
    </dgm:pt>
  </dgm:ptLst>
  <dgm:cxnLst>
    <dgm:cxn modelId="{9163EC23-0703-6E4C-A29D-BBE45515CB27}" type="presOf" srcId="{672F867C-7B8F-644D-8352-7D97F202D637}" destId="{72E27154-F8E3-4346-97A5-1C09720E9E07}" srcOrd="0" destOrd="0" presId="urn:microsoft.com/office/officeart/2005/8/layout/hierarchy2"/>
    <dgm:cxn modelId="{AA537366-7CCC-6846-A8B9-4CB9297F7C77}" type="presOf" srcId="{364496A5-F3D5-5C4E-AB57-4DDF43E9B1C3}" destId="{251F3948-1AD2-F247-B877-0100D9431D49}" srcOrd="0" destOrd="0" presId="urn:microsoft.com/office/officeart/2005/8/layout/hierarchy2"/>
    <dgm:cxn modelId="{BF487413-BBE2-6B44-92C7-87F30FD78CC8}" type="presOf" srcId="{D6B30E7B-0A2D-884F-8717-F9E1A2A7C9EB}" destId="{0E9D261D-6F3B-DB4D-A1C1-DDBE44D09638}" srcOrd="0" destOrd="0" presId="urn:microsoft.com/office/officeart/2005/8/layout/hierarchy2"/>
    <dgm:cxn modelId="{DEFAD35B-88C9-6D4E-8D98-5BF3B66CF578}" srcId="{460DE394-C832-E640-80D4-E0F18F217297}" destId="{364496A5-F3D5-5C4E-AB57-4DDF43E9B1C3}" srcOrd="0" destOrd="0" parTransId="{4337C358-4BE5-9344-98AF-D72E5D4394D2}" sibTransId="{6E8EB3A3-106C-0B47-B513-B97A0BA43E22}"/>
    <dgm:cxn modelId="{E7D1119F-A765-8643-A528-9AD6B975DE31}" type="presOf" srcId="{D16195AF-AEAB-9440-BE60-B9EC99537DB8}" destId="{49F9178F-83A0-644E-B059-4819828C895D}" srcOrd="1" destOrd="0" presId="urn:microsoft.com/office/officeart/2005/8/layout/hierarchy2"/>
    <dgm:cxn modelId="{89916052-FB3A-A049-8AB1-F2E584AB60E4}" type="presOf" srcId="{4337C358-4BE5-9344-98AF-D72E5D4394D2}" destId="{A3D32C61-19D6-C547-82EB-B7BB983928B4}" srcOrd="1" destOrd="0" presId="urn:microsoft.com/office/officeart/2005/8/layout/hierarchy2"/>
    <dgm:cxn modelId="{185702FF-2137-774A-B22B-92F24CB3EB6C}" type="presOf" srcId="{4337C358-4BE5-9344-98AF-D72E5D4394D2}" destId="{F245A535-3706-804D-9527-FBDC68FF9639}" srcOrd="0" destOrd="0" presId="urn:microsoft.com/office/officeart/2005/8/layout/hierarchy2"/>
    <dgm:cxn modelId="{12C9A0CB-B228-C341-8F59-090BF3F50D7E}" type="presOf" srcId="{460DE394-C832-E640-80D4-E0F18F217297}" destId="{14EF7F4C-E4E0-7848-8A89-784C65111548}" srcOrd="0" destOrd="0" presId="urn:microsoft.com/office/officeart/2005/8/layout/hierarchy2"/>
    <dgm:cxn modelId="{DC1C4E1D-4124-4A49-BBBD-2F002DEAAA6D}" srcId="{672F867C-7B8F-644D-8352-7D97F202D637}" destId="{460DE394-C832-E640-80D4-E0F18F217297}" srcOrd="0" destOrd="0" parTransId="{8E40AE4E-6670-4A47-AC20-854C1B4EE8D4}" sibTransId="{F7E899B4-B4AE-904B-B2F5-CC74A0D348CD}"/>
    <dgm:cxn modelId="{932D0AC0-F32A-4E40-98E5-68E04EA7C6E1}" type="presOf" srcId="{D16195AF-AEAB-9440-BE60-B9EC99537DB8}" destId="{9F754F5B-3556-2A41-8E73-0110C6693DD2}" srcOrd="0" destOrd="0" presId="urn:microsoft.com/office/officeart/2005/8/layout/hierarchy2"/>
    <dgm:cxn modelId="{B15DCE74-AFA2-F74B-A788-C4CA0D5E8BAF}" srcId="{460DE394-C832-E640-80D4-E0F18F217297}" destId="{D6B30E7B-0A2D-884F-8717-F9E1A2A7C9EB}" srcOrd="1" destOrd="0" parTransId="{D16195AF-AEAB-9440-BE60-B9EC99537DB8}" sibTransId="{9E4EB356-2656-2E48-983E-85B990FF4D87}"/>
    <dgm:cxn modelId="{019F907D-084B-A64F-B121-710ECD272BB2}" type="presParOf" srcId="{72E27154-F8E3-4346-97A5-1C09720E9E07}" destId="{C4FF43D5-52BB-224D-B9DE-921738A12D18}" srcOrd="0" destOrd="0" presId="urn:microsoft.com/office/officeart/2005/8/layout/hierarchy2"/>
    <dgm:cxn modelId="{0016ACF6-DAF6-6340-8A86-C3B8C1FF8DC4}" type="presParOf" srcId="{C4FF43D5-52BB-224D-B9DE-921738A12D18}" destId="{14EF7F4C-E4E0-7848-8A89-784C65111548}" srcOrd="0" destOrd="0" presId="urn:microsoft.com/office/officeart/2005/8/layout/hierarchy2"/>
    <dgm:cxn modelId="{7F57F4C8-51DB-104D-AA2A-FD5C361FD69E}" type="presParOf" srcId="{C4FF43D5-52BB-224D-B9DE-921738A12D18}" destId="{E22C7B90-8352-834A-9339-D040D9D78D56}" srcOrd="1" destOrd="0" presId="urn:microsoft.com/office/officeart/2005/8/layout/hierarchy2"/>
    <dgm:cxn modelId="{81D86F1A-75DD-3D42-9C3D-1187D493C70A}" type="presParOf" srcId="{E22C7B90-8352-834A-9339-D040D9D78D56}" destId="{F245A535-3706-804D-9527-FBDC68FF9639}" srcOrd="0" destOrd="0" presId="urn:microsoft.com/office/officeart/2005/8/layout/hierarchy2"/>
    <dgm:cxn modelId="{AB3BD284-D1A7-7A4D-AA36-29723BD9E182}" type="presParOf" srcId="{F245A535-3706-804D-9527-FBDC68FF9639}" destId="{A3D32C61-19D6-C547-82EB-B7BB983928B4}" srcOrd="0" destOrd="0" presId="urn:microsoft.com/office/officeart/2005/8/layout/hierarchy2"/>
    <dgm:cxn modelId="{6E68E477-EBBD-C640-B2F9-BF34CC9CE705}" type="presParOf" srcId="{E22C7B90-8352-834A-9339-D040D9D78D56}" destId="{FCF11DD1-25C8-994F-9790-F72365568C34}" srcOrd="1" destOrd="0" presId="urn:microsoft.com/office/officeart/2005/8/layout/hierarchy2"/>
    <dgm:cxn modelId="{C33EBC77-C4E4-1B4F-B0E8-AD9E6CE26BCD}" type="presParOf" srcId="{FCF11DD1-25C8-994F-9790-F72365568C34}" destId="{251F3948-1AD2-F247-B877-0100D9431D49}" srcOrd="0" destOrd="0" presId="urn:microsoft.com/office/officeart/2005/8/layout/hierarchy2"/>
    <dgm:cxn modelId="{F5A32575-15E0-8C44-865A-FEAB9CF03671}" type="presParOf" srcId="{FCF11DD1-25C8-994F-9790-F72365568C34}" destId="{E9965516-924B-F543-900E-0F765C7D84F0}" srcOrd="1" destOrd="0" presId="urn:microsoft.com/office/officeart/2005/8/layout/hierarchy2"/>
    <dgm:cxn modelId="{11F33A06-4ACE-3C4F-9856-B6C2536664F7}" type="presParOf" srcId="{E22C7B90-8352-834A-9339-D040D9D78D56}" destId="{9F754F5B-3556-2A41-8E73-0110C6693DD2}" srcOrd="2" destOrd="0" presId="urn:microsoft.com/office/officeart/2005/8/layout/hierarchy2"/>
    <dgm:cxn modelId="{2C96A9D1-C0F8-E34C-A59D-9957916022D6}" type="presParOf" srcId="{9F754F5B-3556-2A41-8E73-0110C6693DD2}" destId="{49F9178F-83A0-644E-B059-4819828C895D}" srcOrd="0" destOrd="0" presId="urn:microsoft.com/office/officeart/2005/8/layout/hierarchy2"/>
    <dgm:cxn modelId="{E6E8C378-5209-D343-A5E9-E065AD88D0AF}" type="presParOf" srcId="{E22C7B90-8352-834A-9339-D040D9D78D56}" destId="{B68D915F-F69D-8E40-80DE-15BDF6F82276}" srcOrd="3" destOrd="0" presId="urn:microsoft.com/office/officeart/2005/8/layout/hierarchy2"/>
    <dgm:cxn modelId="{438D4FEE-1A34-7A4E-8D19-78FBEC43ADD5}" type="presParOf" srcId="{B68D915F-F69D-8E40-80DE-15BDF6F82276}" destId="{0E9D261D-6F3B-DB4D-A1C1-DDBE44D09638}" srcOrd="0" destOrd="0" presId="urn:microsoft.com/office/officeart/2005/8/layout/hierarchy2"/>
    <dgm:cxn modelId="{F3DC60E3-6368-7A4D-85D9-5017160C375D}" type="presParOf" srcId="{B68D915F-F69D-8E40-80DE-15BDF6F82276}" destId="{4D536884-D93A-804F-B1D8-54F4C79D3433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2F867C-7B8F-644D-8352-7D97F202D637}" type="doc">
      <dgm:prSet loTypeId="urn:microsoft.com/office/officeart/2005/8/layout/hierarchy2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F0FBCC4-4754-3C45-A9B8-60083A857DA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en-US" sz="1400" b="1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@ 6.5-7 </a:t>
          </a:r>
          <a:r>
            <a:rPr lang="en-US" sz="1400" b="1" dirty="0" err="1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TeV</a:t>
          </a:r>
          <a:r>
            <a:rPr lang="en-US" sz="1400" b="1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 when imaging in the UV (e.g. 250nm)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: </a:t>
          </a:r>
        </a:p>
        <a:p>
          <a:pPr algn="l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contribution from diffraction (~250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Symbol" panose="05050102010706020507" pitchFamily="18" charset="2"/>
            </a:rPr>
            <a:t>m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m) &gt; beam size (180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Symbol" panose="05050102010706020507" pitchFamily="18" charset="2"/>
            </a:rPr>
            <a:t>m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m)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FEA8DAC7-A6EE-7E43-8213-CDDB205A94C8}" type="parTrans" cxnId="{77487A84-FE7E-114D-872B-840B7AA3E962}">
      <dgm:prSet/>
      <dgm:spPr/>
      <dgm:t>
        <a:bodyPr/>
        <a:lstStyle/>
        <a:p>
          <a:pPr algn="ctr"/>
          <a:endParaRPr lang="en-US" sz="1400"/>
        </a:p>
      </dgm:t>
    </dgm:pt>
    <dgm:pt modelId="{B272C7BE-0E9C-FA44-BDCB-04C117FE722C}" type="sibTrans" cxnId="{77487A84-FE7E-114D-872B-840B7AA3E962}">
      <dgm:prSet/>
      <dgm:spPr/>
      <dgm:t>
        <a:bodyPr/>
        <a:lstStyle/>
        <a:p>
          <a:pPr algn="ctr"/>
          <a:endParaRPr lang="en-US" sz="1400"/>
        </a:p>
      </dgm:t>
    </dgm:pt>
    <dgm:pt modelId="{F2A4D7E4-B04F-6E43-A04D-BED6C92A85B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Imaging a narrow band in  the near UV to reduce diffraction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7D5C76FE-27DF-1140-BDE3-0A3E03972B89}" type="parTrans" cxnId="{30C46B99-6B2A-8240-8FE1-AF986B6AEF04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2E46BAE2-D224-C945-8282-3B5CE79AAC05}" type="sibTrans" cxnId="{30C46B99-6B2A-8240-8FE1-AF986B6AEF04}">
      <dgm:prSet/>
      <dgm:spPr/>
      <dgm:t>
        <a:bodyPr/>
        <a:lstStyle/>
        <a:p>
          <a:pPr algn="ctr"/>
          <a:endParaRPr lang="en-US" sz="1400"/>
        </a:p>
      </dgm:t>
    </dgm:pt>
    <dgm:pt modelId="{DDE100BD-7FAF-6F4B-BC32-36D2526E97B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Interferometry (not diffraction limited)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6B63E60D-D478-1145-8A66-9348D725FB9E}" type="parTrans" cxnId="{5931904E-FEB0-BB49-8482-279F73BD251C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DC0E4436-6DD5-D948-B6D6-AE6443E3F577}" type="sibTrans" cxnId="{5931904E-FEB0-BB49-8482-279F73BD251C}">
      <dgm:prSet/>
      <dgm:spPr/>
      <dgm:t>
        <a:bodyPr/>
        <a:lstStyle/>
        <a:p>
          <a:pPr algn="ctr"/>
          <a:endParaRPr lang="en-US" sz="1400"/>
        </a:p>
      </dgm:t>
    </dgm:pt>
    <dgm:pt modelId="{78C84056-C407-0A42-9DC3-1413667627C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250nm focusing lenses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04C449D2-4B0D-044B-AB10-C4F70E35B0BF}" type="parTrans" cxnId="{F31D0E24-1CD4-D74A-B11E-B51E1377E437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03107490-3F97-564F-AACC-D96258E92DB3}" type="sibTrans" cxnId="{F31D0E24-1CD4-D74A-B11E-B51E1377E437}">
      <dgm:prSet/>
      <dgm:spPr/>
      <dgm:t>
        <a:bodyPr/>
        <a:lstStyle/>
        <a:p>
          <a:pPr algn="ctr"/>
          <a:endParaRPr lang="en-US" sz="1400"/>
        </a:p>
      </dgm:t>
    </dgm:pt>
    <dgm:pt modelId="{50E61611-4257-8248-9158-701C9E429AE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UV sensitive </a:t>
          </a:r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CCD camera photocathode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917ABA16-64E2-EF47-97A9-1620CF1ED46E}" type="parTrans" cxnId="{C514B2FC-757E-6E49-B642-DE34DF06FE58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1AA39B8A-4B7A-F04D-9CA1-6056E8755E1C}" type="sibTrans" cxnId="{C514B2FC-757E-6E49-B642-DE34DF06FE58}">
      <dgm:prSet/>
      <dgm:spPr/>
      <dgm:t>
        <a:bodyPr/>
        <a:lstStyle/>
        <a:p>
          <a:pPr algn="ctr"/>
          <a:endParaRPr lang="en-US" sz="1400"/>
        </a:p>
      </dgm:t>
    </dgm:pt>
    <dgm:pt modelId="{3D20797E-6A2D-9D48-95FB-1759EFE6D760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1400" b="0" dirty="0" smtClean="0">
              <a:ln w="3175" cmpd="sng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New optical line (in parallel to imaging, after splitting)</a:t>
          </a:r>
          <a:endParaRPr lang="en-US" sz="1400" b="0" dirty="0">
            <a:ln w="3175" cmpd="sng">
              <a:noFill/>
            </a:ln>
            <a:solidFill>
              <a:schemeClr val="tx2">
                <a:lumMod val="75000"/>
              </a:schemeClr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4FEDDAD8-ECE9-CC45-AE73-8906E4E1B172}" type="parTrans" cxnId="{072A1C92-68AE-A04D-80E2-3820C3A397AA}">
      <dgm:prSet custT="1"/>
      <dgm:spPr>
        <a:solidFill>
          <a:srgbClr val="000080"/>
        </a:solidFill>
      </dgm:spPr>
      <dgm:t>
        <a:bodyPr/>
        <a:lstStyle/>
        <a:p>
          <a:pPr algn="ctr"/>
          <a:endParaRPr lang="en-US" sz="1400" b="0"/>
        </a:p>
      </dgm:t>
    </dgm:pt>
    <dgm:pt modelId="{F3FF79D4-25FC-3240-A4A0-84659F616EBD}" type="sibTrans" cxnId="{072A1C92-68AE-A04D-80E2-3820C3A397AA}">
      <dgm:prSet/>
      <dgm:spPr/>
      <dgm:t>
        <a:bodyPr/>
        <a:lstStyle/>
        <a:p>
          <a:pPr algn="ctr"/>
          <a:endParaRPr lang="en-US" sz="1400"/>
        </a:p>
      </dgm:t>
    </dgm:pt>
    <dgm:pt modelId="{72E27154-F8E3-4346-97A5-1C09720E9E07}" type="pres">
      <dgm:prSet presAssocID="{672F867C-7B8F-644D-8352-7D97F202D6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61CBD8-A40D-7947-ABAB-929CFFDBA169}" type="pres">
      <dgm:prSet presAssocID="{EF0FBCC4-4754-3C45-A9B8-60083A857DAF}" presName="root1" presStyleCnt="0"/>
      <dgm:spPr/>
    </dgm:pt>
    <dgm:pt modelId="{1A7D66DE-E92D-4B45-BCDE-EBD16E8DDF29}" type="pres">
      <dgm:prSet presAssocID="{EF0FBCC4-4754-3C45-A9B8-60083A857DAF}" presName="LevelOneTextNode" presStyleLbl="node0" presStyleIdx="0" presStyleCnt="1" custScaleX="165281" custScaleY="135559" custLinFactY="-17132" custLinFactNeighborX="-26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AC37F8-302D-AF42-B373-0C570D34BC84}" type="pres">
      <dgm:prSet presAssocID="{EF0FBCC4-4754-3C45-A9B8-60083A857DAF}" presName="level2hierChild" presStyleCnt="0"/>
      <dgm:spPr/>
    </dgm:pt>
    <dgm:pt modelId="{E68261CC-7412-7041-A14C-2324ED4EEDB3}" type="pres">
      <dgm:prSet presAssocID="{7D5C76FE-27DF-1140-BDE3-0A3E03972B89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D64170B0-4639-7549-8915-34B4F4CCCF88}" type="pres">
      <dgm:prSet presAssocID="{7D5C76FE-27DF-1140-BDE3-0A3E03972B89}" presName="connTx" presStyleLbl="parChTrans1D2" presStyleIdx="0" presStyleCnt="2"/>
      <dgm:spPr/>
      <dgm:t>
        <a:bodyPr/>
        <a:lstStyle/>
        <a:p>
          <a:endParaRPr lang="en-GB"/>
        </a:p>
      </dgm:t>
    </dgm:pt>
    <dgm:pt modelId="{661BCA15-31A8-904B-9828-912C14DD5808}" type="pres">
      <dgm:prSet presAssocID="{F2A4D7E4-B04F-6E43-A04D-BED6C92A85B6}" presName="root2" presStyleCnt="0"/>
      <dgm:spPr/>
    </dgm:pt>
    <dgm:pt modelId="{4406D60F-6C48-8548-B4D1-A8921F2680E1}" type="pres">
      <dgm:prSet presAssocID="{F2A4D7E4-B04F-6E43-A04D-BED6C92A85B6}" presName="LevelTwoTextNode" presStyleLbl="node2" presStyleIdx="0" presStyleCnt="2" custScaleX="149114" custScaleY="67995" custLinFactNeighborX="-1016" custLinFactNeighborY="8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D8F04F-2580-4C4A-A7CF-5B55527A058F}" type="pres">
      <dgm:prSet presAssocID="{F2A4D7E4-B04F-6E43-A04D-BED6C92A85B6}" presName="level3hierChild" presStyleCnt="0"/>
      <dgm:spPr/>
    </dgm:pt>
    <dgm:pt modelId="{7C74EB1E-E4EC-1542-9F98-B160A70B9940}" type="pres">
      <dgm:prSet presAssocID="{04C449D2-4B0D-044B-AB10-C4F70E35B0BF}" presName="conn2-1" presStyleLbl="parChTrans1D3" presStyleIdx="0" presStyleCnt="3"/>
      <dgm:spPr/>
      <dgm:t>
        <a:bodyPr/>
        <a:lstStyle/>
        <a:p>
          <a:endParaRPr lang="en-GB"/>
        </a:p>
      </dgm:t>
    </dgm:pt>
    <dgm:pt modelId="{28B31016-5672-8642-8799-6FBD20E4890B}" type="pres">
      <dgm:prSet presAssocID="{04C449D2-4B0D-044B-AB10-C4F70E35B0BF}" presName="connTx" presStyleLbl="parChTrans1D3" presStyleIdx="0" presStyleCnt="3"/>
      <dgm:spPr/>
      <dgm:t>
        <a:bodyPr/>
        <a:lstStyle/>
        <a:p>
          <a:endParaRPr lang="en-GB"/>
        </a:p>
      </dgm:t>
    </dgm:pt>
    <dgm:pt modelId="{6C2DC599-4B45-BF4B-BDFB-50885D06C1E3}" type="pres">
      <dgm:prSet presAssocID="{78C84056-C407-0A42-9DC3-1413667627CD}" presName="root2" presStyleCnt="0"/>
      <dgm:spPr/>
    </dgm:pt>
    <dgm:pt modelId="{3871FA09-F1EC-6C4B-9D9E-1E5E3EC451CB}" type="pres">
      <dgm:prSet presAssocID="{78C84056-C407-0A42-9DC3-1413667627C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1ED602-0448-F14D-92A4-44D2B9E9C4DE}" type="pres">
      <dgm:prSet presAssocID="{78C84056-C407-0A42-9DC3-1413667627CD}" presName="level3hierChild" presStyleCnt="0"/>
      <dgm:spPr/>
    </dgm:pt>
    <dgm:pt modelId="{C45E5044-8B91-4148-9674-42420D3F39D6}" type="pres">
      <dgm:prSet presAssocID="{917ABA16-64E2-EF47-97A9-1620CF1ED46E}" presName="conn2-1" presStyleLbl="parChTrans1D3" presStyleIdx="1" presStyleCnt="3"/>
      <dgm:spPr/>
      <dgm:t>
        <a:bodyPr/>
        <a:lstStyle/>
        <a:p>
          <a:endParaRPr lang="en-GB"/>
        </a:p>
      </dgm:t>
    </dgm:pt>
    <dgm:pt modelId="{6B97080B-0FFF-6340-AE43-7A47C905231F}" type="pres">
      <dgm:prSet presAssocID="{917ABA16-64E2-EF47-97A9-1620CF1ED46E}" presName="connTx" presStyleLbl="parChTrans1D3" presStyleIdx="1" presStyleCnt="3"/>
      <dgm:spPr/>
      <dgm:t>
        <a:bodyPr/>
        <a:lstStyle/>
        <a:p>
          <a:endParaRPr lang="en-GB"/>
        </a:p>
      </dgm:t>
    </dgm:pt>
    <dgm:pt modelId="{D8C1FE61-918F-2045-83BF-CB465105635E}" type="pres">
      <dgm:prSet presAssocID="{50E61611-4257-8248-9158-701C9E429AEE}" presName="root2" presStyleCnt="0"/>
      <dgm:spPr/>
    </dgm:pt>
    <dgm:pt modelId="{5CA6AAD8-A752-A64E-A696-364BFB8BE43C}" type="pres">
      <dgm:prSet presAssocID="{50E61611-4257-8248-9158-701C9E429AEE}" presName="LevelTwoTextNode" presStyleLbl="node3" presStyleIdx="1" presStyleCnt="3" custLinFactNeighborX="1375" custLinFactNeighborY="-809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4BCD4D3-243F-204A-A126-D32346975DE4}" type="pres">
      <dgm:prSet presAssocID="{50E61611-4257-8248-9158-701C9E429AEE}" presName="level3hierChild" presStyleCnt="0"/>
      <dgm:spPr/>
    </dgm:pt>
    <dgm:pt modelId="{0A6BBC2D-741A-9E4B-A326-A025EA455C39}" type="pres">
      <dgm:prSet presAssocID="{6B63E60D-D478-1145-8A66-9348D725FB9E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B90B004A-2FEF-F648-B74F-DA3D335487CD}" type="pres">
      <dgm:prSet presAssocID="{6B63E60D-D478-1145-8A66-9348D725FB9E}" presName="connTx" presStyleLbl="parChTrans1D2" presStyleIdx="1" presStyleCnt="2"/>
      <dgm:spPr/>
      <dgm:t>
        <a:bodyPr/>
        <a:lstStyle/>
        <a:p>
          <a:endParaRPr lang="en-GB"/>
        </a:p>
      </dgm:t>
    </dgm:pt>
    <dgm:pt modelId="{A987F050-75B8-BE4B-9DE8-0304047483F0}" type="pres">
      <dgm:prSet presAssocID="{DDE100BD-7FAF-6F4B-BC32-36D2526E97B2}" presName="root2" presStyleCnt="0"/>
      <dgm:spPr/>
    </dgm:pt>
    <dgm:pt modelId="{BA2B406C-9143-2247-A218-6BBFE88B4F3E}" type="pres">
      <dgm:prSet presAssocID="{DDE100BD-7FAF-6F4B-BC32-36D2526E97B2}" presName="LevelTwoTextNode" presStyleLbl="node2" presStyleIdx="1" presStyleCnt="2" custScaleX="85844" custScaleY="76623" custLinFactNeighborX="15983" custLinFactNeighborY="133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7FE02A-AE71-7245-BC14-598B79966B1D}" type="pres">
      <dgm:prSet presAssocID="{DDE100BD-7FAF-6F4B-BC32-36D2526E97B2}" presName="level3hierChild" presStyleCnt="0"/>
      <dgm:spPr/>
    </dgm:pt>
    <dgm:pt modelId="{F9C9D321-2B7A-F74B-B57C-893E987B65EA}" type="pres">
      <dgm:prSet presAssocID="{4FEDDAD8-ECE9-CC45-AE73-8906E4E1B172}" presName="conn2-1" presStyleLbl="parChTrans1D3" presStyleIdx="2" presStyleCnt="3"/>
      <dgm:spPr/>
      <dgm:t>
        <a:bodyPr/>
        <a:lstStyle/>
        <a:p>
          <a:endParaRPr lang="en-GB"/>
        </a:p>
      </dgm:t>
    </dgm:pt>
    <dgm:pt modelId="{D8C8A149-F188-A64C-8FA3-E4561AF481DA}" type="pres">
      <dgm:prSet presAssocID="{4FEDDAD8-ECE9-CC45-AE73-8906E4E1B172}" presName="connTx" presStyleLbl="parChTrans1D3" presStyleIdx="2" presStyleCnt="3"/>
      <dgm:spPr/>
      <dgm:t>
        <a:bodyPr/>
        <a:lstStyle/>
        <a:p>
          <a:endParaRPr lang="en-GB"/>
        </a:p>
      </dgm:t>
    </dgm:pt>
    <dgm:pt modelId="{F7CE28FE-9D2F-0041-B130-309E55E28744}" type="pres">
      <dgm:prSet presAssocID="{3D20797E-6A2D-9D48-95FB-1759EFE6D760}" presName="root2" presStyleCnt="0"/>
      <dgm:spPr/>
    </dgm:pt>
    <dgm:pt modelId="{3B174DFE-AA31-FD4E-BF0B-4F870D85CBE7}" type="pres">
      <dgm:prSet presAssocID="{3D20797E-6A2D-9D48-95FB-1759EFE6D760}" presName="LevelTwoTextNode" presStyleLbl="node3" presStyleIdx="2" presStyleCnt="3" custScaleX="171949" custLinFactNeighborX="267" custLinFactNeighborY="126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DCD151-B00A-D745-9C85-F123AD736954}" type="pres">
      <dgm:prSet presAssocID="{3D20797E-6A2D-9D48-95FB-1759EFE6D760}" presName="level3hierChild" presStyleCnt="0"/>
      <dgm:spPr/>
    </dgm:pt>
  </dgm:ptLst>
  <dgm:cxnLst>
    <dgm:cxn modelId="{EF0F02CF-3AC2-D647-BD93-5151AAAD42B0}" type="presOf" srcId="{3D20797E-6A2D-9D48-95FB-1759EFE6D760}" destId="{3B174DFE-AA31-FD4E-BF0B-4F870D85CBE7}" srcOrd="0" destOrd="0" presId="urn:microsoft.com/office/officeart/2005/8/layout/hierarchy2"/>
    <dgm:cxn modelId="{77487A84-FE7E-114D-872B-840B7AA3E962}" srcId="{672F867C-7B8F-644D-8352-7D97F202D637}" destId="{EF0FBCC4-4754-3C45-A9B8-60083A857DAF}" srcOrd="0" destOrd="0" parTransId="{FEA8DAC7-A6EE-7E43-8213-CDDB205A94C8}" sibTransId="{B272C7BE-0E9C-FA44-BDCB-04C117FE722C}"/>
    <dgm:cxn modelId="{5931904E-FEB0-BB49-8482-279F73BD251C}" srcId="{EF0FBCC4-4754-3C45-A9B8-60083A857DAF}" destId="{DDE100BD-7FAF-6F4B-BC32-36D2526E97B2}" srcOrd="1" destOrd="0" parTransId="{6B63E60D-D478-1145-8A66-9348D725FB9E}" sibTransId="{DC0E4436-6DD5-D948-B6D6-AE6443E3F577}"/>
    <dgm:cxn modelId="{C514B2FC-757E-6E49-B642-DE34DF06FE58}" srcId="{F2A4D7E4-B04F-6E43-A04D-BED6C92A85B6}" destId="{50E61611-4257-8248-9158-701C9E429AEE}" srcOrd="1" destOrd="0" parTransId="{917ABA16-64E2-EF47-97A9-1620CF1ED46E}" sibTransId="{1AA39B8A-4B7A-F04D-9CA1-6056E8755E1C}"/>
    <dgm:cxn modelId="{BBFB9A26-AC29-6F4C-BD75-E9293DDF5D91}" type="presOf" srcId="{04C449D2-4B0D-044B-AB10-C4F70E35B0BF}" destId="{7C74EB1E-E4EC-1542-9F98-B160A70B9940}" srcOrd="0" destOrd="0" presId="urn:microsoft.com/office/officeart/2005/8/layout/hierarchy2"/>
    <dgm:cxn modelId="{0889BE7E-094D-664F-BD70-C3030F195604}" type="presOf" srcId="{F2A4D7E4-B04F-6E43-A04D-BED6C92A85B6}" destId="{4406D60F-6C48-8548-B4D1-A8921F2680E1}" srcOrd="0" destOrd="0" presId="urn:microsoft.com/office/officeart/2005/8/layout/hierarchy2"/>
    <dgm:cxn modelId="{BE107B3D-0713-8840-B853-3088C5D464E8}" type="presOf" srcId="{EF0FBCC4-4754-3C45-A9B8-60083A857DAF}" destId="{1A7D66DE-E92D-4B45-BCDE-EBD16E8DDF29}" srcOrd="0" destOrd="0" presId="urn:microsoft.com/office/officeart/2005/8/layout/hierarchy2"/>
    <dgm:cxn modelId="{A081DA0F-58F3-9942-8D08-3B999699EF2D}" type="presOf" srcId="{4FEDDAD8-ECE9-CC45-AE73-8906E4E1B172}" destId="{F9C9D321-2B7A-F74B-B57C-893E987B65EA}" srcOrd="0" destOrd="0" presId="urn:microsoft.com/office/officeart/2005/8/layout/hierarchy2"/>
    <dgm:cxn modelId="{FFC53840-9A93-F14B-B730-4B5F816918E7}" type="presOf" srcId="{04C449D2-4B0D-044B-AB10-C4F70E35B0BF}" destId="{28B31016-5672-8642-8799-6FBD20E4890B}" srcOrd="1" destOrd="0" presId="urn:microsoft.com/office/officeart/2005/8/layout/hierarchy2"/>
    <dgm:cxn modelId="{30C46B99-6B2A-8240-8FE1-AF986B6AEF04}" srcId="{EF0FBCC4-4754-3C45-A9B8-60083A857DAF}" destId="{F2A4D7E4-B04F-6E43-A04D-BED6C92A85B6}" srcOrd="0" destOrd="0" parTransId="{7D5C76FE-27DF-1140-BDE3-0A3E03972B89}" sibTransId="{2E46BAE2-D224-C945-8282-3B5CE79AAC05}"/>
    <dgm:cxn modelId="{072A1C92-68AE-A04D-80E2-3820C3A397AA}" srcId="{DDE100BD-7FAF-6F4B-BC32-36D2526E97B2}" destId="{3D20797E-6A2D-9D48-95FB-1759EFE6D760}" srcOrd="0" destOrd="0" parTransId="{4FEDDAD8-ECE9-CC45-AE73-8906E4E1B172}" sibTransId="{F3FF79D4-25FC-3240-A4A0-84659F616EBD}"/>
    <dgm:cxn modelId="{038D20C5-B750-764E-98B3-0C8082E5E996}" type="presOf" srcId="{917ABA16-64E2-EF47-97A9-1620CF1ED46E}" destId="{C45E5044-8B91-4148-9674-42420D3F39D6}" srcOrd="0" destOrd="0" presId="urn:microsoft.com/office/officeart/2005/8/layout/hierarchy2"/>
    <dgm:cxn modelId="{3EC17BED-1AF6-8A42-96F9-9D1BBA25CE15}" type="presOf" srcId="{7D5C76FE-27DF-1140-BDE3-0A3E03972B89}" destId="{D64170B0-4639-7549-8915-34B4F4CCCF88}" srcOrd="1" destOrd="0" presId="urn:microsoft.com/office/officeart/2005/8/layout/hierarchy2"/>
    <dgm:cxn modelId="{F553D0D8-9767-B54D-A2E3-E7C2E9E4CA1B}" type="presOf" srcId="{6B63E60D-D478-1145-8A66-9348D725FB9E}" destId="{B90B004A-2FEF-F648-B74F-DA3D335487CD}" srcOrd="1" destOrd="0" presId="urn:microsoft.com/office/officeart/2005/8/layout/hierarchy2"/>
    <dgm:cxn modelId="{AEE40E64-3D2D-4643-BB4A-8D53AA0C461A}" type="presOf" srcId="{50E61611-4257-8248-9158-701C9E429AEE}" destId="{5CA6AAD8-A752-A64E-A696-364BFB8BE43C}" srcOrd="0" destOrd="0" presId="urn:microsoft.com/office/officeart/2005/8/layout/hierarchy2"/>
    <dgm:cxn modelId="{F31D0E24-1CD4-D74A-B11E-B51E1377E437}" srcId="{F2A4D7E4-B04F-6E43-A04D-BED6C92A85B6}" destId="{78C84056-C407-0A42-9DC3-1413667627CD}" srcOrd="0" destOrd="0" parTransId="{04C449D2-4B0D-044B-AB10-C4F70E35B0BF}" sibTransId="{03107490-3F97-564F-AACC-D96258E92DB3}"/>
    <dgm:cxn modelId="{FDDF7583-2364-2549-B5C7-32AF83443922}" type="presOf" srcId="{DDE100BD-7FAF-6F4B-BC32-36D2526E97B2}" destId="{BA2B406C-9143-2247-A218-6BBFE88B4F3E}" srcOrd="0" destOrd="0" presId="urn:microsoft.com/office/officeart/2005/8/layout/hierarchy2"/>
    <dgm:cxn modelId="{C26D2AE9-ED7C-2C4B-9D69-84EC501C105D}" type="presOf" srcId="{78C84056-C407-0A42-9DC3-1413667627CD}" destId="{3871FA09-F1EC-6C4B-9D9E-1E5E3EC451CB}" srcOrd="0" destOrd="0" presId="urn:microsoft.com/office/officeart/2005/8/layout/hierarchy2"/>
    <dgm:cxn modelId="{83681FBC-997A-1D4E-95CE-BAFE5E8C31DB}" type="presOf" srcId="{7D5C76FE-27DF-1140-BDE3-0A3E03972B89}" destId="{E68261CC-7412-7041-A14C-2324ED4EEDB3}" srcOrd="0" destOrd="0" presId="urn:microsoft.com/office/officeart/2005/8/layout/hierarchy2"/>
    <dgm:cxn modelId="{2F0C7979-C559-974C-AB6A-9E2B82135E68}" type="presOf" srcId="{672F867C-7B8F-644D-8352-7D97F202D637}" destId="{72E27154-F8E3-4346-97A5-1C09720E9E07}" srcOrd="0" destOrd="0" presId="urn:microsoft.com/office/officeart/2005/8/layout/hierarchy2"/>
    <dgm:cxn modelId="{6A9F91C9-E8B3-A245-A100-CE6F9C4177C8}" type="presOf" srcId="{4FEDDAD8-ECE9-CC45-AE73-8906E4E1B172}" destId="{D8C8A149-F188-A64C-8FA3-E4561AF481DA}" srcOrd="1" destOrd="0" presId="urn:microsoft.com/office/officeart/2005/8/layout/hierarchy2"/>
    <dgm:cxn modelId="{045CF63A-1ABB-234E-B24C-0C7EBFF0CF1E}" type="presOf" srcId="{917ABA16-64E2-EF47-97A9-1620CF1ED46E}" destId="{6B97080B-0FFF-6340-AE43-7A47C905231F}" srcOrd="1" destOrd="0" presId="urn:microsoft.com/office/officeart/2005/8/layout/hierarchy2"/>
    <dgm:cxn modelId="{9D9984EB-93C1-EE47-99AD-E484DBAC27B6}" type="presOf" srcId="{6B63E60D-D478-1145-8A66-9348D725FB9E}" destId="{0A6BBC2D-741A-9E4B-A326-A025EA455C39}" srcOrd="0" destOrd="0" presId="urn:microsoft.com/office/officeart/2005/8/layout/hierarchy2"/>
    <dgm:cxn modelId="{B1585C0C-3FBC-954C-94C0-245FD52813B6}" type="presParOf" srcId="{72E27154-F8E3-4346-97A5-1C09720E9E07}" destId="{3661CBD8-A40D-7947-ABAB-929CFFDBA169}" srcOrd="0" destOrd="0" presId="urn:microsoft.com/office/officeart/2005/8/layout/hierarchy2"/>
    <dgm:cxn modelId="{C8DE85D9-2162-434D-B86E-385362A4BB1D}" type="presParOf" srcId="{3661CBD8-A40D-7947-ABAB-929CFFDBA169}" destId="{1A7D66DE-E92D-4B45-BCDE-EBD16E8DDF29}" srcOrd="0" destOrd="0" presId="urn:microsoft.com/office/officeart/2005/8/layout/hierarchy2"/>
    <dgm:cxn modelId="{792AFF33-DF99-5148-9CBB-DDF781B6D50E}" type="presParOf" srcId="{3661CBD8-A40D-7947-ABAB-929CFFDBA169}" destId="{BCAC37F8-302D-AF42-B373-0C570D34BC84}" srcOrd="1" destOrd="0" presId="urn:microsoft.com/office/officeart/2005/8/layout/hierarchy2"/>
    <dgm:cxn modelId="{5B5208B3-EE4D-2A4E-8165-EB9A9A90F2DE}" type="presParOf" srcId="{BCAC37F8-302D-AF42-B373-0C570D34BC84}" destId="{E68261CC-7412-7041-A14C-2324ED4EEDB3}" srcOrd="0" destOrd="0" presId="urn:microsoft.com/office/officeart/2005/8/layout/hierarchy2"/>
    <dgm:cxn modelId="{97907D48-1AAE-4D42-8D3A-ECA3A0295461}" type="presParOf" srcId="{E68261CC-7412-7041-A14C-2324ED4EEDB3}" destId="{D64170B0-4639-7549-8915-34B4F4CCCF88}" srcOrd="0" destOrd="0" presId="urn:microsoft.com/office/officeart/2005/8/layout/hierarchy2"/>
    <dgm:cxn modelId="{E94F1925-476B-D041-AF4E-E622015B6E97}" type="presParOf" srcId="{BCAC37F8-302D-AF42-B373-0C570D34BC84}" destId="{661BCA15-31A8-904B-9828-912C14DD5808}" srcOrd="1" destOrd="0" presId="urn:microsoft.com/office/officeart/2005/8/layout/hierarchy2"/>
    <dgm:cxn modelId="{6ED0F61E-21F1-724C-9AFA-7F6AEFCF2DAF}" type="presParOf" srcId="{661BCA15-31A8-904B-9828-912C14DD5808}" destId="{4406D60F-6C48-8548-B4D1-A8921F2680E1}" srcOrd="0" destOrd="0" presId="urn:microsoft.com/office/officeart/2005/8/layout/hierarchy2"/>
    <dgm:cxn modelId="{C98FB3D5-F1B8-4C40-BB00-19EDBC6066CD}" type="presParOf" srcId="{661BCA15-31A8-904B-9828-912C14DD5808}" destId="{D3D8F04F-2580-4C4A-A7CF-5B55527A058F}" srcOrd="1" destOrd="0" presId="urn:microsoft.com/office/officeart/2005/8/layout/hierarchy2"/>
    <dgm:cxn modelId="{8A5425EC-8BB2-804E-9728-F9980DAD98A1}" type="presParOf" srcId="{D3D8F04F-2580-4C4A-A7CF-5B55527A058F}" destId="{7C74EB1E-E4EC-1542-9F98-B160A70B9940}" srcOrd="0" destOrd="0" presId="urn:microsoft.com/office/officeart/2005/8/layout/hierarchy2"/>
    <dgm:cxn modelId="{7C3D85DB-1EF5-B647-A6C4-AA842FB5BF64}" type="presParOf" srcId="{7C74EB1E-E4EC-1542-9F98-B160A70B9940}" destId="{28B31016-5672-8642-8799-6FBD20E4890B}" srcOrd="0" destOrd="0" presId="urn:microsoft.com/office/officeart/2005/8/layout/hierarchy2"/>
    <dgm:cxn modelId="{2467BAC5-6864-AE42-A79B-5516926964B2}" type="presParOf" srcId="{D3D8F04F-2580-4C4A-A7CF-5B55527A058F}" destId="{6C2DC599-4B45-BF4B-BDFB-50885D06C1E3}" srcOrd="1" destOrd="0" presId="urn:microsoft.com/office/officeart/2005/8/layout/hierarchy2"/>
    <dgm:cxn modelId="{A410F532-C304-0544-9A19-CFA3D14E21B7}" type="presParOf" srcId="{6C2DC599-4B45-BF4B-BDFB-50885D06C1E3}" destId="{3871FA09-F1EC-6C4B-9D9E-1E5E3EC451CB}" srcOrd="0" destOrd="0" presId="urn:microsoft.com/office/officeart/2005/8/layout/hierarchy2"/>
    <dgm:cxn modelId="{793380E6-5978-3C40-8907-B9E19E0F7E3A}" type="presParOf" srcId="{6C2DC599-4B45-BF4B-BDFB-50885D06C1E3}" destId="{511ED602-0448-F14D-92A4-44D2B9E9C4DE}" srcOrd="1" destOrd="0" presId="urn:microsoft.com/office/officeart/2005/8/layout/hierarchy2"/>
    <dgm:cxn modelId="{6F6B7631-26CF-5F46-911C-AB5E21A7442B}" type="presParOf" srcId="{D3D8F04F-2580-4C4A-A7CF-5B55527A058F}" destId="{C45E5044-8B91-4148-9674-42420D3F39D6}" srcOrd="2" destOrd="0" presId="urn:microsoft.com/office/officeart/2005/8/layout/hierarchy2"/>
    <dgm:cxn modelId="{C0055AB6-49C3-CA4A-AE06-F7730D44E20F}" type="presParOf" srcId="{C45E5044-8B91-4148-9674-42420D3F39D6}" destId="{6B97080B-0FFF-6340-AE43-7A47C905231F}" srcOrd="0" destOrd="0" presId="urn:microsoft.com/office/officeart/2005/8/layout/hierarchy2"/>
    <dgm:cxn modelId="{FF193115-1A70-E04F-9F1B-1813849D99E8}" type="presParOf" srcId="{D3D8F04F-2580-4C4A-A7CF-5B55527A058F}" destId="{D8C1FE61-918F-2045-83BF-CB465105635E}" srcOrd="3" destOrd="0" presId="urn:microsoft.com/office/officeart/2005/8/layout/hierarchy2"/>
    <dgm:cxn modelId="{6570FA36-E5B2-E64D-B724-6577C97A1C81}" type="presParOf" srcId="{D8C1FE61-918F-2045-83BF-CB465105635E}" destId="{5CA6AAD8-A752-A64E-A696-364BFB8BE43C}" srcOrd="0" destOrd="0" presId="urn:microsoft.com/office/officeart/2005/8/layout/hierarchy2"/>
    <dgm:cxn modelId="{95778E19-17D7-5D43-A276-B665BA40692D}" type="presParOf" srcId="{D8C1FE61-918F-2045-83BF-CB465105635E}" destId="{44BCD4D3-243F-204A-A126-D32346975DE4}" srcOrd="1" destOrd="0" presId="urn:microsoft.com/office/officeart/2005/8/layout/hierarchy2"/>
    <dgm:cxn modelId="{E19BBBF7-B64F-7E4B-87E5-19E86C4B248B}" type="presParOf" srcId="{BCAC37F8-302D-AF42-B373-0C570D34BC84}" destId="{0A6BBC2D-741A-9E4B-A326-A025EA455C39}" srcOrd="2" destOrd="0" presId="urn:microsoft.com/office/officeart/2005/8/layout/hierarchy2"/>
    <dgm:cxn modelId="{195BC0FA-1860-4E4C-BCBF-2436B79B99D4}" type="presParOf" srcId="{0A6BBC2D-741A-9E4B-A326-A025EA455C39}" destId="{B90B004A-2FEF-F648-B74F-DA3D335487CD}" srcOrd="0" destOrd="0" presId="urn:microsoft.com/office/officeart/2005/8/layout/hierarchy2"/>
    <dgm:cxn modelId="{124C6856-6E94-684F-BC6E-FF7E741AD06C}" type="presParOf" srcId="{BCAC37F8-302D-AF42-B373-0C570D34BC84}" destId="{A987F050-75B8-BE4B-9DE8-0304047483F0}" srcOrd="3" destOrd="0" presId="urn:microsoft.com/office/officeart/2005/8/layout/hierarchy2"/>
    <dgm:cxn modelId="{415426A9-A62C-864B-B86F-B8EA6114C84C}" type="presParOf" srcId="{A987F050-75B8-BE4B-9DE8-0304047483F0}" destId="{BA2B406C-9143-2247-A218-6BBFE88B4F3E}" srcOrd="0" destOrd="0" presId="urn:microsoft.com/office/officeart/2005/8/layout/hierarchy2"/>
    <dgm:cxn modelId="{FBA219BB-18BF-0E46-A89F-F92006D28E77}" type="presParOf" srcId="{A987F050-75B8-BE4B-9DE8-0304047483F0}" destId="{237FE02A-AE71-7245-BC14-598B79966B1D}" srcOrd="1" destOrd="0" presId="urn:microsoft.com/office/officeart/2005/8/layout/hierarchy2"/>
    <dgm:cxn modelId="{CD847B6E-365B-AA4E-A117-A008C068F5F3}" type="presParOf" srcId="{237FE02A-AE71-7245-BC14-598B79966B1D}" destId="{F9C9D321-2B7A-F74B-B57C-893E987B65EA}" srcOrd="0" destOrd="0" presId="urn:microsoft.com/office/officeart/2005/8/layout/hierarchy2"/>
    <dgm:cxn modelId="{4D207FB2-E300-4E40-8A45-5EC37B8AE44D}" type="presParOf" srcId="{F9C9D321-2B7A-F74B-B57C-893E987B65EA}" destId="{D8C8A149-F188-A64C-8FA3-E4561AF481DA}" srcOrd="0" destOrd="0" presId="urn:microsoft.com/office/officeart/2005/8/layout/hierarchy2"/>
    <dgm:cxn modelId="{E8A4D8E7-91B0-DD4F-864C-D0588A117CDC}" type="presParOf" srcId="{237FE02A-AE71-7245-BC14-598B79966B1D}" destId="{F7CE28FE-9D2F-0041-B130-309E55E28744}" srcOrd="1" destOrd="0" presId="urn:microsoft.com/office/officeart/2005/8/layout/hierarchy2"/>
    <dgm:cxn modelId="{2E5A2019-9902-5043-89C7-EF846A2C7429}" type="presParOf" srcId="{F7CE28FE-9D2F-0041-B130-309E55E28744}" destId="{3B174DFE-AA31-FD4E-BF0B-4F870D85CBE7}" srcOrd="0" destOrd="0" presId="urn:microsoft.com/office/officeart/2005/8/layout/hierarchy2"/>
    <dgm:cxn modelId="{30152CA1-5A44-D246-BCFC-2BF6C1649D6B}" type="presParOf" srcId="{F7CE28FE-9D2F-0041-B130-309E55E28744}" destId="{97DCD151-B00A-D745-9C85-F123AD736954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image" Target="../media/image1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693CF9-B178-43EF-BFFF-127C45C33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5C15C-FABA-4890-AB0B-182DE68B333F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977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693CF9-B178-43EF-BFFF-127C45C33E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308100" y="2667000"/>
            <a:ext cx="7162800" cy="1331913"/>
          </a:xfrm>
        </p:spPr>
        <p:txBody>
          <a:bodyPr anchorCtr="1"/>
          <a:lstStyle>
            <a:lvl1pPr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687513" y="4343400"/>
            <a:ext cx="6400800" cy="1752600"/>
          </a:xfrm>
          <a:ln w="9525"/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567255" cy="6290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-60-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8740" cy="8980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295057" y="164575"/>
            <a:ext cx="6567255" cy="62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Outline</a:t>
            </a:r>
          </a:p>
        </p:txBody>
      </p:sp>
      <p:sp>
        <p:nvSpPr>
          <p:cNvPr id="5123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86295"/>
            <a:ext cx="7924800" cy="51078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616285" y="89427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7467600" y="6248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6914705" y="6232565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200" i="1" dirty="0">
                <a:solidFill>
                  <a:srgbClr val="000099"/>
                </a:solidFill>
                <a:latin typeface="Times New Roman" pitchFamily="18" charset="0"/>
              </a:rPr>
              <a:t>Page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fld id="{4AE0B11B-DBB4-43EA-9EBA-192123257F1C}" type="slidenum">
              <a:rPr lang="en-US" sz="1200" i="1">
                <a:solidFill>
                  <a:srgbClr val="000099"/>
                </a:solidFill>
                <a:latin typeface="Times New Roman" pitchFamily="18" charset="0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200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693095" y="6386185"/>
            <a:ext cx="4915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 i="1" dirty="0" smtClean="0">
                <a:solidFill>
                  <a:srgbClr val="000099"/>
                </a:solidFill>
                <a:latin typeface="Times New Roman" pitchFamily="18" charset="0"/>
              </a:rPr>
              <a:t>May 12, 2016 </a:t>
            </a:r>
            <a:r>
              <a:rPr lang="en-US" sz="1200" i="1" dirty="0">
                <a:solidFill>
                  <a:srgbClr val="000099"/>
                </a:solidFill>
                <a:latin typeface="Times New Roman" pitchFamily="18" charset="0"/>
              </a:rPr>
              <a:t>– </a:t>
            </a:r>
            <a:r>
              <a:rPr lang="en-US" sz="1200" i="1" dirty="0" err="1" smtClean="0">
                <a:solidFill>
                  <a:srgbClr val="000099"/>
                </a:solidFill>
                <a:latin typeface="Times New Roman" pitchFamily="18" charset="0"/>
              </a:rPr>
              <a:t>Fermilab</a:t>
            </a:r>
            <a:r>
              <a:rPr lang="en-US" sz="1200" i="1" baseline="0" dirty="0" smtClean="0">
                <a:solidFill>
                  <a:srgbClr val="000099"/>
                </a:solidFill>
                <a:latin typeface="Times New Roman" pitchFamily="18" charset="0"/>
              </a:rPr>
              <a:t> APT Seminar –</a:t>
            </a:r>
            <a:r>
              <a:rPr lang="en-US" sz="1200" i="1" dirty="0" smtClean="0">
                <a:solidFill>
                  <a:srgbClr val="000099"/>
                </a:solidFill>
                <a:latin typeface="Times New Roman" pitchFamily="18" charset="0"/>
              </a:rPr>
              <a:t> M. </a:t>
            </a:r>
            <a:r>
              <a:rPr lang="en-US" sz="1200" i="1" dirty="0">
                <a:solidFill>
                  <a:srgbClr val="000099"/>
                </a:solidFill>
                <a:latin typeface="Times New Roman" pitchFamily="18" charset="0"/>
              </a:rPr>
              <a:t>Wendt</a:t>
            </a:r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>
            <a:off x="616285" y="6309375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" name="Picture 9" descr="Logo_cern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80" y="49359"/>
            <a:ext cx="801625" cy="801625"/>
          </a:xfrm>
          <a:prstGeom prst="rect">
            <a:avLst/>
          </a:prstGeom>
        </p:spPr>
      </p:pic>
      <p:pic>
        <p:nvPicPr>
          <p:cNvPr id="11" name="Image 2" descr="LOGO-60-shadow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77145" cy="9312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125000"/>
        <a:buChar char="•"/>
        <a:defRPr kumimoji="1" sz="2000" b="1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b="1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png"/><Relationship Id="rId7" Type="http://schemas.openxmlformats.org/officeDocument/2006/relationships/image" Target="../media/image104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Relationship Id="rId9" Type="http://schemas.openxmlformats.org/officeDocument/2006/relationships/image" Target="../media/image10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81.png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3.png"/><Relationship Id="rId5" Type="http://schemas.openxmlformats.org/officeDocument/2006/relationships/image" Target="../media/image178.emf"/><Relationship Id="rId10" Type="http://schemas.openxmlformats.org/officeDocument/2006/relationships/image" Target="../media/image18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hyperlink" Target="http://elogbook.cern.ch/eLogbook/attach_viewer.jsp?attach_id=10253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b="20354"/>
          <a:stretch/>
        </p:blipFill>
        <p:spPr>
          <a:xfrm>
            <a:off x="-700" y="1"/>
            <a:ext cx="91447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5120" y="811983"/>
            <a:ext cx="7719405" cy="115215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C0000"/>
                </a:solidFill>
                <a:cs typeface="Times New Roman" pitchFamily="18" charset="0"/>
              </a:rPr>
              <a:t>LHC Beam Instrumentation</a:t>
            </a:r>
            <a:br>
              <a:rPr lang="en-US" sz="3200" b="1" dirty="0" smtClean="0">
                <a:solidFill>
                  <a:srgbClr val="CC0000"/>
                </a:solidFill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CC0000"/>
                </a:solidFill>
                <a:cs typeface="Times New Roman" pitchFamily="18" charset="0"/>
              </a:rPr>
              <a:t>Challenges</a:t>
            </a:r>
            <a:endParaRPr lang="en-US" sz="2800" b="1" dirty="0" smtClean="0">
              <a:solidFill>
                <a:srgbClr val="CC33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0765" y="3928265"/>
            <a:ext cx="6400800" cy="161301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i="1" dirty="0" smtClean="0">
                <a:solidFill>
                  <a:srgbClr val="000099"/>
                </a:solidFill>
              </a:rPr>
              <a:t>Manfred Wendt</a:t>
            </a:r>
            <a:r>
              <a:rPr lang="en-US" i="1" dirty="0">
                <a:solidFill>
                  <a:srgbClr val="000099"/>
                </a:solidFill>
              </a:rPr>
              <a:t> </a:t>
            </a:r>
            <a:r>
              <a:rPr lang="en-US" i="1" dirty="0" smtClean="0">
                <a:solidFill>
                  <a:srgbClr val="000099"/>
                </a:solidFill>
              </a:rPr>
              <a:t>– </a:t>
            </a:r>
            <a:r>
              <a:rPr lang="en-US" dirty="0" smtClean="0">
                <a:solidFill>
                  <a:srgbClr val="000099"/>
                </a:solidFill>
              </a:rPr>
              <a:t>CERN</a:t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i="1" dirty="0" smtClean="0">
                <a:solidFill>
                  <a:srgbClr val="000099"/>
                </a:solidFill>
              </a:rPr>
              <a:t/>
            </a:r>
            <a:br>
              <a:rPr lang="en-US" i="1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>with a lot of help and many contributions from the colleagues of the CERN BI and OP groups!</a:t>
            </a:r>
          </a:p>
          <a:p>
            <a:pPr>
              <a:lnSpc>
                <a:spcPct val="80000"/>
              </a:lnSpc>
            </a:pPr>
            <a:endParaRPr lang="en-US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6" y="164575"/>
            <a:ext cx="7104924" cy="629095"/>
          </a:xfrm>
        </p:spPr>
        <p:txBody>
          <a:bodyPr/>
          <a:lstStyle/>
          <a:p>
            <a:r>
              <a:rPr lang="en-US" smtClean="0"/>
              <a:t>LHC Run 1 </a:t>
            </a:r>
            <a:r>
              <a:rPr lang="en-US" dirty="0" smtClean="0"/>
              <a:t>Integrated Luminosity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510"/>
            <a:ext cx="6194445" cy="464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gg-FloatingScale-Short2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45" y="4120290"/>
            <a:ext cx="2245064" cy="21773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9365" y="971080"/>
            <a:ext cx="2803565" cy="2957185"/>
          </a:xfrm>
        </p:spPr>
        <p:txBody>
          <a:bodyPr/>
          <a:lstStyle/>
          <a:p>
            <a:pPr>
              <a:buClr>
                <a:srgbClr val="00007D"/>
              </a:buClr>
              <a:defRPr/>
            </a:pPr>
            <a:r>
              <a:rPr lang="en-US" dirty="0">
                <a:solidFill>
                  <a:srgbClr val="00007D"/>
                </a:solidFill>
              </a:rPr>
              <a:t>2010: </a:t>
            </a:r>
            <a:r>
              <a:rPr lang="en-US" dirty="0">
                <a:solidFill>
                  <a:srgbClr val="FF0000"/>
                </a:solidFill>
              </a:rPr>
              <a:t>0.04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600" dirty="0">
                <a:cs typeface="Arial" charset="0"/>
              </a:rPr>
              <a:t>7 </a:t>
            </a:r>
            <a:r>
              <a:rPr lang="en-US" sz="1600" dirty="0" err="1">
                <a:cs typeface="Arial" charset="0"/>
              </a:rPr>
              <a:t>TeV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err="1">
                <a:cs typeface="Arial" charset="0"/>
              </a:rPr>
              <a:t>CoM</a:t>
            </a:r>
            <a:r>
              <a:rPr lang="en-US" sz="1600" dirty="0">
                <a:cs typeface="Arial" charset="0"/>
              </a:rPr>
              <a:t> energy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600" dirty="0">
                <a:solidFill>
                  <a:srgbClr val="008000"/>
                </a:solidFill>
                <a:cs typeface="Arial" charset="0"/>
              </a:rPr>
              <a:t>Commissioning</a:t>
            </a:r>
            <a:endParaRPr lang="en-US" sz="1600" baseline="30000" dirty="0">
              <a:solidFill>
                <a:srgbClr val="008000"/>
              </a:solidFill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dirty="0">
                <a:solidFill>
                  <a:srgbClr val="00007D"/>
                </a:solidFill>
              </a:rPr>
              <a:t>2011:  </a:t>
            </a:r>
            <a:r>
              <a:rPr lang="en-US" dirty="0">
                <a:solidFill>
                  <a:srgbClr val="FF0000"/>
                </a:solidFill>
              </a:rPr>
              <a:t>6.1 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600" dirty="0">
                <a:cs typeface="Arial" charset="0"/>
              </a:rPr>
              <a:t>7 </a:t>
            </a:r>
            <a:r>
              <a:rPr lang="en-US" sz="1600" dirty="0" err="1">
                <a:cs typeface="Arial" charset="0"/>
              </a:rPr>
              <a:t>TeV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err="1">
                <a:cs typeface="Arial" charset="0"/>
              </a:rPr>
              <a:t>CoM</a:t>
            </a:r>
            <a:r>
              <a:rPr lang="en-US" sz="1600" dirty="0">
                <a:cs typeface="Arial" charset="0"/>
              </a:rPr>
              <a:t> energy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600" dirty="0">
                <a:solidFill>
                  <a:srgbClr val="008000"/>
                </a:solidFill>
                <a:cs typeface="Arial" charset="0"/>
              </a:rPr>
              <a:t>Exploring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dirty="0">
                <a:solidFill>
                  <a:srgbClr val="00007D"/>
                </a:solidFill>
              </a:rPr>
              <a:t>2012:  </a:t>
            </a:r>
            <a:r>
              <a:rPr lang="en-US" dirty="0">
                <a:solidFill>
                  <a:srgbClr val="FF0000"/>
                </a:solidFill>
              </a:rPr>
              <a:t>23.3 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sz="1600" dirty="0">
                <a:cs typeface="Arial" charset="0"/>
              </a:rPr>
              <a:t>8 </a:t>
            </a:r>
            <a:r>
              <a:rPr lang="en-US" sz="1600" dirty="0" err="1">
                <a:cs typeface="Arial" charset="0"/>
              </a:rPr>
              <a:t>TeV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err="1">
                <a:cs typeface="Arial" charset="0"/>
              </a:rPr>
              <a:t>CoM</a:t>
            </a:r>
            <a:r>
              <a:rPr lang="en-US" sz="1600" dirty="0">
                <a:cs typeface="Arial" charset="0"/>
              </a:rPr>
              <a:t> energy</a:t>
            </a:r>
          </a:p>
          <a:p>
            <a:pPr lvl="1">
              <a:buClr>
                <a:srgbClr val="9999CC"/>
              </a:buClr>
              <a:defRPr/>
            </a:pPr>
            <a:r>
              <a:rPr lang="en-US" sz="1600" dirty="0" smtClean="0">
                <a:solidFill>
                  <a:srgbClr val="008000"/>
                </a:solidFill>
                <a:cs typeface="Arial" charset="0"/>
              </a:rPr>
              <a:t>Production</a:t>
            </a:r>
            <a:endParaRPr lang="en-US" sz="1600" dirty="0">
              <a:solidFill>
                <a:srgbClr val="008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Run </a:t>
            </a:r>
            <a:r>
              <a:rPr lang="en-US" dirty="0"/>
              <a:t>2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906" y="1316725"/>
            <a:ext cx="8026644" cy="4877435"/>
          </a:xfrm>
        </p:spPr>
        <p:txBody>
          <a:bodyPr/>
          <a:lstStyle/>
          <a:p>
            <a:r>
              <a:rPr lang="en-GB" sz="2400" dirty="0" smtClean="0"/>
              <a:t>Operating </a:t>
            </a:r>
            <a:r>
              <a:rPr lang="en-GB" sz="2400" dirty="0"/>
              <a:t>at higher energy</a:t>
            </a:r>
          </a:p>
          <a:p>
            <a:pPr lvl="1"/>
            <a:r>
              <a:rPr lang="en-GB" sz="2000" dirty="0"/>
              <a:t>Significantly reduced quench thresholds</a:t>
            </a:r>
          </a:p>
          <a:p>
            <a:pPr lvl="2"/>
            <a:r>
              <a:rPr lang="en-GB" dirty="0"/>
              <a:t>Maintaining collimation hierarchy</a:t>
            </a:r>
          </a:p>
          <a:p>
            <a:pPr lvl="2"/>
            <a:r>
              <a:rPr lang="en-GB" dirty="0"/>
              <a:t>Dealing with Unidentified Falling Objects (UFOs)</a:t>
            </a:r>
          </a:p>
          <a:p>
            <a:r>
              <a:rPr lang="en-GB" sz="2400" dirty="0"/>
              <a:t>Running with 25ns bunch spacing</a:t>
            </a:r>
          </a:p>
          <a:p>
            <a:pPr lvl="1"/>
            <a:r>
              <a:rPr lang="en-GB" sz="2000" dirty="0"/>
              <a:t>Dealing with electron </a:t>
            </a:r>
            <a:r>
              <a:rPr lang="en-GB" sz="2000" dirty="0" smtClean="0"/>
              <a:t>cloud instabilities</a:t>
            </a:r>
          </a:p>
          <a:p>
            <a:pPr lvl="2"/>
            <a:r>
              <a:rPr lang="en-GB" sz="2000" dirty="0" smtClean="0"/>
              <a:t>Also running with doublet bunches for scrubbing</a:t>
            </a:r>
            <a:endParaRPr lang="en-GB" sz="2000" dirty="0"/>
          </a:p>
          <a:p>
            <a:pPr lvl="1"/>
            <a:r>
              <a:rPr lang="en-GB" sz="2000" dirty="0"/>
              <a:t>RF heating issues</a:t>
            </a:r>
          </a:p>
          <a:p>
            <a:pPr lvl="1"/>
            <a:r>
              <a:rPr lang="en-GB" sz="2000" dirty="0"/>
              <a:t>Understanding &amp; curing </a:t>
            </a:r>
            <a:r>
              <a:rPr lang="en-GB" sz="2000" dirty="0" smtClean="0"/>
              <a:t>instabilities</a:t>
            </a:r>
          </a:p>
          <a:p>
            <a:pPr lvl="2"/>
            <a:r>
              <a:rPr lang="en-GB" sz="2000" dirty="0" smtClean="0"/>
              <a:t>Early detection of instabilities</a:t>
            </a:r>
            <a:endParaRPr lang="en-GB" sz="2000" dirty="0"/>
          </a:p>
          <a:p>
            <a:r>
              <a:rPr lang="en-GB" sz="2400" dirty="0"/>
              <a:t>Coping with high brightness beams</a:t>
            </a:r>
          </a:p>
          <a:p>
            <a:pPr lvl="1"/>
            <a:r>
              <a:rPr lang="en-GB" sz="2000" dirty="0"/>
              <a:t>Measurement of small beam </a:t>
            </a:r>
            <a:r>
              <a:rPr lang="en-GB" sz="2000" dirty="0" smtClean="0"/>
              <a:t>sizes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981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40" y="164575"/>
            <a:ext cx="7143330" cy="629095"/>
          </a:xfrm>
        </p:spPr>
        <p:txBody>
          <a:bodyPr/>
          <a:lstStyle/>
          <a:p>
            <a:r>
              <a:rPr lang="en-US" dirty="0" smtClean="0"/>
              <a:t>Minimizing Radiation to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80" y="1278320"/>
            <a:ext cx="7924800" cy="729695"/>
          </a:xfrm>
        </p:spPr>
        <p:txBody>
          <a:bodyPr/>
          <a:lstStyle/>
          <a:p>
            <a:r>
              <a:rPr lang="en-US" sz="1600" dirty="0"/>
              <a:t>Major effort - 70 weeks and combined effort of ~150 </a:t>
            </a:r>
            <a:r>
              <a:rPr lang="en-US" sz="1600" dirty="0" smtClean="0"/>
              <a:t>persons</a:t>
            </a:r>
            <a:endParaRPr lang="en-US" sz="1600" dirty="0"/>
          </a:p>
          <a:p>
            <a:r>
              <a:rPr lang="en-US" sz="1600" dirty="0"/>
              <a:t>Main activities around high luminosity experiments and collimation </a:t>
            </a:r>
            <a:r>
              <a:rPr lang="en-US" sz="1600" dirty="0" smtClean="0"/>
              <a:t>regions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84" y="2618602"/>
            <a:ext cx="3096344" cy="294726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1294364" y="2258562"/>
            <a:ext cx="3600400" cy="504056"/>
            <a:chOff x="214282" y="5715016"/>
            <a:chExt cx="1422132" cy="755324"/>
          </a:xfrm>
          <a:solidFill>
            <a:srgbClr val="0070C0"/>
          </a:solidFill>
        </p:grpSpPr>
        <p:sp>
          <p:nvSpPr>
            <p:cNvPr id="6" name="Rounded Rectangle 5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57137" y="5751888"/>
              <a:ext cx="1348389" cy="681581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Relocation &amp; Shielding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142236" y="5099725"/>
            <a:ext cx="1714512" cy="827332"/>
            <a:chOff x="214282" y="5715016"/>
            <a:chExt cx="1422132" cy="755324"/>
          </a:xfrm>
          <a:solidFill>
            <a:srgbClr val="0B731F"/>
          </a:solidFill>
        </p:grpSpPr>
        <p:sp>
          <p:nvSpPr>
            <p:cNvPr id="9" name="Rounded Rectangle 8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57137" y="5751887"/>
              <a:ext cx="1348389" cy="681581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Equipment Upgrades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2014444" y="5146329"/>
            <a:ext cx="1714512" cy="755324"/>
            <a:chOff x="214282" y="5715016"/>
            <a:chExt cx="1422132" cy="755324"/>
          </a:xfrm>
        </p:grpSpPr>
        <p:sp>
          <p:nvSpPr>
            <p:cNvPr id="12" name="Rounded Rectangle 11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EA9B26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57137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Monitoring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8"/>
          <p:cNvGrpSpPr/>
          <p:nvPr/>
        </p:nvGrpSpPr>
        <p:grpSpPr>
          <a:xfrm>
            <a:off x="3886652" y="5146329"/>
            <a:ext cx="1714512" cy="755324"/>
            <a:chOff x="214282" y="5715016"/>
            <a:chExt cx="1422132" cy="755324"/>
          </a:xfrm>
        </p:grpSpPr>
        <p:sp>
          <p:nvSpPr>
            <p:cNvPr id="15" name="Rounded Rectangle 14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7E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57137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Testing &amp; Facilities</a:t>
              </a:r>
              <a:endPara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36" y="2906634"/>
            <a:ext cx="2664296" cy="19982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548" y="2906634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at High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Significantly reduced quench and damage thresholds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6576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6576" indent="0">
              <a:buNone/>
            </a:pPr>
            <a:endParaRPr lang="en-GB" dirty="0"/>
          </a:p>
          <a:p>
            <a:endParaRPr lang="en-GB" dirty="0"/>
          </a:p>
          <a:p>
            <a:pPr marL="36576" indent="0">
              <a:buNone/>
            </a:pPr>
            <a:endParaRPr lang="en-GB" dirty="0"/>
          </a:p>
          <a:p>
            <a:pPr lvl="1"/>
            <a:r>
              <a:rPr lang="en-GB" dirty="0"/>
              <a:t>Pilot bunch of 5×10</a:t>
            </a:r>
            <a:r>
              <a:rPr lang="en-GB" baseline="30000" dirty="0"/>
              <a:t>9</a:t>
            </a:r>
            <a:r>
              <a:rPr lang="en-GB" dirty="0"/>
              <a:t> close to damage level at </a:t>
            </a:r>
            <a:r>
              <a:rPr lang="en-GB" dirty="0" smtClean="0"/>
              <a:t>7 </a:t>
            </a:r>
            <a:r>
              <a:rPr lang="en-GB" dirty="0" err="1" smtClean="0"/>
              <a:t>TeV</a:t>
            </a:r>
            <a:endParaRPr lang="en-GB" dirty="0"/>
          </a:p>
          <a:p>
            <a:pPr lvl="8"/>
            <a:endParaRPr lang="en-GB" sz="500" dirty="0"/>
          </a:p>
          <a:p>
            <a:pPr lvl="1"/>
            <a:r>
              <a:rPr lang="en-GB" dirty="0"/>
              <a:t>Loss of 3×10</a:t>
            </a:r>
            <a:r>
              <a:rPr lang="en-GB" baseline="30000" dirty="0"/>
              <a:t>-7</a:t>
            </a:r>
            <a:r>
              <a:rPr lang="en-GB" dirty="0"/>
              <a:t> of nominal beam over 10ms can create a quench at </a:t>
            </a:r>
            <a:r>
              <a:rPr lang="en-GB" dirty="0" smtClean="0"/>
              <a:t>7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95" y="1508750"/>
            <a:ext cx="6364446" cy="357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3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at Higher Energy: </a:t>
            </a:r>
            <a:r>
              <a:rPr lang="en-US" dirty="0" smtClean="0">
                <a:solidFill>
                  <a:srgbClr val="FF0000"/>
                </a:solidFill>
              </a:rPr>
              <a:t>UFOs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45" y="1047890"/>
            <a:ext cx="7457255" cy="2457920"/>
          </a:xfrm>
        </p:spPr>
        <p:txBody>
          <a:bodyPr/>
          <a:lstStyle/>
          <a:p>
            <a:r>
              <a:rPr lang="en-GB" dirty="0"/>
              <a:t>Dealing with Unidentified Falling Objects (UFOs)</a:t>
            </a:r>
          </a:p>
          <a:p>
            <a:r>
              <a:rPr lang="en-GB" dirty="0"/>
              <a:t>In 2012:</a:t>
            </a:r>
          </a:p>
          <a:p>
            <a:pPr lvl="1"/>
            <a:r>
              <a:rPr lang="en-GB" dirty="0"/>
              <a:t>20 beam dumps due to (Un)identified Falling Objects</a:t>
            </a:r>
          </a:p>
          <a:p>
            <a:pPr lvl="2"/>
            <a:r>
              <a:rPr lang="en-GB" dirty="0"/>
              <a:t>14 dumps at </a:t>
            </a:r>
            <a:r>
              <a:rPr lang="en-GB" dirty="0" smtClean="0"/>
              <a:t>4 </a:t>
            </a:r>
            <a:r>
              <a:rPr lang="en-GB" dirty="0" err="1" smtClean="0"/>
              <a:t>TeV</a:t>
            </a:r>
            <a:r>
              <a:rPr lang="en-GB" dirty="0"/>
              <a:t>, 3 during ramp, 3 at </a:t>
            </a:r>
            <a:r>
              <a:rPr lang="en-GB" dirty="0" smtClean="0"/>
              <a:t>450 </a:t>
            </a:r>
            <a:r>
              <a:rPr lang="en-GB" dirty="0" err="1" smtClean="0"/>
              <a:t>GeV</a:t>
            </a:r>
            <a:endParaRPr lang="en-GB" dirty="0"/>
          </a:p>
          <a:p>
            <a:pPr lvl="1"/>
            <a:r>
              <a:rPr lang="en-GB" dirty="0"/>
              <a:t>~17,000 candidate UFOs below BLM thresholds</a:t>
            </a:r>
          </a:p>
          <a:p>
            <a:r>
              <a:rPr lang="en-GB" dirty="0"/>
              <a:t>At </a:t>
            </a:r>
            <a:r>
              <a:rPr lang="en-GB" dirty="0" smtClean="0"/>
              <a:t>6.5…7 </a:t>
            </a:r>
            <a:r>
              <a:rPr lang="en-GB" dirty="0" err="1"/>
              <a:t>TeV</a:t>
            </a:r>
            <a:r>
              <a:rPr lang="en-GB" dirty="0"/>
              <a:t> quench thresholds are significantly lower hence </a:t>
            </a:r>
            <a:r>
              <a:rPr lang="en-GB" dirty="0" smtClean="0"/>
              <a:t>more </a:t>
            </a:r>
            <a:r>
              <a:rPr lang="en-GB" dirty="0"/>
              <a:t>dumps </a:t>
            </a:r>
            <a:r>
              <a:rPr lang="en-GB" dirty="0" smtClean="0"/>
              <a:t>can occur</a:t>
            </a:r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-118538" y="3640659"/>
            <a:ext cx="4098826" cy="2422584"/>
            <a:chOff x="-9743" y="979492"/>
            <a:chExt cx="4641624" cy="274340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7571" y="979492"/>
              <a:ext cx="4126997" cy="2526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3"/>
            <p:cNvSpPr txBox="1"/>
            <p:nvPr/>
          </p:nvSpPr>
          <p:spPr>
            <a:xfrm>
              <a:off x="-9743" y="3384339"/>
              <a:ext cx="4641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i="1" dirty="0" smtClean="0">
                  <a:solidFill>
                    <a:srgbClr val="1F497D"/>
                  </a:solidFill>
                </a:rPr>
                <a:t>Diamond BLM in IR7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47419" y="3699929"/>
            <a:ext cx="5300498" cy="2529370"/>
            <a:chOff x="4690415" y="1045539"/>
            <a:chExt cx="4354551" cy="2077969"/>
          </a:xfrm>
        </p:grpSpPr>
        <p:grpSp>
          <p:nvGrpSpPr>
            <p:cNvPr id="8" name="Gruppieren 22"/>
            <p:cNvGrpSpPr/>
            <p:nvPr/>
          </p:nvGrpSpPr>
          <p:grpSpPr>
            <a:xfrm>
              <a:off x="4690415" y="1045539"/>
              <a:ext cx="4354551" cy="2077969"/>
              <a:chOff x="4690415" y="1045539"/>
              <a:chExt cx="4354551" cy="2077969"/>
            </a:xfrm>
          </p:grpSpPr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736899" y="1045539"/>
                <a:ext cx="4308067" cy="2077969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2" name="Gerade Verbindung mit Pfeil 41"/>
              <p:cNvCxnSpPr/>
              <p:nvPr/>
            </p:nvCxnSpPr>
            <p:spPr>
              <a:xfrm>
                <a:off x="5141633" y="1290975"/>
                <a:ext cx="287511" cy="0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42"/>
              <p:cNvSpPr txBox="1"/>
              <p:nvPr/>
            </p:nvSpPr>
            <p:spPr>
              <a:xfrm>
                <a:off x="4690415" y="1146880"/>
                <a:ext cx="4512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4F81BD"/>
                    </a:solidFill>
                  </a:rPr>
                  <a:t>B1</a:t>
                </a:r>
                <a:endParaRPr lang="de-DE" sz="1400" b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4" name="Textfeld 43"/>
              <p:cNvSpPr txBox="1"/>
              <p:nvPr/>
            </p:nvSpPr>
            <p:spPr>
              <a:xfrm>
                <a:off x="4695646" y="1329293"/>
                <a:ext cx="7115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FF0000"/>
                    </a:solidFill>
                  </a:rPr>
                  <a:t>B2</a:t>
                </a:r>
                <a:endParaRPr lang="de-DE" sz="1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Gerade Verbindung mit Pfeil 44"/>
              <p:cNvCxnSpPr/>
              <p:nvPr/>
            </p:nvCxnSpPr>
            <p:spPr>
              <a:xfrm rot="10800000">
                <a:off x="5119703" y="1468089"/>
                <a:ext cx="28751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45"/>
              <p:cNvSpPr txBox="1"/>
              <p:nvPr/>
            </p:nvSpPr>
            <p:spPr>
              <a:xfrm>
                <a:off x="7974419" y="2055573"/>
                <a:ext cx="924048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de-DE" sz="1200" b="1" dirty="0" smtClean="0">
                    <a:solidFill>
                      <a:srgbClr val="1F497D"/>
                    </a:solidFill>
                  </a:rPr>
                  <a:t>UFO </a:t>
                </a:r>
                <a:r>
                  <a:rPr lang="de-DE" sz="1200" b="1" dirty="0" err="1" smtClean="0">
                    <a:solidFill>
                      <a:srgbClr val="1F497D"/>
                    </a:solidFill>
                  </a:rPr>
                  <a:t>location</a:t>
                </a:r>
                <a:endParaRPr lang="de-DE" sz="1200" b="1" dirty="0" smtClean="0">
                  <a:solidFill>
                    <a:srgbClr val="1F497D"/>
                  </a:solidFill>
                </a:endParaRPr>
              </a:p>
            </p:txBody>
          </p:sp>
          <p:cxnSp>
            <p:nvCxnSpPr>
              <p:cNvPr id="17" name="Gerade Verbindung mit Pfeil 46"/>
              <p:cNvCxnSpPr/>
              <p:nvPr/>
            </p:nvCxnSpPr>
            <p:spPr bwMode="auto">
              <a:xfrm flipH="1" flipV="1">
                <a:off x="7591647" y="2014227"/>
                <a:ext cx="382772" cy="15973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Gerade Verbindung mit Pfeil 49"/>
              <p:cNvCxnSpPr/>
              <p:nvPr/>
            </p:nvCxnSpPr>
            <p:spPr>
              <a:xfrm flipH="1">
                <a:off x="5104764" y="1739398"/>
                <a:ext cx="654591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50"/>
              <p:cNvSpPr txBox="1"/>
              <p:nvPr/>
            </p:nvSpPr>
            <p:spPr>
              <a:xfrm>
                <a:off x="5032162" y="1739398"/>
                <a:ext cx="7997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b="1" dirty="0">
                    <a:solidFill>
                      <a:prstClr val="white">
                        <a:lumMod val="50000"/>
                      </a:prstClr>
                    </a:solidFill>
                  </a:rPr>
                  <a:t>2</a:t>
                </a:r>
                <a:r>
                  <a:rPr lang="de-DE" sz="1200" b="1" dirty="0" smtClean="0">
                    <a:solidFill>
                      <a:prstClr val="white">
                        <a:lumMod val="50000"/>
                      </a:prstClr>
                    </a:solidFill>
                  </a:rPr>
                  <a:t>00m</a:t>
                </a:r>
                <a:endParaRPr lang="de-DE" sz="1200" b="1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</p:grpSp>
        <p:sp>
          <p:nvSpPr>
            <p:cNvPr id="9" name="Abgerundetes Rechteck 4"/>
            <p:cNvSpPr/>
            <p:nvPr/>
          </p:nvSpPr>
          <p:spPr bwMode="auto">
            <a:xfrm>
              <a:off x="7586361" y="1687040"/>
              <a:ext cx="361628" cy="170259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000" b="1" dirty="0" smtClean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Pt. 4</a:t>
              </a:r>
              <a:endParaRPr lang="de-DE" sz="10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0" name="Gerade Verbindung 7"/>
            <p:cNvCxnSpPr/>
            <p:nvPr/>
          </p:nvCxnSpPr>
          <p:spPr bwMode="auto">
            <a:xfrm>
              <a:off x="7764503" y="1857299"/>
              <a:ext cx="0" cy="11811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6730" y="1201510"/>
            <a:ext cx="1877792" cy="136144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uf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4" y="1183209"/>
            <a:ext cx="787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00" y="164575"/>
            <a:ext cx="7104925" cy="629095"/>
          </a:xfrm>
        </p:spPr>
        <p:txBody>
          <a:bodyPr/>
          <a:lstStyle/>
          <a:p>
            <a:r>
              <a:rPr lang="en-US" dirty="0" smtClean="0"/>
              <a:t>BLM Relocation for UFO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1086296"/>
            <a:ext cx="4992650" cy="3302830"/>
          </a:xfrm>
        </p:spPr>
        <p:txBody>
          <a:bodyPr/>
          <a:lstStyle/>
          <a:p>
            <a:r>
              <a:rPr lang="en-GB" dirty="0"/>
              <a:t>BLM system designed to protect from beam losses at  maximum-beta locations (</a:t>
            </a:r>
            <a:r>
              <a:rPr lang="en-GB" dirty="0" err="1"/>
              <a:t>quadrupoles</a:t>
            </a:r>
            <a:r>
              <a:rPr lang="en-GB" dirty="0"/>
              <a:t>)</a:t>
            </a:r>
          </a:p>
          <a:p>
            <a:r>
              <a:rPr lang="en-GB" dirty="0"/>
              <a:t>During </a:t>
            </a:r>
            <a:r>
              <a:rPr lang="en-GB" dirty="0" smtClean="0"/>
              <a:t>Run 1 </a:t>
            </a:r>
            <a:r>
              <a:rPr lang="en-GB" dirty="0"/>
              <a:t>there were 3 BLMs per beam per </a:t>
            </a:r>
            <a:r>
              <a:rPr lang="en-GB" dirty="0" smtClean="0"/>
              <a:t>quadrupole</a:t>
            </a:r>
            <a:endParaRPr lang="en-GB" dirty="0"/>
          </a:p>
          <a:p>
            <a:r>
              <a:rPr lang="en-GB" dirty="0"/>
              <a:t>Middle BLM moved to main dipole interconnect in order to protect efficiently from UFO losses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Gain a factor 30 in </a:t>
            </a:r>
            <a:r>
              <a:rPr lang="en-GB" dirty="0" smtClean="0">
                <a:solidFill>
                  <a:srgbClr val="FF0000"/>
                </a:solidFill>
              </a:rPr>
              <a:t>sensitivity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" y="4427530"/>
            <a:ext cx="856615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1124700"/>
            <a:ext cx="3745693" cy="29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at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80" y="1316725"/>
            <a:ext cx="7924800" cy="1190555"/>
          </a:xfrm>
        </p:spPr>
        <p:txBody>
          <a:bodyPr/>
          <a:lstStyle/>
          <a:p>
            <a:r>
              <a:rPr lang="en-GB" dirty="0"/>
              <a:t>Multi-stage collimation system with ~100 moveable devices</a:t>
            </a:r>
          </a:p>
          <a:p>
            <a:r>
              <a:rPr lang="en-GB" dirty="0"/>
              <a:t>Hierarchy between cleaning stages must be preserved </a:t>
            </a:r>
          </a:p>
          <a:p>
            <a:r>
              <a:rPr lang="en-GB" dirty="0"/>
              <a:t>To </a:t>
            </a:r>
            <a:r>
              <a:rPr lang="en-GB" dirty="0" smtClean="0"/>
              <a:t>date – no </a:t>
            </a:r>
            <a:r>
              <a:rPr lang="en-GB" dirty="0"/>
              <a:t>quench with stored beam energies up to </a:t>
            </a:r>
            <a:r>
              <a:rPr lang="en-GB" dirty="0" smtClean="0"/>
              <a:t>330 MJ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7" y="2585194"/>
            <a:ext cx="7730067" cy="35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Tight is Tight?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59" y="1728792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>
            <a:off x="2025633" y="3203568"/>
            <a:ext cx="1785950" cy="1588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08" y="990578"/>
            <a:ext cx="3929090" cy="3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11649" y="2040123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55A0"/>
                </a:solidFill>
              </a:rPr>
              <a:t>Norway</a:t>
            </a:r>
            <a:endParaRPr lang="sv-SE" sz="1400" b="1" dirty="0">
              <a:solidFill>
                <a:srgbClr val="0055A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3883" y="1062016"/>
            <a:ext cx="3929090" cy="3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954459" y="3205156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55A0"/>
                </a:solidFill>
              </a:rPr>
              <a:t>Iberian</a:t>
            </a:r>
          </a:p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55A0"/>
                </a:solidFill>
              </a:rPr>
              <a:t>peninsula</a:t>
            </a:r>
            <a:endParaRPr lang="sv-SE" sz="1400" b="1" dirty="0">
              <a:solidFill>
                <a:srgbClr val="0055A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7466" r="54827"/>
          <a:stretch/>
        </p:blipFill>
        <p:spPr bwMode="auto">
          <a:xfrm>
            <a:off x="3419850" y="3889860"/>
            <a:ext cx="2360640" cy="247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5097467" y="3633784"/>
            <a:ext cx="2143140" cy="158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097467" y="3205156"/>
            <a:ext cx="2071702" cy="138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ight Brace 14"/>
          <p:cNvSpPr/>
          <p:nvPr/>
        </p:nvSpPr>
        <p:spPr bwMode="auto">
          <a:xfrm rot="10800000">
            <a:off x="4811715" y="3205156"/>
            <a:ext cx="285752" cy="428628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 smtClean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597137" y="2490776"/>
            <a:ext cx="1571636" cy="158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811451" y="1919272"/>
            <a:ext cx="1318827" cy="138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ight Brace 17"/>
          <p:cNvSpPr/>
          <p:nvPr/>
        </p:nvSpPr>
        <p:spPr bwMode="auto">
          <a:xfrm>
            <a:off x="4025897" y="1919272"/>
            <a:ext cx="285752" cy="571504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9" y="4868324"/>
            <a:ext cx="3259667" cy="877282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solidFill>
                  <a:srgbClr val="0055A0"/>
                </a:solidFill>
              </a:rPr>
              <a:t>Intermediate settings (2011):</a:t>
            </a:r>
          </a:p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solidFill>
                  <a:srgbClr val="0055A0"/>
                </a:solidFill>
              </a:rPr>
              <a:t>~3.1 mm gap</a:t>
            </a:r>
          </a:p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solidFill>
                  <a:srgbClr val="0055A0"/>
                </a:solidFill>
              </a:rPr>
              <a:t>at primary collimator</a:t>
            </a:r>
            <a:endParaRPr lang="sv-SE" sz="2400" dirty="0">
              <a:solidFill>
                <a:srgbClr val="0055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20262" y="4892879"/>
            <a:ext cx="3361267" cy="822115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>
            <a:defPPr>
              <a:defRPr lang="en-US"/>
            </a:defPPr>
            <a:lvl1pPr algn="ctr" defTabSz="457200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 sz="2400">
                <a:solidFill>
                  <a:srgbClr val="0055A0"/>
                </a:solidFill>
              </a:defRPr>
            </a:lvl1pPr>
          </a:lstStyle>
          <a:p>
            <a:r>
              <a:rPr lang="en-US" dirty="0"/>
              <a:t>Tight settings (2012):</a:t>
            </a:r>
          </a:p>
          <a:p>
            <a:r>
              <a:rPr lang="en-US" dirty="0"/>
              <a:t>~2.2 mm gap at </a:t>
            </a:r>
            <a:br>
              <a:rPr lang="en-US" dirty="0"/>
            </a:br>
            <a:r>
              <a:rPr lang="en-US" dirty="0"/>
              <a:t>primary collimator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9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164575"/>
            <a:ext cx="7066520" cy="629095"/>
          </a:xfrm>
        </p:spPr>
        <p:txBody>
          <a:bodyPr/>
          <a:lstStyle/>
          <a:p>
            <a:r>
              <a:rPr lang="en-US" dirty="0" smtClean="0"/>
              <a:t>Collimation Verification with BLMs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85" y="1009485"/>
            <a:ext cx="7924800" cy="921720"/>
          </a:xfrm>
        </p:spPr>
        <p:txBody>
          <a:bodyPr/>
          <a:lstStyle/>
          <a:p>
            <a:r>
              <a:rPr lang="en-US" dirty="0"/>
              <a:t>BLM system used both for setting-up and qualifying</a:t>
            </a:r>
          </a:p>
          <a:p>
            <a:r>
              <a:rPr lang="en-US" dirty="0"/>
              <a:t>Beam cleaning efficiencies ≥ 99.98% ~ as </a:t>
            </a:r>
            <a:r>
              <a:rPr lang="en-US" dirty="0" smtClean="0"/>
              <a:t>designed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9396" y="1769329"/>
            <a:ext cx="8839200" cy="4547005"/>
            <a:chOff x="152401" y="2074460"/>
            <a:chExt cx="8839200" cy="4547005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52401" y="2074460"/>
              <a:ext cx="8839200" cy="4547005"/>
              <a:chOff x="152400" y="1579158"/>
              <a:chExt cx="8839200" cy="4547005"/>
            </a:xfrm>
          </p:grpSpPr>
          <p:pic>
            <p:nvPicPr>
              <p:cNvPr id="12" name="Content Placeholder 5" descr="lossmap_dx_b1.png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-3687" t="8753" r="-3687"/>
              <a:stretch>
                <a:fillRect/>
              </a:stretch>
            </p:blipFill>
            <p:spPr bwMode="auto">
              <a:xfrm>
                <a:off x="152400" y="1579158"/>
                <a:ext cx="8839200" cy="4547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3522686" y="3830795"/>
                <a:ext cx="2308486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306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400" b="1" i="1" dirty="0" smtClean="0">
                    <a:solidFill>
                      <a:srgbClr val="00007D"/>
                    </a:solidFill>
                  </a:rPr>
                  <a:t>Measurement offset – ensures acquisition chain is alive</a:t>
                </a:r>
                <a:endParaRPr lang="en-US" sz="1400" b="1" i="1" dirty="0">
                  <a:solidFill>
                    <a:srgbClr val="00007D"/>
                  </a:solidFill>
                </a:endParaRPr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6640970" y="2963624"/>
                <a:ext cx="180049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306" eaLnBrk="0" fontAlgn="base" hangingPunct="0">
                  <a:spcAft>
                    <a:spcPct val="0"/>
                  </a:spcAft>
                  <a:defRPr/>
                </a:pPr>
                <a:r>
                  <a:rPr lang="en-US" b="1" i="1" dirty="0">
                    <a:solidFill>
                      <a:srgbClr val="0000FF"/>
                    </a:solidFill>
                  </a:rPr>
                  <a:t>Peak </a:t>
                </a:r>
                <a:r>
                  <a:rPr lang="en-US" b="1" i="1" dirty="0" smtClean="0">
                    <a:solidFill>
                      <a:srgbClr val="0000FF"/>
                    </a:solidFill>
                  </a:rPr>
                  <a:t>leakage</a:t>
                </a:r>
              </a:p>
              <a:p>
                <a:pPr algn="ctr" defTabSz="914306" eaLnBrk="0" fontAlgn="base" hangingPunct="0">
                  <a:spcAft>
                    <a:spcPct val="0"/>
                  </a:spcAft>
                  <a:defRPr/>
                </a:pPr>
                <a:r>
                  <a:rPr lang="en-US" b="1" i="1" dirty="0" smtClean="0">
                    <a:solidFill>
                      <a:srgbClr val="0000FF"/>
                    </a:solidFill>
                  </a:rPr>
                  <a:t>to SC </a:t>
                </a:r>
                <a:r>
                  <a:rPr lang="en-US" b="1" i="1" dirty="0">
                    <a:solidFill>
                      <a:srgbClr val="0000FF"/>
                    </a:solidFill>
                  </a:rPr>
                  <a:t>magnets</a:t>
                </a:r>
              </a:p>
            </p:txBody>
          </p:sp>
          <p:cxnSp>
            <p:nvCxnSpPr>
              <p:cNvPr id="15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724025" y="1887538"/>
                <a:ext cx="4975225" cy="158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6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1711964" y="3585855"/>
                <a:ext cx="665321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2538483" y="1864056"/>
                <a:ext cx="35620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306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i="1" dirty="0">
                    <a:solidFill>
                      <a:srgbClr val="FF0000"/>
                    </a:solidFill>
                  </a:rPr>
                  <a:t>Loss at primary collimator</a:t>
                </a:r>
              </a:p>
            </p:txBody>
          </p:sp>
        </p:grp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661302" y="2909250"/>
              <a:ext cx="2202827" cy="58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spAutoFit/>
            </a:bodyPr>
            <a:lstStyle/>
            <a:p>
              <a:pPr algn="ctr" defTabSz="914306" eaLnBrk="0" fontAlgn="base" hangingPunct="0">
                <a:spcAft>
                  <a:spcPct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Collimation</a:t>
              </a:r>
            </a:p>
            <a:p>
              <a:pPr algn="ctr" defTabSz="914306" eaLnBrk="0" fontAlgn="base" hangingPunct="0">
                <a:spcAft>
                  <a:spcPct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Momentum Cleaning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20"/>
            <p:cNvCxnSpPr>
              <a:cxnSpLocks noChangeShapeType="1"/>
              <a:stCxn id="6" idx="2"/>
            </p:cNvCxnSpPr>
            <p:nvPr/>
          </p:nvCxnSpPr>
          <p:spPr bwMode="auto">
            <a:xfrm rot="16200000" flipH="1">
              <a:off x="2875313" y="3381420"/>
              <a:ext cx="291533" cy="5167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559909" y="2788696"/>
              <a:ext cx="1951155" cy="58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spAutoFit/>
            </a:bodyPr>
            <a:lstStyle/>
            <a:p>
              <a:pPr algn="ctr" defTabSz="914306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Collimation</a:t>
              </a:r>
            </a:p>
            <a:p>
              <a:pPr algn="ctr" defTabSz="914306" eaLnBrk="0" fontAlgn="base" hangingPunct="0">
                <a:spcAft>
                  <a:spcPct val="0"/>
                </a:spcAft>
                <a:defRPr/>
              </a:pPr>
              <a:r>
                <a:rPr lang="en-US" sz="1600" b="1" i="1" dirty="0" err="1" smtClean="0">
                  <a:solidFill>
                    <a:srgbClr val="FF0000"/>
                  </a:solidFill>
                </a:rPr>
                <a:t>Betatron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 Cleaning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6155140" y="2764242"/>
              <a:ext cx="374745" cy="25191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3601624" y="3446063"/>
              <a:ext cx="2144078" cy="58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6" rIns="91430" bIns="45716">
              <a:spAutoFit/>
            </a:bodyPr>
            <a:lstStyle/>
            <a:p>
              <a:pPr algn="ctr" defTabSz="914306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Beam Dump Protection</a:t>
              </a:r>
            </a:p>
          </p:txBody>
        </p:sp>
        <p:cxnSp>
          <p:nvCxnSpPr>
            <p:cNvPr id="11" name="Straight Arrow Connector 20"/>
            <p:cNvCxnSpPr>
              <a:cxnSpLocks noChangeShapeType="1"/>
            </p:cNvCxnSpPr>
            <p:nvPr/>
          </p:nvCxnSpPr>
          <p:spPr bwMode="auto">
            <a:xfrm rot="16200000" flipH="1">
              <a:off x="5402426" y="3547468"/>
              <a:ext cx="291533" cy="51672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75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0" y="164575"/>
            <a:ext cx="7949836" cy="629095"/>
          </a:xfrm>
        </p:spPr>
        <p:txBody>
          <a:bodyPr/>
          <a:lstStyle/>
          <a:p>
            <a:r>
              <a:rPr lang="en-US" dirty="0" smtClean="0"/>
              <a:t>New: Collimators with Embedded BPMs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45" y="971080"/>
            <a:ext cx="7924800" cy="1689820"/>
          </a:xfrm>
        </p:spPr>
        <p:txBody>
          <a:bodyPr/>
          <a:lstStyle/>
          <a:p>
            <a:r>
              <a:rPr lang="en-GB" sz="1600" dirty="0"/>
              <a:t>18 tertiary collimators now equipped with BPM buttons</a:t>
            </a:r>
          </a:p>
          <a:p>
            <a:r>
              <a:rPr lang="en-GB" sz="1600" dirty="0"/>
              <a:t>Readout via high resolution Diode Orbit electronics</a:t>
            </a:r>
          </a:p>
          <a:p>
            <a:pPr lvl="1"/>
            <a:r>
              <a:rPr lang="en-GB" sz="1400" dirty="0"/>
              <a:t>Compensated diode peak detectors - resolution &lt;100nm for centred beams</a:t>
            </a:r>
          </a:p>
          <a:p>
            <a:r>
              <a:rPr lang="en-GB" sz="1600" dirty="0"/>
              <a:t>Allows fast, parallel alignment</a:t>
            </a:r>
          </a:p>
          <a:p>
            <a:pPr lvl="1"/>
            <a:r>
              <a:rPr lang="en-GB" sz="1400" dirty="0" smtClean="0"/>
              <a:t>&lt;20 </a:t>
            </a:r>
            <a:r>
              <a:rPr lang="en-GB" sz="1400" dirty="0"/>
              <a:t>s for all BPM collimators without touching the beam</a:t>
            </a:r>
          </a:p>
          <a:p>
            <a:pPr lvl="1"/>
            <a:r>
              <a:rPr lang="en-GB" sz="1400" dirty="0"/>
              <a:t>2 orders of magnitude faster than BLM </a:t>
            </a:r>
            <a:r>
              <a:rPr lang="en-GB" sz="1400" dirty="0" smtClean="0"/>
              <a:t>method</a:t>
            </a:r>
            <a:endParaRPr lang="en-GB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3830" y="3083355"/>
            <a:ext cx="5694928" cy="2768532"/>
            <a:chOff x="-279411" y="2980267"/>
            <a:chExt cx="6922347" cy="3080515"/>
          </a:xfrm>
        </p:grpSpPr>
        <p:grpSp>
          <p:nvGrpSpPr>
            <p:cNvPr id="5" name="Group 4"/>
            <p:cNvGrpSpPr/>
            <p:nvPr/>
          </p:nvGrpSpPr>
          <p:grpSpPr>
            <a:xfrm>
              <a:off x="-279411" y="2980267"/>
              <a:ext cx="6922347" cy="3080515"/>
              <a:chOff x="0" y="1284246"/>
              <a:chExt cx="6922347" cy="3080515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2" b="5420"/>
              <a:stretch/>
            </p:blipFill>
            <p:spPr bwMode="auto">
              <a:xfrm>
                <a:off x="0" y="1284246"/>
                <a:ext cx="6922347" cy="3080515"/>
              </a:xfrm>
              <a:prstGeom prst="flowChartManualInpu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352800" y="3776133"/>
                <a:ext cx="3132667" cy="588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159933" y="3115733"/>
              <a:ext cx="1058334" cy="448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85" y="1854395"/>
            <a:ext cx="2945221" cy="196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07835" y="3823513"/>
            <a:ext cx="2950660" cy="2491979"/>
            <a:chOff x="6213629" y="3963304"/>
            <a:chExt cx="2950660" cy="2491979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629" y="3963304"/>
              <a:ext cx="2950660" cy="249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961518" y="5693434"/>
              <a:ext cx="2156604" cy="232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9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600" y="2276850"/>
            <a:ext cx="7066520" cy="3264425"/>
          </a:xfrm>
        </p:spPr>
        <p:txBody>
          <a:bodyPr/>
          <a:lstStyle/>
          <a:p>
            <a:r>
              <a:rPr lang="en-US" dirty="0" smtClean="0"/>
              <a:t>Overview and General Challenges</a:t>
            </a:r>
          </a:p>
          <a:p>
            <a:r>
              <a:rPr lang="en-US" dirty="0" smtClean="0"/>
              <a:t>LHC Introduction</a:t>
            </a:r>
          </a:p>
          <a:p>
            <a:r>
              <a:rPr lang="en-US" dirty="0" smtClean="0"/>
              <a:t>Summary of LHC Run 1</a:t>
            </a:r>
          </a:p>
          <a:p>
            <a:r>
              <a:rPr lang="en-US" dirty="0" smtClean="0"/>
              <a:t>Beam Instrumentation R&amp;D during LHC Run 2</a:t>
            </a:r>
            <a:endParaRPr lang="en-US" dirty="0" smtClean="0">
              <a:solidFill>
                <a:srgbClr val="FF00FF"/>
              </a:solidFill>
            </a:endParaRPr>
          </a:p>
          <a:p>
            <a:r>
              <a:rPr lang="en-US" dirty="0" smtClean="0"/>
              <a:t>HL-LHC Challenges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Orbit Stability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2582902"/>
            <a:ext cx="44037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842" y="3425205"/>
            <a:ext cx="426561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8067" y="2826758"/>
            <a:ext cx="4593102" cy="685316"/>
          </a:xfrm>
          <a:prstGeom prst="rect">
            <a:avLst/>
          </a:prstGeom>
          <a:solidFill>
            <a:srgbClr val="DCE6F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dirty="0">
                <a:solidFill>
                  <a:prstClr val="black"/>
                </a:solidFill>
                <a:latin typeface="Calibri" pitchFamily="-111" charset="0"/>
              </a:rPr>
              <a:t>Orbit correction at IP to bring beams </a:t>
            </a:r>
            <a:r>
              <a:rPr lang="en-US" sz="1600" dirty="0" smtClean="0">
                <a:solidFill>
                  <a:prstClr val="black"/>
                </a:solidFill>
                <a:latin typeface="Calibri" pitchFamily="-111" charset="0"/>
              </a:rPr>
              <a:t>head-on</a:t>
            </a:r>
            <a:endParaRPr lang="en-US" sz="1600" dirty="0">
              <a:solidFill>
                <a:prstClr val="black"/>
              </a:solidFill>
              <a:latin typeface="Calibri" pitchFamily="-111" charset="0"/>
            </a:endParaRPr>
          </a:p>
          <a:p>
            <a:pPr eaLnBrk="1" hangingPunct="1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dirty="0">
                <a:solidFill>
                  <a:prstClr val="black"/>
                </a:solidFill>
                <a:latin typeface="Calibri" pitchFamily="-111" charset="0"/>
              </a:rPr>
              <a:t>Slow drift over the year </a:t>
            </a:r>
            <a:r>
              <a:rPr lang="en-US" sz="1600" dirty="0">
                <a:solidFill>
                  <a:prstClr val="black"/>
                </a:solidFill>
                <a:latin typeface="Calibri" pitchFamily="-111" charset="0"/>
                <a:sym typeface="Wingdings" pitchFamily="-111" charset="2"/>
              </a:rPr>
              <a:t>not corrected by </a:t>
            </a:r>
            <a:r>
              <a:rPr lang="en-US" sz="1600" dirty="0" smtClean="0">
                <a:solidFill>
                  <a:prstClr val="black"/>
                </a:solidFill>
                <a:latin typeface="Calibri" pitchFamily="-111" charset="0"/>
                <a:sym typeface="Wingdings" pitchFamily="-111" charset="2"/>
              </a:rPr>
              <a:t>feedback</a:t>
            </a:r>
            <a:endParaRPr lang="en-GB" sz="1600" dirty="0">
              <a:solidFill>
                <a:prstClr val="black"/>
              </a:solidFill>
              <a:latin typeface="Calibri" pitchFamily="-111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0696" y="5535936"/>
            <a:ext cx="4510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800" dirty="0" smtClean="0">
                <a:solidFill>
                  <a:prstClr val="black"/>
                </a:solidFill>
                <a:latin typeface="Calibri" pitchFamily="-111" charset="0"/>
              </a:rPr>
              <a:t>Fill to fill </a:t>
            </a:r>
            <a:r>
              <a:rPr lang="en-US" sz="1800" dirty="0">
                <a:solidFill>
                  <a:prstClr val="black"/>
                </a:solidFill>
                <a:latin typeface="Calibri" pitchFamily="-111" charset="0"/>
              </a:rPr>
              <a:t>difference is very </a:t>
            </a:r>
            <a:r>
              <a:rPr lang="en-US" sz="1800" dirty="0" smtClean="0">
                <a:solidFill>
                  <a:prstClr val="black"/>
                </a:solidFill>
                <a:latin typeface="Calibri" pitchFamily="-111" charset="0"/>
              </a:rPr>
              <a:t>small</a:t>
            </a:r>
            <a:endParaRPr lang="en-GB" sz="1800" dirty="0">
              <a:solidFill>
                <a:prstClr val="black"/>
              </a:solidFill>
              <a:latin typeface="Calibri" pitchFamily="-111" charset="0"/>
            </a:endParaRP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068763" y="3512074"/>
            <a:ext cx="0" cy="13561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9"/>
          <p:cNvSpPr txBox="1"/>
          <p:nvPr/>
        </p:nvSpPr>
        <p:spPr>
          <a:xfrm>
            <a:off x="3168650" y="4166124"/>
            <a:ext cx="900113" cy="40005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>
                <a:solidFill>
                  <a:prstClr val="black"/>
                </a:solidFill>
                <a:latin typeface="Calibri" pitchFamily="-111" charset="0"/>
              </a:rPr>
              <a:t>80 </a:t>
            </a:r>
            <a:r>
              <a:rPr lang="en-US" sz="2000">
                <a:solidFill>
                  <a:prstClr val="black"/>
                </a:solidFill>
                <a:latin typeface="Symbol" pitchFamily="-111" charset="2"/>
              </a:rPr>
              <a:t>m</a:t>
            </a:r>
            <a:r>
              <a:rPr lang="en-US" sz="2000">
                <a:solidFill>
                  <a:prstClr val="black"/>
                </a:solidFill>
                <a:latin typeface="Calibri" pitchFamily="-111" charset="0"/>
              </a:rPr>
              <a:t>m</a:t>
            </a:r>
            <a:endParaRPr lang="en-GB" sz="2000">
              <a:solidFill>
                <a:prstClr val="black"/>
              </a:solidFill>
              <a:latin typeface="Calibri" pitchFamily="-111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9575" y="4372499"/>
            <a:ext cx="125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Calibri" pitchFamily="-111" charset="0"/>
              </a:rPr>
              <a:t>7 </a:t>
            </a:r>
            <a:r>
              <a:rPr lang="en-US" sz="2000" dirty="0">
                <a:solidFill>
                  <a:prstClr val="black"/>
                </a:solidFill>
                <a:latin typeface="Symbol" pitchFamily="-111" charset="2"/>
              </a:rPr>
              <a:t>m</a:t>
            </a:r>
            <a:r>
              <a:rPr lang="en-US" sz="2000" dirty="0">
                <a:solidFill>
                  <a:prstClr val="black"/>
                </a:solidFill>
                <a:latin typeface="Calibri" pitchFamily="-111" charset="0"/>
              </a:rPr>
              <a:t>m </a:t>
            </a:r>
            <a:r>
              <a:rPr lang="en-US" sz="2000" dirty="0" err="1">
                <a:solidFill>
                  <a:prstClr val="black"/>
                </a:solidFill>
                <a:latin typeface="Calibri" pitchFamily="-111" charset="0"/>
              </a:rPr>
              <a:t>rms</a:t>
            </a:r>
            <a:endParaRPr lang="en-GB" sz="2000" dirty="0">
              <a:solidFill>
                <a:prstClr val="black"/>
              </a:solidFill>
              <a:latin typeface="Calibri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501" y="2954866"/>
            <a:ext cx="1498011" cy="321733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/>
          </a:bodyPr>
          <a:lstStyle/>
          <a:p>
            <a:r>
              <a:rPr lang="en-GB" dirty="0" smtClean="0"/>
              <a:t>2012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7924800" cy="1651415"/>
          </a:xfrm>
        </p:spPr>
        <p:txBody>
          <a:bodyPr/>
          <a:lstStyle/>
          <a:p>
            <a:r>
              <a:rPr lang="en-GB" sz="1800" dirty="0"/>
              <a:t>Important for collimation and collision process</a:t>
            </a:r>
          </a:p>
          <a:p>
            <a:r>
              <a:rPr lang="en-GB" sz="1800" dirty="0"/>
              <a:t>LHC does not work without orbit feedback</a:t>
            </a:r>
          </a:p>
          <a:p>
            <a:r>
              <a:rPr lang="en-GB" sz="1800" dirty="0"/>
              <a:t>Main limitations</a:t>
            </a:r>
          </a:p>
          <a:p>
            <a:pPr lvl="1"/>
            <a:r>
              <a:rPr lang="en-GB" sz="1600" dirty="0"/>
              <a:t>Temperature dependence of electronics</a:t>
            </a:r>
          </a:p>
          <a:p>
            <a:pPr lvl="1"/>
            <a:r>
              <a:rPr lang="en-GB" sz="1600" dirty="0"/>
              <a:t>Linearity and directivity of </a:t>
            </a:r>
            <a:r>
              <a:rPr lang="en-GB" sz="1600" dirty="0" err="1"/>
              <a:t>stripline</a:t>
            </a:r>
            <a:r>
              <a:rPr lang="en-GB" sz="1600" dirty="0"/>
              <a:t> couplers near the interaction </a:t>
            </a:r>
            <a:r>
              <a:rPr lang="en-GB" sz="1600" dirty="0" smtClean="0"/>
              <a:t>points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613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Orbit 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1201510"/>
            <a:ext cx="3878905" cy="2189085"/>
          </a:xfrm>
        </p:spPr>
        <p:txBody>
          <a:bodyPr/>
          <a:lstStyle/>
          <a:p>
            <a:r>
              <a:rPr lang="en-US" dirty="0"/>
              <a:t>Improvements Foreseen</a:t>
            </a:r>
            <a:endParaRPr lang="en-GB" dirty="0"/>
          </a:p>
          <a:p>
            <a:pPr lvl="1"/>
            <a:r>
              <a:rPr lang="en-GB" dirty="0" smtClean="0"/>
              <a:t>Thermalized </a:t>
            </a:r>
            <a:r>
              <a:rPr lang="en-GB" dirty="0"/>
              <a:t>racks</a:t>
            </a:r>
          </a:p>
          <a:p>
            <a:pPr lvl="1"/>
            <a:r>
              <a:rPr lang="en-GB" dirty="0"/>
              <a:t>Maintains temperature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within </a:t>
            </a:r>
            <a:r>
              <a:rPr lang="en-GB" dirty="0"/>
              <a:t>±0.2°C</a:t>
            </a:r>
          </a:p>
          <a:p>
            <a:pPr lvl="1"/>
            <a:r>
              <a:rPr lang="en-GB" dirty="0"/>
              <a:t>Prototype successfully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tested </a:t>
            </a:r>
            <a:r>
              <a:rPr lang="en-GB" dirty="0"/>
              <a:t>in </a:t>
            </a:r>
            <a:r>
              <a:rPr lang="en-GB" dirty="0" smtClean="0"/>
              <a:t>2012 – installed during LS1.</a:t>
            </a:r>
            <a:endParaRPr lang="en-GB" dirty="0"/>
          </a:p>
        </p:txBody>
      </p:sp>
      <p:pic>
        <p:nvPicPr>
          <p:cNvPr id="4" name="Picture 7" descr="IMG_20120731_1822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51563" y="4014614"/>
            <a:ext cx="1901692" cy="1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t="4733" r="5770" b="3549"/>
          <a:stretch>
            <a:fillRect/>
          </a:stretch>
        </p:blipFill>
        <p:spPr bwMode="auto">
          <a:xfrm>
            <a:off x="4418380" y="1086295"/>
            <a:ext cx="4262955" cy="211706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6" name="Image 18" descr="Schrof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350" y="3313785"/>
            <a:ext cx="4594710" cy="291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7959438" y="6002135"/>
            <a:ext cx="1173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fr-FR" sz="1400" i="1" dirty="0">
                <a:solidFill>
                  <a:prstClr val="black"/>
                </a:solidFill>
                <a:latin typeface="Calibri" pitchFamily="-111" charset="0"/>
              </a:rPr>
              <a:t>1 bin ~ 30um</a:t>
            </a:r>
          </a:p>
        </p:txBody>
      </p:sp>
      <p:pic>
        <p:nvPicPr>
          <p:cNvPr id="8" name="Picture 4" descr="\\cern.ch\dfs\Users\a\amargiol\Desktop\schroffPhot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348" y="3429336"/>
            <a:ext cx="1421154" cy="255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\\cern.ch\dfs\Users\a\amargiol\Desktop\lhx3_bi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498" y="3429000"/>
            <a:ext cx="1205103" cy="263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3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Orbit 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6"/>
            <a:ext cx="7924800" cy="537670"/>
          </a:xfrm>
        </p:spPr>
        <p:txBody>
          <a:bodyPr/>
          <a:lstStyle/>
          <a:p>
            <a:r>
              <a:rPr lang="en-US" sz="2400" dirty="0"/>
              <a:t>Earth Tides dominate during </a:t>
            </a:r>
            <a:r>
              <a:rPr lang="en-US" sz="2400" dirty="0" smtClean="0"/>
              <a:t>Physics</a:t>
            </a:r>
            <a:endParaRPr lang="en-GB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7" b="-1"/>
          <a:stretch/>
        </p:blipFill>
        <p:spPr bwMode="auto">
          <a:xfrm>
            <a:off x="885120" y="1700775"/>
            <a:ext cx="7425265" cy="45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4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Orbit 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47890"/>
            <a:ext cx="7495660" cy="5184674"/>
          </a:xfrm>
        </p:spPr>
        <p:txBody>
          <a:bodyPr/>
          <a:lstStyle/>
          <a:p>
            <a:r>
              <a:rPr lang="en-US" dirty="0" smtClean="0"/>
              <a:t>LHC radial orbit change on Sept. 16, 2015 between 01:45 and 02:15 (23:45-00:15 UTC), being at injection energy. Radial amplitudes are large, ~200 </a:t>
            </a:r>
            <a:r>
              <a:rPr lang="en-US" dirty="0" err="1" smtClean="0"/>
              <a:t>μm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Earthquake in Chile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Observed roughly 1 hour after the 8.3 magnitude quake, which fits with a simple estimate based on a distance of 12,000 km at a speed of 4 km/s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20" y="2361587"/>
            <a:ext cx="5808540" cy="206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90" y="3649898"/>
            <a:ext cx="3714137" cy="1680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0001" y="2469421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Oscillation period </a:t>
            </a:r>
            <a:r>
              <a:rPr lang="en-US" dirty="0" smtClean="0"/>
              <a:t>is ~25 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90" y="164575"/>
            <a:ext cx="7181735" cy="629095"/>
          </a:xfrm>
        </p:spPr>
        <p:txBody>
          <a:bodyPr/>
          <a:lstStyle/>
          <a:p>
            <a:r>
              <a:rPr lang="en-US" dirty="0" smtClean="0"/>
              <a:t>Running with 25 ns Bunch Spacing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6"/>
            <a:ext cx="7924800" cy="1613009"/>
          </a:xfrm>
        </p:spPr>
        <p:txBody>
          <a:bodyPr/>
          <a:lstStyle/>
          <a:p>
            <a:r>
              <a:rPr lang="en-GB" sz="1800" dirty="0"/>
              <a:t>During Run </a:t>
            </a:r>
            <a:r>
              <a:rPr lang="en-GB" sz="1800" dirty="0" smtClean="0"/>
              <a:t>1 </a:t>
            </a:r>
            <a:r>
              <a:rPr lang="en-GB" sz="1800" dirty="0"/>
              <a:t>ran at 50ns bunch spacing with near ultimate bunch intensities and small emittances</a:t>
            </a:r>
          </a:p>
          <a:p>
            <a:pPr lvl="1"/>
            <a:r>
              <a:rPr lang="en-GB" sz="1600" dirty="0"/>
              <a:t>Achieved a peak luminosity of nearly  8×10</a:t>
            </a:r>
            <a:r>
              <a:rPr lang="en-GB" sz="1600" baseline="30000" dirty="0"/>
              <a:t>33 </a:t>
            </a:r>
            <a:r>
              <a:rPr lang="en-GB" sz="1600" dirty="0"/>
              <a:t>cm</a:t>
            </a:r>
            <a:r>
              <a:rPr lang="en-GB" sz="1600" baseline="30000" dirty="0"/>
              <a:t>-2</a:t>
            </a:r>
            <a:r>
              <a:rPr lang="en-GB" sz="1600" dirty="0"/>
              <a:t>s</a:t>
            </a:r>
            <a:r>
              <a:rPr lang="en-GB" sz="1600" baseline="30000" dirty="0"/>
              <a:t>-1</a:t>
            </a:r>
          </a:p>
          <a:p>
            <a:r>
              <a:rPr lang="en-GB" sz="1800" dirty="0"/>
              <a:t>Close to design luminosity of 10</a:t>
            </a:r>
            <a:r>
              <a:rPr lang="en-GB" sz="1800" baseline="30000" dirty="0"/>
              <a:t>34 </a:t>
            </a:r>
            <a:r>
              <a:rPr lang="en-GB" sz="1800" dirty="0"/>
              <a:t>cm</a:t>
            </a:r>
            <a:r>
              <a:rPr lang="en-GB" sz="1800" baseline="30000" dirty="0"/>
              <a:t>-2</a:t>
            </a:r>
            <a:r>
              <a:rPr lang="en-GB" sz="1800" dirty="0"/>
              <a:t>s</a:t>
            </a:r>
            <a:r>
              <a:rPr lang="en-GB" sz="1800" baseline="30000" dirty="0"/>
              <a:t>-1</a:t>
            </a:r>
            <a:endParaRPr lang="en-GB" sz="1800" dirty="0"/>
          </a:p>
          <a:p>
            <a:r>
              <a:rPr lang="en-GB" sz="1800" dirty="0">
                <a:solidFill>
                  <a:srgbClr val="FF0000"/>
                </a:solidFill>
              </a:rPr>
              <a:t>Why change</a:t>
            </a:r>
            <a:r>
              <a:rPr lang="en-GB" sz="1800" dirty="0" smtClean="0">
                <a:solidFill>
                  <a:srgbClr val="FF0000"/>
                </a:solidFill>
              </a:rPr>
              <a:t>?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31500" y="5234035"/>
            <a:ext cx="7924800" cy="9601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/>
              <a:t>Experiments inefficient with large number of collisions per crossing</a:t>
            </a:r>
          </a:p>
          <a:p>
            <a:r>
              <a:rPr lang="en-GB" sz="1800" dirty="0"/>
              <a:t>Moving to 25ns spacing</a:t>
            </a:r>
          </a:p>
          <a:p>
            <a:pPr lvl="1"/>
            <a:r>
              <a:rPr lang="en-GB" sz="1600" dirty="0"/>
              <a:t>increases total intensity while significantly lowering pile-up</a:t>
            </a:r>
          </a:p>
        </p:txBody>
      </p:sp>
      <p:pic>
        <p:nvPicPr>
          <p:cNvPr id="5" name="Picture 2" descr="https://atlas.web.cern.ch/Atlas/GROUPS/DATAPREPARATION/PublicPlots/2012/DataSummary/figs/peakLumiByFill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63" y="2554012"/>
            <a:ext cx="5304367" cy="38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7" y="2688388"/>
            <a:ext cx="7171267" cy="241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2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ns Bunch Spacing &amp; E-Cloud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6"/>
            <a:ext cx="7924800" cy="921720"/>
          </a:xfrm>
        </p:spPr>
        <p:txBody>
          <a:bodyPr/>
          <a:lstStyle/>
          <a:p>
            <a:r>
              <a:rPr lang="en-GB" sz="1800" dirty="0"/>
              <a:t>When an accelerator is operated with close bunch spacing an Electron Cloud can develop in the beam chamber due to Secondary Emission from the chamber </a:t>
            </a:r>
            <a:r>
              <a:rPr lang="en-GB" sz="1800" dirty="0" smtClean="0"/>
              <a:t>wall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" y="3966670"/>
            <a:ext cx="2389851" cy="223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10" y="2046420"/>
            <a:ext cx="6063011" cy="19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459725" y="4005075"/>
            <a:ext cx="3456450" cy="22658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>
              <a:buNone/>
            </a:pPr>
            <a:r>
              <a:rPr lang="en-GB" sz="1800" u="sng" dirty="0"/>
              <a:t>Consequences</a:t>
            </a:r>
          </a:p>
          <a:p>
            <a:r>
              <a:rPr lang="en-GB" sz="1800" dirty="0"/>
              <a:t>Impact on beam quality</a:t>
            </a:r>
          </a:p>
          <a:p>
            <a:pPr lvl="1"/>
            <a:r>
              <a:rPr lang="en-GB" sz="1600" dirty="0"/>
              <a:t>induced instabilities, particle loss, </a:t>
            </a:r>
            <a:r>
              <a:rPr lang="en-GB" sz="1600" dirty="0" err="1"/>
              <a:t>emittance</a:t>
            </a:r>
            <a:r>
              <a:rPr lang="en-GB" sz="1600" dirty="0"/>
              <a:t> growth</a:t>
            </a:r>
          </a:p>
          <a:p>
            <a:pPr lvl="1"/>
            <a:r>
              <a:rPr lang="en-GB" sz="1600" dirty="0"/>
              <a:t>Dynamic pressure rise</a:t>
            </a:r>
          </a:p>
          <a:p>
            <a:pPr lvl="1"/>
            <a:r>
              <a:rPr lang="en-GB" sz="1600" dirty="0"/>
              <a:t>Heat load (for cryogenic sections)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For LHC these are much worse for 25ns </a:t>
            </a:r>
            <a:r>
              <a:rPr lang="en-GB" sz="1800" dirty="0" smtClean="0">
                <a:solidFill>
                  <a:srgbClr val="FF0000"/>
                </a:solidFill>
              </a:rPr>
              <a:t>beams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100" y="3960837"/>
            <a:ext cx="3632393" cy="223819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492250" y="5664621"/>
            <a:ext cx="1699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Scrubbing efficiency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551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6" y="164575"/>
            <a:ext cx="7028114" cy="629095"/>
          </a:xfrm>
        </p:spPr>
        <p:txBody>
          <a:bodyPr/>
          <a:lstStyle/>
          <a:p>
            <a:r>
              <a:rPr lang="en-US" dirty="0" smtClean="0"/>
              <a:t>Doublet Bunches </a:t>
            </a:r>
            <a:r>
              <a:rPr lang="en-US" smtClean="0"/>
              <a:t>&amp; Interlock BPMs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44" y="1102752"/>
            <a:ext cx="4685411" cy="335101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Eight BPMs </a:t>
            </a:r>
            <a:r>
              <a:rPr lang="en-US" dirty="0"/>
              <a:t>n</a:t>
            </a:r>
            <a:r>
              <a:rPr lang="en-US" dirty="0" smtClean="0"/>
              <a:t>ear the dump extraction line are part of the LHC technical interlock</a:t>
            </a:r>
          </a:p>
          <a:p>
            <a:pPr lvl="1"/>
            <a:r>
              <a:rPr lang="en-US" dirty="0" smtClean="0"/>
              <a:t>A few mm orbit window threshold, accompanied with # of turns and time interval, triggers the beam dump. </a:t>
            </a:r>
          </a:p>
          <a:p>
            <a:r>
              <a:rPr lang="en-US" dirty="0" smtClean="0"/>
              <a:t>The BPM read-out electronics was not designed to cope with 6 ns / 25 ns doublet bunches</a:t>
            </a:r>
          </a:p>
          <a:p>
            <a:pPr lvl="1"/>
            <a:r>
              <a:rPr lang="en-US" dirty="0" smtClean="0"/>
              <a:t>False beam dumps, perhaps even unsafe operation!</a:t>
            </a:r>
          </a:p>
          <a:p>
            <a:pPr lvl="1"/>
            <a:r>
              <a:rPr lang="en-US" dirty="0" smtClean="0"/>
              <a:t>Bad orbit and wrong FB values for all other BPMs</a:t>
            </a:r>
          </a:p>
          <a:p>
            <a:r>
              <a:rPr lang="en-US" dirty="0" smtClean="0"/>
              <a:t>Looking into new BPM signals processing schemas</a:t>
            </a:r>
          </a:p>
          <a:p>
            <a:pPr lvl="1"/>
            <a:r>
              <a:rPr lang="en-US" dirty="0" smtClean="0"/>
              <a:t>1.2 GHz broadband analog section</a:t>
            </a:r>
          </a:p>
          <a:p>
            <a:pPr lvl="1"/>
            <a:r>
              <a:rPr lang="en-US" dirty="0" smtClean="0"/>
              <a:t>4 GSPS 12-bit ADC based DDC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14" y="1758389"/>
            <a:ext cx="2135284" cy="143558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2" y="4453770"/>
            <a:ext cx="4973662" cy="1711949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459" y="3216541"/>
            <a:ext cx="2991453" cy="3050398"/>
          </a:xfrm>
          <a:prstGeom prst="rect">
            <a:avLst/>
          </a:prstGeom>
        </p:spPr>
      </p:pic>
      <p:pic>
        <p:nvPicPr>
          <p:cNvPr id="156" name="Picture 5" descr="Macintosh HD:Users:tlefevre:Desktop:WCM_doublet_241114_v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b="62619"/>
          <a:stretch>
            <a:fillRect/>
          </a:stretch>
        </p:blipFill>
        <p:spPr bwMode="auto">
          <a:xfrm>
            <a:off x="6722680" y="1011938"/>
            <a:ext cx="2239720" cy="120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8" name="Straight Connector 157"/>
          <p:cNvCxnSpPr/>
          <p:nvPr/>
        </p:nvCxnSpPr>
        <p:spPr bwMode="auto">
          <a:xfrm>
            <a:off x="7452375" y="1508750"/>
            <a:ext cx="4992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 w="sm" len="sm"/>
            <a:tailEnd type="triangle" w="sm" len="sm"/>
          </a:ln>
          <a:effectLst/>
        </p:spPr>
      </p:cxnSp>
      <p:sp>
        <p:nvSpPr>
          <p:cNvPr id="162" name="TextBox 161"/>
          <p:cNvSpPr txBox="1"/>
          <p:nvPr/>
        </p:nvSpPr>
        <p:spPr>
          <a:xfrm>
            <a:off x="7514139" y="1531316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6 ns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21" y="932675"/>
            <a:ext cx="4647004" cy="2035465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dirty="0" smtClean="0"/>
              <a:t>Bunch-by-bunch measurements</a:t>
            </a:r>
          </a:p>
          <a:p>
            <a:r>
              <a:rPr lang="en-US" dirty="0"/>
              <a:t>F</a:t>
            </a:r>
            <a:r>
              <a:rPr lang="en-US" sz="1800" dirty="0"/>
              <a:t>ast Beam Current Transformer</a:t>
            </a:r>
          </a:p>
          <a:p>
            <a:pPr lvl="1"/>
            <a:r>
              <a:rPr lang="en-US" sz="1600" dirty="0"/>
              <a:t>Relative bunch </a:t>
            </a:r>
            <a:r>
              <a:rPr lang="en-US" sz="1600" dirty="0" smtClean="0"/>
              <a:t>intensities</a:t>
            </a:r>
            <a:endParaRPr lang="en-US" sz="1600" dirty="0"/>
          </a:p>
          <a:p>
            <a:r>
              <a:rPr lang="en-US" sz="1800" dirty="0" smtClean="0"/>
              <a:t>Synchrotron Light Monitor</a:t>
            </a:r>
          </a:p>
          <a:p>
            <a:pPr lvl="1"/>
            <a:r>
              <a:rPr lang="en-US" sz="1600" dirty="0" smtClean="0"/>
              <a:t>Relative bunch size</a:t>
            </a:r>
          </a:p>
          <a:p>
            <a:pPr lvl="1"/>
            <a:r>
              <a:rPr lang="en-US" sz="1600" dirty="0"/>
              <a:t>G</a:t>
            </a:r>
            <a:r>
              <a:rPr lang="en-US" sz="1600" dirty="0" smtClean="0"/>
              <a:t>ated camera allows </a:t>
            </a:r>
            <a:r>
              <a:rPr lang="en-US" sz="1600" dirty="0"/>
              <a:t>profile of </a:t>
            </a:r>
            <a:r>
              <a:rPr lang="en-US" sz="1600" dirty="0" smtClean="0"/>
              <a:t>all bunches </a:t>
            </a:r>
            <a:r>
              <a:rPr lang="en-US" sz="1600" dirty="0"/>
              <a:t>to be captured in a few </a:t>
            </a:r>
            <a:r>
              <a:rPr lang="en-US" sz="1600" dirty="0" smtClean="0"/>
              <a:t>minutes</a:t>
            </a:r>
          </a:p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ns – Measuring Instabilities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469" y="2926664"/>
            <a:ext cx="9128531" cy="3383248"/>
            <a:chOff x="0" y="2888259"/>
            <a:chExt cx="9128531" cy="3383248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888259"/>
              <a:ext cx="9128531" cy="3383248"/>
              <a:chOff x="0" y="2888259"/>
              <a:chExt cx="9128531" cy="3383248"/>
            </a:xfrm>
          </p:grpSpPr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5893704" y="2968141"/>
                <a:ext cx="3050429" cy="2749152"/>
                <a:chOff x="4587756" y="3701769"/>
                <a:chExt cx="4730193" cy="4263012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/>
                <a:srcRect l="29040" t="56622" r="3466" b="9404"/>
                <a:stretch/>
              </p:blipFill>
              <p:spPr bwMode="auto">
                <a:xfrm>
                  <a:off x="5040147" y="5950856"/>
                  <a:ext cx="4277802" cy="2013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7425283" y="5680528"/>
                  <a:ext cx="1261518" cy="284265"/>
                </a:xfrm>
                <a:prstGeom prst="rect">
                  <a:avLst/>
                </a:prstGeom>
              </p:spPr>
              <p:txBody>
                <a:bodyPr vert="horz" wrap="none" lIns="45720" tIns="0" rIns="45720" bIns="0" rtlCol="0" anchor="t">
                  <a:normAutofit fontScale="92500" lnSpcReduction="10000"/>
                </a:bodyPr>
                <a:lstStyle/>
                <a:p>
                  <a:r>
                    <a:rPr lang="en-GB" sz="1400" dirty="0" smtClean="0"/>
                    <a:t>Bunch number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4099130" y="4190395"/>
                  <a:ext cx="1261518" cy="284265"/>
                </a:xfrm>
                <a:prstGeom prst="rect">
                  <a:avLst/>
                </a:prstGeom>
              </p:spPr>
              <p:txBody>
                <a:bodyPr vert="horz" wrap="none" lIns="45720" tIns="0" rIns="45720" bIns="0" rtlCol="0" anchor="t">
                  <a:normAutofit fontScale="92500" lnSpcReduction="10000"/>
                </a:bodyPr>
                <a:lstStyle/>
                <a:p>
                  <a:r>
                    <a:rPr lang="en-GB" sz="1400" dirty="0" err="1" smtClean="0"/>
                    <a:t>Emittance</a:t>
                  </a:r>
                  <a:endParaRPr lang="en-GB" sz="1400" dirty="0" smtClean="0"/>
                </a:p>
              </p:txBody>
            </p:sp>
          </p:grpSp>
          <p:grpSp>
            <p:nvGrpSpPr>
              <p:cNvPr id="34" name="Group 33"/>
              <p:cNvGrpSpPr>
                <a:grpSpLocks noChangeAspect="1"/>
              </p:cNvGrpSpPr>
              <p:nvPr/>
            </p:nvGrpSpPr>
            <p:grpSpPr>
              <a:xfrm>
                <a:off x="5877770" y="2888259"/>
                <a:ext cx="3063939" cy="3085142"/>
                <a:chOff x="-4781" y="1333343"/>
                <a:chExt cx="4599622" cy="4631450"/>
              </a:xfrm>
            </p:grpSpPr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9286" t="10171" r="1266" b="5270"/>
                <a:stretch/>
              </p:blipFill>
              <p:spPr bwMode="auto">
                <a:xfrm>
                  <a:off x="453362" y="1333343"/>
                  <a:ext cx="4141479" cy="2013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2988753" y="5680528"/>
                  <a:ext cx="1261518" cy="284265"/>
                </a:xfrm>
                <a:prstGeom prst="rect">
                  <a:avLst/>
                </a:prstGeom>
              </p:spPr>
              <p:txBody>
                <a:bodyPr vert="horz" wrap="none" lIns="45720" tIns="0" rIns="45720" bIns="0" rtlCol="0" anchor="t">
                  <a:normAutofit fontScale="92500" lnSpcReduction="10000"/>
                </a:bodyPr>
                <a:lstStyle/>
                <a:p>
                  <a:r>
                    <a:rPr lang="en-GB" sz="1400" dirty="0" smtClean="0"/>
                    <a:t>Bunch number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 rot="16200000">
                  <a:off x="-493407" y="4190395"/>
                  <a:ext cx="1261518" cy="284265"/>
                </a:xfrm>
                <a:prstGeom prst="rect">
                  <a:avLst/>
                </a:prstGeom>
              </p:spPr>
              <p:txBody>
                <a:bodyPr vert="horz" wrap="none" lIns="45720" tIns="0" rIns="45720" bIns="0" rtlCol="0" anchor="t">
                  <a:normAutofit fontScale="92500" lnSpcReduction="10000"/>
                </a:bodyPr>
                <a:lstStyle/>
                <a:p>
                  <a:r>
                    <a:rPr lang="en-GB" sz="1400" dirty="0" err="1" smtClean="0"/>
                    <a:t>Emittance</a:t>
                  </a:r>
                  <a:endParaRPr lang="en-GB" sz="1400" dirty="0" smtClean="0"/>
                </a:p>
              </p:txBody>
            </p:sp>
          </p:grp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929735"/>
                <a:ext cx="5653825" cy="3322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213139" y="5963730"/>
                <a:ext cx="39153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b="1" dirty="0" err="1" smtClean="0">
                    <a:solidFill>
                      <a:srgbClr val="0055A0"/>
                    </a:solidFill>
                  </a:rPr>
                  <a:t>Emittance</a:t>
                </a:r>
                <a:r>
                  <a:rPr lang="en-US" sz="1400" b="1" dirty="0" smtClean="0">
                    <a:solidFill>
                      <a:srgbClr val="0055A0"/>
                    </a:solidFill>
                  </a:rPr>
                  <a:t> blow-up before &amp; after scrubbing</a:t>
                </a:r>
                <a:endParaRPr lang="en-US" sz="1400" b="1" dirty="0">
                  <a:solidFill>
                    <a:srgbClr val="0055A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6064" y="2968577"/>
              <a:ext cx="3661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LHC Synchrotron Light Diagnostics</a:t>
              </a:r>
              <a:endParaRPr lang="en-US" sz="1600" b="1" dirty="0"/>
            </a:p>
          </p:txBody>
        </p:sp>
      </p:grpSp>
      <p:pic>
        <p:nvPicPr>
          <p:cNvPr id="18" name="Picture 17" descr="B1_Fill4167_FBC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1489" r="2475" b="7111"/>
          <a:stretch/>
        </p:blipFill>
        <p:spPr>
          <a:xfrm>
            <a:off x="5102204" y="1296726"/>
            <a:ext cx="3460235" cy="1331831"/>
          </a:xfrm>
          <a:prstGeom prst="rect">
            <a:avLst/>
          </a:prstGeom>
          <a:ln w="28575" cmpd="sng">
            <a:noFill/>
          </a:ln>
        </p:spPr>
      </p:pic>
      <p:grpSp>
        <p:nvGrpSpPr>
          <p:cNvPr id="19" name="Group 18"/>
          <p:cNvGrpSpPr>
            <a:grpSpLocks/>
          </p:cNvGrpSpPr>
          <p:nvPr/>
        </p:nvGrpSpPr>
        <p:grpSpPr>
          <a:xfrm>
            <a:off x="4865577" y="1108954"/>
            <a:ext cx="3824538" cy="1551487"/>
            <a:chOff x="1026332" y="1827839"/>
            <a:chExt cx="7301241" cy="4317552"/>
          </a:xfrm>
        </p:grpSpPr>
        <p:grpSp>
          <p:nvGrpSpPr>
            <p:cNvPr id="20" name="Group 19"/>
            <p:cNvGrpSpPr/>
            <p:nvPr/>
          </p:nvGrpSpPr>
          <p:grpSpPr>
            <a:xfrm>
              <a:off x="1026332" y="2088798"/>
              <a:ext cx="7301241" cy="4056593"/>
              <a:chOff x="447277" y="1471104"/>
              <a:chExt cx="8198295" cy="480300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894" b="7429"/>
              <a:stretch/>
            </p:blipFill>
            <p:spPr>
              <a:xfrm>
                <a:off x="824995" y="4181543"/>
                <a:ext cx="7820577" cy="209256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06" b="7589"/>
              <a:stretch/>
            </p:blipFill>
            <p:spPr>
              <a:xfrm>
                <a:off x="849589" y="1826711"/>
                <a:ext cx="7771391" cy="2121877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rot="16200000">
                <a:off x="-597815" y="2516198"/>
                <a:ext cx="2763397" cy="673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" b="1" dirty="0" smtClean="0"/>
                  <a:t>Tue 29 June</a:t>
                </a:r>
                <a:endParaRPr lang="en-GB" sz="8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6200000">
                <a:off x="-267709" y="4813924"/>
                <a:ext cx="2103182" cy="673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/>
                  <a:t>Fri 3 July</a:t>
                </a:r>
                <a:endParaRPr lang="en-GB" sz="800" dirty="0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8" b="82913"/>
            <a:stretch/>
          </p:blipFill>
          <p:spPr>
            <a:xfrm>
              <a:off x="1366704" y="1827839"/>
              <a:ext cx="6942726" cy="561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4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Benoit\2010\MD\LHC\ECloud\18nov2010\headtail\LHC.BQHT.UA47.B1H_18Nov10_15-20-59b_bunch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277" y="2802033"/>
            <a:ext cx="4585288" cy="3438967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304275" y="2750820"/>
            <a:ext cx="8186524" cy="3541395"/>
            <a:chOff x="304275" y="2750820"/>
            <a:chExt cx="8186524" cy="3541395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90"/>
            <a:stretch/>
          </p:blipFill>
          <p:spPr bwMode="auto">
            <a:xfrm>
              <a:off x="304275" y="2750820"/>
              <a:ext cx="3629061" cy="354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4788431" y="2750820"/>
              <a:ext cx="3702368" cy="354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5427129" y="3920077"/>
            <a:ext cx="2175938" cy="84666"/>
            <a:chOff x="5630334" y="1608667"/>
            <a:chExt cx="2370666" cy="84666"/>
          </a:xfrm>
        </p:grpSpPr>
        <p:sp>
          <p:nvSpPr>
            <p:cNvPr id="14" name="Rectangle 13"/>
            <p:cNvSpPr/>
            <p:nvPr/>
          </p:nvSpPr>
          <p:spPr>
            <a:xfrm>
              <a:off x="56303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827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351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875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399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923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447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971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495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019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543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67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591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115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639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16334" y="1608667"/>
              <a:ext cx="84666" cy="8466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287860" y="971080"/>
            <a:ext cx="8226854" cy="1882168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en-GB" sz="2400" dirty="0"/>
              <a:t>Intra-bunch measurements</a:t>
            </a:r>
          </a:p>
          <a:p>
            <a:r>
              <a:rPr lang="en-GB" sz="2100" dirty="0"/>
              <a:t>Head-Tail monitor</a:t>
            </a:r>
          </a:p>
          <a:p>
            <a:pPr lvl="1"/>
            <a:r>
              <a:rPr lang="en-GB" sz="1900" dirty="0"/>
              <a:t>Resolution limited to ~100</a:t>
            </a:r>
            <a:r>
              <a:rPr lang="en-GB" sz="1900" dirty="0">
                <a:latin typeface="Symbol" panose="05050102010706020507" pitchFamily="18" charset="2"/>
              </a:rPr>
              <a:t>m</a:t>
            </a:r>
            <a:r>
              <a:rPr lang="en-GB" sz="1900" dirty="0"/>
              <a:t>m due to </a:t>
            </a:r>
            <a:r>
              <a:rPr lang="en-GB" sz="1900" dirty="0" smtClean="0"/>
              <a:t>orbit offsets &amp; limited ADC resolution</a:t>
            </a:r>
            <a:endParaRPr lang="en-GB" sz="1900" dirty="0"/>
          </a:p>
          <a:p>
            <a:r>
              <a:rPr lang="en-GB" sz="2100" dirty="0"/>
              <a:t>Multiband Instability </a:t>
            </a:r>
            <a:r>
              <a:rPr lang="en-GB" sz="2100" dirty="0" smtClean="0"/>
              <a:t>Monitor – currently being developed</a:t>
            </a:r>
            <a:endParaRPr lang="en-GB" sz="2100" dirty="0"/>
          </a:p>
          <a:p>
            <a:pPr lvl="1"/>
            <a:r>
              <a:rPr lang="en-GB" sz="1900" dirty="0"/>
              <a:t>16 bands @ </a:t>
            </a:r>
            <a:r>
              <a:rPr lang="en-GB" sz="1900" dirty="0" err="1" smtClean="0"/>
              <a:t>Δf</a:t>
            </a:r>
            <a:r>
              <a:rPr lang="en-GB" sz="1900" baseline="-25000" dirty="0" err="1" smtClean="0"/>
              <a:t>b</a:t>
            </a:r>
            <a:r>
              <a:rPr lang="en-GB" sz="1900" baseline="-25000" dirty="0" smtClean="0"/>
              <a:t> </a:t>
            </a:r>
            <a:r>
              <a:rPr lang="en-GB" sz="1900" dirty="0" smtClean="0"/>
              <a:t>= 400 </a:t>
            </a:r>
            <a:r>
              <a:rPr lang="en-GB" sz="1900" dirty="0"/>
              <a:t>MHz</a:t>
            </a:r>
          </a:p>
          <a:p>
            <a:pPr lvl="1"/>
            <a:r>
              <a:rPr lang="en-GB" sz="1900" dirty="0"/>
              <a:t>Use </a:t>
            </a:r>
            <a:r>
              <a:rPr lang="en-GB" sz="1900" dirty="0" smtClean="0"/>
              <a:t>filter bank followed by direct </a:t>
            </a:r>
            <a:r>
              <a:rPr lang="en-GB" sz="1900" dirty="0"/>
              <a:t>diode detection for high </a:t>
            </a:r>
            <a:r>
              <a:rPr lang="en-GB" sz="1900" dirty="0" smtClean="0"/>
              <a:t>sensitivity</a:t>
            </a:r>
            <a:endParaRPr lang="en-GB" sz="1900" dirty="0"/>
          </a:p>
          <a:p>
            <a:pPr lvl="1"/>
            <a:r>
              <a:rPr lang="en-GB" sz="1900" dirty="0"/>
              <a:t>Can infer mode of oscillation and be used to trigger other systems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4690" y="164575"/>
            <a:ext cx="7604190" cy="629095"/>
          </a:xfrm>
        </p:spPr>
        <p:txBody>
          <a:bodyPr/>
          <a:lstStyle/>
          <a:p>
            <a:r>
              <a:rPr lang="en-US" dirty="0" smtClean="0"/>
              <a:t>25 ns – Detecting Instabilities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24" y="164575"/>
            <a:ext cx="7258545" cy="629095"/>
          </a:xfrm>
        </p:spPr>
        <p:txBody>
          <a:bodyPr/>
          <a:lstStyle/>
          <a:p>
            <a:r>
              <a:rPr lang="en-US" dirty="0" smtClean="0"/>
              <a:t>Coping with High Brightness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80" y="894270"/>
            <a:ext cx="5729030" cy="1190555"/>
          </a:xfrm>
        </p:spPr>
        <p:txBody>
          <a:bodyPr/>
          <a:lstStyle/>
          <a:p>
            <a:pPr marL="36576" indent="0">
              <a:buNone/>
            </a:pPr>
            <a:r>
              <a:rPr lang="en-GB" sz="2400" dirty="0"/>
              <a:t>Beam induced RF Heating</a:t>
            </a:r>
          </a:p>
          <a:p>
            <a:r>
              <a:rPr lang="en-GB" dirty="0"/>
              <a:t>Observed on many systems in Run </a:t>
            </a:r>
            <a:r>
              <a:rPr lang="en-GB" dirty="0" smtClean="0"/>
              <a:t>1</a:t>
            </a:r>
            <a:endParaRPr lang="en-GB" dirty="0"/>
          </a:p>
          <a:p>
            <a:r>
              <a:rPr lang="en-GB" dirty="0" smtClean="0"/>
              <a:t>Largely improved for Run 2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7" y="3467405"/>
            <a:ext cx="2164656" cy="173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55" y="2123230"/>
            <a:ext cx="2835182" cy="159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500" y="5263421"/>
            <a:ext cx="2734735" cy="498216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/>
          </a:bodyPr>
          <a:lstStyle/>
          <a:p>
            <a:endParaRPr lang="en-GB" dirty="0" smtClean="0"/>
          </a:p>
        </p:txBody>
      </p:sp>
      <p:sp>
        <p:nvSpPr>
          <p:cNvPr id="7" name="Rectangle 6"/>
          <p:cNvSpPr/>
          <p:nvPr/>
        </p:nvSpPr>
        <p:spPr>
          <a:xfrm>
            <a:off x="212571" y="5168574"/>
            <a:ext cx="2209802" cy="593063"/>
          </a:xfrm>
          <a:prstGeom prst="rect">
            <a:avLst/>
          </a:prstGeom>
        </p:spPr>
        <p:txBody>
          <a:bodyPr wrap="square">
            <a:normAutofit fontScale="85000" lnSpcReduction="10000"/>
          </a:bodyPr>
          <a:lstStyle/>
          <a:p>
            <a:r>
              <a:rPr lang="en-GB" dirty="0"/>
              <a:t>Deformation of </a:t>
            </a:r>
            <a:r>
              <a:rPr lang="en-GB" dirty="0" smtClean="0"/>
              <a:t>bellow </a:t>
            </a:r>
            <a:r>
              <a:rPr lang="en-GB" dirty="0"/>
              <a:t>support spring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0155" y="3777278"/>
            <a:ext cx="2902445" cy="488028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r>
              <a:rPr lang="en-GB" dirty="0"/>
              <a:t>Deformation of Beam screen around injection protection jaw</a:t>
            </a:r>
          </a:p>
        </p:txBody>
      </p:sp>
      <p:pic>
        <p:nvPicPr>
          <p:cNvPr id="9" name="Picture 8" descr="Kickers5.jpg"/>
          <p:cNvPicPr>
            <a:picLocks noChangeAspect="1"/>
          </p:cNvPicPr>
          <p:nvPr/>
        </p:nvPicPr>
        <p:blipFill rotWithShape="1">
          <a:blip r:embed="rId4" cstate="print"/>
          <a:srcRect l="39290" t="26870" b="19865"/>
          <a:stretch/>
        </p:blipFill>
        <p:spPr>
          <a:xfrm>
            <a:off x="2690155" y="4273910"/>
            <a:ext cx="2756517" cy="167733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Rectangle 9"/>
          <p:cNvSpPr/>
          <p:nvPr/>
        </p:nvSpPr>
        <p:spPr>
          <a:xfrm>
            <a:off x="2678033" y="5946588"/>
            <a:ext cx="2902445" cy="294118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r>
              <a:rPr lang="en-GB" dirty="0" smtClean="0"/>
              <a:t>Injection Kicker heating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67443" y="2068848"/>
            <a:ext cx="1058334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atlas.desy.de/sites/site_atlas/content/e209286/alfa_front_smal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5" y="1047890"/>
            <a:ext cx="2741609" cy="20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54564" y="3177169"/>
            <a:ext cx="2257447" cy="500814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r>
              <a:rPr lang="en-GB" dirty="0" smtClean="0"/>
              <a:t>Heating of ATLAS ALFA Detector</a:t>
            </a:r>
          </a:p>
        </p:txBody>
      </p:sp>
      <p:pic>
        <p:nvPicPr>
          <p:cNvPr id="14" name="Picture 13" descr="ferri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05" y="3736240"/>
            <a:ext cx="2662747" cy="19970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15440" y="5733300"/>
            <a:ext cx="2342705" cy="499265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r>
              <a:rPr lang="en-GB" dirty="0" smtClean="0"/>
              <a:t>Overheated and broken ferrite absorbers (BSRT).</a:t>
            </a:r>
          </a:p>
        </p:txBody>
      </p:sp>
    </p:spTree>
    <p:extLst>
      <p:ext uri="{BB962C8B-B14F-4D97-AF65-F5344CB8AC3E}">
        <p14:creationId xmlns:p14="http://schemas.microsoft.com/office/powerpoint/2010/main" val="30080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Ring Colliders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025253"/>
              </p:ext>
            </p:extLst>
          </p:nvPr>
        </p:nvGraphicFramePr>
        <p:xfrm>
          <a:off x="155425" y="1009485"/>
          <a:ext cx="8871555" cy="2151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40"/>
                <a:gridCol w="1420985"/>
                <a:gridCol w="1843440"/>
                <a:gridCol w="1320368"/>
                <a:gridCol w="1734055"/>
                <a:gridCol w="1477367"/>
              </a:tblGrid>
              <a:tr h="6484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Collider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Years</a:t>
                      </a:r>
                      <a:r>
                        <a:rPr lang="en-US" baseline="0" dirty="0" smtClean="0"/>
                        <a:t> of 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Circumference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[km]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Energy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Luminosity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567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Tevatron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1983-2011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p-͞p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980-980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4e32</a:t>
                      </a:r>
                      <a:endParaRPr lang="en-US" dirty="0"/>
                    </a:p>
                  </a:txBody>
                  <a:tcPr/>
                </a:tc>
              </a:tr>
              <a:tr h="3756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1989-2000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-e</a:t>
                      </a:r>
                      <a:r>
                        <a:rPr lang="en-US" baseline="30000" dirty="0" smtClean="0"/>
                        <a:t>-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104.5-104.5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2.1e31</a:t>
                      </a:r>
                      <a:endParaRPr lang="en-US" dirty="0"/>
                    </a:p>
                  </a:txBody>
                  <a:tcPr/>
                </a:tc>
              </a:tr>
              <a:tr h="3756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HERA*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1992-2007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p-e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920-27.5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5.1e31</a:t>
                      </a:r>
                      <a:endParaRPr lang="en-US" dirty="0"/>
                    </a:p>
                  </a:txBody>
                  <a:tcPr/>
                </a:tc>
              </a:tr>
              <a:tr h="37567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LHC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2008-…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p-p / Pb</a:t>
                      </a:r>
                      <a:r>
                        <a:rPr lang="en-US" b="1" baseline="30000" dirty="0" smtClean="0"/>
                        <a:t>82+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6500-6500**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5e33**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22790" y="3121760"/>
            <a:ext cx="6500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  achieved &gt;50% longitudinal spin polarization of the e-beam</a:t>
            </a:r>
            <a:br>
              <a:rPr lang="en-US" dirty="0" smtClean="0"/>
            </a:br>
            <a:r>
              <a:rPr lang="en-US" dirty="0" smtClean="0"/>
              <a:t>** 2015 data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45980" y="3813050"/>
            <a:ext cx="7233510" cy="25347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Common technologies</a:t>
            </a:r>
          </a:p>
          <a:p>
            <a:pPr lvl="1"/>
            <a:r>
              <a:rPr lang="en-US" dirty="0" smtClean="0"/>
              <a:t>Superconductive RF and/or magnets</a:t>
            </a:r>
          </a:p>
          <a:p>
            <a:r>
              <a:rPr lang="en-US" dirty="0" smtClean="0"/>
              <a:t>Common goals</a:t>
            </a:r>
          </a:p>
          <a:p>
            <a:pPr lvl="1"/>
            <a:r>
              <a:rPr lang="en-US" dirty="0" smtClean="0"/>
              <a:t>Highest energy of the colliding beams</a:t>
            </a:r>
          </a:p>
          <a:p>
            <a:pPr lvl="1"/>
            <a:r>
              <a:rPr lang="en-US" dirty="0" smtClean="0"/>
              <a:t>High integrated luminosity</a:t>
            </a:r>
          </a:p>
          <a:p>
            <a:pPr lvl="1"/>
            <a:r>
              <a:rPr lang="en-US" dirty="0" smtClean="0"/>
              <a:t>High spin polarization (leptons)</a:t>
            </a:r>
          </a:p>
          <a:p>
            <a:pPr lvl="1"/>
            <a:r>
              <a:rPr lang="en-US" dirty="0" smtClean="0"/>
              <a:t>Low investment and operational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3345" y="1201510"/>
            <a:ext cx="2971795" cy="178166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Mirror heating clearly correlated to</a:t>
            </a:r>
          </a:p>
          <a:p>
            <a:pPr lvl="1"/>
            <a:r>
              <a:rPr lang="en-US" dirty="0"/>
              <a:t>beam intensity</a:t>
            </a:r>
          </a:p>
          <a:p>
            <a:pPr lvl="1"/>
            <a:r>
              <a:rPr lang="en-US" dirty="0"/>
              <a:t>beam spectrum</a:t>
            </a:r>
          </a:p>
          <a:p>
            <a:pPr lvl="1"/>
            <a:r>
              <a:rPr lang="en-US" dirty="0"/>
              <a:t>bunch length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668" y="3886965"/>
            <a:ext cx="2521586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18" y="3886965"/>
            <a:ext cx="2446531" cy="21600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531" y="3561285"/>
            <a:ext cx="5417678" cy="503296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sz="1800" dirty="0" smtClean="0"/>
              <a:t>Failure of mirror holder + blistering of mirror coating</a:t>
            </a:r>
          </a:p>
          <a:p>
            <a:pPr lvl="1"/>
            <a:endParaRPr lang="en-US" sz="1800" dirty="0" smtClean="0"/>
          </a:p>
          <a:p>
            <a:pPr marL="36576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69340" y="1076506"/>
            <a:ext cx="2132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Metallic </a:t>
            </a:r>
            <a:r>
              <a:rPr lang="en-US" sz="1200" b="1" dirty="0">
                <a:solidFill>
                  <a:schemeClr val="bg1"/>
                </a:solidFill>
              </a:rPr>
              <a:t>mirror holder + Silicon bulk </a:t>
            </a:r>
            <a:r>
              <a:rPr lang="en-US" sz="1200" b="1" dirty="0" smtClean="0">
                <a:solidFill>
                  <a:schemeClr val="bg1"/>
                </a:solidFill>
              </a:rPr>
              <a:t>mirror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39006" y="3339573"/>
            <a:ext cx="0" cy="1211262"/>
          </a:xfrm>
          <a:prstGeom prst="straightConnector1">
            <a:avLst/>
          </a:prstGeom>
          <a:ln w="76200" cmpd="sng">
            <a:solidFill>
              <a:schemeClr val="tx1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01012" y="5060098"/>
            <a:ext cx="721050" cy="0"/>
          </a:xfrm>
          <a:prstGeom prst="straightConnector1">
            <a:avLst/>
          </a:prstGeom>
          <a:ln w="76200" cmpd="sng">
            <a:solidFill>
              <a:schemeClr val="tx1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978115" y="4783926"/>
            <a:ext cx="3062341" cy="111735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dirty="0" smtClean="0"/>
              <a:t>Complete Re-design</a:t>
            </a:r>
          </a:p>
          <a:p>
            <a:r>
              <a:rPr lang="en-US" dirty="0" smtClean="0"/>
              <a:t>EM Simulations</a:t>
            </a:r>
          </a:p>
          <a:p>
            <a:r>
              <a:rPr lang="en-US" dirty="0" smtClean="0"/>
              <a:t>Lab Measurements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19" name="Picture 18" descr="heating_test_Tvacuum.pn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4" y="1244602"/>
            <a:ext cx="3891350" cy="1844094"/>
          </a:xfrm>
          <a:prstGeom prst="rect">
            <a:avLst/>
          </a:prstGeom>
        </p:spPr>
      </p:pic>
      <p:pic>
        <p:nvPicPr>
          <p:cNvPr id="20" name="Picture 2" descr="C:\Rhodri\LHC Project\BSRT\BSRT\LHC - BSRT\Photos assemblage\DSCN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22" y="1229804"/>
            <a:ext cx="2502436" cy="1877463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51554" y="1223473"/>
            <a:ext cx="1992698" cy="749262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Metallic holder</a:t>
            </a:r>
          </a:p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Silicon bulk mirror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43000" y="2065867"/>
            <a:ext cx="92628" cy="1007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1329266" y="2142067"/>
            <a:ext cx="110067" cy="880533"/>
          </a:xfrm>
          <a:custGeom>
            <a:avLst/>
            <a:gdLst>
              <a:gd name="connsiteX0" fmla="*/ 694267 w 694267"/>
              <a:gd name="connsiteY0" fmla="*/ 651933 h 880533"/>
              <a:gd name="connsiteX1" fmla="*/ 0 w 694267"/>
              <a:gd name="connsiteY1" fmla="*/ 0 h 880533"/>
              <a:gd name="connsiteX2" fmla="*/ 0 w 694267"/>
              <a:gd name="connsiteY2" fmla="*/ 880533 h 880533"/>
              <a:gd name="connsiteX0" fmla="*/ 220133 w 220133"/>
              <a:gd name="connsiteY0" fmla="*/ 601133 h 880533"/>
              <a:gd name="connsiteX1" fmla="*/ 0 w 220133"/>
              <a:gd name="connsiteY1" fmla="*/ 0 h 880533"/>
              <a:gd name="connsiteX2" fmla="*/ 0 w 220133"/>
              <a:gd name="connsiteY2" fmla="*/ 880533 h 880533"/>
              <a:gd name="connsiteX0" fmla="*/ 0 w 118534"/>
              <a:gd name="connsiteY0" fmla="*/ 601133 h 880533"/>
              <a:gd name="connsiteX1" fmla="*/ 118534 w 118534"/>
              <a:gd name="connsiteY1" fmla="*/ 0 h 880533"/>
              <a:gd name="connsiteX2" fmla="*/ 118534 w 118534"/>
              <a:gd name="connsiteY2" fmla="*/ 880533 h 880533"/>
              <a:gd name="connsiteX0" fmla="*/ 0 w 211667"/>
              <a:gd name="connsiteY0" fmla="*/ 338667 h 880533"/>
              <a:gd name="connsiteX1" fmla="*/ 211667 w 211667"/>
              <a:gd name="connsiteY1" fmla="*/ 0 h 880533"/>
              <a:gd name="connsiteX2" fmla="*/ 211667 w 211667"/>
              <a:gd name="connsiteY2" fmla="*/ 880533 h 880533"/>
              <a:gd name="connsiteX0" fmla="*/ 0 w 152400"/>
              <a:gd name="connsiteY0" fmla="*/ 279400 h 880533"/>
              <a:gd name="connsiteX1" fmla="*/ 152400 w 152400"/>
              <a:gd name="connsiteY1" fmla="*/ 0 h 880533"/>
              <a:gd name="connsiteX2" fmla="*/ 152400 w 152400"/>
              <a:gd name="connsiteY2" fmla="*/ 880533 h 880533"/>
              <a:gd name="connsiteX0" fmla="*/ 0 w 110067"/>
              <a:gd name="connsiteY0" fmla="*/ 279400 h 880533"/>
              <a:gd name="connsiteX1" fmla="*/ 110067 w 110067"/>
              <a:gd name="connsiteY1" fmla="*/ 0 h 880533"/>
              <a:gd name="connsiteX2" fmla="*/ 110067 w 110067"/>
              <a:gd name="connsiteY2" fmla="*/ 880533 h 88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67" h="880533">
                <a:moveTo>
                  <a:pt x="0" y="279400"/>
                </a:moveTo>
                <a:lnTo>
                  <a:pt x="110067" y="0"/>
                </a:lnTo>
                <a:lnTo>
                  <a:pt x="110067" y="880533"/>
                </a:lnTo>
              </a:path>
            </a:pathLst>
          </a:custGeom>
          <a:noFill/>
          <a:ln w="38100"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5782" y="1989669"/>
            <a:ext cx="804334" cy="270933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 lnSpcReduction="1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3456" y="2319869"/>
            <a:ext cx="617372" cy="270933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 lnSpcReduction="10000"/>
          </a:bodyPr>
          <a:lstStyle/>
          <a:p>
            <a:r>
              <a:rPr lang="en-GB" dirty="0" smtClean="0">
                <a:solidFill>
                  <a:srgbClr val="00FF00"/>
                </a:solidFill>
              </a:rPr>
              <a:t>SR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95469" y="150662"/>
            <a:ext cx="7220140" cy="629095"/>
          </a:xfrm>
        </p:spPr>
        <p:txBody>
          <a:bodyPr/>
          <a:lstStyle/>
          <a:p>
            <a:r>
              <a:rPr lang="en-US" dirty="0" smtClean="0"/>
              <a:t>Synchrotron Light Extraction Mirror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6134" y="3916008"/>
            <a:ext cx="119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deformed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clips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0524" y="4413767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blistered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SR mirror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1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6677" y="164693"/>
            <a:ext cx="7220140" cy="629095"/>
          </a:xfrm>
        </p:spPr>
        <p:txBody>
          <a:bodyPr/>
          <a:lstStyle/>
          <a:p>
            <a:r>
              <a:rPr lang="en-US" dirty="0" smtClean="0"/>
              <a:t>Synchrotron Light Extraction Mirror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7040" y="4112305"/>
            <a:ext cx="6321530" cy="2046145"/>
            <a:chOff x="6441875" y="2883145"/>
            <a:chExt cx="5947217" cy="3005865"/>
          </a:xfrm>
        </p:grpSpPr>
        <p:sp>
          <p:nvSpPr>
            <p:cNvPr id="12" name="TextBox 11"/>
            <p:cNvSpPr txBox="1"/>
            <p:nvPr/>
          </p:nvSpPr>
          <p:spPr>
            <a:xfrm>
              <a:off x="9038349" y="3904608"/>
              <a:ext cx="3350743" cy="122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</a:rPr>
                <a:t>B-field of the beam in Time Domain. </a:t>
              </a:r>
            </a:p>
            <a:p>
              <a:pPr defTabSz="457200"/>
              <a:r>
                <a:rPr lang="en-US" sz="1600" dirty="0" smtClean="0">
                  <a:solidFill>
                    <a:prstClr val="black"/>
                  </a:solidFill>
                </a:rPr>
                <a:t>Red = Hot (bigger current density) : Blue = Cold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41875" y="2883145"/>
              <a:ext cx="2868171" cy="3005865"/>
              <a:chOff x="6441875" y="3265282"/>
              <a:chExt cx="2868171" cy="3005865"/>
            </a:xfrm>
          </p:grpSpPr>
          <p:pic>
            <p:nvPicPr>
              <p:cNvPr id="14" name="Picture 5" descr="E:\ACE3P\_results\BSRT\bsrt_v5\_results\bfield-time-front.pn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57" t="33240" r="11206" b="34569"/>
              <a:stretch>
                <a:fillRect/>
              </a:stretch>
            </p:blipFill>
            <p:spPr bwMode="auto">
              <a:xfrm>
                <a:off x="6441875" y="3265282"/>
                <a:ext cx="2520000" cy="1496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E:\ACE3P\_results\BSRT\bsrt_v5\_results\bfield-time-back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8" t="35049" r="46290" b="34618"/>
              <a:stretch>
                <a:fillRect/>
              </a:stretch>
            </p:blipFill>
            <p:spPr bwMode="auto">
              <a:xfrm flipH="1">
                <a:off x="6441875" y="4752886"/>
                <a:ext cx="2520000" cy="1518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753150" y="5614487"/>
                <a:ext cx="138091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00" b="1" dirty="0" smtClean="0">
                    <a:solidFill>
                      <a:prstClr val="white"/>
                    </a:solidFill>
                  </a:rPr>
                  <a:t>Mirror Back</a:t>
                </a:r>
                <a:endParaRPr lang="en-US" sz="11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09932" y="4097311"/>
                <a:ext cx="260011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00" b="1" dirty="0" smtClean="0">
                    <a:solidFill>
                      <a:prstClr val="white"/>
                    </a:solidFill>
                  </a:rPr>
                  <a:t>Mirror front</a:t>
                </a:r>
                <a:endParaRPr lang="en-US" sz="11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846715" y="1163105"/>
            <a:ext cx="4981575" cy="2790060"/>
            <a:chOff x="9091223" y="968453"/>
            <a:chExt cx="3844935" cy="2088218"/>
          </a:xfrm>
        </p:grpSpPr>
        <p:pic>
          <p:nvPicPr>
            <p:cNvPr id="19" name="Picture 8" descr="D:\Temp\Efield_Silicon_MirrorIN_NOferrite.gif"/>
            <p:cNvPicPr>
              <a:picLocks noChangeAspect="1" noChangeArrowheads="1" noCrop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967" y="968453"/>
              <a:ext cx="3721191" cy="1679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9091223" y="2618997"/>
              <a:ext cx="3844935" cy="437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</a:rPr>
                <a:t>E-field of a dominant resonating mode at 650 </a:t>
              </a:r>
              <a:r>
                <a:rPr lang="en-US" sz="1600" dirty="0" err="1" smtClean="0">
                  <a:solidFill>
                    <a:prstClr val="black"/>
                  </a:solidFill>
                </a:rPr>
                <a:t>MHz.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</a:p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</a:rPr>
                <a:t>(Q = 1263 / </a:t>
              </a:r>
              <a:r>
                <a:rPr lang="en-US" sz="1600" dirty="0" err="1" smtClean="0">
                  <a:solidFill>
                    <a:prstClr val="black"/>
                  </a:solidFill>
                </a:rPr>
                <a:t>Rsh</a:t>
              </a:r>
              <a:r>
                <a:rPr lang="en-US" sz="1600" dirty="0" smtClean="0">
                  <a:solidFill>
                    <a:prstClr val="black"/>
                  </a:solidFill>
                </a:rPr>
                <a:t> = 25841 Ohm)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13218" y="1046427"/>
            <a:ext cx="2488281" cy="3632255"/>
            <a:chOff x="0" y="3181036"/>
            <a:chExt cx="3099391" cy="4161328"/>
          </a:xfrm>
        </p:grpSpPr>
        <p:sp>
          <p:nvSpPr>
            <p:cNvPr id="22" name="TextBox 21"/>
            <p:cNvSpPr txBox="1"/>
            <p:nvPr/>
          </p:nvSpPr>
          <p:spPr>
            <a:xfrm>
              <a:off x="0" y="6108239"/>
              <a:ext cx="3031639" cy="123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</a:rPr>
                <a:t>Longitudinal wake impedance of BSRT </a:t>
              </a:r>
            </a:p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</a:rPr>
                <a:t>with and without Ferrite damping </a:t>
              </a:r>
            </a:p>
          </p:txBody>
        </p:sp>
        <p:pic>
          <p:nvPicPr>
            <p:cNvPr id="24" name="Picture 2" descr="bsrt5_in_nsf_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181036"/>
              <a:ext cx="3099391" cy="292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907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 Light Mirror (cont.)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40100" y="1117494"/>
            <a:ext cx="3081286" cy="5103126"/>
            <a:chOff x="5416910" y="1201510"/>
            <a:chExt cx="3081286" cy="510312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910" y="1201510"/>
              <a:ext cx="3075397" cy="44862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422799" y="5719861"/>
              <a:ext cx="3075397" cy="584775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</a:rPr>
                <a:t>Solution for </a:t>
              </a:r>
              <a:r>
                <a:rPr lang="en-GB" sz="1600" dirty="0">
                  <a:solidFill>
                    <a:schemeClr val="bg1"/>
                  </a:solidFill>
                </a:rPr>
                <a:t>R</a:t>
              </a:r>
              <a:r>
                <a:rPr lang="en-GB" sz="1600" dirty="0" smtClean="0">
                  <a:solidFill>
                    <a:schemeClr val="bg1"/>
                  </a:solidFill>
                </a:rPr>
                <a:t>un II with low RF ‘footprint’ and shielded cavities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996" y="1034145"/>
            <a:ext cx="4160817" cy="2743067"/>
            <a:chOff x="693096" y="3762059"/>
            <a:chExt cx="4023342" cy="256758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6" y="4081885"/>
              <a:ext cx="4023342" cy="2247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93096" y="3762059"/>
              <a:ext cx="3296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prstClr val="black"/>
                  </a:solidFill>
                </a:rPr>
                <a:t>OLD Extraction Mirror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2986" y="3905167"/>
            <a:ext cx="4160827" cy="2317888"/>
            <a:chOff x="522986" y="3905167"/>
            <a:chExt cx="4160827" cy="231788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86" y="4250996"/>
              <a:ext cx="4160827" cy="1972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22996" y="3905167"/>
              <a:ext cx="3409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prstClr val="black"/>
                  </a:solidFill>
                </a:rPr>
                <a:t>NEW Extraction Mirror</a:t>
              </a:r>
              <a:endParaRPr lang="en-GB" sz="2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1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45" y="1"/>
            <a:ext cx="7911429" cy="93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Brightness, Small Beam Size Measurement Challenge: </a:t>
            </a:r>
            <a:r>
              <a:rPr lang="en-US" dirty="0" smtClean="0">
                <a:solidFill>
                  <a:srgbClr val="FF0000"/>
                </a:solidFill>
              </a:rPr>
              <a:t>Sync Light (cont.)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690" y="1278320"/>
            <a:ext cx="8333886" cy="1228960"/>
          </a:xfrm>
        </p:spPr>
        <p:txBody>
          <a:bodyPr/>
          <a:lstStyle/>
          <a:p>
            <a:pPr marL="36576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Interferometry</a:t>
            </a:r>
          </a:p>
          <a:p>
            <a:r>
              <a:rPr lang="en-US" sz="1600" dirty="0"/>
              <a:t>Non-diffraction limited &amp; widely used in e</a:t>
            </a:r>
            <a:r>
              <a:rPr lang="en-US" sz="1600" baseline="30000" dirty="0"/>
              <a:t>-</a:t>
            </a:r>
            <a:r>
              <a:rPr lang="en-US" sz="1600" dirty="0"/>
              <a:t> machines for very small beam sizes</a:t>
            </a:r>
          </a:p>
          <a:p>
            <a:r>
              <a:rPr lang="en-US" sz="1600" dirty="0"/>
              <a:t>New project in collaboration with KEK, SLAC &amp; CELLS-</a:t>
            </a:r>
            <a:r>
              <a:rPr lang="en-US" sz="1600" dirty="0" smtClean="0"/>
              <a:t>ALBA</a:t>
            </a:r>
            <a:endParaRPr lang="en-US" sz="1600" dirty="0"/>
          </a:p>
        </p:txBody>
      </p:sp>
      <p:pic>
        <p:nvPicPr>
          <p:cNvPr id="14" name="Picture 10" descr="G:\Departments\AB\Groups\BI\Sections\PM\Projects\LHC\BSR\Docs-Litterature-Publications\IPAC14\VERSION_5_Rhodri\media\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2" y="2799010"/>
            <a:ext cx="406545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1" y="2575157"/>
            <a:ext cx="4614345" cy="2661897"/>
          </a:xfrm>
          <a:prstGeom prst="rect">
            <a:avLst/>
          </a:prstGeom>
        </p:spPr>
      </p:pic>
      <p:sp>
        <p:nvSpPr>
          <p:cNvPr id="16" name="TextBox 15"/>
          <p:cNvSpPr txBox="1">
            <a:spLocks/>
          </p:cNvSpPr>
          <p:nvPr/>
        </p:nvSpPr>
        <p:spPr>
          <a:xfrm>
            <a:off x="521721" y="5310845"/>
            <a:ext cx="349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</a:t>
            </a:r>
            <a:r>
              <a:rPr lang="en-US" dirty="0"/>
              <a:t>interference fringes &amp;</a:t>
            </a:r>
            <a:r>
              <a:rPr lang="en-US" dirty="0" smtClean="0"/>
              <a:t> resulting Line Spread Function</a:t>
            </a:r>
            <a:endParaRPr lang="en-US" dirty="0"/>
          </a:p>
        </p:txBody>
      </p:sp>
      <p:sp>
        <p:nvSpPr>
          <p:cNvPr id="27" name="TextBox 26"/>
          <p:cNvSpPr txBox="1">
            <a:spLocks/>
          </p:cNvSpPr>
          <p:nvPr/>
        </p:nvSpPr>
        <p:spPr>
          <a:xfrm>
            <a:off x="5121737" y="5310845"/>
            <a:ext cx="349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Interference </a:t>
            </a:r>
            <a:r>
              <a:rPr lang="en-US" dirty="0" smtClean="0"/>
              <a:t>fringes </a:t>
            </a:r>
            <a:r>
              <a:rPr lang="en-US" dirty="0"/>
              <a:t>for </a:t>
            </a:r>
            <a:r>
              <a:rPr lang="en-US" dirty="0" smtClean="0"/>
              <a:t>different </a:t>
            </a:r>
            <a:r>
              <a:rPr lang="en-US" dirty="0" err="1" smtClean="0"/>
              <a:t>emittances</a:t>
            </a:r>
            <a:r>
              <a:rPr lang="en-US" dirty="0" smtClean="0"/>
              <a:t> &amp; predicted </a:t>
            </a:r>
            <a:r>
              <a:rPr lang="en-US" dirty="0"/>
              <a:t>visibility as function </a:t>
            </a:r>
            <a:r>
              <a:rPr lang="en-US" dirty="0" smtClean="0"/>
              <a:t>of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0330" y="2451881"/>
            <a:ext cx="1218630" cy="457200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/>
          </a:bodyPr>
          <a:lstStyle/>
          <a:p>
            <a:r>
              <a:rPr lang="en-GB" dirty="0" smtClean="0"/>
              <a:t>Injection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91430" y="2451881"/>
            <a:ext cx="1218630" cy="457200"/>
          </a:xfrm>
          <a:prstGeom prst="rect">
            <a:avLst/>
          </a:prstGeom>
        </p:spPr>
        <p:txBody>
          <a:bodyPr vert="horz" wrap="none" lIns="45720" tIns="0" rIns="45720" bIns="0" rtlCol="0" anchor="t">
            <a:normAutofit/>
          </a:bodyPr>
          <a:lstStyle/>
          <a:p>
            <a:r>
              <a:rPr lang="en-GB" dirty="0"/>
              <a:t>7</a:t>
            </a:r>
            <a:r>
              <a:rPr lang="en-GB" dirty="0" smtClean="0"/>
              <a:t> </a:t>
            </a:r>
            <a:r>
              <a:rPr lang="en-GB" dirty="0" err="1" smtClean="0"/>
              <a:t>TeV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673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Results of the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636" y="1743768"/>
            <a:ext cx="3655161" cy="3533260"/>
          </a:xfrm>
        </p:spPr>
        <p:txBody>
          <a:bodyPr/>
          <a:lstStyle/>
          <a:p>
            <a:r>
              <a:rPr lang="en-US" dirty="0" smtClean="0"/>
              <a:t>Tested with one beam</a:t>
            </a:r>
          </a:p>
          <a:p>
            <a:r>
              <a:rPr lang="en-US" dirty="0" smtClean="0"/>
              <a:t>Initial measurements in 2015 look promising</a:t>
            </a:r>
            <a:r>
              <a:rPr lang="is-IS" dirty="0" smtClean="0"/>
              <a:t>…</a:t>
            </a:r>
          </a:p>
          <a:p>
            <a:r>
              <a:rPr lang="en-US" dirty="0" smtClean="0"/>
              <a:t>Cross-calibration with the wire-scanner not yet performed</a:t>
            </a:r>
          </a:p>
          <a:p>
            <a:r>
              <a:rPr lang="en-US" dirty="0" smtClean="0"/>
              <a:t>If successful, interferometers will be deployed for both beams</a:t>
            </a:r>
            <a:endParaRPr lang="en-US" dirty="0"/>
          </a:p>
        </p:txBody>
      </p:sp>
      <p:pic>
        <p:nvPicPr>
          <p:cNvPr id="4" name="Picture 3" descr="InterfWithFi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05" y="1086295"/>
            <a:ext cx="2892329" cy="48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9" y="1"/>
            <a:ext cx="7565785" cy="93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Brightness, Small Beam Size Measurement Challenge: </a:t>
            </a:r>
            <a:r>
              <a:rPr lang="en-US" dirty="0" smtClean="0">
                <a:solidFill>
                  <a:srgbClr val="FF0000"/>
                </a:solidFill>
              </a:rPr>
              <a:t>Wire Scanner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465935"/>
            <a:ext cx="7924800" cy="172822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At 450 </a:t>
            </a:r>
            <a:r>
              <a:rPr lang="en-GB" dirty="0" err="1"/>
              <a:t>GeV</a:t>
            </a:r>
            <a:r>
              <a:rPr lang="en-GB" dirty="0"/>
              <a:t> limit at 2.7×10</a:t>
            </a:r>
            <a:r>
              <a:rPr lang="en-GB" baseline="30000" dirty="0"/>
              <a:t>13</a:t>
            </a:r>
            <a:r>
              <a:rPr lang="en-GB" dirty="0"/>
              <a:t> </a:t>
            </a:r>
            <a:r>
              <a:rPr lang="en-GB" dirty="0" smtClean="0"/>
              <a:t>protons</a:t>
            </a:r>
          </a:p>
          <a:p>
            <a:pPr lvl="1"/>
            <a:r>
              <a:rPr lang="en-GB" dirty="0" smtClean="0"/>
              <a:t>One </a:t>
            </a:r>
            <a:r>
              <a:rPr lang="en-GB" dirty="0"/>
              <a:t>injected SPS batch of 144 bunches @ 50ns </a:t>
            </a:r>
            <a:r>
              <a:rPr lang="en-GB" dirty="0" smtClean="0"/>
              <a:t>OK</a:t>
            </a:r>
          </a:p>
          <a:p>
            <a:pPr lvl="1"/>
            <a:r>
              <a:rPr lang="en-GB" dirty="0" smtClean="0"/>
              <a:t>One </a:t>
            </a:r>
            <a:r>
              <a:rPr lang="en-GB" dirty="0"/>
              <a:t>injected SPS batch of 288 bunches @ 25ns NOT OK</a:t>
            </a:r>
          </a:p>
          <a:p>
            <a:r>
              <a:rPr lang="en-GB" dirty="0"/>
              <a:t>At 6.5 </a:t>
            </a:r>
            <a:r>
              <a:rPr lang="en-GB" dirty="0" err="1"/>
              <a:t>TeV</a:t>
            </a:r>
            <a:r>
              <a:rPr lang="en-GB" dirty="0"/>
              <a:t> limit at 2.7×10</a:t>
            </a:r>
            <a:r>
              <a:rPr lang="en-GB" baseline="30000" dirty="0"/>
              <a:t>12</a:t>
            </a:r>
            <a:r>
              <a:rPr lang="en-GB" dirty="0"/>
              <a:t> protons</a:t>
            </a:r>
          </a:p>
          <a:p>
            <a:pPr lvl="1"/>
            <a:r>
              <a:rPr lang="en-GB" dirty="0"/>
              <a:t>~20 bunches</a:t>
            </a:r>
          </a:p>
          <a:p>
            <a:r>
              <a:rPr lang="en-GB" dirty="0"/>
              <a:t>Issue for calibration of all other beam size measurement </a:t>
            </a:r>
            <a:r>
              <a:rPr lang="en-GB" dirty="0" smtClean="0"/>
              <a:t>devices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80" y="1931205"/>
            <a:ext cx="3268563" cy="245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4" y="1931205"/>
            <a:ext cx="3276463" cy="245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1086295"/>
            <a:ext cx="7924800" cy="80650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>
              <a:buFontTx/>
              <a:buNone/>
            </a:pPr>
            <a:r>
              <a:rPr lang="en-GB" smtClean="0"/>
              <a:t>Wire Scanners - Operational limits after LS1</a:t>
            </a:r>
          </a:p>
          <a:p>
            <a:r>
              <a:rPr lang="en-GB" smtClean="0"/>
              <a:t>Limit defined by wire sublimation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4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32" y="978180"/>
            <a:ext cx="4714500" cy="297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Going into Run 2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453876"/>
            <a:ext cx="2848655" cy="1497795"/>
          </a:xfrm>
        </p:spPr>
        <p:txBody>
          <a:bodyPr/>
          <a:lstStyle/>
          <a:p>
            <a:r>
              <a:rPr lang="en-US" dirty="0" smtClean="0"/>
              <a:t>2015: Stress level in the control room (as observed by Mike Lamont)</a:t>
            </a:r>
            <a:endParaRPr lang="en-US" dirty="0"/>
          </a:p>
        </p:txBody>
      </p:sp>
      <p:pic>
        <p:nvPicPr>
          <p:cNvPr id="5" name="Picture 4" descr="stress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313785"/>
            <a:ext cx="4398133" cy="2905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462" y="3121760"/>
            <a:ext cx="3515235" cy="2636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2923" y="5111855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More stress with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unidentified lying objects</a:t>
            </a:r>
            <a:r>
              <a:rPr lang="is-IS" b="1" dirty="0" smtClean="0">
                <a:solidFill>
                  <a:srgbClr val="FFFF00"/>
                </a:solidFill>
              </a:rPr>
              <a:t>…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Irritation with </a:t>
            </a:r>
            <a:r>
              <a:rPr lang="en-US" dirty="0" err="1" smtClean="0"/>
              <a:t>Schottky</a:t>
            </a:r>
            <a:r>
              <a:rPr lang="en-US" dirty="0" smtClean="0"/>
              <a:t> Signals?!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85" y="971080"/>
            <a:ext cx="7999110" cy="5338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6535" y="5542247"/>
            <a:ext cx="436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13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r>
              <a:rPr lang="en-US" dirty="0" smtClean="0">
                <a:solidFill>
                  <a:srgbClr val="FFFF00"/>
                </a:solidFill>
              </a:rPr>
              <a:t> stable beams – 8:30 meeting 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265542" y="1151296"/>
            <a:ext cx="7130684" cy="4760283"/>
            <a:chOff x="685801" y="964854"/>
            <a:chExt cx="8142796" cy="5435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1" y="964854"/>
              <a:ext cx="8142796" cy="5435946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410200" y="3352800"/>
              <a:ext cx="1828800" cy="1041573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r>
                <a:rPr lang="en-GB" sz="2400" dirty="0" smtClean="0"/>
                <a:t>Hum…</a:t>
              </a:r>
              <a:r>
                <a:rPr lang="en-GB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6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862652" cy="629095"/>
          </a:xfrm>
        </p:spPr>
        <p:txBody>
          <a:bodyPr/>
          <a:lstStyle/>
          <a:p>
            <a:r>
              <a:rPr lang="en-US" dirty="0" smtClean="0"/>
              <a:t>More fun with </a:t>
            </a:r>
            <a:r>
              <a:rPr lang="en-US" dirty="0" err="1" smtClean="0"/>
              <a:t>Schottky</a:t>
            </a:r>
            <a:r>
              <a:rPr lang="en-US" dirty="0" smtClean="0"/>
              <a:t> Signals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34" y="1242754"/>
            <a:ext cx="4584501" cy="2100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70" y="1122601"/>
            <a:ext cx="3502212" cy="21402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8" y="3356934"/>
            <a:ext cx="2983002" cy="29446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42" y="2601445"/>
            <a:ext cx="2901564" cy="3605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50" y="949899"/>
            <a:ext cx="5480072" cy="43229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191" y="1649767"/>
            <a:ext cx="4432300" cy="25781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50" y="1836557"/>
            <a:ext cx="3799657" cy="217733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361" y="4399821"/>
            <a:ext cx="5559660" cy="17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a stressful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77" y="1054602"/>
            <a:ext cx="6821448" cy="5090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7" y="1311961"/>
            <a:ext cx="6467432" cy="4850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40" y="1623965"/>
            <a:ext cx="4762220" cy="35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1" y="1009484"/>
            <a:ext cx="8333884" cy="5184675"/>
          </a:xfrm>
        </p:spPr>
        <p:txBody>
          <a:bodyPr/>
          <a:lstStyle/>
          <a:p>
            <a:r>
              <a:rPr lang="en-US" dirty="0" smtClean="0"/>
              <a:t>Intensity</a:t>
            </a:r>
          </a:p>
          <a:p>
            <a:pPr lvl="1"/>
            <a:r>
              <a:rPr lang="en-US" dirty="0" smtClean="0"/>
              <a:t>Beam &amp; bunch currents, beam lifetime, abort gap</a:t>
            </a:r>
          </a:p>
          <a:p>
            <a:r>
              <a:rPr lang="en-US" dirty="0" smtClean="0"/>
              <a:t>Orbit and position</a:t>
            </a:r>
          </a:p>
          <a:p>
            <a:pPr lvl="1"/>
            <a:r>
              <a:rPr lang="en-US" dirty="0" smtClean="0"/>
              <a:t>BPMs with turn-by-turn and high </a:t>
            </a:r>
            <a:r>
              <a:rPr lang="en-US" dirty="0" err="1" smtClean="0"/>
              <a:t>rez</a:t>
            </a:r>
            <a:r>
              <a:rPr lang="en-US" dirty="0" smtClean="0"/>
              <a:t> orbit measurement capabilities</a:t>
            </a:r>
          </a:p>
          <a:p>
            <a:pPr lvl="1"/>
            <a:r>
              <a:rPr lang="en-US" dirty="0" smtClean="0"/>
              <a:t>Orbit FB systems</a:t>
            </a:r>
          </a:p>
          <a:p>
            <a:pPr lvl="1"/>
            <a:r>
              <a:rPr lang="en-US" dirty="0" smtClean="0"/>
              <a:t>Single bunch BPMs for technical interlocks (machine protection)</a:t>
            </a:r>
          </a:p>
          <a:p>
            <a:pPr lvl="1"/>
            <a:r>
              <a:rPr lang="en-US" dirty="0" smtClean="0"/>
              <a:t>Hi-</a:t>
            </a:r>
            <a:r>
              <a:rPr lang="en-US" dirty="0" err="1" smtClean="0"/>
              <a:t>Rez</a:t>
            </a:r>
            <a:r>
              <a:rPr lang="en-US" dirty="0" smtClean="0"/>
              <a:t> BPMs integrated in the collimator jaws</a:t>
            </a:r>
          </a:p>
          <a:p>
            <a:r>
              <a:rPr lang="en-US" dirty="0" smtClean="0"/>
              <a:t>Beam loss detection</a:t>
            </a:r>
          </a:p>
          <a:p>
            <a:pPr lvl="1"/>
            <a:r>
              <a:rPr lang="en-US" dirty="0" smtClean="0"/>
              <a:t>Key element of the machine protection system (MPS)</a:t>
            </a:r>
          </a:p>
          <a:p>
            <a:r>
              <a:rPr lang="en-US" dirty="0" smtClean="0"/>
              <a:t>Tune and instabilities</a:t>
            </a:r>
          </a:p>
          <a:p>
            <a:pPr lvl="1"/>
            <a:r>
              <a:rPr lang="en-US" dirty="0" smtClean="0"/>
              <a:t>No/minimum beam excitation, SB tunes</a:t>
            </a:r>
          </a:p>
          <a:p>
            <a:pPr lvl="1"/>
            <a:r>
              <a:rPr lang="en-US" dirty="0" smtClean="0"/>
              <a:t>Tune FB</a:t>
            </a:r>
          </a:p>
          <a:p>
            <a:r>
              <a:rPr lang="en-US" dirty="0" smtClean="0"/>
              <a:t>Beam profile </a:t>
            </a:r>
            <a:r>
              <a:rPr lang="en-US" dirty="0"/>
              <a:t>(</a:t>
            </a:r>
            <a:r>
              <a:rPr lang="en-US" dirty="0" err="1" smtClean="0"/>
              <a:t>emittance</a:t>
            </a:r>
            <a:r>
              <a:rPr lang="en-US" dirty="0" smtClean="0"/>
              <a:t>) and halo</a:t>
            </a:r>
          </a:p>
          <a:p>
            <a:pPr lvl="1"/>
            <a:r>
              <a:rPr lang="en-US" dirty="0" smtClean="0"/>
              <a:t>Non/minimum invasive methods</a:t>
            </a:r>
          </a:p>
          <a:p>
            <a:r>
              <a:rPr lang="en-US" dirty="0" smtClean="0"/>
              <a:t>Chromaticity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36" y="164575"/>
            <a:ext cx="7441854" cy="629095"/>
          </a:xfrm>
        </p:spPr>
        <p:txBody>
          <a:bodyPr/>
          <a:lstStyle/>
          <a:p>
            <a:r>
              <a:rPr lang="en-US" dirty="0" smtClean="0"/>
              <a:t>Into 2016: Excellent start, but then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0" y="1239915"/>
            <a:ext cx="2995590" cy="478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393" y="1983742"/>
            <a:ext cx="5210018" cy="3320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836" y="131954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66 kV bushing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27090" y="4657960"/>
            <a:ext cx="480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18 kV cable termination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after being shorted </a:t>
            </a:r>
            <a:r>
              <a:rPr lang="en-US" b="1" smtClean="0">
                <a:solidFill>
                  <a:srgbClr val="FFFF00"/>
                </a:solidFill>
              </a:rPr>
              <a:t>to ground by </a:t>
            </a:r>
            <a:r>
              <a:rPr lang="en-US" b="1" dirty="0" smtClean="0">
                <a:solidFill>
                  <a:srgbClr val="FFFF00"/>
                </a:solidFill>
              </a:rPr>
              <a:t>a weasel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841898" cy="629095"/>
          </a:xfrm>
        </p:spPr>
        <p:txBody>
          <a:bodyPr/>
          <a:lstStyle/>
          <a:p>
            <a:r>
              <a:rPr lang="en-US" smtClean="0"/>
              <a:t>Beyond Run 2: </a:t>
            </a:r>
            <a:r>
              <a:rPr lang="en-US" dirty="0" smtClean="0"/>
              <a:t>The Next 10 Years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7508"/>
            <a:ext cx="9144000" cy="9920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3" y="1261508"/>
            <a:ext cx="3505201" cy="2740683"/>
            <a:chOff x="0" y="1905000"/>
            <a:chExt cx="3505201" cy="2740683"/>
          </a:xfrm>
        </p:grpSpPr>
        <p:sp>
          <p:nvSpPr>
            <p:cNvPr id="6" name="TextBox 5"/>
            <p:cNvSpPr txBox="1"/>
            <p:nvPr/>
          </p:nvSpPr>
          <p:spPr>
            <a:xfrm>
              <a:off x="84670" y="4030130"/>
              <a:ext cx="3420531" cy="615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6.5 to 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0055A0"/>
                  </a:solidFill>
                </a:rPr>
                <a:t>Peak luminosity 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1.7x10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34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cm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-2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s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-1</a:t>
              </a:r>
              <a:endParaRPr lang="en-US" sz="1600" b="1" baseline="30000" dirty="0">
                <a:solidFill>
                  <a:srgbClr val="0055A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1905000"/>
              <a:ext cx="3505200" cy="990600"/>
              <a:chOff x="0" y="1905000"/>
              <a:chExt cx="3505200" cy="99060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990600" y="1905000"/>
                <a:ext cx="1524000" cy="533400"/>
              </a:xfrm>
              <a:prstGeom prst="roundRect">
                <a:avLst/>
              </a:prstGeom>
              <a:solidFill>
                <a:srgbClr val="FF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Run 2</a:t>
                </a:r>
              </a:p>
            </p:txBody>
          </p:sp>
          <p:sp>
            <p:nvSpPr>
              <p:cNvPr id="9" name="Right Brace 8"/>
              <p:cNvSpPr/>
              <p:nvPr/>
            </p:nvSpPr>
            <p:spPr>
              <a:xfrm rot="16200000">
                <a:off x="1600200" y="990600"/>
                <a:ext cx="304800" cy="3505200"/>
              </a:xfrm>
              <a:prstGeom prst="rightBrace">
                <a:avLst/>
              </a:prstGeom>
              <a:ln>
                <a:solidFill>
                  <a:srgbClr val="FF99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809066" y="1253041"/>
            <a:ext cx="3530599" cy="2672953"/>
            <a:chOff x="4775198" y="1905000"/>
            <a:chExt cx="3530599" cy="26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5029200" y="1905000"/>
              <a:ext cx="3048000" cy="990600"/>
              <a:chOff x="5029200" y="1905000"/>
              <a:chExt cx="3048000" cy="99060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867400" y="1905000"/>
                <a:ext cx="1325217" cy="533400"/>
              </a:xfrm>
              <a:prstGeom prst="roundRect">
                <a:avLst/>
              </a:prstGeom>
              <a:solidFill>
                <a:srgbClr val="FF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0" bIns="46800"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Run 3</a:t>
                </a:r>
              </a:p>
            </p:txBody>
          </p:sp>
          <p:sp>
            <p:nvSpPr>
              <p:cNvPr id="14" name="Right Brace 13"/>
              <p:cNvSpPr/>
              <p:nvPr/>
            </p:nvSpPr>
            <p:spPr>
              <a:xfrm rot="16200000">
                <a:off x="6400800" y="1219200"/>
                <a:ext cx="304800" cy="3048000"/>
              </a:xfrm>
              <a:prstGeom prst="rightBrace">
                <a:avLst/>
              </a:prstGeom>
              <a:ln>
                <a:solidFill>
                  <a:srgbClr val="FF99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75198" y="3962400"/>
              <a:ext cx="3530599" cy="615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7 </a:t>
              </a:r>
              <a:r>
                <a:rPr lang="en-US" dirty="0" err="1" smtClean="0">
                  <a:solidFill>
                    <a:srgbClr val="FF0000"/>
                  </a:solidFill>
                </a:rPr>
                <a:t>TeV</a:t>
              </a:r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0055A0"/>
                  </a:solidFill>
                </a:rPr>
                <a:t>Peak luminosity 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2.0x10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34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cm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-2</a:t>
              </a:r>
              <a:r>
                <a:rPr lang="en-US" sz="1600" b="1" dirty="0" smtClean="0">
                  <a:solidFill>
                    <a:srgbClr val="0055A0"/>
                  </a:solidFill>
                </a:rPr>
                <a:t>s</a:t>
              </a:r>
              <a:r>
                <a:rPr lang="en-US" sz="1600" b="1" baseline="30000" dirty="0" smtClean="0">
                  <a:solidFill>
                    <a:srgbClr val="0055A0"/>
                  </a:solidFill>
                </a:rPr>
                <a:t>-1</a:t>
              </a:r>
              <a:endParaRPr lang="en-US" sz="1600" b="1" baseline="30000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5476" y="3291247"/>
            <a:ext cx="3970866" cy="2725042"/>
            <a:chOff x="1168401" y="4072441"/>
            <a:chExt cx="3970866" cy="2725042"/>
          </a:xfrm>
        </p:grpSpPr>
        <p:sp>
          <p:nvSpPr>
            <p:cNvPr id="16" name="TextBox 15"/>
            <p:cNvSpPr txBox="1"/>
            <p:nvPr/>
          </p:nvSpPr>
          <p:spPr>
            <a:xfrm>
              <a:off x="1168401" y="5073934"/>
              <a:ext cx="3970866" cy="1723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LHC Injector Upgrade: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55A0"/>
                  </a:solidFill>
                </a:rPr>
                <a:t>Connection of new LINAC4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55A0"/>
                  </a:solidFill>
                </a:rPr>
                <a:t>Major upgrades to many systems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55A0"/>
                  </a:solidFill>
                </a:rPr>
                <a:t>RF, BI, injection/extraction,…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Experimental Upgrade: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55A0"/>
                  </a:solidFill>
                </a:rPr>
                <a:t>ALICE</a:t>
              </a:r>
              <a:r>
                <a:rPr lang="en-US" sz="1600" dirty="0">
                  <a:solidFill>
                    <a:srgbClr val="0055A0"/>
                  </a:solidFill>
                </a:rPr>
                <a:t> </a:t>
              </a:r>
              <a:r>
                <a:rPr lang="en-US" sz="1600" dirty="0" smtClean="0">
                  <a:solidFill>
                    <a:srgbClr val="0055A0"/>
                  </a:solidFill>
                </a:rPr>
                <a:t>&amp; </a:t>
              </a:r>
              <a:r>
                <a:rPr lang="en-US" sz="1600" dirty="0" err="1" smtClean="0">
                  <a:solidFill>
                    <a:srgbClr val="0055A0"/>
                  </a:solidFill>
                </a:rPr>
                <a:t>LHCb</a:t>
              </a:r>
              <a:endParaRPr lang="en-US" sz="1600" dirty="0" smtClean="0">
                <a:solidFill>
                  <a:srgbClr val="0055A0"/>
                </a:solidFill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>
              <a:off x="4193475" y="4072441"/>
              <a:ext cx="228600" cy="959134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7933" y="3310441"/>
            <a:ext cx="3556000" cy="2835177"/>
            <a:chOff x="5554133" y="4161683"/>
            <a:chExt cx="3556000" cy="2835177"/>
          </a:xfrm>
        </p:grpSpPr>
        <p:sp>
          <p:nvSpPr>
            <p:cNvPr id="19" name="TextBox 18"/>
            <p:cNvSpPr txBox="1"/>
            <p:nvPr/>
          </p:nvSpPr>
          <p:spPr>
            <a:xfrm>
              <a:off x="5554133" y="5150201"/>
              <a:ext cx="3556000" cy="18466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High Luminosity LHC Upgrade: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P</a:t>
              </a:r>
              <a:r>
                <a:rPr lang="en-GB" sz="1600" dirty="0" smtClean="0"/>
                <a:t>eak </a:t>
              </a:r>
              <a:r>
                <a:rPr lang="en-GB" sz="1600" dirty="0"/>
                <a:t>luminosity </a:t>
              </a:r>
              <a:r>
                <a:rPr lang="en-GB" sz="1600" b="1" dirty="0" smtClean="0"/>
                <a:t>5×10</a:t>
              </a:r>
              <a:r>
                <a:rPr lang="en-GB" sz="1600" b="1" baseline="30000" dirty="0" smtClean="0"/>
                <a:t>34</a:t>
              </a:r>
              <a:r>
                <a:rPr lang="en-GB" sz="1600" b="1" dirty="0" smtClean="0"/>
                <a:t> cm</a:t>
              </a:r>
              <a:r>
                <a:rPr lang="en-GB" sz="1600" b="1" baseline="30000" dirty="0" smtClean="0"/>
                <a:t>-2</a:t>
              </a:r>
              <a:r>
                <a:rPr lang="en-GB" sz="1600" b="1" dirty="0" smtClean="0"/>
                <a:t>s</a:t>
              </a:r>
              <a:r>
                <a:rPr lang="en-GB" sz="1600" b="1" baseline="30000" dirty="0" smtClean="0"/>
                <a:t>-1</a:t>
              </a:r>
              <a:endParaRPr lang="en-GB" sz="1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dirty="0" smtClean="0"/>
                <a:t>3000 fb</a:t>
              </a:r>
              <a:r>
                <a:rPr lang="en-GB" sz="1600" b="1" baseline="30000" dirty="0" smtClean="0"/>
                <a:t>-1</a:t>
              </a:r>
              <a:r>
                <a:rPr lang="en-GB" sz="1600" b="1" dirty="0" smtClean="0"/>
                <a:t> </a:t>
              </a:r>
              <a:r>
                <a:rPr lang="en-GB" sz="1600" dirty="0" smtClean="0"/>
                <a:t>in ~10 years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F0000"/>
                  </a:solidFill>
                </a:rPr>
                <a:t>Replacement of Triplet Quads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F0000"/>
                  </a:solidFill>
                </a:rPr>
                <a:t>Addition of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F0000"/>
                  </a:solidFill>
                </a:rPr>
                <a:t>Cryogenic upgrade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F0000"/>
                  </a:solidFill>
                </a:rPr>
                <a:t>Major Experimental Upgrade</a:t>
              </a:r>
            </a:p>
          </p:txBody>
        </p:sp>
        <p:sp>
          <p:nvSpPr>
            <p:cNvPr id="20" name="Up Arrow 19"/>
            <p:cNvSpPr/>
            <p:nvPr/>
          </p:nvSpPr>
          <p:spPr>
            <a:xfrm>
              <a:off x="8593669" y="4161683"/>
              <a:ext cx="228600" cy="939939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 smtClean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Luminosity LHC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70" y="1086295"/>
            <a:ext cx="8033330" cy="2419515"/>
          </a:xfrm>
        </p:spPr>
        <p:txBody>
          <a:bodyPr/>
          <a:lstStyle/>
          <a:p>
            <a:r>
              <a:rPr lang="en-US" dirty="0" smtClean="0"/>
              <a:t>Prepare LHC for operation beyond 2025</a:t>
            </a:r>
          </a:p>
          <a:p>
            <a:r>
              <a:rPr lang="en-US" dirty="0" smtClean="0"/>
              <a:t>Achieve a total integrated luminosity of 3000 fb</a:t>
            </a:r>
            <a:r>
              <a:rPr lang="en-US" baseline="30000" dirty="0" smtClean="0"/>
              <a:t>-1</a:t>
            </a:r>
            <a:r>
              <a:rPr lang="en-US" dirty="0" smtClean="0"/>
              <a:t> by 2035</a:t>
            </a:r>
          </a:p>
          <a:p>
            <a:pPr lvl="1"/>
            <a:r>
              <a:rPr lang="en-US" dirty="0" smtClean="0"/>
              <a:t>Ten times the luminosity reach of first 10 years of LHC operation</a:t>
            </a:r>
          </a:p>
          <a:p>
            <a:pPr lvl="1"/>
            <a:r>
              <a:rPr lang="en-US" dirty="0" smtClean="0"/>
              <a:t>Integrated luminosity of 250 fb</a:t>
            </a:r>
            <a:r>
              <a:rPr lang="en-US" baseline="30000" dirty="0" smtClean="0"/>
              <a:t>-1</a:t>
            </a:r>
            <a:r>
              <a:rPr lang="en-US" dirty="0" smtClean="0"/>
              <a:t> per year </a:t>
            </a:r>
            <a:br>
              <a:rPr lang="en-US" dirty="0" smtClean="0"/>
            </a:br>
            <a:r>
              <a:rPr lang="en-US" dirty="0" smtClean="0"/>
              <a:t>(levelled luminosity of 5x10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Parameters compared to nominal LHC</a:t>
            </a:r>
          </a:p>
          <a:p>
            <a:pPr lvl="1"/>
            <a:r>
              <a:rPr lang="en-US" dirty="0" smtClean="0"/>
              <a:t>2x current (bunch &amp; total), 3x smaller β*, 2/3 emittance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30" y="3475668"/>
            <a:ext cx="5737759" cy="279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35" y="164575"/>
            <a:ext cx="7220139" cy="629095"/>
          </a:xfrm>
        </p:spPr>
        <p:txBody>
          <a:bodyPr/>
          <a:lstStyle/>
          <a:p>
            <a:r>
              <a:rPr lang="en-US" dirty="0" smtClean="0"/>
              <a:t>Critical Zones </a:t>
            </a:r>
            <a:r>
              <a:rPr lang="en-US" smtClean="0"/>
              <a:t>around Atlas &amp; CMS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66" y="3889860"/>
            <a:ext cx="8257075" cy="241951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Installation of new equipment in an area of 1.2 km</a:t>
            </a:r>
          </a:p>
          <a:p>
            <a:pPr lvl="1"/>
            <a:r>
              <a:rPr lang="en-US" dirty="0" smtClean="0"/>
              <a:t>New triplets using Nb</a:t>
            </a:r>
            <a:r>
              <a:rPr lang="en-US" baseline="-25000" dirty="0" smtClean="0"/>
              <a:t>3</a:t>
            </a:r>
            <a:r>
              <a:rPr lang="en-US" dirty="0" smtClean="0"/>
              <a:t>Sn technology</a:t>
            </a:r>
          </a:p>
          <a:p>
            <a:pPr lvl="1"/>
            <a:r>
              <a:rPr lang="en-US" dirty="0" smtClean="0"/>
              <a:t>Addition of crab cavities &amp; new D1, D2, Q4 &amp; correctors</a:t>
            </a:r>
          </a:p>
          <a:p>
            <a:pPr lvl="1"/>
            <a:r>
              <a:rPr lang="en-US" dirty="0" smtClean="0"/>
              <a:t>11 T Nb</a:t>
            </a:r>
            <a:r>
              <a:rPr lang="en-US" baseline="-25000" dirty="0" smtClean="0"/>
              <a:t>3</a:t>
            </a:r>
            <a:r>
              <a:rPr lang="en-US" dirty="0" smtClean="0"/>
              <a:t>Sn dipoles to allow additional collimators in the dispersion suppressor</a:t>
            </a:r>
          </a:p>
          <a:p>
            <a:r>
              <a:rPr lang="en-US" dirty="0" smtClean="0"/>
              <a:t>Elimination of technical bottlenecks</a:t>
            </a:r>
          </a:p>
          <a:p>
            <a:pPr lvl="1"/>
            <a:r>
              <a:rPr lang="en-US" dirty="0" smtClean="0"/>
              <a:t>Cryogenic system upgrade</a:t>
            </a:r>
          </a:p>
          <a:p>
            <a:pPr lvl="1"/>
            <a:r>
              <a:rPr lang="en-US" dirty="0" smtClean="0"/>
              <a:t>Relocation of power converters – use of high temperature superconducting links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Need for new beam instrumentation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to further improve machine operations and beam quality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93830" y="1067816"/>
            <a:ext cx="8794745" cy="2880514"/>
            <a:chOff x="0" y="1067815"/>
            <a:chExt cx="9144000" cy="299490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531092"/>
              <a:ext cx="9144000" cy="1140111"/>
              <a:chOff x="0" y="2172828"/>
              <a:chExt cx="9144000" cy="1140111"/>
            </a:xfrm>
          </p:grpSpPr>
          <p:pic>
            <p:nvPicPr>
              <p:cNvPr id="20" name="Picture 4" descr="layout_ir5_herv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204864"/>
                <a:ext cx="9144000" cy="1108075"/>
              </a:xfrm>
              <a:prstGeom prst="rect">
                <a:avLst/>
              </a:prstGeom>
              <a:noFill/>
            </p:spPr>
          </p:pic>
          <p:sp>
            <p:nvSpPr>
              <p:cNvPr id="21" name="Oval 20"/>
              <p:cNvSpPr/>
              <p:nvPr/>
            </p:nvSpPr>
            <p:spPr>
              <a:xfrm>
                <a:off x="8189416" y="2172828"/>
                <a:ext cx="936104" cy="3600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fr-CH" sz="1400" dirty="0" smtClean="0">
                    <a:solidFill>
                      <a:prstClr val="white"/>
                    </a:solidFill>
                    <a:latin typeface="Calibri"/>
                  </a:rPr>
                  <a:t>ATLAS</a:t>
                </a:r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6" name="Picture 5" descr="CollimateurDS_17-09-2010.jpg"/>
            <p:cNvPicPr>
              <a:picLocks noChangeAspect="1"/>
            </p:cNvPicPr>
            <p:nvPr/>
          </p:nvPicPr>
          <p:blipFill>
            <a:blip r:embed="rId3" cstate="print"/>
            <a:srcRect l="12767" t="3806"/>
            <a:stretch>
              <a:fillRect/>
            </a:stretch>
          </p:blipFill>
          <p:spPr>
            <a:xfrm>
              <a:off x="340672" y="1334962"/>
              <a:ext cx="2057399" cy="1287802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000" y="1682031"/>
              <a:ext cx="946978" cy="93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471" y="1679208"/>
              <a:ext cx="895431" cy="863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428" y="1508015"/>
              <a:ext cx="1047232" cy="91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8200220" y="3702680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</a:rPr>
                <a:t>CMS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48668" y="1772550"/>
              <a:ext cx="944740" cy="849362"/>
              <a:chOff x="5448668" y="1414286"/>
              <a:chExt cx="944740" cy="849362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5457800" y="1414286"/>
                <a:ext cx="914400" cy="784338"/>
              </a:xfrm>
              <a:prstGeom prst="wedgeRoundRectCallout">
                <a:avLst>
                  <a:gd name="adj1" fmla="val -22222"/>
                  <a:gd name="adj2" fmla="val 130908"/>
                  <a:gd name="adj3" fmla="val 16667"/>
                </a:avLst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845"/>
              <a:stretch/>
            </p:blipFill>
            <p:spPr bwMode="auto">
              <a:xfrm>
                <a:off x="5448668" y="1414286"/>
                <a:ext cx="944740" cy="8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ounded Rectangular Callout 11"/>
            <p:cNvSpPr/>
            <p:nvPr/>
          </p:nvSpPr>
          <p:spPr>
            <a:xfrm>
              <a:off x="136478" y="1218802"/>
              <a:ext cx="2338658" cy="1492310"/>
            </a:xfrm>
            <a:prstGeom prst="wedgeRoundRectCallout">
              <a:avLst>
                <a:gd name="adj1" fmla="val 91987"/>
                <a:gd name="adj2" fmla="val 99803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1218802"/>
              <a:ext cx="1514057" cy="113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ular Callout 13"/>
            <p:cNvSpPr/>
            <p:nvPr/>
          </p:nvSpPr>
          <p:spPr>
            <a:xfrm>
              <a:off x="7442200" y="1067815"/>
              <a:ext cx="1701652" cy="1381137"/>
            </a:xfrm>
            <a:prstGeom prst="wedgeRoundRectCallout">
              <a:avLst>
                <a:gd name="adj1" fmla="val -6419"/>
                <a:gd name="adj2" fmla="val 118575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 flipH="1">
              <a:off x="4221805" y="1425694"/>
              <a:ext cx="1166686" cy="1045986"/>
            </a:xfrm>
            <a:prstGeom prst="wedgeRoundRectCallout">
              <a:avLst>
                <a:gd name="adj1" fmla="val -86934"/>
                <a:gd name="adj2" fmla="val 14306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 flipH="1">
              <a:off x="2632844" y="1587102"/>
              <a:ext cx="1166686" cy="1045986"/>
            </a:xfrm>
            <a:prstGeom prst="wedgeRoundRectCallout">
              <a:avLst>
                <a:gd name="adj1" fmla="val -204968"/>
                <a:gd name="adj2" fmla="val 139407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 flipH="1">
              <a:off x="6393408" y="1688702"/>
              <a:ext cx="1025622" cy="893586"/>
            </a:xfrm>
            <a:prstGeom prst="wedgeRoundRectCallout">
              <a:avLst>
                <a:gd name="adj1" fmla="val -67533"/>
                <a:gd name="adj2" fmla="val 143370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912900" cy="629095"/>
          </a:xfrm>
        </p:spPr>
        <p:txBody>
          <a:bodyPr/>
          <a:lstStyle/>
          <a:p>
            <a:r>
              <a:rPr lang="en-US" dirty="0" smtClean="0"/>
              <a:t>Beam </a:t>
            </a:r>
            <a:r>
              <a:rPr lang="en-US" smtClean="0"/>
              <a:t>Loss Monitoring for HL-LHC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6151485" cy="5107865"/>
          </a:xfrm>
        </p:spPr>
        <p:txBody>
          <a:bodyPr/>
          <a:lstStyle/>
          <a:p>
            <a:r>
              <a:rPr lang="en-GB" dirty="0"/>
              <a:t>Essential for safe &amp; reliable operation of </a:t>
            </a:r>
            <a:r>
              <a:rPr lang="en-GB" dirty="0" smtClean="0"/>
              <a:t>LHC</a:t>
            </a:r>
            <a:endParaRPr lang="en-GB" dirty="0"/>
          </a:p>
          <a:p>
            <a:pPr lvl="1"/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Prevents damage to accelerator components</a:t>
            </a:r>
          </a:p>
          <a:p>
            <a:pPr lvl="1"/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Avoids quenches &amp; associated time-consuming </a:t>
            </a:r>
            <a:r>
              <a:rPr lang="en-GB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cryo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recovery</a:t>
            </a:r>
            <a:endParaRPr lang="en-GB" dirty="0" smtClean="0"/>
          </a:p>
          <a:p>
            <a:r>
              <a:rPr lang="en-GB" dirty="0" smtClean="0"/>
              <a:t>Existing </a:t>
            </a:r>
            <a:r>
              <a:rPr lang="en-GB" dirty="0"/>
              <a:t>system</a:t>
            </a:r>
          </a:p>
          <a:p>
            <a:pPr lvl="1"/>
            <a:r>
              <a:rPr lang="en-GB" dirty="0"/>
              <a:t>Meets needs of the HL-LHC in arc </a:t>
            </a:r>
            <a:r>
              <a:rPr lang="en-GB" dirty="0" smtClean="0"/>
              <a:t>regions</a:t>
            </a:r>
          </a:p>
          <a:p>
            <a:pPr lvl="2"/>
            <a:r>
              <a:rPr lang="en-GB" sz="1600" dirty="0" smtClean="0"/>
              <a:t>~3000 </a:t>
            </a:r>
            <a:r>
              <a:rPr lang="en-GB" sz="1600" dirty="0"/>
              <a:t>ionisation </a:t>
            </a:r>
            <a:r>
              <a:rPr lang="en-GB" sz="1600" dirty="0" smtClean="0"/>
              <a:t>chambers</a:t>
            </a:r>
          </a:p>
          <a:p>
            <a:pPr lvl="2"/>
            <a:r>
              <a:rPr lang="en-GB" sz="1600" dirty="0" smtClean="0"/>
              <a:t>Radiation </a:t>
            </a:r>
            <a:r>
              <a:rPr lang="en-GB" sz="1600" dirty="0"/>
              <a:t>tolerant front-end </a:t>
            </a:r>
            <a:r>
              <a:rPr lang="en-GB" sz="1600" dirty="0" smtClean="0"/>
              <a:t>electronics</a:t>
            </a:r>
            <a:endParaRPr lang="en-GB" sz="1600" dirty="0"/>
          </a:p>
          <a:p>
            <a:r>
              <a:rPr lang="en-GB" dirty="0"/>
              <a:t>New requirements for high luminosity interaction points</a:t>
            </a:r>
          </a:p>
          <a:p>
            <a:pPr lvl="1"/>
            <a:r>
              <a:rPr lang="en-GB" dirty="0"/>
              <a:t>Cryogenic beam loss monitors for triplet magnets</a:t>
            </a:r>
          </a:p>
          <a:p>
            <a:pPr lvl="1"/>
            <a:r>
              <a:rPr lang="en-GB" dirty="0"/>
              <a:t>Radiation Hard front-end </a:t>
            </a:r>
            <a:r>
              <a:rPr lang="en-GB" dirty="0" smtClean="0"/>
              <a:t>electronics</a:t>
            </a:r>
            <a:endParaRPr lang="en-GB" dirty="0"/>
          </a:p>
        </p:txBody>
      </p:sp>
      <p:pic>
        <p:nvPicPr>
          <p:cNvPr id="4" name="Picture 4" descr="P100081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54580" y="3198570"/>
            <a:ext cx="2913304" cy="218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5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797685" cy="629095"/>
          </a:xfrm>
        </p:spPr>
        <p:txBody>
          <a:bodyPr/>
          <a:lstStyle/>
          <a:p>
            <a:r>
              <a:rPr lang="en-US" dirty="0" smtClean="0"/>
              <a:t>“Cryogenic</a:t>
            </a:r>
            <a:r>
              <a:rPr lang="en-US" smtClean="0"/>
              <a:t>” Beam Loss Monitors</a:t>
            </a:r>
            <a:endParaRPr lang="en-US" dirty="0"/>
          </a:p>
        </p:txBody>
      </p:sp>
      <p:pic>
        <p:nvPicPr>
          <p:cNvPr id="5" name="Picture 3" descr="LHC.IR6.Dump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8" y="3312592"/>
            <a:ext cx="3763690" cy="2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Down Arrow 9"/>
          <p:cNvSpPr>
            <a:spLocks noChangeArrowheads="1"/>
          </p:cNvSpPr>
          <p:nvPr/>
        </p:nvSpPr>
        <p:spPr bwMode="auto">
          <a:xfrm rot="20545113">
            <a:off x="2239860" y="3450164"/>
            <a:ext cx="2971007" cy="830499"/>
          </a:xfrm>
          <a:prstGeom prst="curvedDownArrow">
            <a:avLst>
              <a:gd name="adj1" fmla="val 25021"/>
              <a:gd name="adj2" fmla="val 50019"/>
              <a:gd name="adj3" fmla="val 2940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>
              <a:latin typeface="Comic Sans MS" pitchFamily="66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7020" y="1028696"/>
            <a:ext cx="6204208" cy="23427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HL-LHC triplets are running close to the quench limit due to luminosity</a:t>
            </a:r>
          </a:p>
          <a:p>
            <a:r>
              <a:rPr lang="en-US" dirty="0"/>
              <a:t>Current BLM thresholds are 3x below quench level</a:t>
            </a:r>
          </a:p>
          <a:p>
            <a:pPr lvl="1"/>
            <a:r>
              <a:rPr lang="en-US" dirty="0"/>
              <a:t>Not applicable for HL-LHC </a:t>
            </a:r>
            <a:r>
              <a:rPr lang="en-US" dirty="0" smtClean="0"/>
              <a:t>triplet</a:t>
            </a:r>
          </a:p>
          <a:p>
            <a:r>
              <a:rPr lang="en-US" dirty="0" smtClean="0"/>
              <a:t>To </a:t>
            </a:r>
            <a:r>
              <a:rPr lang="en-US" dirty="0"/>
              <a:t>improve the sensitivity of BLMs: from the outside to the inside of the cryostats – avoid shielding from iron </a:t>
            </a:r>
            <a:r>
              <a:rPr lang="en-US" dirty="0" smtClean="0"/>
              <a:t>yokes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BLMs </a:t>
            </a:r>
            <a:r>
              <a:rPr lang="en-US" dirty="0">
                <a:solidFill>
                  <a:srgbClr val="000000"/>
                </a:solidFill>
              </a:rPr>
              <a:t>in cryogenic environment (</a:t>
            </a:r>
            <a:r>
              <a:rPr lang="en-US" dirty="0" err="1">
                <a:solidFill>
                  <a:srgbClr val="000000"/>
                </a:solidFill>
              </a:rPr>
              <a:t>LHe</a:t>
            </a:r>
            <a:r>
              <a:rPr lang="en-US" dirty="0">
                <a:solidFill>
                  <a:srgbClr val="000000"/>
                </a:solidFill>
              </a:rPr>
              <a:t>, silicon, diamonds).</a:t>
            </a:r>
          </a:p>
          <a:p>
            <a:pPr lvl="1"/>
            <a:r>
              <a:rPr lang="en-US" dirty="0" err="1" smtClean="0"/>
              <a:t>CryoBLMs</a:t>
            </a:r>
            <a:r>
              <a:rPr lang="en-US" dirty="0" smtClean="0"/>
              <a:t> </a:t>
            </a:r>
            <a:r>
              <a:rPr lang="en-US" dirty="0"/>
              <a:t>promise 2-3 times better separation for debris &amp; </a:t>
            </a:r>
            <a:r>
              <a:rPr lang="en-US" dirty="0" smtClean="0"/>
              <a:t>losses</a:t>
            </a:r>
            <a:endParaRPr lang="en-US" dirty="0"/>
          </a:p>
        </p:txBody>
      </p:sp>
      <p:pic>
        <p:nvPicPr>
          <p:cNvPr id="7" name="Picture 8" descr="Bildschirmfoto 2011-06-09 um 05.18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/>
          <a:stretch>
            <a:fillRect/>
          </a:stretch>
        </p:blipFill>
        <p:spPr>
          <a:xfrm>
            <a:off x="6321228" y="1086295"/>
            <a:ext cx="2611955" cy="21122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398038" y="3236975"/>
            <a:ext cx="249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Diamond BLM detector,</a:t>
            </a:r>
          </a:p>
          <a:p>
            <a:pPr algn="r"/>
            <a:r>
              <a:rPr lang="en-US" sz="1400" dirty="0"/>
              <a:t>c</a:t>
            </a:r>
            <a:r>
              <a:rPr lang="en-US" sz="1400" dirty="0" smtClean="0"/>
              <a:t>ourtesy of E. Griesmayer</a:t>
            </a:r>
            <a:endParaRPr lang="en-US" sz="1400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98" y="3889868"/>
            <a:ext cx="3840212" cy="2301061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rot="2705540">
            <a:off x="3428692" y="2976982"/>
            <a:ext cx="4122301" cy="4122301"/>
          </a:xfrm>
          <a:prstGeom prst="arc">
            <a:avLst>
              <a:gd name="adj1" fmla="val 16630370"/>
              <a:gd name="adj2" fmla="val 21025374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4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40" y="164575"/>
            <a:ext cx="7181735" cy="629095"/>
          </a:xfrm>
        </p:spPr>
        <p:txBody>
          <a:bodyPr/>
          <a:lstStyle/>
          <a:p>
            <a:r>
              <a:rPr lang="en-US" smtClean="0"/>
              <a:t>Beam Position Monitors for HL-LHC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7879710" cy="32644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Beam Position Monitoring System</a:t>
            </a:r>
          </a:p>
          <a:p>
            <a:pPr lvl="1"/>
            <a:r>
              <a:rPr lang="en-US" dirty="0" smtClean="0"/>
              <a:t>All ~500 BPMs per beam have bunch-by-bunch acquisition</a:t>
            </a:r>
          </a:p>
          <a:p>
            <a:pPr lvl="2"/>
            <a:r>
              <a:rPr lang="en-US" dirty="0" smtClean="0"/>
              <a:t>No performance increase required for the arc BPMs</a:t>
            </a:r>
          </a:p>
          <a:p>
            <a:pPr lvl="2"/>
            <a:r>
              <a:rPr lang="en-US" dirty="0" smtClean="0"/>
              <a:t>Renovation of the electronics foreseen for LS 3 (2023-2025)</a:t>
            </a:r>
          </a:p>
          <a:p>
            <a:r>
              <a:rPr lang="en-US" dirty="0" smtClean="0"/>
              <a:t>New BPMs required for HL-LHC interaction regions</a:t>
            </a:r>
          </a:p>
          <a:p>
            <a:pPr lvl="1"/>
            <a:r>
              <a:rPr lang="en-US" dirty="0" err="1" smtClean="0"/>
              <a:t>Stripline</a:t>
            </a:r>
            <a:r>
              <a:rPr lang="en-US" dirty="0" smtClean="0"/>
              <a:t> BPMs with high directivity</a:t>
            </a:r>
          </a:p>
          <a:p>
            <a:pPr lvl="1"/>
            <a:r>
              <a:rPr lang="en-US" dirty="0" smtClean="0"/>
              <a:t>Distinguish position signals between both beams </a:t>
            </a:r>
          </a:p>
          <a:p>
            <a:pPr lvl="2"/>
            <a:r>
              <a:rPr lang="en-US" dirty="0" smtClean="0"/>
              <a:t>in the same vacuum chamber</a:t>
            </a:r>
          </a:p>
          <a:p>
            <a:pPr lvl="1"/>
            <a:r>
              <a:rPr lang="en-US" dirty="0" smtClean="0"/>
              <a:t>Remaining </a:t>
            </a:r>
            <a:r>
              <a:rPr lang="en-US" dirty="0"/>
              <a:t>c</a:t>
            </a:r>
            <a:r>
              <a:rPr lang="en-US" dirty="0" smtClean="0"/>
              <a:t>ross talk of beam signals</a:t>
            </a:r>
          </a:p>
          <a:p>
            <a:pPr lvl="2"/>
            <a:r>
              <a:rPr lang="en-US" dirty="0" smtClean="0"/>
              <a:t>Time separation by optimizing BPM location</a:t>
            </a:r>
          </a:p>
          <a:p>
            <a:pPr lvl="2"/>
            <a:r>
              <a:rPr lang="en-US" dirty="0" smtClean="0"/>
              <a:t>Signal separation by improved pickup design</a:t>
            </a:r>
          </a:p>
          <a:p>
            <a:pPr lvl="2"/>
            <a:r>
              <a:rPr lang="en-US" dirty="0" smtClean="0"/>
              <a:t>Signal entangling by advanced signal processing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90321" y="5477500"/>
            <a:ext cx="8198990" cy="640748"/>
            <a:chOff x="-1969260" y="5127920"/>
            <a:chExt cx="10876387" cy="849983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5" b="-1"/>
            <a:stretch/>
          </p:blipFill>
          <p:spPr bwMode="auto">
            <a:xfrm>
              <a:off x="2546332" y="5176838"/>
              <a:ext cx="6360795" cy="80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"/>
            <a:stretch/>
          </p:blipFill>
          <p:spPr bwMode="auto">
            <a:xfrm>
              <a:off x="-1969260" y="5127920"/>
              <a:ext cx="6998458" cy="826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68812" y="4621725"/>
            <a:ext cx="8842971" cy="657539"/>
            <a:chOff x="-1633165" y="4094834"/>
            <a:chExt cx="10644948" cy="791528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093" y="4094834"/>
              <a:ext cx="6663690" cy="79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4"/>
            <a:stretch/>
          </p:blipFill>
          <p:spPr bwMode="auto">
            <a:xfrm>
              <a:off x="-1633165" y="4172375"/>
              <a:ext cx="4304567" cy="709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57200" y="4305486"/>
            <a:ext cx="232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Towards collision point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8812" y="4490152"/>
            <a:ext cx="2883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836090" cy="629095"/>
          </a:xfrm>
        </p:spPr>
        <p:txBody>
          <a:bodyPr/>
          <a:lstStyle/>
          <a:p>
            <a:r>
              <a:rPr lang="en-US" dirty="0" smtClean="0"/>
              <a:t>Directional </a:t>
            </a:r>
            <a:r>
              <a:rPr lang="en-US" dirty="0" err="1" smtClean="0"/>
              <a:t>Stripline</a:t>
            </a:r>
            <a:r>
              <a:rPr lang="en-US" dirty="0" smtClean="0"/>
              <a:t> Coupler BPM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4346450" cy="51923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 BPMs suffer for limited directivity (~27 dB @ 70 MHz)</a:t>
            </a:r>
          </a:p>
          <a:p>
            <a:pPr lvl="1"/>
            <a:r>
              <a:rPr lang="en-US" dirty="0" smtClean="0"/>
              <a:t>Leads to position errors 10-100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/>
              <a:t>New designs being pursued to improve this</a:t>
            </a:r>
          </a:p>
          <a:p>
            <a:pPr lvl="1"/>
            <a:r>
              <a:rPr lang="en-US" dirty="0" smtClean="0"/>
              <a:t>7-10 dB improvement demonstrated in simulation</a:t>
            </a:r>
          </a:p>
          <a:p>
            <a:pPr lvl="1"/>
            <a:r>
              <a:rPr lang="en-US" dirty="0" smtClean="0"/>
              <a:t>Next step to turn this into a mechanical design with all the constraints of a cryogenic BPM</a:t>
            </a:r>
          </a:p>
          <a:p>
            <a:r>
              <a:rPr lang="en-US" dirty="0" smtClean="0"/>
              <a:t>Additional </a:t>
            </a:r>
            <a:r>
              <a:rPr lang="en-US" dirty="0" err="1" smtClean="0"/>
              <a:t>contraints</a:t>
            </a:r>
            <a:endParaRPr lang="en-US" dirty="0" smtClean="0"/>
          </a:p>
          <a:p>
            <a:pPr lvl="1"/>
            <a:r>
              <a:rPr lang="en-US" dirty="0" smtClean="0"/>
              <a:t>Integration of tungsten shielding</a:t>
            </a:r>
          </a:p>
          <a:p>
            <a:pPr lvl="1"/>
            <a:r>
              <a:rPr lang="en-US" dirty="0" smtClean="0"/>
              <a:t>Required to maintain uniform cold bore aperture to limit energy deposition in magnet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77" y="1091783"/>
            <a:ext cx="3384023" cy="235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5" y="3616412"/>
            <a:ext cx="3876822" cy="26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5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2665" y="1124700"/>
            <a:ext cx="8226854" cy="6686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dirty="0" smtClean="0"/>
              <a:t>The Beam Gas Vertex Detector</a:t>
            </a:r>
            <a:endParaRPr lang="en-GB" dirty="0"/>
          </a:p>
        </p:txBody>
      </p:sp>
      <p:pic>
        <p:nvPicPr>
          <p:cNvPr id="10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5" y="1662370"/>
            <a:ext cx="79962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19470" y="4106333"/>
            <a:ext cx="3087807" cy="2136150"/>
            <a:chOff x="152400" y="849868"/>
            <a:chExt cx="4140994" cy="30053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19200"/>
              <a:ext cx="4140994" cy="263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4827" y="849868"/>
              <a:ext cx="3758329" cy="51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Beam Trajectories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08200" y="3813050"/>
            <a:ext cx="2802467" cy="2366769"/>
            <a:chOff x="5319889" y="849868"/>
            <a:chExt cx="3485585" cy="3138293"/>
          </a:xfrm>
        </p:grpSpPr>
        <p:pic>
          <p:nvPicPr>
            <p:cNvPr id="15" name="Picture 14" descr="sb_daBgStdrun112867_bunch1295_0_-500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9889" y="1216378"/>
              <a:ext cx="3485585" cy="27717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24600" y="8498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Beam Profile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4000" y="4821517"/>
            <a:ext cx="2565470" cy="834973"/>
          </a:xfrm>
          <a:prstGeom prst="rect">
            <a:avLst/>
          </a:prstGeom>
        </p:spPr>
        <p:txBody>
          <a:bodyPr vert="horz" wrap="square" lIns="45720" tIns="0" rIns="45720" bIns="0" rtlCol="0" anchor="t">
            <a:normAutofit fontScale="92500" lnSpcReduction="20000"/>
          </a:bodyPr>
          <a:lstStyle/>
          <a:p>
            <a:pPr marL="36576" lvl="0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300" b="1" dirty="0" smtClean="0">
                <a:solidFill>
                  <a:srgbClr val="0055A0"/>
                </a:solidFill>
              </a:rPr>
              <a:t>Based on concept used by </a:t>
            </a:r>
            <a:r>
              <a:rPr lang="en-GB" sz="2300" b="1" dirty="0" err="1" smtClean="0">
                <a:solidFill>
                  <a:srgbClr val="0055A0"/>
                </a:solidFill>
              </a:rPr>
              <a:t>LHCb</a:t>
            </a:r>
            <a:r>
              <a:rPr lang="en-GB" sz="2300" b="1" dirty="0" smtClean="0">
                <a:solidFill>
                  <a:srgbClr val="0055A0"/>
                </a:solidFill>
              </a:rPr>
              <a:t> vertex detector</a:t>
            </a:r>
            <a:endParaRPr lang="en-GB" sz="2300" b="1" dirty="0">
              <a:solidFill>
                <a:srgbClr val="0055A0"/>
              </a:solidFill>
            </a:endParaRPr>
          </a:p>
          <a:p>
            <a:endParaRPr lang="en-GB" dirty="0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836090" cy="629095"/>
          </a:xfrm>
        </p:spPr>
        <p:txBody>
          <a:bodyPr/>
          <a:lstStyle/>
          <a:p>
            <a:r>
              <a:rPr lang="en-US" sz="2800" dirty="0" smtClean="0"/>
              <a:t>Non-Invasive Beam Size Measurement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87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96" y="164575"/>
            <a:ext cx="7488974" cy="629095"/>
          </a:xfrm>
        </p:spPr>
        <p:txBody>
          <a:bodyPr/>
          <a:lstStyle/>
          <a:p>
            <a:r>
              <a:rPr lang="en-US" dirty="0" smtClean="0"/>
              <a:t>The LHC Beam Gas Vertex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7924800" cy="883315"/>
          </a:xfrm>
        </p:spPr>
        <p:txBody>
          <a:bodyPr/>
          <a:lstStyle/>
          <a:p>
            <a:r>
              <a:rPr lang="en-GB" dirty="0" smtClean="0"/>
              <a:t>Prototype </a:t>
            </a:r>
            <a:r>
              <a:rPr lang="en-GB" dirty="0"/>
              <a:t>installed on one beam during LS1</a:t>
            </a:r>
          </a:p>
          <a:p>
            <a:pPr marL="681228" lvl="2">
              <a:buSzPct val="80000"/>
            </a:pPr>
            <a:r>
              <a:rPr lang="en-GB" dirty="0"/>
              <a:t>Detectors based  on scintillating </a:t>
            </a:r>
            <a:r>
              <a:rPr lang="en-GB" dirty="0" err="1" smtClean="0"/>
              <a:t>fibers</a:t>
            </a:r>
            <a:r>
              <a:rPr lang="en-GB" dirty="0" smtClean="0"/>
              <a:t> </a:t>
            </a:r>
            <a:r>
              <a:rPr lang="en-GB" dirty="0"/>
              <a:t>read out with </a:t>
            </a:r>
            <a:r>
              <a:rPr lang="en-GB" dirty="0" err="1"/>
              <a:t>SiPMs</a:t>
            </a:r>
            <a:endParaRPr lang="en-GB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09" y="1846584"/>
            <a:ext cx="5633049" cy="154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7342" y="1946391"/>
            <a:ext cx="2537124" cy="1008475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 smtClean="0"/>
              <a:t>LHCb</a:t>
            </a:r>
            <a:r>
              <a:rPr lang="en-GB" sz="1800" dirty="0" smtClean="0"/>
              <a:t> (CERN)</a:t>
            </a:r>
          </a:p>
          <a:p>
            <a:r>
              <a:rPr lang="en-GB" sz="1800" dirty="0" smtClean="0"/>
              <a:t>EPFL (CH</a:t>
            </a:r>
            <a:r>
              <a:rPr lang="en-GB" sz="1800" dirty="0"/>
              <a:t>)</a:t>
            </a:r>
            <a:endParaRPr lang="en-GB" sz="1800" dirty="0" smtClean="0"/>
          </a:p>
          <a:p>
            <a:r>
              <a:rPr lang="en-GB" sz="1800" dirty="0" smtClean="0"/>
              <a:t>Aachen (DE)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6433"/>
          <a:stretch/>
        </p:blipFill>
        <p:spPr>
          <a:xfrm>
            <a:off x="3880710" y="3389550"/>
            <a:ext cx="4913973" cy="2857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0" y="3505031"/>
            <a:ext cx="3666848" cy="27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Large physical size of the collider</a:t>
            </a:r>
          </a:p>
          <a:p>
            <a:pPr lvl="1"/>
            <a:r>
              <a:rPr lang="en-US" dirty="0" smtClean="0"/>
              <a:t># of components, reliability, costs</a:t>
            </a:r>
          </a:p>
          <a:p>
            <a:pPr lvl="2"/>
            <a:r>
              <a:rPr lang="en-US" sz="1600" dirty="0" smtClean="0"/>
              <a:t>E.g. replace copper cable by optical fibers</a:t>
            </a:r>
          </a:p>
          <a:p>
            <a:pPr lvl="1"/>
            <a:r>
              <a:rPr lang="en-US" dirty="0" smtClean="0"/>
              <a:t>Radiation effects on electronics</a:t>
            </a:r>
          </a:p>
          <a:p>
            <a:r>
              <a:rPr lang="en-US" dirty="0" smtClean="0"/>
              <a:t>Superconductivity</a:t>
            </a:r>
          </a:p>
          <a:p>
            <a:pPr lvl="1"/>
            <a:r>
              <a:rPr lang="en-US" dirty="0" smtClean="0"/>
              <a:t>RF </a:t>
            </a:r>
            <a:r>
              <a:rPr lang="en-US" dirty="0" err="1" smtClean="0"/>
              <a:t>feedthroughs</a:t>
            </a:r>
            <a:r>
              <a:rPr lang="en-US" dirty="0" smtClean="0"/>
              <a:t>, cables, cold beam pickups &amp; BLMs</a:t>
            </a:r>
          </a:p>
          <a:p>
            <a:r>
              <a:rPr lang="en-US" dirty="0" smtClean="0"/>
              <a:t>HOM &amp; </a:t>
            </a:r>
            <a:r>
              <a:rPr lang="en-US" dirty="0" err="1" smtClean="0"/>
              <a:t>wakefield</a:t>
            </a:r>
            <a:r>
              <a:rPr lang="en-US" dirty="0" smtClean="0"/>
              <a:t> effects</a:t>
            </a:r>
          </a:p>
          <a:p>
            <a:pPr lvl="1"/>
            <a:r>
              <a:rPr lang="en-US" dirty="0" smtClean="0"/>
              <a:t>RF heating of beam monitors and components</a:t>
            </a:r>
          </a:p>
          <a:p>
            <a:pPr lvl="1"/>
            <a:r>
              <a:rPr lang="en-US" dirty="0" smtClean="0"/>
              <a:t>Impedance budget, instabilities</a:t>
            </a:r>
          </a:p>
          <a:p>
            <a:r>
              <a:rPr lang="en-US" dirty="0" smtClean="0"/>
              <a:t>High brilliance, high power beams</a:t>
            </a:r>
          </a:p>
          <a:p>
            <a:pPr lvl="1"/>
            <a:r>
              <a:rPr lang="en-US" dirty="0" smtClean="0"/>
              <a:t>Non-invasive monitoring of all relevant machine parameters!</a:t>
            </a:r>
          </a:p>
          <a:p>
            <a:r>
              <a:rPr lang="en-US" dirty="0" smtClean="0"/>
              <a:t>Monitoring / damping of beam instabilities</a:t>
            </a:r>
          </a:p>
          <a:p>
            <a:pPr lvl="1"/>
            <a:r>
              <a:rPr lang="en-US" dirty="0" smtClean="0"/>
              <a:t>Head-tail, e-cloud, etc. </a:t>
            </a:r>
          </a:p>
          <a:p>
            <a:r>
              <a:rPr lang="en-US" dirty="0" smtClean="0"/>
              <a:t>Be prepared for changes!</a:t>
            </a:r>
          </a:p>
          <a:p>
            <a:pPr lvl="1"/>
            <a:r>
              <a:rPr lang="en-US" dirty="0" smtClean="0"/>
              <a:t>Beam formatting , e.g. bunch intensity, bunch spacing, etc.</a:t>
            </a:r>
          </a:p>
          <a:p>
            <a:pPr lvl="1"/>
            <a:r>
              <a:rPr lang="en-US" dirty="0" smtClean="0"/>
              <a:t>Beam energy</a:t>
            </a:r>
          </a:p>
          <a:p>
            <a:pPr lvl="1"/>
            <a:r>
              <a:rPr lang="en-US" dirty="0" smtClean="0"/>
              <a:t>Beam optics and layout near the IP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Machine protection!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 damage potential of high intensity, high brightness beams.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3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Jet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6"/>
            <a:ext cx="7924800" cy="5721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Gas sheet &amp; luminescence (University of Liverpool/UK &amp; CERN)</a:t>
            </a:r>
          </a:p>
          <a:p>
            <a:pPr lvl="1"/>
            <a:r>
              <a:rPr lang="en-US" dirty="0" smtClean="0"/>
              <a:t>Being considered for hollow electron lens diagnostics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2665" y="5026372"/>
            <a:ext cx="5144895" cy="11677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Gas jet scanner – alternative to wire-scanner</a:t>
            </a:r>
          </a:p>
          <a:p>
            <a:pPr lvl="1"/>
            <a:r>
              <a:rPr lang="en-US" kern="0" dirty="0" smtClean="0"/>
              <a:t>Use atomic sieve to focus neutral gas atoms</a:t>
            </a:r>
          </a:p>
          <a:p>
            <a:pPr lvl="2"/>
            <a:r>
              <a:rPr lang="en-US" kern="0" dirty="0" smtClean="0"/>
              <a:t>Quantum </a:t>
            </a:r>
            <a:r>
              <a:rPr lang="en-US" kern="0" dirty="0" err="1" smtClean="0"/>
              <a:t>inteference</a:t>
            </a:r>
            <a:endParaRPr lang="en-US" kern="0" dirty="0" smtClean="0"/>
          </a:p>
          <a:p>
            <a:pPr lvl="1"/>
            <a:r>
              <a:rPr lang="en-US" kern="0" dirty="0" smtClean="0"/>
              <a:t>Modify scan speed for core or halo measurements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2"/>
          <a:stretch/>
        </p:blipFill>
        <p:spPr bwMode="auto">
          <a:xfrm>
            <a:off x="845421" y="1851309"/>
            <a:ext cx="3469480" cy="313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:\Users\a\ajeff\Documents\Reports and presentations\IBIC2014\PulseTest6_2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105238" y="2047633"/>
            <a:ext cx="3192134" cy="255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5590126" y="2423306"/>
            <a:ext cx="83585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96698" y="2233552"/>
            <a:ext cx="788534" cy="353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GB" dirty="0" smtClean="0">
                <a:solidFill>
                  <a:prstClr val="white"/>
                </a:solidFill>
                <a:latin typeface="Calibri"/>
              </a:rPr>
              <a:t>eam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0"/>
          <a:stretch/>
        </p:blipFill>
        <p:spPr bwMode="auto">
          <a:xfrm>
            <a:off x="6978159" y="1851257"/>
            <a:ext cx="1404687" cy="313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189867" y="3232344"/>
            <a:ext cx="1241946" cy="152400"/>
            <a:chOff x="3998795" y="3232344"/>
            <a:chExt cx="1241946" cy="152400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998795" y="32323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98795" y="33847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998795" y="33085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998795" y="32704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998795" y="33466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390965" y="3215852"/>
            <a:ext cx="639935" cy="149347"/>
            <a:chOff x="3998795" y="3232344"/>
            <a:chExt cx="1241946" cy="1524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998795" y="32323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998795" y="33847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998795" y="33085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998795" y="32704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998795" y="3346644"/>
              <a:ext cx="12419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3" descr="C:\Users\gjx51659\Desktop\PhD stuff\gas jet monitor\setup pictures\DSC_068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33806"/>
          <a:stretch/>
        </p:blipFill>
        <p:spPr bwMode="auto">
          <a:xfrm rot="10800000">
            <a:off x="5712962" y="4869789"/>
            <a:ext cx="1384399" cy="1361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202762" y="4847329"/>
            <a:ext cx="1845864" cy="1384398"/>
            <a:chOff x="6800735" y="5054450"/>
            <a:chExt cx="1926267" cy="14447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735" y="5054450"/>
              <a:ext cx="1926267" cy="144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8038800" y="6311492"/>
              <a:ext cx="648000" cy="0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oval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053492" y="6023345"/>
              <a:ext cx="637795" cy="300038"/>
            </a:xfrm>
            <a:prstGeom prst="rect">
              <a:avLst/>
            </a:prstGeom>
          </p:spPr>
          <p:txBody>
            <a:bodyPr vert="horz" wrap="none" lIns="45720" tIns="0" rIns="45720" bIns="0" rtlCol="0" anchor="t">
              <a:normAutofit/>
            </a:bodyPr>
            <a:lstStyle/>
            <a:p>
              <a:r>
                <a:rPr lang="en-GB" dirty="0" smtClean="0">
                  <a:solidFill>
                    <a:prstClr val="white"/>
                  </a:solidFill>
                  <a:latin typeface="Calibri"/>
                </a:rPr>
                <a:t>20</a:t>
              </a:r>
              <a:r>
                <a:rPr lang="en-GB" dirty="0" smtClean="0">
                  <a:solidFill>
                    <a:prstClr val="white"/>
                  </a:solidFill>
                  <a:latin typeface="Symbol" panose="05050102010706020507" pitchFamily="18" charset="2"/>
                </a:rPr>
                <a:t>m</a:t>
              </a:r>
              <a:r>
                <a:rPr lang="en-GB" dirty="0" smtClean="0">
                  <a:solidFill>
                    <a:prstClr val="white"/>
                  </a:solidFill>
                  <a:latin typeface="Calibri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15" y="164575"/>
            <a:ext cx="7373760" cy="629095"/>
          </a:xfrm>
        </p:spPr>
        <p:txBody>
          <a:bodyPr/>
          <a:lstStyle/>
          <a:p>
            <a:r>
              <a:rPr lang="en-US" dirty="0" smtClean="0"/>
              <a:t>Beam Halo Mitigation: Hollow E-Lens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20" y="1201510"/>
            <a:ext cx="4647005" cy="168981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Halo cleaning </a:t>
            </a:r>
            <a:r>
              <a:rPr lang="en-US" dirty="0"/>
              <a:t>by electron lens demonstrated at </a:t>
            </a:r>
            <a:r>
              <a:rPr lang="en-US" dirty="0" err="1"/>
              <a:t>Tevatron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Soft scrapper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 material damage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Tunable strength – diffusion speed</a:t>
            </a:r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" name="Group 7"/>
          <p:cNvGrpSpPr>
            <a:grpSpLocks noChangeAspect="1"/>
          </p:cNvGrpSpPr>
          <p:nvPr/>
        </p:nvGrpSpPr>
        <p:grpSpPr bwMode="auto">
          <a:xfrm>
            <a:off x="4648810" y="1163105"/>
            <a:ext cx="4186145" cy="2297830"/>
            <a:chOff x="13" y="0"/>
            <a:chExt cx="3653" cy="217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" r="8821"/>
            <a:stretch>
              <a:fillRect/>
            </a:stretch>
          </p:blipFill>
          <p:spPr bwMode="auto">
            <a:xfrm>
              <a:off x="1718" y="0"/>
              <a:ext cx="1948" cy="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" r="9378"/>
            <a:stretch>
              <a:fillRect/>
            </a:stretch>
          </p:blipFill>
          <p:spPr bwMode="auto">
            <a:xfrm>
              <a:off x="13" y="22"/>
              <a:ext cx="1919" cy="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562" y="424"/>
              <a:ext cx="811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i="1">
                  <a:solidFill>
                    <a:srgbClr val="1C1D5E"/>
                  </a:solidFill>
                  <a:latin typeface="Helvetica" pitchFamily="34" charset="0"/>
                  <a:ea typeface="ＭＳ Ｐゴシック" pitchFamily="34" charset="-128"/>
                  <a:sym typeface="Helvetica" pitchFamily="34" charset="0"/>
                </a:rPr>
                <a:t>Beam population</a:t>
              </a:r>
            </a:p>
          </p:txBody>
        </p:sp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823" y="965"/>
              <a:ext cx="698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i="1" dirty="0">
                  <a:solidFill>
                    <a:srgbClr val="29882C"/>
                  </a:solidFill>
                  <a:latin typeface="Helvetica" pitchFamily="34" charset="0"/>
                  <a:ea typeface="ＭＳ Ｐゴシック" pitchFamily="34" charset="-128"/>
                  <a:sym typeface="Helvetica" pitchFamily="34" charset="0"/>
                </a:rPr>
                <a:t>Diffusion speed</a:t>
              </a: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693095" y="2776115"/>
            <a:ext cx="4548187" cy="2265362"/>
            <a:chOff x="4595312" y="1777585"/>
            <a:chExt cx="4548688" cy="22653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312" y="2237876"/>
              <a:ext cx="4548688" cy="1805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6"/>
            <p:cNvCxnSpPr>
              <a:cxnSpLocks noChangeShapeType="1"/>
            </p:cNvCxnSpPr>
            <p:nvPr/>
          </p:nvCxnSpPr>
          <p:spPr bwMode="auto">
            <a:xfrm>
              <a:off x="4648810" y="2200040"/>
              <a:ext cx="1036935" cy="0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7935327" y="2238445"/>
              <a:ext cx="976438" cy="0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4917609" y="1777585"/>
              <a:ext cx="327061" cy="400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sz="2000" kern="0" dirty="0">
                  <a:solidFill>
                    <a:srgbClr val="00B050"/>
                  </a:solidFill>
                  <a:latin typeface="+mn-lt"/>
                </a:rPr>
                <a:t>p</a:t>
              </a:r>
              <a:endParaRPr lang="en-GB" sz="2000" kern="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59666" y="1799810"/>
              <a:ext cx="327061" cy="400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sz="2000" kern="0" dirty="0">
                  <a:solidFill>
                    <a:srgbClr val="00B050"/>
                  </a:solidFill>
                  <a:latin typeface="+mn-lt"/>
                </a:rPr>
                <a:t>p</a:t>
              </a:r>
              <a:endParaRPr lang="en-GB" sz="2000" kern="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16" name="Straight Connector 11"/>
            <p:cNvCxnSpPr>
              <a:cxnSpLocks noChangeShapeType="1"/>
            </p:cNvCxnSpPr>
            <p:nvPr/>
          </p:nvCxnSpPr>
          <p:spPr bwMode="auto">
            <a:xfrm>
              <a:off x="8325643" y="1892800"/>
              <a:ext cx="163667" cy="0"/>
            </a:xfrm>
            <a:prstGeom prst="line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Connector 18"/>
            <p:cNvCxnSpPr>
              <a:cxnSpLocks noChangeShapeType="1"/>
            </p:cNvCxnSpPr>
            <p:nvPr/>
          </p:nvCxnSpPr>
          <p:spPr bwMode="auto">
            <a:xfrm flipH="1">
              <a:off x="6399640" y="3083354"/>
              <a:ext cx="694183" cy="86751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50" y="4657960"/>
            <a:ext cx="16049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496660" y="5771705"/>
            <a:ext cx="3810000" cy="3063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i="1" dirty="0" err="1">
                <a:latin typeface="+mj-lt"/>
              </a:rPr>
              <a:t>Stancari</a:t>
            </a:r>
            <a:r>
              <a:rPr lang="en-GB" sz="1400" i="1" dirty="0">
                <a:latin typeface="+mj-lt"/>
              </a:rPr>
              <a:t> et al., Phys. Rev. Let. 107, 084802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267937" y="4465935"/>
            <a:ext cx="3878905" cy="8449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Such a lend is considered as option for HL-LHC</a:t>
            </a:r>
            <a:br>
              <a:rPr lang="en-US" dirty="0" smtClean="0"/>
            </a:br>
            <a:r>
              <a:rPr lang="en-US" dirty="0" smtClean="0"/>
              <a:t>(CERN_LARP collaboration).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951305" cy="629095"/>
          </a:xfrm>
        </p:spPr>
        <p:txBody>
          <a:bodyPr/>
          <a:lstStyle/>
          <a:p>
            <a:r>
              <a:rPr lang="en-US" dirty="0" smtClean="0"/>
              <a:t>Coronagraph for </a:t>
            </a:r>
            <a:r>
              <a:rPr lang="en-US" smtClean="0"/>
              <a:t>Halo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6"/>
            <a:ext cx="7924800" cy="2150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Diffraction creates fringes surrounding the central beam image</a:t>
            </a:r>
          </a:p>
          <a:p>
            <a:r>
              <a:rPr lang="en-US" dirty="0" smtClean="0"/>
              <a:t>Intensity of fringes range 10</a:t>
            </a:r>
            <a:r>
              <a:rPr lang="en-US" baseline="30000" dirty="0" smtClean="0"/>
              <a:t>-2</a:t>
            </a:r>
            <a:r>
              <a:rPr lang="en-US" dirty="0" smtClean="0"/>
              <a:t> to 10</a:t>
            </a:r>
            <a:r>
              <a:rPr lang="en-US" baseline="30000" dirty="0" smtClean="0"/>
              <a:t>-3</a:t>
            </a:r>
            <a:r>
              <a:rPr lang="en-US" dirty="0" smtClean="0"/>
              <a:t> of the peak intensity</a:t>
            </a:r>
          </a:p>
          <a:p>
            <a:r>
              <a:rPr lang="en-US" dirty="0" smtClean="0"/>
              <a:t>Masks used for observation of weal halo at 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Need to find out how to reduce the effect of the diffraction fringes</a:t>
            </a:r>
          </a:p>
          <a:p>
            <a:r>
              <a:rPr lang="en-US" dirty="0" smtClean="0"/>
              <a:t>Apply coronagraph technology developed for astronomy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C9D6F1">
                  <a:alpha val="14902"/>
                </a:srgbClr>
              </a:clrFrom>
              <a:clrTo>
                <a:srgbClr val="C9D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19597" r="36194" b="27985"/>
          <a:stretch/>
        </p:blipFill>
        <p:spPr bwMode="auto">
          <a:xfrm>
            <a:off x="452477" y="2916915"/>
            <a:ext cx="3261815" cy="3299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165" y="3121760"/>
            <a:ext cx="4388358" cy="309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461923" y="3258238"/>
            <a:ext cx="8229600" cy="2251882"/>
            <a:chOff x="457200" y="3580188"/>
            <a:chExt cx="8229600" cy="2251882"/>
          </a:xfrm>
        </p:grpSpPr>
        <p:pic>
          <p:nvPicPr>
            <p:cNvPr id="7" name="Picture 6" descr="c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57200" y="3580188"/>
              <a:ext cx="2039875" cy="2033829"/>
            </a:xfrm>
            <a:prstGeom prst="rect">
              <a:avLst/>
            </a:prstGeom>
            <a:noFill/>
          </p:spPr>
        </p:pic>
        <p:pic>
          <p:nvPicPr>
            <p:cNvPr id="8" name="Picture 2" descr="Tiny Protein Crystal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074" y="3580188"/>
              <a:ext cx="5913726" cy="225188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4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170" y="164575"/>
            <a:ext cx="6874495" cy="629095"/>
          </a:xfrm>
        </p:spPr>
        <p:txBody>
          <a:bodyPr/>
          <a:lstStyle/>
          <a:p>
            <a:r>
              <a:rPr lang="en-US" dirty="0" smtClean="0"/>
              <a:t>Coronagraph for </a:t>
            </a:r>
            <a:r>
              <a:rPr lang="en-US" smtClean="0"/>
              <a:t>Halo Diagnostics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Demonstrated at the KEK Photon Factory</a:t>
            </a:r>
          </a:p>
          <a:p>
            <a:pPr lvl="1"/>
            <a:r>
              <a:rPr lang="en-US" dirty="0" smtClean="0"/>
              <a:t>Achieved 6x10</a:t>
            </a:r>
            <a:r>
              <a:rPr lang="en-US" baseline="30000" dirty="0" smtClean="0"/>
              <a:t>-7</a:t>
            </a:r>
            <a:r>
              <a:rPr lang="en-US" dirty="0" smtClean="0"/>
              <a:t> ratio background to peak intensity</a:t>
            </a:r>
          </a:p>
          <a:p>
            <a:pPr lvl="1"/>
            <a:r>
              <a:rPr lang="en-US" dirty="0" smtClean="0"/>
              <a:t>~50 </a:t>
            </a:r>
            <a:r>
              <a:rPr lang="en-US" dirty="0" err="1" smtClean="0"/>
              <a:t>μm</a:t>
            </a:r>
            <a:r>
              <a:rPr lang="en-US" dirty="0" smtClean="0"/>
              <a:t> spatial resolution</a:t>
            </a:r>
          </a:p>
          <a:p>
            <a:r>
              <a:rPr lang="en-US" dirty="0" smtClean="0"/>
              <a:t>Main challenge</a:t>
            </a:r>
          </a:p>
          <a:p>
            <a:pPr lvl="1"/>
            <a:r>
              <a:rPr lang="en-US" dirty="0" smtClean="0"/>
              <a:t>Avoid noise from imperfections or dust on objective lens</a:t>
            </a:r>
          </a:p>
          <a:p>
            <a:r>
              <a:rPr lang="en-US" dirty="0" smtClean="0"/>
              <a:t>Preliminary estimation for HL-LHC</a:t>
            </a:r>
          </a:p>
          <a:p>
            <a:pPr lvl="1"/>
            <a:r>
              <a:rPr lang="en-US" dirty="0" smtClean="0"/>
              <a:t>Feasible reduction of diffraction </a:t>
            </a:r>
            <a:br>
              <a:rPr lang="en-US" dirty="0" smtClean="0"/>
            </a:br>
            <a:r>
              <a:rPr lang="en-US" dirty="0" smtClean="0"/>
              <a:t>background to 10</a:t>
            </a:r>
            <a:r>
              <a:rPr lang="en-US" baseline="30000" dirty="0" smtClean="0"/>
              <a:t>-6</a:t>
            </a:r>
            <a:r>
              <a:rPr lang="en-US" dirty="0" smtClean="0"/>
              <a:t> in the region </a:t>
            </a:r>
            <a:br>
              <a:rPr lang="en-US" dirty="0" smtClean="0"/>
            </a:br>
            <a:r>
              <a:rPr lang="en-US" dirty="0" smtClean="0"/>
              <a:t>of interest</a:t>
            </a:r>
          </a:p>
          <a:p>
            <a:pPr lvl="1"/>
            <a:r>
              <a:rPr lang="en-US" dirty="0" smtClean="0"/>
              <a:t>Image halo to a few mm </a:t>
            </a:r>
            <a:br>
              <a:rPr lang="en-US" dirty="0" smtClean="0"/>
            </a:br>
            <a:r>
              <a:rPr lang="en-US" dirty="0" smtClean="0"/>
              <a:t>surrounding the beam core with </a:t>
            </a:r>
            <a:br>
              <a:rPr lang="en-US" dirty="0" smtClean="0"/>
            </a:br>
            <a:r>
              <a:rPr lang="en-US" dirty="0" smtClean="0"/>
              <a:t>0.1-0.2 mm spatial resolution</a:t>
            </a:r>
          </a:p>
          <a:p>
            <a:r>
              <a:rPr lang="en-US" dirty="0" smtClean="0"/>
              <a:t>R&amp;D collaboration with KEK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41592" y="2962717"/>
            <a:ext cx="3804670" cy="2829142"/>
          </a:xfrm>
          <a:prstGeom prst="rect">
            <a:avLst/>
          </a:prstGeom>
          <a:noFill/>
        </p:spPr>
      </p:pic>
      <p:pic>
        <p:nvPicPr>
          <p:cNvPr id="5" name="Picture 4" descr="fig20"/>
          <p:cNvPicPr>
            <a:picLocks noChangeAspect="1" noChangeArrowheads="1"/>
          </p:cNvPicPr>
          <p:nvPr/>
        </p:nvPicPr>
        <p:blipFill rotWithShape="1">
          <a:blip r:embed="rId3" cstate="print"/>
          <a:srcRect l="-1292" t="12075" r="1292" b="403"/>
          <a:stretch/>
        </p:blipFill>
        <p:spPr>
          <a:xfrm>
            <a:off x="5200648" y="2966773"/>
            <a:ext cx="3850924" cy="27938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07342" y="5877255"/>
            <a:ext cx="292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Courtesy of Toshiyuki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Mitsuhashi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34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36" y="164575"/>
            <a:ext cx="7220140" cy="629095"/>
          </a:xfrm>
        </p:spPr>
        <p:txBody>
          <a:bodyPr/>
          <a:lstStyle/>
          <a:p>
            <a:r>
              <a:rPr lang="en-US" dirty="0" smtClean="0"/>
              <a:t>Additional </a:t>
            </a:r>
            <a:r>
              <a:rPr lang="en-US" smtClean="0"/>
              <a:t>Intra-Bunch Diagnostics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75" y="1355130"/>
            <a:ext cx="7924800" cy="4531790"/>
          </a:xfrm>
        </p:spPr>
        <p:txBody>
          <a:bodyPr/>
          <a:lstStyle/>
          <a:p>
            <a:r>
              <a:rPr lang="en-GB" dirty="0"/>
              <a:t>Already important for understanding instabilities</a:t>
            </a:r>
          </a:p>
          <a:p>
            <a:pPr lvl="1"/>
            <a:r>
              <a:rPr lang="en-GB" dirty="0"/>
              <a:t>Electron cloud, impedance, beam-beam, ….</a:t>
            </a:r>
          </a:p>
          <a:p>
            <a:r>
              <a:rPr lang="en-GB" dirty="0"/>
              <a:t>Will also be essential for crab cavity diagnostics</a:t>
            </a:r>
          </a:p>
          <a:p>
            <a:pPr lvl="1"/>
            <a:r>
              <a:rPr lang="en-GB" dirty="0"/>
              <a:t>Understanding their </a:t>
            </a:r>
            <a:r>
              <a:rPr lang="en-GB" dirty="0" smtClean="0"/>
              <a:t>effects </a:t>
            </a:r>
            <a:r>
              <a:rPr lang="en-GB" dirty="0"/>
              <a:t>on the </a:t>
            </a:r>
            <a:r>
              <a:rPr lang="en-GB" dirty="0" smtClean="0"/>
              <a:t>beam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Two methods being investigated</a:t>
            </a:r>
          </a:p>
          <a:p>
            <a:pPr lvl="1"/>
            <a:r>
              <a:rPr lang="en-GB" dirty="0"/>
              <a:t>Streak cameras looking at synchrotron radiation</a:t>
            </a:r>
          </a:p>
          <a:p>
            <a:pPr lvl="2"/>
            <a:r>
              <a:rPr lang="en-GB" dirty="0"/>
              <a:t>Will require new light extraction line to be built</a:t>
            </a:r>
          </a:p>
          <a:p>
            <a:pPr lvl="2"/>
            <a:r>
              <a:rPr lang="en-GB" dirty="0"/>
              <a:t>Light transport to radiation free area</a:t>
            </a:r>
          </a:p>
          <a:p>
            <a:pPr lvl="1"/>
            <a:r>
              <a:rPr lang="en-GB" dirty="0"/>
              <a:t>High resolution electromagnetic pick-ups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364" y="2622496"/>
            <a:ext cx="2751332" cy="17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Electro-Optical BPMs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49" y="1086295"/>
            <a:ext cx="8487505" cy="5107865"/>
          </a:xfrm>
        </p:spPr>
        <p:txBody>
          <a:bodyPr/>
          <a:lstStyle/>
          <a:p>
            <a:r>
              <a:rPr lang="en-US" dirty="0" smtClean="0"/>
              <a:t>Traditional electromagnetic BPMs are already installed in the LHC</a:t>
            </a:r>
          </a:p>
          <a:p>
            <a:pPr lvl="1"/>
            <a:r>
              <a:rPr lang="en-US" dirty="0" smtClean="0"/>
              <a:t>Higher time resolution requires more bandwidth: &gt;10 GHz</a:t>
            </a:r>
          </a:p>
          <a:p>
            <a:pPr lvl="2"/>
            <a:r>
              <a:rPr lang="en-US" dirty="0" smtClean="0"/>
              <a:t>R&amp;D on beam pickups based on electro-optical crystals</a:t>
            </a:r>
          </a:p>
          <a:p>
            <a:pPr lvl="2"/>
            <a:r>
              <a:rPr lang="en-US" dirty="0" smtClean="0"/>
              <a:t>First tests started at the CERN SPS</a:t>
            </a:r>
          </a:p>
          <a:p>
            <a:pPr lvl="3"/>
            <a:r>
              <a:rPr lang="en-US" dirty="0" smtClean="0"/>
              <a:t>In collaboration with the Royal Holloway University of London and the Daresbury Laboratory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5" t="3220" r="-756" b="84358"/>
          <a:stretch/>
        </p:blipFill>
        <p:spPr bwMode="auto">
          <a:xfrm>
            <a:off x="1269170" y="5426060"/>
            <a:ext cx="2477992" cy="31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-2789"/>
          <a:stretch/>
        </p:blipFill>
        <p:spPr>
          <a:xfrm>
            <a:off x="183117" y="3221076"/>
            <a:ext cx="6437702" cy="204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786" y="3020826"/>
            <a:ext cx="1800954" cy="27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97" y="1508750"/>
            <a:ext cx="7924800" cy="4070930"/>
          </a:xfrm>
        </p:spPr>
        <p:txBody>
          <a:bodyPr/>
          <a:lstStyle/>
          <a:p>
            <a:r>
              <a:rPr lang="en-US" dirty="0" smtClean="0"/>
              <a:t>The LHC was build with a comprehensive suite of beam diagnostic devices</a:t>
            </a:r>
          </a:p>
          <a:p>
            <a:pPr lvl="1"/>
            <a:r>
              <a:rPr lang="en-US" dirty="0" smtClean="0"/>
              <a:t>These instruments play an important role for safe &amp; reliable day-to-day beam operation</a:t>
            </a:r>
          </a:p>
          <a:p>
            <a:r>
              <a:rPr lang="en-US" dirty="0" smtClean="0"/>
              <a:t>HL-LHC will push the performance of the LHC even further</a:t>
            </a:r>
          </a:p>
          <a:p>
            <a:pPr lvl="1"/>
            <a:r>
              <a:rPr lang="is-IS" dirty="0" smtClean="0"/>
              <a:t>…and requires deep and better understanding of all beam related phenomena</a:t>
            </a:r>
          </a:p>
          <a:p>
            <a:r>
              <a:rPr lang="is-IS" dirty="0" smtClean="0"/>
              <a:t>Beam observation can only be delivered by beam instrumentation devices</a:t>
            </a:r>
          </a:p>
          <a:p>
            <a:pPr lvl="1"/>
            <a:r>
              <a:rPr lang="is-IS" dirty="0" smtClean="0"/>
              <a:t>Upgrade of many exsisting BI systems</a:t>
            </a:r>
          </a:p>
          <a:p>
            <a:pPr lvl="1"/>
            <a:r>
              <a:rPr lang="is-IS" dirty="0" smtClean="0"/>
              <a:t>Development of new beam diagnostics to address specific needs has already started...</a:t>
            </a:r>
          </a:p>
        </p:txBody>
      </p:sp>
    </p:spTree>
    <p:extLst>
      <p:ext uri="{BB962C8B-B14F-4D97-AF65-F5344CB8AC3E}">
        <p14:creationId xmlns:p14="http://schemas.microsoft.com/office/powerpoint/2010/main" val="3276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3" y="1085850"/>
            <a:ext cx="7677013" cy="5108575"/>
          </a:xfrm>
        </p:spPr>
      </p:pic>
      <p:sp>
        <p:nvSpPr>
          <p:cNvPr id="5" name="Rectangle 4"/>
          <p:cNvSpPr/>
          <p:nvPr/>
        </p:nvSpPr>
        <p:spPr>
          <a:xfrm rot="19481372">
            <a:off x="1863688" y="3566090"/>
            <a:ext cx="61173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spread the word</a:t>
            </a:r>
            <a:b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sign up!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3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038739" y="164575"/>
            <a:ext cx="7104925" cy="629095"/>
          </a:xfrm>
        </p:spPr>
        <p:txBody>
          <a:bodyPr/>
          <a:lstStyle/>
          <a:p>
            <a:r>
              <a:rPr lang="en-US" altLang="en-US" sz="2800" dirty="0" smtClean="0"/>
              <a:t>Modern Machine Protection System : P</a:t>
            </a:r>
            <a:r>
              <a:rPr lang="en-US" altLang="en-US" sz="2800" baseline="30000" dirty="0" smtClean="0"/>
              <a:t>3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615950" y="1009650"/>
            <a:ext cx="81407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0000FF"/>
                </a:solidFill>
                <a:latin typeface="+mn-lt"/>
              </a:rPr>
              <a:t>P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rotect the machine</a:t>
            </a:r>
          </a:p>
          <a:p>
            <a:pPr marL="622300" lvl="1" indent="-2667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</a:rPr>
              <a:t>Highest priority is to avoid damage of the accelerator. </a:t>
            </a:r>
          </a:p>
          <a:p>
            <a:pPr marL="228600" indent="-2286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endParaRPr lang="en-US" dirty="0">
              <a:solidFill>
                <a:srgbClr val="0000FF"/>
              </a:solidFill>
              <a:latin typeface="+mn-lt"/>
            </a:endParaRPr>
          </a:p>
          <a:p>
            <a:pPr marL="355600" indent="-3556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0000FF"/>
                </a:solidFill>
                <a:latin typeface="+mn-lt"/>
              </a:rPr>
              <a:t>P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rotect the beam</a:t>
            </a:r>
          </a:p>
          <a:p>
            <a:pPr marL="622300" lvl="1" indent="-2667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</a:rPr>
              <a:t>Complex protection systems may reduce the accelerator availability, an aspect that must be taken into account at the design phase.</a:t>
            </a:r>
          </a:p>
          <a:p>
            <a:pPr marL="622300" lvl="1" indent="-2667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</a:rPr>
              <a:t>Trade-off between protection and operation.</a:t>
            </a:r>
          </a:p>
          <a:p>
            <a:pPr marL="1098550" lvl="2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+mn-lt"/>
              </a:rPr>
              <a:t>Availability (targets): ~99% light sources, ~95% spallation sources like SNS, ESS, LHC so far modest 35%.</a:t>
            </a:r>
          </a:p>
          <a:p>
            <a:pPr marL="228600" indent="-2286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endParaRPr lang="en-US" dirty="0">
              <a:solidFill>
                <a:srgbClr val="0000FF"/>
              </a:solidFill>
              <a:latin typeface="+mn-lt"/>
            </a:endParaRPr>
          </a:p>
          <a:p>
            <a:pPr marL="355600" indent="-3556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0000FF"/>
                </a:solidFill>
                <a:latin typeface="+mn-lt"/>
              </a:rPr>
              <a:t>P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rovide the evidence</a:t>
            </a:r>
          </a:p>
          <a:p>
            <a:pPr marL="622300" lvl="1" indent="-266700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</a:rPr>
              <a:t>Clear (</a:t>
            </a:r>
            <a:r>
              <a:rPr lang="en-US" u="sng" dirty="0">
                <a:latin typeface="+mn-lt"/>
              </a:rPr>
              <a:t>post-mortem</a:t>
            </a:r>
            <a:r>
              <a:rPr lang="en-US" dirty="0">
                <a:latin typeface="+mn-lt"/>
              </a:rPr>
              <a:t>) diagnostics must be provided when:</a:t>
            </a:r>
          </a:p>
          <a:p>
            <a:pPr marL="901700" lvl="2" indent="-1778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the protection systems stop operation,</a:t>
            </a:r>
          </a:p>
          <a:p>
            <a:pPr marL="901700" lvl="2" indent="-1778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>
                <a:latin typeface="+mn-lt"/>
              </a:rPr>
              <a:t>something goes wrong (failure, damage, but also ‘near miss’).</a:t>
            </a:r>
          </a:p>
        </p:txBody>
      </p:sp>
      <p:sp>
        <p:nvSpPr>
          <p:cNvPr id="2" name="TextBox 1"/>
          <p:cNvSpPr txBox="1"/>
          <p:nvPr/>
        </p:nvSpPr>
        <p:spPr>
          <a:xfrm rot="20727270">
            <a:off x="1382120" y="1658533"/>
            <a:ext cx="6191250" cy="1077912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3200" kern="0" dirty="0">
                <a:solidFill>
                  <a:schemeClr val="bg1"/>
                </a:solidFill>
                <a:latin typeface="+mn-lt"/>
              </a:rPr>
              <a:t>Machine protection is not limited to designing a fast interlock !</a:t>
            </a:r>
            <a:endParaRPr lang="en-GB" sz="32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20727270">
            <a:off x="1220542" y="3475652"/>
            <a:ext cx="6931516" cy="1077218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n-lt"/>
              </a:rPr>
              <a:t>Machine protection must be closely integrated into the machine design !</a:t>
            </a:r>
            <a:endParaRPr lang="en-GB" sz="3200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5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Layout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840835" y="1124700"/>
            <a:ext cx="4085647" cy="4224550"/>
            <a:chOff x="0" y="0"/>
            <a:chExt cx="4072" cy="4344"/>
          </a:xfrm>
        </p:grpSpPr>
        <p:pic>
          <p:nvPicPr>
            <p:cNvPr id="5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72" cy="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1476" y="1921"/>
              <a:ext cx="982" cy="4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4917645" y="5502870"/>
            <a:ext cx="3917465" cy="725775"/>
            <a:chOff x="0" y="0"/>
            <a:chExt cx="4536" cy="840"/>
          </a:xfrm>
        </p:grpSpPr>
        <p:pic>
          <p:nvPicPr>
            <p:cNvPr id="8" name="Picture 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40"/>
              <a:ext cx="76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20"/>
              <a:ext cx="789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0"/>
              <a:ext cx="54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" y="120"/>
              <a:ext cx="85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208"/>
              <a:ext cx="6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239915"/>
            <a:ext cx="5229765" cy="4839030"/>
          </a:xfrm>
        </p:spPr>
        <p:txBody>
          <a:bodyPr/>
          <a:lstStyle/>
          <a:p>
            <a:r>
              <a:rPr lang="en-US" dirty="0" smtClean="0"/>
              <a:t>8 arcs (sectors), ~3 km each</a:t>
            </a:r>
          </a:p>
          <a:p>
            <a:r>
              <a:rPr lang="en-US" dirty="0" smtClean="0"/>
              <a:t>8 long straight sections (700 m each)</a:t>
            </a:r>
          </a:p>
          <a:p>
            <a:r>
              <a:rPr lang="en-US" dirty="0" smtClean="0"/>
              <a:t>circumference 26.7 km</a:t>
            </a:r>
          </a:p>
          <a:p>
            <a:r>
              <a:rPr lang="en-US" dirty="0" smtClean="0"/>
              <a:t>beams cross in 4 points </a:t>
            </a:r>
          </a:p>
          <a:p>
            <a:r>
              <a:rPr lang="en-US" dirty="0" smtClean="0"/>
              <a:t>2-in-1 magnet design with separate vacuum chambers → p-p collisions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Nominal bunch spacing 25 ns</a:t>
            </a:r>
          </a:p>
          <a:p>
            <a:endParaRPr lang="en-US" dirty="0"/>
          </a:p>
          <a:p>
            <a:r>
              <a:rPr lang="en-US" dirty="0"/>
              <a:t>~8000 super-conducting magnets.</a:t>
            </a:r>
          </a:p>
          <a:p>
            <a:r>
              <a:rPr lang="en-US" dirty="0"/>
              <a:t>up to 8.3 T dipole field.</a:t>
            </a:r>
          </a:p>
          <a:p>
            <a:r>
              <a:rPr lang="en-US" dirty="0"/>
              <a:t>1600 electrical circuits.</a:t>
            </a:r>
          </a:p>
          <a:p>
            <a:endParaRPr lang="en-US" dirty="0"/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539475" y="2891330"/>
            <a:ext cx="8334375" cy="117211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</a:pPr>
            <a:r>
              <a:rPr lang="en-US" sz="2000" dirty="0">
                <a:latin typeface="Helvetica" charset="0"/>
                <a:cs typeface="Helvetica" charset="0"/>
              </a:rPr>
              <a:t>Following a severe powering incident in September 2008 a few days after startup with beam, the energy had to be limited to 4</a:t>
            </a:r>
            <a:r>
              <a:rPr lang="en-US" sz="2000" dirty="0" smtClean="0">
                <a:latin typeface="Helvetica" charset="0"/>
                <a:cs typeface="Helvetica" charset="0"/>
              </a:rPr>
              <a:t> </a:t>
            </a:r>
            <a:r>
              <a:rPr lang="en-US" sz="2000" dirty="0" err="1">
                <a:latin typeface="Helvetica" charset="0"/>
                <a:cs typeface="Helvetica" charset="0"/>
              </a:rPr>
              <a:t>TeV</a:t>
            </a:r>
            <a:r>
              <a:rPr lang="en-US" sz="2000" dirty="0">
                <a:latin typeface="Helvetica" charset="0"/>
                <a:cs typeface="Helvetica" charset="0"/>
              </a:rPr>
              <a:t>.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</a:pPr>
            <a:r>
              <a:rPr lang="en-US" b="1" i="1" dirty="0">
                <a:solidFill>
                  <a:srgbClr val="0000FF"/>
                </a:solidFill>
                <a:latin typeface="Helvetica" charset="0"/>
                <a:cs typeface="Helvetica" charset="0"/>
              </a:rPr>
              <a:t>Full energy recovered end 2014 after a 1 ½ year stop for consolidation.</a:t>
            </a:r>
          </a:p>
        </p:txBody>
      </p:sp>
    </p:spTree>
    <p:extLst>
      <p:ext uri="{BB962C8B-B14F-4D97-AF65-F5344CB8AC3E}">
        <p14:creationId xmlns:p14="http://schemas.microsoft.com/office/powerpoint/2010/main" val="665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Hadron Accelerators</a:t>
            </a:r>
            <a:endParaRPr lang="en-US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525588" y="1393535"/>
            <a:ext cx="6491287" cy="4425950"/>
            <a:chOff x="1525588" y="1592263"/>
            <a:chExt cx="6491287" cy="4425950"/>
          </a:xfrm>
          <a:solidFill>
            <a:schemeClr val="bg1"/>
          </a:solidFill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525588" y="1592263"/>
              <a:ext cx="6491287" cy="4425950"/>
              <a:chOff x="1307575" y="1953819"/>
              <a:chExt cx="6490445" cy="4426174"/>
            </a:xfrm>
            <a:grpFill/>
          </p:grpSpPr>
          <p:pic>
            <p:nvPicPr>
              <p:cNvPr id="13" name="Picture 8" descr="HI-frontier-psi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74"/>
              <a:stretch>
                <a:fillRect/>
              </a:stretch>
            </p:blipFill>
            <p:spPr bwMode="auto">
              <a:xfrm>
                <a:off x="1307575" y="2005483"/>
                <a:ext cx="6490445" cy="43745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4"/>
              <p:cNvSpPr>
                <a:spLocks noChangeArrowheads="1"/>
              </p:cNvSpPr>
              <p:nvPr/>
            </p:nvSpPr>
            <p:spPr bwMode="auto">
              <a:xfrm>
                <a:off x="3035800" y="2105653"/>
                <a:ext cx="140825" cy="132792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GB" altLang="en-US" smtClean="0">
                  <a:latin typeface="Comic Sans MS" pitchFamily="66" charset="0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1883650" y="2336083"/>
                <a:ext cx="140825" cy="132792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endParaRPr lang="en-GB" altLang="en-US" smtClean="0">
                  <a:latin typeface="Comic Sans MS" pitchFamily="66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112328" y="1953819"/>
                <a:ext cx="569839" cy="2460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defRPr/>
                </a:pPr>
                <a:r>
                  <a:rPr lang="en-US" sz="1000" kern="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IFMIF</a:t>
                </a:r>
                <a:endParaRPr lang="en-GB" sz="1000" kern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99635" y="2222120"/>
                <a:ext cx="568251" cy="24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defRPr/>
                </a:pPr>
                <a:r>
                  <a:rPr lang="en-US" sz="1000" kern="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LIPAc</a:t>
                </a:r>
                <a:endParaRPr lang="en-GB" sz="1000" kern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cxnSp>
          <p:nvCxnSpPr>
            <p:cNvPr id="7" name="Straight Connector 4"/>
            <p:cNvCxnSpPr>
              <a:cxnSpLocks noChangeShapeType="1"/>
            </p:cNvCxnSpPr>
            <p:nvPr/>
          </p:nvCxnSpPr>
          <p:spPr bwMode="auto">
            <a:xfrm flipH="1" flipV="1">
              <a:off x="3394075" y="1824038"/>
              <a:ext cx="4340225" cy="2941638"/>
            </a:xfrm>
            <a:prstGeom prst="line">
              <a:avLst/>
            </a:prstGeom>
            <a:grpFill/>
            <a:ln w="28575" algn="ctr">
              <a:solidFill>
                <a:srgbClr val="CC3399"/>
              </a:solidFill>
              <a:prstDash val="sysDash"/>
              <a:round/>
              <a:headEnd/>
              <a:tailEnd/>
            </a:ln>
            <a:ex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6914705" y="3827463"/>
              <a:ext cx="836613" cy="33813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sz="1600" kern="0" dirty="0">
                  <a:solidFill>
                    <a:srgbClr val="CC3399"/>
                  </a:solidFill>
                  <a:latin typeface="+mn-lt"/>
                </a:rPr>
                <a:t>10 MW</a:t>
              </a:r>
              <a:endParaRPr lang="en-GB" sz="1600" kern="0" dirty="0">
                <a:solidFill>
                  <a:srgbClr val="CC3399"/>
                </a:solidFill>
                <a:latin typeface="+mn-lt"/>
              </a:endParaRPr>
            </a:p>
          </p:txBody>
        </p:sp>
        <p:cxnSp>
          <p:nvCxnSpPr>
            <p:cNvPr id="9" name="Straight Connector 15"/>
            <p:cNvCxnSpPr>
              <a:cxnSpLocks noChangeShapeType="1"/>
            </p:cNvCxnSpPr>
            <p:nvPr/>
          </p:nvCxnSpPr>
          <p:spPr bwMode="auto">
            <a:xfrm flipH="1" flipV="1">
              <a:off x="2217738" y="2168526"/>
              <a:ext cx="5030787" cy="3379787"/>
            </a:xfrm>
            <a:prstGeom prst="line">
              <a:avLst/>
            </a:prstGeom>
            <a:grpFill/>
            <a:ln w="28575" algn="ctr">
              <a:solidFill>
                <a:srgbClr val="0000FF"/>
              </a:solidFill>
              <a:prstDash val="sysDash"/>
              <a:round/>
              <a:headEnd/>
              <a:tailEnd/>
            </a:ln>
            <a:extLst/>
          </p:spPr>
        </p:cxnSp>
        <p:sp>
          <p:nvSpPr>
            <p:cNvPr id="10" name="TextBox 9"/>
            <p:cNvSpPr txBox="1"/>
            <p:nvPr/>
          </p:nvSpPr>
          <p:spPr bwMode="auto">
            <a:xfrm>
              <a:off x="6219825" y="4395788"/>
              <a:ext cx="720725" cy="33813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sz="1600" kern="0" dirty="0">
                  <a:solidFill>
                    <a:srgbClr val="0000FF"/>
                  </a:solidFill>
                  <a:latin typeface="+mn-lt"/>
                </a:rPr>
                <a:t>1 MW</a:t>
              </a:r>
              <a:endParaRPr lang="en-GB" sz="1600" kern="0" dirty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11" name="Straight Connector 18"/>
            <p:cNvCxnSpPr>
              <a:cxnSpLocks noChangeShapeType="1"/>
            </p:cNvCxnSpPr>
            <p:nvPr/>
          </p:nvCxnSpPr>
          <p:spPr bwMode="auto">
            <a:xfrm flipH="1" flipV="1">
              <a:off x="2171700" y="3294063"/>
              <a:ext cx="3392488" cy="2254250"/>
            </a:xfrm>
            <a:prstGeom prst="line">
              <a:avLst/>
            </a:prstGeom>
            <a:grpFill/>
            <a:ln w="28575" algn="ctr">
              <a:solidFill>
                <a:srgbClr val="663300"/>
              </a:solidFill>
              <a:prstDash val="sysDash"/>
              <a:round/>
              <a:headEnd/>
              <a:tailEnd/>
            </a:ln>
            <a:extLst/>
          </p:spPr>
        </p:cxnSp>
        <p:sp>
          <p:nvSpPr>
            <p:cNvPr id="12" name="TextBox 11"/>
            <p:cNvSpPr txBox="1"/>
            <p:nvPr/>
          </p:nvSpPr>
          <p:spPr bwMode="auto">
            <a:xfrm>
              <a:off x="2339975" y="4057650"/>
              <a:ext cx="892175" cy="33813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sz="1600" kern="0" dirty="0">
                  <a:solidFill>
                    <a:srgbClr val="663300"/>
                  </a:solidFill>
                  <a:latin typeface="+mn-lt"/>
                </a:rPr>
                <a:t>0.1 MW</a:t>
              </a:r>
              <a:endParaRPr lang="en-GB" sz="1600" kern="0" dirty="0">
                <a:solidFill>
                  <a:srgbClr val="663300"/>
                </a:solidFill>
                <a:latin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9938" y="933450"/>
            <a:ext cx="40020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latin typeface="+mn-lt"/>
              </a:rPr>
              <a:t>Planned projects: 1-10 MW range</a:t>
            </a:r>
            <a:endParaRPr lang="en-GB" sz="2000" kern="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1930" y="5733300"/>
            <a:ext cx="175418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latin typeface="+mn-lt"/>
              </a:rPr>
              <a:t>ILC  ~ 20 MW</a:t>
            </a:r>
            <a:endParaRPr lang="en-GB" sz="2000" kern="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390036" y="5665497"/>
            <a:ext cx="1885950" cy="307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1400" i="1" kern="0" dirty="0">
                <a:latin typeface="+mn-lt"/>
              </a:rPr>
              <a:t>Courtesy M. </a:t>
            </a:r>
            <a:r>
              <a:rPr lang="en-US" sz="1400" i="1" kern="0" dirty="0" err="1">
                <a:latin typeface="+mn-lt"/>
              </a:rPr>
              <a:t>Lindroos</a:t>
            </a:r>
            <a:endParaRPr lang="en-GB" sz="1400" i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38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Release of 600 MJ at LHC  </a:t>
            </a:r>
            <a:endParaRPr lang="en-GB" altLang="en-US" dirty="0" smtClean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2235" y="2392065"/>
            <a:ext cx="4997450" cy="3252787"/>
            <a:chOff x="59873" y="2220694"/>
            <a:chExt cx="4997998" cy="3252148"/>
          </a:xfrm>
        </p:grpSpPr>
        <p:pic>
          <p:nvPicPr>
            <p:cNvPr id="26640" name="Picture 2" descr="http://inapcache.boston.com/universal/site_graphics/blogs/bigpicture/lhc_11_20/l03_00811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5" y="2234642"/>
              <a:ext cx="4993486" cy="32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1" name="TextBox 7"/>
            <p:cNvSpPr txBox="1">
              <a:spLocks noChangeArrowheads="1"/>
            </p:cNvSpPr>
            <p:nvPr/>
          </p:nvSpPr>
          <p:spPr bwMode="auto">
            <a:xfrm>
              <a:off x="59873" y="2220694"/>
              <a:ext cx="3419526" cy="40011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solidFill>
                    <a:srgbClr val="C00000"/>
                  </a:solidFill>
                </a:rPr>
                <a:t>Arcing in the interconnection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2875" y="971080"/>
            <a:ext cx="9001125" cy="992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GB" sz="2000" b="1" kern="0" dirty="0">
                <a:solidFill>
                  <a:srgbClr val="000000"/>
                </a:solidFill>
                <a:latin typeface="Arial"/>
              </a:rPr>
              <a:t>The 2008 LHC accident happened during test runs </a:t>
            </a:r>
            <a:r>
              <a:rPr lang="en-GB" sz="2000" b="1" u="sng" kern="0" dirty="0">
                <a:solidFill>
                  <a:srgbClr val="0000FF"/>
                </a:solidFill>
                <a:latin typeface="Arial"/>
              </a:rPr>
              <a:t>without beam</a:t>
            </a:r>
            <a:r>
              <a:rPr lang="en-GB" sz="2000" b="1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 magnet interconnect was defect and the circuit opened. An electrical arc provoked a He pressure wave </a:t>
            </a:r>
            <a:r>
              <a:rPr lang="en-US" sz="1600" kern="0" dirty="0">
                <a:solidFill>
                  <a:srgbClr val="FF0000"/>
                </a:solidFill>
                <a:latin typeface="Arial"/>
              </a:rPr>
              <a:t>damaging ~600 m 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of LHC, </a:t>
            </a:r>
            <a:r>
              <a:rPr lang="en-US" sz="1600" kern="0" dirty="0">
                <a:solidFill>
                  <a:srgbClr val="FF0000"/>
                </a:solidFill>
                <a:latin typeface="Arial"/>
              </a:rPr>
              <a:t>polluting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the beam vacuum over </a:t>
            </a:r>
            <a:r>
              <a:rPr lang="en-US" sz="1600" kern="0" dirty="0">
                <a:solidFill>
                  <a:srgbClr val="FF0000"/>
                </a:solidFill>
                <a:latin typeface="Arial"/>
              </a:rPr>
              <a:t>more than 2 km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. </a:t>
            </a:r>
            <a:endParaRPr lang="en-GB" sz="1600" b="1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189420" y="2699305"/>
            <a:ext cx="2663825" cy="3540125"/>
            <a:chOff x="3018318" y="2814129"/>
            <a:chExt cx="2662691" cy="3539883"/>
          </a:xfrm>
        </p:grpSpPr>
        <p:pic>
          <p:nvPicPr>
            <p:cNvPr id="266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007" y="2814129"/>
              <a:ext cx="2645002" cy="35336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9" name="Rectangle 16"/>
            <p:cNvSpPr>
              <a:spLocks noChangeArrowheads="1"/>
            </p:cNvSpPr>
            <p:nvPr/>
          </p:nvSpPr>
          <p:spPr bwMode="auto">
            <a:xfrm>
              <a:off x="3018318" y="5953902"/>
              <a:ext cx="1821332" cy="40011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C00000"/>
                  </a:solidFill>
                </a:rPr>
                <a:t>Over-pressure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68887" y="2776115"/>
            <a:ext cx="4075113" cy="3067050"/>
            <a:chOff x="4961384" y="3026246"/>
            <a:chExt cx="4075112" cy="3067050"/>
          </a:xfrm>
        </p:grpSpPr>
        <p:pic>
          <p:nvPicPr>
            <p:cNvPr id="266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384" y="3026246"/>
              <a:ext cx="4075112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TextBox 9"/>
            <p:cNvSpPr txBox="1">
              <a:spLocks noChangeArrowheads="1"/>
            </p:cNvSpPr>
            <p:nvPr/>
          </p:nvSpPr>
          <p:spPr bwMode="auto">
            <a:xfrm>
              <a:off x="6215401" y="3026246"/>
              <a:ext cx="2621230" cy="40011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solidFill>
                    <a:srgbClr val="C00000"/>
                  </a:solidFill>
                </a:rPr>
                <a:t>Magnet displacement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500" y="1969610"/>
            <a:ext cx="7412038" cy="40005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latin typeface="+mn-lt"/>
              </a:rPr>
              <a:t>Collateral damage from the helium pressure wave dominates ! </a:t>
            </a:r>
            <a:endParaRPr lang="en-GB" sz="2000" kern="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6605" y="5924788"/>
            <a:ext cx="257474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1400" i="1" kern="0" dirty="0" smtClean="0">
                <a:latin typeface="+mn-lt"/>
              </a:rPr>
              <a:t>J. </a:t>
            </a:r>
            <a:r>
              <a:rPr lang="en-US" sz="1400" i="1" kern="0" dirty="0" err="1" smtClean="0">
                <a:latin typeface="+mn-lt"/>
              </a:rPr>
              <a:t>Wenninger</a:t>
            </a:r>
            <a:r>
              <a:rPr lang="en-US" sz="1400" i="1" kern="0" dirty="0" smtClean="0">
                <a:latin typeface="+mn-lt"/>
              </a:rPr>
              <a:t> for LHC, PAC09</a:t>
            </a:r>
            <a:endParaRPr lang="en-GB" sz="1400" i="1" kern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751" y="4816093"/>
            <a:ext cx="3259861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400" kern="0" dirty="0">
                <a:solidFill>
                  <a:srgbClr val="FF0000"/>
                </a:solidFill>
                <a:latin typeface="Arial"/>
              </a:rPr>
              <a:t>53 magnets </a:t>
            </a:r>
            <a:r>
              <a:rPr lang="en-US" sz="2400" kern="0" dirty="0" smtClean="0">
                <a:solidFill>
                  <a:srgbClr val="FF0000"/>
                </a:solidFill>
                <a:latin typeface="Arial"/>
              </a:rPr>
              <a:t>to repair, 14 months downtime</a:t>
            </a:r>
            <a:endParaRPr lang="en-US" sz="2400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343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 – 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3582620"/>
            <a:ext cx="4224550" cy="2150680"/>
          </a:xfrm>
        </p:spPr>
        <p:txBody>
          <a:bodyPr/>
          <a:lstStyle/>
          <a:p>
            <a:r>
              <a:rPr lang="en-US" sz="1600" dirty="0"/>
              <a:t>Loss of clamping pressure on the joint and between joint and stabilizer</a:t>
            </a:r>
          </a:p>
          <a:p>
            <a:r>
              <a:rPr lang="en-US" sz="1600" dirty="0"/>
              <a:t>Degradation of transverse contact between superconducting cable and stabilizer</a:t>
            </a:r>
          </a:p>
          <a:p>
            <a:r>
              <a:rPr lang="en-US" sz="1600" dirty="0"/>
              <a:t>Interruption of longitudinal electrical continuity in stabilizer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5300" y="900370"/>
            <a:ext cx="7353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Theory: A resistive joint of about 220 </a:t>
            </a:r>
            <a:r>
              <a:rPr lang="en-US" sz="2000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</a:t>
            </a:r>
            <a:r>
              <a:rPr lang="en-US" sz="2400" dirty="0" err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Ω</a:t>
            </a: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31500" y="1662370"/>
            <a:ext cx="6972300" cy="1582738"/>
            <a:chOff x="336" y="1488"/>
            <a:chExt cx="5040" cy="120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92" y="1488"/>
              <a:ext cx="2776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prstClr val="black"/>
                  </a:solidFill>
                </a:rPr>
                <a:t>No electrical contact between wedge and U-profile with the bus on at least 1 side of the joint </a:t>
              </a: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504" y="1488"/>
              <a:ext cx="1662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prstClr val="black"/>
                  </a:solidFill>
                </a:rPr>
                <a:t>No bonding at joint with the U-profile and the wedge</a:t>
              </a: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5934" y="3342131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50290" y="5718351"/>
            <a:ext cx="2781300" cy="646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25914" y="4750243"/>
            <a:ext cx="2750820" cy="12911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Long Shutdown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sz="3200" u="sng" dirty="0"/>
              <a:t>Primary aim</a:t>
            </a:r>
          </a:p>
          <a:p>
            <a:pPr>
              <a:lnSpc>
                <a:spcPct val="170000"/>
              </a:lnSpc>
            </a:pPr>
            <a:r>
              <a:rPr lang="en-GB" sz="2400" dirty="0"/>
              <a:t>Consolidation to allow running at high energy</a:t>
            </a:r>
          </a:p>
          <a:p>
            <a:pPr lvl="8"/>
            <a:endParaRPr lang="en-GB" dirty="0"/>
          </a:p>
          <a:p>
            <a:pPr marL="36576" indent="0">
              <a:buNone/>
            </a:pPr>
            <a:r>
              <a:rPr lang="en-GB" sz="3200" u="sng" dirty="0"/>
              <a:t>Three main tasks</a:t>
            </a:r>
          </a:p>
          <a:p>
            <a:pPr>
              <a:lnSpc>
                <a:spcPct val="170000"/>
              </a:lnSpc>
            </a:pPr>
            <a:r>
              <a:rPr lang="en-GB" sz="2400" dirty="0"/>
              <a:t>Superconducting magnet and circuit consolidation</a:t>
            </a:r>
          </a:p>
          <a:p>
            <a:endParaRPr lang="en-GB" sz="2400" dirty="0"/>
          </a:p>
          <a:p>
            <a:r>
              <a:rPr lang="en-GB" sz="2400" dirty="0"/>
              <a:t>Reducing effect of radiation on electronics</a:t>
            </a:r>
          </a:p>
          <a:p>
            <a:endParaRPr lang="en-GB" sz="2400" dirty="0"/>
          </a:p>
          <a:p>
            <a:r>
              <a:rPr lang="en-GB" sz="2400" dirty="0"/>
              <a:t>Full maintenance of all </a:t>
            </a:r>
            <a:r>
              <a:rPr lang="en-GB" sz="2400" dirty="0" smtClean="0"/>
              <a:t>equipment, </a:t>
            </a:r>
            <a:br>
              <a:rPr lang="en-GB" sz="2400" dirty="0" smtClean="0"/>
            </a:br>
            <a:r>
              <a:rPr lang="en-GB" sz="2400" dirty="0" smtClean="0"/>
              <a:t>including </a:t>
            </a:r>
            <a:r>
              <a:rPr lang="en-GB" sz="2400" dirty="0"/>
              <a:t>majority of beam </a:t>
            </a:r>
            <a:r>
              <a:rPr lang="en-GB" sz="2400" dirty="0" smtClean="0"/>
              <a:t>instrumentation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196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Splice Consolidation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10" y="1219804"/>
            <a:ext cx="2640318" cy="1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Jeremie Fleuret\Downloads\SAM_1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65" y="3751976"/>
            <a:ext cx="2208246" cy="1656184"/>
          </a:xfrm>
          <a:prstGeom prst="rect">
            <a:avLst/>
          </a:prstGeom>
          <a:noFill/>
        </p:spPr>
      </p:pic>
      <p:pic>
        <p:nvPicPr>
          <p:cNvPr id="6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873" y="1219802"/>
            <a:ext cx="2640319" cy="198024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223" y="3751976"/>
            <a:ext cx="22082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218" y="1200498"/>
            <a:ext cx="2639998" cy="19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avec flèche 15"/>
          <p:cNvCxnSpPr/>
          <p:nvPr/>
        </p:nvCxnSpPr>
        <p:spPr>
          <a:xfrm>
            <a:off x="3026412" y="2528611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8"/>
          <p:cNvCxnSpPr/>
          <p:nvPr/>
        </p:nvCxnSpPr>
        <p:spPr>
          <a:xfrm>
            <a:off x="1182122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22"/>
          <p:cNvCxnSpPr/>
          <p:nvPr/>
        </p:nvCxnSpPr>
        <p:spPr>
          <a:xfrm flipV="1">
            <a:off x="4513008" y="3247920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8483" y="3607960"/>
            <a:ext cx="3360373" cy="2520280"/>
          </a:xfrm>
          <a:prstGeom prst="rect">
            <a:avLst/>
          </a:prstGeom>
          <a:noFill/>
        </p:spPr>
      </p:pic>
      <p:cxnSp>
        <p:nvCxnSpPr>
          <p:cNvPr id="13" name="Connecteur droit avec flèche 24"/>
          <p:cNvCxnSpPr/>
          <p:nvPr/>
        </p:nvCxnSpPr>
        <p:spPr>
          <a:xfrm>
            <a:off x="5913385" y="1690378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7"/>
          <p:cNvCxnSpPr/>
          <p:nvPr/>
        </p:nvCxnSpPr>
        <p:spPr>
          <a:xfrm>
            <a:off x="7633499" y="3142888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21"/>
          <p:cNvCxnSpPr/>
          <p:nvPr/>
        </p:nvCxnSpPr>
        <p:spPr>
          <a:xfrm>
            <a:off x="2481181" y="5120128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25"/>
          <p:cNvSpPr txBox="1"/>
          <p:nvPr/>
        </p:nvSpPr>
        <p:spPr>
          <a:xfrm>
            <a:off x="156182" y="1200498"/>
            <a:ext cx="20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     Old splices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7" name="ZoneTexte 25"/>
          <p:cNvSpPr txBox="1"/>
          <p:nvPr/>
        </p:nvSpPr>
        <p:spPr>
          <a:xfrm>
            <a:off x="3382635" y="1161002"/>
            <a:ext cx="252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     Machined splices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8" name="ZoneTexte 25"/>
          <p:cNvSpPr txBox="1"/>
          <p:nvPr/>
        </p:nvSpPr>
        <p:spPr>
          <a:xfrm>
            <a:off x="6112489" y="1190825"/>
            <a:ext cx="287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</a:rPr>
              <a:t>     Consolidated splices including shunts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9" name="ZoneTexte 26"/>
          <p:cNvSpPr txBox="1"/>
          <p:nvPr/>
        </p:nvSpPr>
        <p:spPr>
          <a:xfrm>
            <a:off x="381004" y="5414303"/>
            <a:ext cx="25342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Unsoldering of splice and superconducting cables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7786" y="3428810"/>
            <a:ext cx="2496543" cy="615553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30% of the splices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Initially estimated at 15%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1" name="ZoneTexte 26"/>
          <p:cNvSpPr txBox="1"/>
          <p:nvPr/>
        </p:nvSpPr>
        <p:spPr>
          <a:xfrm>
            <a:off x="2865222" y="5408160"/>
            <a:ext cx="272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Reconstruction and soldering of splice and superconducting cables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2" name="ZoneTexte 25"/>
          <p:cNvSpPr txBox="1"/>
          <p:nvPr/>
        </p:nvSpPr>
        <p:spPr>
          <a:xfrm>
            <a:off x="5630469" y="5481909"/>
            <a:ext cx="30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Consolidated and insulated splices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268476">
            <a:off x="4438889" y="4935462"/>
            <a:ext cx="978439" cy="369332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~ 3000</a:t>
            </a:r>
          </a:p>
        </p:txBody>
      </p:sp>
      <p:sp>
        <p:nvSpPr>
          <p:cNvPr id="24" name="TextBox 23"/>
          <p:cNvSpPr txBox="1"/>
          <p:nvPr/>
        </p:nvSpPr>
        <p:spPr>
          <a:xfrm rot="1268476">
            <a:off x="2567562" y="1269746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10170 splices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0177914">
            <a:off x="5637349" y="2582128"/>
            <a:ext cx="1128136" cy="646331"/>
          </a:xfrm>
          <a:prstGeom prst="rect">
            <a:avLst/>
          </a:prstGeom>
          <a:solidFill>
            <a:srgbClr val="C6D9F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FF0000"/>
                </a:solidFill>
              </a:rPr>
              <a:t>&gt; 27000 shunts</a:t>
            </a:r>
            <a:endParaRPr lang="nl-N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26" y="164575"/>
            <a:ext cx="7335354" cy="629095"/>
          </a:xfrm>
        </p:spPr>
        <p:txBody>
          <a:bodyPr/>
          <a:lstStyle/>
          <a:p>
            <a:r>
              <a:rPr lang="en-US" dirty="0" smtClean="0"/>
              <a:t>LS1 2013/14: SC-Wire Consolidation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1" b="3007"/>
          <a:stretch/>
        </p:blipFill>
        <p:spPr>
          <a:xfrm>
            <a:off x="217482" y="1109871"/>
            <a:ext cx="8833389" cy="52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9" y="1"/>
            <a:ext cx="7565785" cy="93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Brightness, Small Beam Size Measurement Challenge: </a:t>
            </a:r>
            <a:r>
              <a:rPr lang="en-US" dirty="0" smtClean="0">
                <a:solidFill>
                  <a:srgbClr val="FF0000"/>
                </a:solidFill>
              </a:rPr>
              <a:t>Sync Light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39546" y="1100667"/>
            <a:ext cx="5328258" cy="495507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636" y="1100667"/>
            <a:ext cx="3265905" cy="4955078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2244" y="4088931"/>
            <a:ext cx="3251477" cy="1913578"/>
            <a:chOff x="379896" y="4455588"/>
            <a:chExt cx="3019447" cy="1787074"/>
          </a:xfrm>
        </p:grpSpPr>
        <p:pic>
          <p:nvPicPr>
            <p:cNvPr id="20" name="Picture 19" descr="G:\Departments\AB\Groups\BI\Sections\PM\Projects\LHC\BSR\Docs-Litterature-Publications\IPAC14\VERSION_5_Rhodri\media\3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9" t="56190"/>
            <a:stretch/>
          </p:blipFill>
          <p:spPr bwMode="auto">
            <a:xfrm>
              <a:off x="379896" y="4665513"/>
              <a:ext cx="3019447" cy="157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40520" y="4455588"/>
              <a:ext cx="27109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Line Spread Function (LSF) @ 7 </a:t>
              </a:r>
              <a:r>
                <a:rPr lang="en-US" sz="1200" dirty="0" err="1" smtClean="0">
                  <a:solidFill>
                    <a:schemeClr val="accent6">
                      <a:lumMod val="50000"/>
                    </a:schemeClr>
                  </a:solidFill>
                </a:rPr>
                <a:t>TeV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Content Placeholder 18"/>
          <p:cNvSpPr>
            <a:spLocks noGrp="1"/>
          </p:cNvSpPr>
          <p:nvPr>
            <p:ph idx="1"/>
          </p:nvPr>
        </p:nvSpPr>
        <p:spPr>
          <a:xfrm>
            <a:off x="990221" y="1100667"/>
            <a:ext cx="1803400" cy="579394"/>
          </a:xfrm>
        </p:spPr>
        <p:txBody>
          <a:bodyPr/>
          <a:lstStyle/>
          <a:p>
            <a:pPr marL="36576" indent="0">
              <a:buNone/>
            </a:pPr>
            <a:r>
              <a:rPr lang="en-GB" dirty="0" smtClean="0"/>
              <a:t>Problem</a:t>
            </a:r>
            <a:endParaRPr lang="en-GB" dirty="0"/>
          </a:p>
        </p:txBody>
      </p:sp>
      <p:sp>
        <p:nvSpPr>
          <p:cNvPr id="23" name="Content Placeholder 18"/>
          <p:cNvSpPr txBox="1">
            <a:spLocks/>
          </p:cNvSpPr>
          <p:nvPr/>
        </p:nvSpPr>
        <p:spPr>
          <a:xfrm>
            <a:off x="4639354" y="1100667"/>
            <a:ext cx="3546022" cy="5793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dirty="0" smtClean="0"/>
              <a:t>Proposed Solution</a:t>
            </a:r>
            <a:endParaRPr lang="en-GB" dirty="0"/>
          </a:p>
        </p:txBody>
      </p:sp>
      <p:graphicFrame>
        <p:nvGraphicFramePr>
          <p:cNvPr id="2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908400"/>
              </p:ext>
            </p:extLst>
          </p:nvPr>
        </p:nvGraphicFramePr>
        <p:xfrm>
          <a:off x="446504" y="471157"/>
          <a:ext cx="6563897" cy="3140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014100"/>
              </p:ext>
            </p:extLst>
          </p:nvPr>
        </p:nvGraphicFramePr>
        <p:xfrm>
          <a:off x="441256" y="2590792"/>
          <a:ext cx="8423343" cy="32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58595" y="4351670"/>
            <a:ext cx="899269" cy="914400"/>
          </a:xfrm>
          <a:prstGeom prst="rect">
            <a:avLst/>
          </a:prstGeom>
        </p:spPr>
        <p:txBody>
          <a:bodyPr vert="horz" wrap="square" lIns="45720" tIns="0" rIns="45720" bIns="0" rtlCol="0" anchor="t">
            <a:normAutofit fontScale="92500"/>
          </a:bodyPr>
          <a:lstStyle/>
          <a:p>
            <a:r>
              <a:rPr lang="en-GB" sz="1400" dirty="0" smtClean="0"/>
              <a:t>Size at image plane</a:t>
            </a:r>
          </a:p>
          <a:p>
            <a:r>
              <a:rPr lang="en-GB" sz="1400" dirty="0" smtClean="0"/>
              <a:t>(Mag 0.25)</a:t>
            </a:r>
          </a:p>
        </p:txBody>
      </p:sp>
    </p:spTree>
    <p:extLst>
      <p:ext uri="{BB962C8B-B14F-4D97-AF65-F5344CB8AC3E}">
        <p14:creationId xmlns:p14="http://schemas.microsoft.com/office/powerpoint/2010/main" val="22024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05" y="1"/>
            <a:ext cx="7450569" cy="93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Brightness, Small Beam Size Measurement Challenge: </a:t>
            </a:r>
            <a:r>
              <a:rPr lang="en-US" dirty="0" smtClean="0">
                <a:solidFill>
                  <a:srgbClr val="FF0000"/>
                </a:solidFill>
              </a:rPr>
              <a:t>IPM (cont.)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71" y="1086296"/>
            <a:ext cx="8333884" cy="2304300"/>
          </a:xfrm>
        </p:spPr>
        <p:txBody>
          <a:bodyPr/>
          <a:lstStyle/>
          <a:p>
            <a:pPr marL="36576" indent="0">
              <a:buNone/>
            </a:pPr>
            <a:r>
              <a:rPr lang="en-US" dirty="0"/>
              <a:t>Outlook for proton beam size 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At injection: </a:t>
            </a:r>
            <a:r>
              <a:rPr lang="en-US" sz="1800" dirty="0" err="1"/>
              <a:t>emittance</a:t>
            </a:r>
            <a:r>
              <a:rPr lang="en-US" sz="1800" dirty="0"/>
              <a:t> OK - agreement with wire scanner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Unphysical behavior during ramp and squeeze.</a:t>
            </a:r>
          </a:p>
          <a:p>
            <a:pPr marL="697230" lvl="1">
              <a:buFont typeface="Arial" pitchFamily="34" charset="0"/>
              <a:buChar char="•"/>
            </a:pPr>
            <a:r>
              <a:rPr lang="en-US" sz="1600" dirty="0"/>
              <a:t>Explanation: profile distortion due to beam space-charge</a:t>
            </a:r>
          </a:p>
          <a:p>
            <a:pPr marL="697230" lvl="1">
              <a:buFont typeface="Arial" pitchFamily="34" charset="0"/>
              <a:buChar char="•"/>
            </a:pPr>
            <a:r>
              <a:rPr lang="en-US" sz="1600" dirty="0"/>
              <a:t>Confirmed by simulations.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Distorted profile cannot easily be fitted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/>
              <a:t>Solution: increase of magnetic field to 1 T (not foreseen for the moment)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" y="3410222"/>
            <a:ext cx="4567127" cy="2791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48" y="3678097"/>
            <a:ext cx="4684698" cy="23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930" y="164575"/>
            <a:ext cx="7181735" cy="629095"/>
          </a:xfrm>
        </p:spPr>
        <p:txBody>
          <a:bodyPr/>
          <a:lstStyle/>
          <a:p>
            <a:r>
              <a:rPr lang="en-US" dirty="0" smtClean="0">
                <a:solidFill>
                  <a:srgbClr val="FF00FF"/>
                </a:solidFill>
              </a:rPr>
              <a:t>Monitoring 2 Beams in a Single Pipe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7534065" cy="2035465"/>
          </a:xfrm>
        </p:spPr>
        <p:txBody>
          <a:bodyPr/>
          <a:lstStyle/>
          <a:p>
            <a:r>
              <a:rPr lang="en-US" dirty="0" smtClean="0"/>
              <a:t>Beam monitoring, e.g. beam position / orbit measurement of both beams (e</a:t>
            </a:r>
            <a:r>
              <a:rPr lang="en-US" baseline="30000" dirty="0" smtClean="0"/>
              <a:t>+</a:t>
            </a:r>
            <a:r>
              <a:rPr lang="en-US" dirty="0" smtClean="0"/>
              <a:t>, e</a:t>
            </a:r>
            <a:r>
              <a:rPr lang="en-US" baseline="30000" dirty="0" smtClean="0"/>
              <a:t>-</a:t>
            </a:r>
            <a:r>
              <a:rPr lang="en-US" dirty="0" smtClean="0"/>
              <a:t>) in a single beam pipe</a:t>
            </a:r>
          </a:p>
          <a:p>
            <a:pPr lvl="1"/>
            <a:r>
              <a:rPr lang="en-US" dirty="0" smtClean="0"/>
              <a:t>Few beam bunches: time discrimination</a:t>
            </a:r>
          </a:p>
          <a:p>
            <a:pPr lvl="1"/>
            <a:r>
              <a:rPr lang="en-US" dirty="0" smtClean="0"/>
              <a:t>Many beam bunches: difficult!</a:t>
            </a:r>
          </a:p>
          <a:p>
            <a:pPr lvl="2"/>
            <a:r>
              <a:rPr lang="en-US" sz="1600" dirty="0" smtClean="0"/>
              <a:t>BPM pickups with directivity</a:t>
            </a:r>
          </a:p>
          <a:p>
            <a:pPr lvl="2"/>
            <a:r>
              <a:rPr lang="en-US" sz="1600" dirty="0" smtClean="0"/>
              <a:t>Advanced BPM signal processing </a:t>
            </a:r>
            <a:br>
              <a:rPr lang="en-US" sz="1600" dirty="0" smtClean="0"/>
            </a:br>
            <a:r>
              <a:rPr lang="en-US" sz="1600" dirty="0" smtClean="0"/>
              <a:t>including beam arrival time  </a:t>
            </a:r>
            <a:endParaRPr lang="en-US" sz="1600" dirty="0"/>
          </a:p>
        </p:txBody>
      </p:sp>
      <p:pic>
        <p:nvPicPr>
          <p:cNvPr id="4" name="Picture 3" descr="StripBPM_F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85" y="4197100"/>
            <a:ext cx="3333995" cy="2009658"/>
          </a:xfrm>
          <a:prstGeom prst="rect">
            <a:avLst/>
          </a:prstGeom>
        </p:spPr>
      </p:pic>
      <p:pic>
        <p:nvPicPr>
          <p:cNvPr id="5" name="Picture 4" descr="StripBPM_T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85" y="2099014"/>
            <a:ext cx="3226020" cy="20341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1930" y="3313785"/>
            <a:ext cx="3610071" cy="2726755"/>
            <a:chOff x="155424" y="3275380"/>
            <a:chExt cx="3873446" cy="2968141"/>
          </a:xfrm>
        </p:grpSpPr>
        <p:pic>
          <p:nvPicPr>
            <p:cNvPr id="7" name="Picture 6" descr="StriplineBPM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24" y="3275380"/>
              <a:ext cx="3873446" cy="296814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3830" y="3313785"/>
              <a:ext cx="128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err="1" smtClean="0"/>
                <a:t>d</a:t>
              </a:r>
              <a:r>
                <a:rPr lang="en-US" sz="1400" b="1" i="1" baseline="-25000" dirty="0" err="1" smtClean="0"/>
                <a:t>pipe</a:t>
              </a:r>
              <a:r>
                <a:rPr lang="en-US" sz="1400" b="1" dirty="0" smtClean="0"/>
                <a:t>: 25 mm</a:t>
              </a:r>
            </a:p>
            <a:p>
              <a:r>
                <a:rPr lang="en-US" sz="1400" b="1" i="1" dirty="0" err="1"/>
                <a:t>l</a:t>
              </a:r>
              <a:r>
                <a:rPr lang="en-US" sz="1400" b="1" i="1" baseline="-25000" dirty="0" err="1" smtClean="0"/>
                <a:t>strip</a:t>
              </a:r>
              <a:r>
                <a:rPr lang="en-US" sz="1400" b="1" dirty="0" smtClean="0"/>
                <a:t>: 200 mm</a:t>
              </a:r>
              <a:endParaRPr lang="en-US" sz="1400" b="1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114080" y="5618085"/>
          <a:ext cx="23955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6" imgW="2057400" imgH="508000" progId="Equation.3">
                  <p:embed/>
                </p:oleObj>
              </mc:Choice>
              <mc:Fallback>
                <p:oleObj name="Equation" r:id="rId6" imgW="2057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4080" y="5618085"/>
                        <a:ext cx="2395538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992985" y="1892800"/>
            <a:ext cx="2918780" cy="576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b="1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Gaussian bunch: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=1E10, </a:t>
            </a:r>
            <a:r>
              <a:rPr lang="en-US" i="1" dirty="0" err="1" smtClean="0"/>
              <a:t>σ</a:t>
            </a:r>
            <a:r>
              <a:rPr lang="en-US" dirty="0" smtClean="0"/>
              <a:t>=25mm, </a:t>
            </a:r>
            <a:r>
              <a:rPr lang="en-US" i="1" dirty="0" smtClean="0"/>
              <a:t>v</a:t>
            </a:r>
            <a:r>
              <a:rPr lang="en-US" dirty="0" smtClean="0"/>
              <a:t>=</a:t>
            </a:r>
            <a:r>
              <a:rPr lang="en-US" i="1" dirty="0" smtClean="0"/>
              <a:t>c</a:t>
            </a:r>
            <a:r>
              <a:rPr lang="en-US" i="1" baseline="-25000" dirty="0" smtClean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838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25" y="164575"/>
            <a:ext cx="7335355" cy="629095"/>
          </a:xfrm>
        </p:spPr>
        <p:txBody>
          <a:bodyPr/>
          <a:lstStyle/>
          <a:p>
            <a:r>
              <a:rPr lang="en-US" dirty="0" smtClean="0">
                <a:solidFill>
                  <a:srgbClr val="FF00FF"/>
                </a:solidFill>
              </a:rPr>
              <a:t>BPM Long-Term Drift Compensation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50280" y="1086295"/>
            <a:ext cx="5146269" cy="806504"/>
          </a:xfrm>
        </p:spPr>
        <p:txBody>
          <a:bodyPr/>
          <a:lstStyle/>
          <a:p>
            <a:r>
              <a:rPr lang="en-US" i="1" dirty="0" err="1" smtClean="0"/>
              <a:t>Libera</a:t>
            </a:r>
            <a:r>
              <a:rPr lang="en-US" dirty="0" smtClean="0"/>
              <a:t> crossbar switching technique</a:t>
            </a:r>
          </a:p>
          <a:p>
            <a:pPr lvl="1"/>
            <a:r>
              <a:rPr lang="en-US" dirty="0" smtClean="0"/>
              <a:t>&lt;100 nm stability over 14 hours</a:t>
            </a:r>
            <a:endParaRPr lang="en-US" dirty="0"/>
          </a:p>
        </p:txBody>
      </p:sp>
      <p:pic>
        <p:nvPicPr>
          <p:cNvPr id="5" name="Object 1"/>
          <p:cNvPicPr>
            <a:picLocks noChangeAspect="1" noChangeArrowheads="1"/>
          </p:cNvPicPr>
          <p:nvPr/>
        </p:nvPicPr>
        <p:blipFill>
          <a:blip r:embed="rId2" cstate="print"/>
          <a:srcRect t="-803" b="-1927"/>
          <a:stretch>
            <a:fillRect/>
          </a:stretch>
        </p:blipFill>
        <p:spPr bwMode="auto">
          <a:xfrm>
            <a:off x="270640" y="971080"/>
            <a:ext cx="2957185" cy="36637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5" descr="Signal process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6965" y="3813050"/>
            <a:ext cx="6223437" cy="229402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8380" y="1931205"/>
            <a:ext cx="37444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811580"/>
            <a:ext cx="2525577" cy="14977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Char char="•"/>
              <a:defRPr kumimoji="1" sz="2000" b="1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sz="16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Calibration tone technique (only in narrowband </a:t>
            </a:r>
            <a:br>
              <a:rPr lang="en-US" sz="1800" dirty="0" smtClean="0"/>
            </a:br>
            <a:r>
              <a:rPr lang="en-US" sz="1800" dirty="0" smtClean="0"/>
              <a:t>operation)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smtClean="0"/>
              <a:t>ATF (KEK)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542745"/>
            <a:ext cx="198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</a:t>
            </a:r>
            <a:r>
              <a:rPr lang="en-US" i="1" dirty="0" smtClean="0"/>
              <a:t>N. Eddy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607465" y="3851455"/>
            <a:ext cx="205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ourtesy </a:t>
            </a:r>
            <a:r>
              <a:rPr lang="en-US" i="1" dirty="0" smtClean="0"/>
              <a:t>P. </a:t>
            </a:r>
            <a:r>
              <a:rPr lang="en-US" i="1" dirty="0" err="1" smtClean="0"/>
              <a:t>Leban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507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40" y="164575"/>
            <a:ext cx="7220140" cy="629095"/>
          </a:xfrm>
        </p:spPr>
        <p:txBody>
          <a:bodyPr/>
          <a:lstStyle/>
          <a:p>
            <a:r>
              <a:rPr lang="en-US" dirty="0" smtClean="0"/>
              <a:t>Damage Potential of the LHC Beam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32235" y="1316725"/>
            <a:ext cx="4915840" cy="30339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Beam momentum</a:t>
            </a:r>
          </a:p>
          <a:p>
            <a:r>
              <a:rPr lang="en-US" dirty="0" smtClean="0"/>
              <a:t>Particle type</a:t>
            </a:r>
          </a:p>
          <a:p>
            <a:pPr lvl="1"/>
            <a:r>
              <a:rPr lang="en-US" dirty="0" smtClean="0"/>
              <a:t>Proton – ions – electrons – photons</a:t>
            </a:r>
          </a:p>
          <a:p>
            <a:r>
              <a:rPr lang="en-US" dirty="0" smtClean="0"/>
              <a:t>Energy store in the beam</a:t>
            </a:r>
          </a:p>
          <a:p>
            <a:pPr lvl="1"/>
            <a:r>
              <a:rPr lang="en-US" dirty="0" smtClean="0"/>
              <a:t>1 MJ can heat and melt 1.5 kg copper</a:t>
            </a:r>
          </a:p>
          <a:p>
            <a:pPr lvl="1"/>
            <a:r>
              <a:rPr lang="en-US" dirty="0" smtClean="0"/>
              <a:t>1 MJ = energy stored on 0.25 kg TNT</a:t>
            </a:r>
          </a:p>
          <a:p>
            <a:r>
              <a:rPr lang="en-US" dirty="0" smtClean="0"/>
              <a:t>Beam power</a:t>
            </a:r>
          </a:p>
          <a:p>
            <a:r>
              <a:rPr lang="en-US" dirty="0" smtClean="0"/>
              <a:t>Beam size</a:t>
            </a:r>
          </a:p>
          <a:p>
            <a:r>
              <a:rPr lang="en-US" dirty="0" smtClean="0"/>
              <a:t>Time structure of the beam</a:t>
            </a:r>
            <a:endParaRPr lang="en-US" dirty="0"/>
          </a:p>
        </p:txBody>
      </p:sp>
      <p:pic>
        <p:nvPicPr>
          <p:cNvPr id="15" name="Picture 14" descr="t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898900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952500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687215" y="3511550"/>
            <a:ext cx="4329785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The kinetic energy of a 200 m long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train, travelling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at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a speed of 155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km/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h.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495800" y="4289425"/>
            <a:ext cx="1757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 smtClean="0">
                <a:solidFill>
                  <a:srgbClr val="C00000"/>
                </a:solidFill>
              </a:rPr>
              <a:t>90 </a:t>
            </a:r>
            <a:r>
              <a:rPr lang="en-GB" altLang="en-US" dirty="0">
                <a:solidFill>
                  <a:srgbClr val="C00000"/>
                </a:solidFill>
              </a:rPr>
              <a:t>kg of TNT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427538" y="950913"/>
            <a:ext cx="3846512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One LHC beam = 360 MJ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4385" y="4888390"/>
            <a:ext cx="6452040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i="1" kern="0" dirty="0">
                <a:latin typeface="+mn-lt"/>
              </a:rPr>
              <a:t>Different accelerators (colliders, </a:t>
            </a:r>
            <a:r>
              <a:rPr lang="en-US" sz="2000" i="1" kern="0" dirty="0" err="1">
                <a:latin typeface="+mn-lt"/>
              </a:rPr>
              <a:t>linacs</a:t>
            </a:r>
            <a:r>
              <a:rPr lang="en-US" sz="2000" i="1" kern="0" dirty="0">
                <a:latin typeface="+mn-lt"/>
              </a:rPr>
              <a:t>, hadron - lepton) cannot </a:t>
            </a:r>
            <a:r>
              <a:rPr lang="en-US" sz="2000" i="1" kern="0" dirty="0" smtClean="0">
                <a:latin typeface="+mn-lt"/>
              </a:rPr>
              <a:t>always be </a:t>
            </a:r>
            <a:r>
              <a:rPr lang="en-US" sz="2000" i="1" kern="0" dirty="0">
                <a:latin typeface="+mn-lt"/>
              </a:rPr>
              <a:t>compared directly!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6872" y="5848515"/>
            <a:ext cx="464261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MPS challenges can be quite different !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38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10" y="3621025"/>
            <a:ext cx="3226020" cy="2044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60" y="164575"/>
            <a:ext cx="7028115" cy="629095"/>
          </a:xfrm>
        </p:spPr>
        <p:txBody>
          <a:bodyPr/>
          <a:lstStyle/>
          <a:p>
            <a:r>
              <a:rPr lang="en-US" dirty="0" smtClean="0">
                <a:solidFill>
                  <a:srgbClr val="FF00FF"/>
                </a:solidFill>
              </a:rPr>
              <a:t>BPM Wake-Potential &amp; Impedance</a:t>
            </a:r>
            <a:endParaRPr lang="en-US" dirty="0">
              <a:solidFill>
                <a:srgbClr val="FF00FF"/>
              </a:solidFill>
            </a:endParaRPr>
          </a:p>
        </p:txBody>
      </p:sp>
      <p:graphicFrame>
        <p:nvGraphicFramePr>
          <p:cNvPr id="4" name="Content Placeholder 9"/>
          <p:cNvGraphicFramePr>
            <a:graphicFrameLocks noChangeAspect="1"/>
          </p:cNvGraphicFramePr>
          <p:nvPr>
            <p:extLst/>
          </p:nvPr>
        </p:nvGraphicFramePr>
        <p:xfrm>
          <a:off x="5301695" y="2008015"/>
          <a:ext cx="1772143" cy="641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name="Equation" r:id="rId4" imgW="1295400" imgH="469900" progId="Equation.3">
                  <p:embed/>
                </p:oleObj>
              </mc:Choice>
              <mc:Fallback>
                <p:oleObj name="Equation" r:id="rId4" imgW="1295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1695" y="2008015"/>
                        <a:ext cx="1772143" cy="641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9"/>
          <p:cNvGraphicFramePr>
            <a:graphicFrameLocks noChangeAspect="1"/>
          </p:cNvGraphicFramePr>
          <p:nvPr>
            <p:extLst/>
          </p:nvPr>
        </p:nvGraphicFramePr>
        <p:xfrm>
          <a:off x="7029920" y="1355130"/>
          <a:ext cx="505925" cy="38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Equation" r:id="rId6" imgW="317500" imgH="241300" progId="Equation.3">
                  <p:embed/>
                </p:oleObj>
              </mc:Choice>
              <mc:Fallback>
                <p:oleObj name="Equation" r:id="rId6" imgW="317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9920" y="1355130"/>
                        <a:ext cx="505925" cy="38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9"/>
          <p:cNvGraphicFramePr>
            <a:graphicFrameLocks noChangeAspect="1"/>
          </p:cNvGraphicFramePr>
          <p:nvPr>
            <p:extLst/>
          </p:nvPr>
        </p:nvGraphicFramePr>
        <p:xfrm>
          <a:off x="4452568" y="2584090"/>
          <a:ext cx="4687215" cy="82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name="Equation" r:id="rId8" imgW="3251200" imgH="571500" progId="Equation.3">
                  <p:embed/>
                </p:oleObj>
              </mc:Choice>
              <mc:Fallback>
                <p:oleObj name="Equation" r:id="rId8" imgW="32512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52568" y="2584090"/>
                        <a:ext cx="4687215" cy="82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5371" y="3429000"/>
            <a:ext cx="1615439" cy="1881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335" y="3429000"/>
            <a:ext cx="1708451" cy="18860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4"/>
            <a:ext cx="7879709" cy="52614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longitudinal coupling impedance of the button pickup is based on the transfer impedance and scales with</a:t>
            </a:r>
          </a:p>
          <a:p>
            <a:pPr lvl="1"/>
            <a:r>
              <a:rPr lang="en-US" dirty="0" smtClean="0"/>
              <a:t>The slot between button and pipe</a:t>
            </a:r>
            <a:br>
              <a:rPr lang="en-US" dirty="0" smtClean="0"/>
            </a:br>
            <a:r>
              <a:rPr lang="en-US" dirty="0" smtClean="0"/>
              <a:t>acts as resonator, thus gives </a:t>
            </a:r>
            <a:br>
              <a:rPr lang="en-US" dirty="0" smtClean="0"/>
            </a:br>
            <a:r>
              <a:rPr lang="en-US" dirty="0" smtClean="0"/>
              <a:t>additional</a:t>
            </a:r>
            <a:r>
              <a:rPr lang="en-US" dirty="0"/>
              <a:t> </a:t>
            </a:r>
            <a:r>
              <a:rPr lang="en-US" dirty="0" smtClean="0"/>
              <a:t>impedance effects, also</a:t>
            </a:r>
            <a:br>
              <a:rPr lang="en-US" dirty="0" smtClean="0"/>
            </a:br>
            <a:r>
              <a:rPr lang="en-US" dirty="0" smtClean="0"/>
              <a:t>contributes at low frequencies</a:t>
            </a:r>
          </a:p>
          <a:p>
            <a:pPr lvl="1"/>
            <a:r>
              <a:rPr lang="en-US" dirty="0" smtClean="0"/>
              <a:t>Thickness and shape of the </a:t>
            </a:r>
            <a:br>
              <a:rPr lang="en-US" dirty="0" smtClean="0"/>
            </a:br>
            <a:r>
              <a:rPr lang="en-US" dirty="0" smtClean="0"/>
              <a:t>button have significant </a:t>
            </a:r>
            <a:br>
              <a:rPr lang="en-US" dirty="0" smtClean="0"/>
            </a:br>
            <a:r>
              <a:rPr lang="en-US" dirty="0" smtClean="0"/>
              <a:t>influence on the coupling impedance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The BPM system performance</a:t>
            </a:r>
          </a:p>
          <a:p>
            <a:pPr lvl="1"/>
            <a:r>
              <a:rPr lang="en-US" dirty="0" smtClean="0"/>
              <a:t>Often is not anymore limited by the read-out electronics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Has an impact on the machine impedance budget and instabilities!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27270">
            <a:off x="2307690" y="2811834"/>
            <a:ext cx="4722719" cy="1227003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n-lt"/>
              </a:rPr>
              <a:t>Large # of BPMS: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n-lt"/>
              </a:rPr>
              <a:t>There is no free lunch !</a:t>
            </a:r>
          </a:p>
        </p:txBody>
      </p:sp>
    </p:spTree>
    <p:extLst>
      <p:ext uri="{BB962C8B-B14F-4D97-AF65-F5344CB8AC3E}">
        <p14:creationId xmlns:p14="http://schemas.microsoft.com/office/powerpoint/2010/main" val="20086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FF"/>
                </a:solidFill>
              </a:rPr>
              <a:t>Laser Wire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46" y="1086295"/>
            <a:ext cx="4608600" cy="261153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For H</a:t>
            </a:r>
            <a:r>
              <a:rPr lang="en-US" baseline="30000" dirty="0" smtClean="0"/>
              <a:t>-</a:t>
            </a:r>
            <a:r>
              <a:rPr lang="en-US" dirty="0" smtClean="0"/>
              <a:t> &amp; e-beams</a:t>
            </a:r>
          </a:p>
          <a:p>
            <a:pPr lvl="1"/>
            <a:r>
              <a:rPr lang="en-US" dirty="0" smtClean="0"/>
              <a:t>Non-invasive beam profile and </a:t>
            </a:r>
            <a:r>
              <a:rPr lang="en-US" dirty="0" err="1" smtClean="0"/>
              <a:t>emittance</a:t>
            </a:r>
            <a:r>
              <a:rPr lang="en-US" dirty="0" smtClean="0"/>
              <a:t> monitor</a:t>
            </a:r>
          </a:p>
          <a:p>
            <a:pPr lvl="1"/>
            <a:r>
              <a:rPr lang="en-US" dirty="0" smtClean="0"/>
              <a:t>Demonstrated resolution in the </a:t>
            </a:r>
            <a:r>
              <a:rPr lang="en-US" dirty="0" err="1" smtClean="0"/>
              <a:t>μm</a:t>
            </a:r>
            <a:r>
              <a:rPr lang="en-US" dirty="0" smtClean="0"/>
              <a:t> regime</a:t>
            </a:r>
          </a:p>
          <a:p>
            <a:pPr lvl="1"/>
            <a:r>
              <a:rPr lang="en-US" dirty="0" smtClean="0"/>
              <a:t>Also used for beam polarization measurement</a:t>
            </a:r>
          </a:p>
          <a:p>
            <a:r>
              <a:rPr lang="en-US" dirty="0" smtClean="0"/>
              <a:t>Needs further R&amp;D for </a:t>
            </a:r>
            <a:br>
              <a:rPr lang="en-US" dirty="0" smtClean="0"/>
            </a:br>
            <a:r>
              <a:rPr lang="en-US" dirty="0" smtClean="0"/>
              <a:t>turn-key instrument</a:t>
            </a:r>
          </a:p>
          <a:p>
            <a:pPr lvl="1"/>
            <a:r>
              <a:rPr lang="en-US" dirty="0" smtClean="0"/>
              <a:t>Reliable (fiber) laser system</a:t>
            </a:r>
          </a:p>
          <a:p>
            <a:pPr lvl="1"/>
            <a:r>
              <a:rPr lang="en-US" dirty="0" smtClean="0"/>
              <a:t>Multi-station light distribution system and optical components</a:t>
            </a:r>
            <a:endParaRPr lang="en-US" dirty="0"/>
          </a:p>
        </p:txBody>
      </p:sp>
      <p:pic>
        <p:nvPicPr>
          <p:cNvPr id="5" name="Object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33" r="-203" b="-2428"/>
          <a:stretch>
            <a:fillRect/>
          </a:stretch>
        </p:blipFill>
        <p:spPr bwMode="auto">
          <a:xfrm>
            <a:off x="577880" y="3429000"/>
            <a:ext cx="4722991" cy="29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69795" y="3467405"/>
            <a:ext cx="2226483" cy="2614761"/>
            <a:chOff x="3252536" y="876276"/>
            <a:chExt cx="3001927" cy="5233254"/>
          </a:xfrm>
        </p:grpSpPr>
        <p:grpSp>
          <p:nvGrpSpPr>
            <p:cNvPr id="7" name="Group 32"/>
            <p:cNvGrpSpPr/>
            <p:nvPr/>
          </p:nvGrpSpPr>
          <p:grpSpPr>
            <a:xfrm>
              <a:off x="3252536" y="876276"/>
              <a:ext cx="3001927" cy="5233254"/>
              <a:chOff x="251811" y="813381"/>
              <a:chExt cx="4280642" cy="5306625"/>
            </a:xfrm>
          </p:grpSpPr>
          <p:pic>
            <p:nvPicPr>
              <p:cNvPr id="10" name="Picture 9" descr="fig_hor_emm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66"/>
              <a:stretch>
                <a:fillRect/>
              </a:stretch>
            </p:blipFill>
            <p:spPr>
              <a:xfrm>
                <a:off x="251811" y="3428999"/>
                <a:ext cx="4280642" cy="2691007"/>
              </a:xfrm>
              <a:prstGeom prst="rect">
                <a:avLst/>
              </a:prstGeom>
            </p:spPr>
          </p:pic>
          <p:pic>
            <p:nvPicPr>
              <p:cNvPr id="11" name="Picture 5" descr="mebt_emitt_hm_30mA_h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400" y="813381"/>
                <a:ext cx="3646049" cy="2716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Oval 7"/>
            <p:cNvSpPr/>
            <p:nvPr/>
          </p:nvSpPr>
          <p:spPr>
            <a:xfrm rot="2912962">
              <a:off x="4001695" y="4527882"/>
              <a:ext cx="1480351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1653367">
              <a:off x="4043368" y="2214456"/>
              <a:ext cx="1498342" cy="3880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2430" y="1086295"/>
            <a:ext cx="3889422" cy="222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1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05" y="1"/>
            <a:ext cx="7450569" cy="932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Brightness, Small Beam Size Measurement Challenge: </a:t>
            </a:r>
            <a:r>
              <a:rPr lang="en-US" dirty="0" smtClean="0">
                <a:solidFill>
                  <a:srgbClr val="FF0000"/>
                </a:solidFill>
              </a:rPr>
              <a:t>IPM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6993" r="51119" b="6808"/>
          <a:stretch/>
        </p:blipFill>
        <p:spPr>
          <a:xfrm>
            <a:off x="4843557" y="3319796"/>
            <a:ext cx="4128331" cy="3014134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BGILH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20" y="3313785"/>
            <a:ext cx="4928855" cy="28883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2235" y="1009486"/>
            <a:ext cx="8717935" cy="2457920"/>
          </a:xfrm>
        </p:spPr>
        <p:txBody>
          <a:bodyPr/>
          <a:lstStyle/>
          <a:p>
            <a:pPr marL="36576" indent="0">
              <a:buNone/>
            </a:pPr>
            <a:r>
              <a:rPr lang="en-US" dirty="0">
                <a:solidFill>
                  <a:srgbClr val="000000"/>
                </a:solidFill>
              </a:rPr>
              <a:t>Layout</a:t>
            </a:r>
          </a:p>
          <a:p>
            <a:r>
              <a:rPr lang="en-US" sz="1800" dirty="0"/>
              <a:t>Gas injection (Ne)</a:t>
            </a:r>
          </a:p>
          <a:p>
            <a:r>
              <a:rPr lang="en-US" sz="1800" dirty="0"/>
              <a:t>Electron collection with 0.2 T guide magnets and MCP signal amplification</a:t>
            </a:r>
          </a:p>
          <a:p>
            <a:r>
              <a:rPr lang="en-US" sz="1800" dirty="0"/>
              <a:t>Optical readout from phosphor screen with Rad-hard </a:t>
            </a:r>
            <a:r>
              <a:rPr lang="en-US" sz="1800" dirty="0" smtClean="0"/>
              <a:t>camera</a:t>
            </a:r>
            <a:endParaRPr lang="en-US" dirty="0"/>
          </a:p>
          <a:p>
            <a:pPr marL="36576" indent="0">
              <a:buNone/>
            </a:pPr>
            <a:r>
              <a:rPr lang="en-US" dirty="0">
                <a:solidFill>
                  <a:srgbClr val="000000"/>
                </a:solidFill>
              </a:rPr>
              <a:t>Results</a:t>
            </a:r>
          </a:p>
          <a:p>
            <a:r>
              <a:rPr lang="en-US" sz="1800" dirty="0"/>
              <a:t>Worked well for </a:t>
            </a:r>
            <a:r>
              <a:rPr lang="en-US" sz="1800" dirty="0" err="1"/>
              <a:t>Pb</a:t>
            </a:r>
            <a:r>
              <a:rPr lang="en-US" sz="1800" dirty="0"/>
              <a:t> ions (what it was designed for)</a:t>
            </a:r>
          </a:p>
          <a:p>
            <a:r>
              <a:rPr lang="en-US" sz="1800" dirty="0"/>
              <a:t>Gave distorted images for protons at high </a:t>
            </a:r>
            <a:r>
              <a:rPr lang="en-US" sz="1800" dirty="0" smtClean="0"/>
              <a:t>energy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7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“Cryogenic” BLMs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30" y="3851455"/>
            <a:ext cx="22129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HC.IR6.Dump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0" y="3006545"/>
            <a:ext cx="3763690" cy="2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Down Arrow 9"/>
          <p:cNvSpPr>
            <a:spLocks noChangeArrowheads="1"/>
          </p:cNvSpPr>
          <p:nvPr/>
        </p:nvSpPr>
        <p:spPr bwMode="auto">
          <a:xfrm>
            <a:off x="2690156" y="3121760"/>
            <a:ext cx="2611540" cy="693737"/>
          </a:xfrm>
          <a:prstGeom prst="curvedDownArrow">
            <a:avLst>
              <a:gd name="adj1" fmla="val 25021"/>
              <a:gd name="adj2" fmla="val 5001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>
              <a:latin typeface="Comic Sans MS" pitchFamily="66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8033330" cy="16130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improve the sensitivity of BLMs: from the outside to the inside of the cryostats – avoid shielding from iron </a:t>
            </a:r>
            <a:r>
              <a:rPr lang="en-US" dirty="0" smtClean="0"/>
              <a:t>yokes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BLMs </a:t>
            </a:r>
            <a:r>
              <a:rPr lang="en-US" dirty="0">
                <a:solidFill>
                  <a:srgbClr val="000000"/>
                </a:solidFill>
              </a:rPr>
              <a:t>in cryogenic environment (</a:t>
            </a:r>
            <a:r>
              <a:rPr lang="en-US" dirty="0" err="1">
                <a:solidFill>
                  <a:srgbClr val="000000"/>
                </a:solidFill>
              </a:rPr>
              <a:t>LHe</a:t>
            </a:r>
            <a:r>
              <a:rPr lang="en-US" dirty="0">
                <a:solidFill>
                  <a:srgbClr val="000000"/>
                </a:solidFill>
              </a:rPr>
              <a:t>, silicon, diamonds).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First </a:t>
            </a:r>
            <a:r>
              <a:rPr lang="en-US" dirty="0">
                <a:solidFill>
                  <a:srgbClr val="000000"/>
                </a:solidFill>
              </a:rPr>
              <a:t>tests in the LHC in 2015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/>
              <a:t>Similar </a:t>
            </a:r>
            <a:r>
              <a:rPr lang="en-US" dirty="0"/>
              <a:t>ideas at FRIB and IFMIF for high sensitivity halo monitors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8" descr="Bildschirmfoto 2011-06-09 um 05.18.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/>
          <a:stretch>
            <a:fillRect/>
          </a:stretch>
        </p:blipFill>
        <p:spPr>
          <a:xfrm>
            <a:off x="6338630" y="2776115"/>
            <a:ext cx="2611955" cy="21122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15440" y="4926795"/>
            <a:ext cx="249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Diamond BLM detector,</a:t>
            </a:r>
          </a:p>
          <a:p>
            <a:pPr algn="r"/>
            <a:r>
              <a:rPr lang="en-US" sz="1400" dirty="0"/>
              <a:t>c</a:t>
            </a:r>
            <a:r>
              <a:rPr lang="en-US" sz="1400" dirty="0" smtClean="0"/>
              <a:t>ourtesy of E. Griesmayer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4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Beam Loss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6295"/>
            <a:ext cx="3847185" cy="28803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HL-LHC triplets are running close to the quench limit due to luminosity</a:t>
            </a:r>
          </a:p>
          <a:p>
            <a:r>
              <a:rPr lang="en-US" dirty="0" smtClean="0"/>
              <a:t>Current BLM thresholds are 3x below quench level</a:t>
            </a:r>
          </a:p>
          <a:p>
            <a:pPr lvl="1"/>
            <a:r>
              <a:rPr lang="en-US" dirty="0" smtClean="0"/>
              <a:t>Not applicable for HL-LHC triplet</a:t>
            </a:r>
          </a:p>
          <a:p>
            <a:pPr lvl="1"/>
            <a:r>
              <a:rPr lang="en-US" dirty="0" smtClean="0"/>
              <a:t>Need additional precise measurements</a:t>
            </a:r>
          </a:p>
          <a:p>
            <a:r>
              <a:rPr lang="en-US" dirty="0" err="1" smtClean="0"/>
              <a:t>CryoBLMs</a:t>
            </a:r>
            <a:r>
              <a:rPr lang="en-US" dirty="0" smtClean="0"/>
              <a:t> promise 2-3 times better separation for debris &amp; losses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5" y="3774654"/>
            <a:ext cx="3840212" cy="2301061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>
          <a:xfrm rot="2705540">
            <a:off x="-50581" y="2861768"/>
            <a:ext cx="4122301" cy="4122301"/>
          </a:xfrm>
          <a:prstGeom prst="arc">
            <a:avLst>
              <a:gd name="adj1" fmla="val 16630370"/>
              <a:gd name="adj2" fmla="val 21025374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650337" y="1086295"/>
            <a:ext cx="4208940" cy="2654255"/>
            <a:chOff x="4599702" y="1005175"/>
            <a:chExt cx="4530650" cy="285713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139" r="7505" b="15034"/>
            <a:stretch/>
          </p:blipFill>
          <p:spPr bwMode="auto">
            <a:xfrm>
              <a:off x="4599702" y="1005175"/>
              <a:ext cx="4530650" cy="2857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179400" y="1218246"/>
              <a:ext cx="1554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Standard BLM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02679" y="2152225"/>
              <a:ext cx="1592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BLM Threshold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948248" y="2433741"/>
              <a:ext cx="106668" cy="2813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996931" y="3862308"/>
            <a:ext cx="3745098" cy="2408662"/>
            <a:chOff x="4996931" y="3862308"/>
            <a:chExt cx="4106124" cy="2640856"/>
          </a:xfrm>
        </p:grpSpPr>
        <p:grpSp>
          <p:nvGrpSpPr>
            <p:cNvPr id="10" name="Group 9"/>
            <p:cNvGrpSpPr/>
            <p:nvPr/>
          </p:nvGrpSpPr>
          <p:grpSpPr>
            <a:xfrm>
              <a:off x="4996931" y="3862308"/>
              <a:ext cx="4106124" cy="2640856"/>
              <a:chOff x="4996931" y="3862308"/>
              <a:chExt cx="4106124" cy="2640856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7943" t="13329" r="8980" b="15446"/>
              <a:stretch/>
            </p:blipFill>
            <p:spPr bwMode="auto">
              <a:xfrm>
                <a:off x="4996931" y="3862308"/>
                <a:ext cx="4106124" cy="2640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561989" y="3865322"/>
                <a:ext cx="1103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GB" dirty="0" err="1" smtClean="0">
                    <a:solidFill>
                      <a:prstClr val="black"/>
                    </a:solidFill>
                    <a:latin typeface="Calibri"/>
                  </a:rPr>
                  <a:t>Cryo</a:t>
                </a:r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-BLM</a:t>
                </a: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614071" y="5154067"/>
              <a:ext cx="11194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BLM</a:t>
              </a:r>
            </a:p>
            <a:p>
              <a:pPr algn="ctr" defTabSz="457200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Threshold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8409042" y="5094870"/>
              <a:ext cx="171728" cy="382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64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BLMs (cont.)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9"/>
          <a:stretch/>
        </p:blipFill>
        <p:spPr bwMode="auto">
          <a:xfrm>
            <a:off x="4107975" y="989578"/>
            <a:ext cx="5036025" cy="33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9018" r="15463" b="40028"/>
          <a:stretch/>
        </p:blipFill>
        <p:spPr bwMode="auto">
          <a:xfrm>
            <a:off x="5247786" y="4347604"/>
            <a:ext cx="3143617" cy="186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366078" y="1692337"/>
            <a:ext cx="0" cy="2156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66866" y="1296552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MGy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90" y="1201510"/>
            <a:ext cx="3885590" cy="48390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types of detectors tested under irradiation at cold (2K) up to several </a:t>
            </a:r>
            <a:r>
              <a:rPr lang="en-US" dirty="0" err="1" smtClean="0"/>
              <a:t>MGy</a:t>
            </a:r>
            <a:endParaRPr lang="en-US" dirty="0" smtClean="0"/>
          </a:p>
          <a:p>
            <a:pPr lvl="1"/>
            <a:r>
              <a:rPr lang="en-US" dirty="0" smtClean="0"/>
              <a:t>Single crystal chemical vapor deposition (CVD) diamond</a:t>
            </a:r>
          </a:p>
          <a:p>
            <a:pPr lvl="1"/>
            <a:r>
              <a:rPr lang="en-US" dirty="0"/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-n-n</a:t>
            </a:r>
            <a:r>
              <a:rPr lang="en-US" baseline="30000" dirty="0" smtClean="0"/>
              <a:t>+</a:t>
            </a:r>
            <a:r>
              <a:rPr lang="en-US" dirty="0" smtClean="0"/>
              <a:t> silicon</a:t>
            </a:r>
          </a:p>
          <a:p>
            <a:r>
              <a:rPr lang="en-US" dirty="0" smtClean="0"/>
              <a:t>Charge collection efficiency degrades 15x in both under irradiation to 20 </a:t>
            </a:r>
            <a:r>
              <a:rPr lang="en-US" dirty="0" err="1" smtClean="0"/>
              <a:t>MGy</a:t>
            </a:r>
            <a:endParaRPr lang="en-US" dirty="0" smtClean="0"/>
          </a:p>
          <a:p>
            <a:r>
              <a:rPr lang="en-US" dirty="0" smtClean="0"/>
              <a:t>High leakage current of Si if irradiated at warm, but disappears when irradiated at cold!</a:t>
            </a:r>
          </a:p>
          <a:p>
            <a:r>
              <a:rPr lang="en-US" dirty="0" smtClean="0"/>
              <a:t>Now testing both detectors in LHC under operational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Scrubbing Runs in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/>
          <a:stretch/>
        </p:blipFill>
        <p:spPr>
          <a:xfrm>
            <a:off x="1115551" y="971080"/>
            <a:ext cx="7066520" cy="53108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074205" y="971080"/>
            <a:ext cx="0" cy="53046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301834" y="1161551"/>
            <a:ext cx="70884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1600" b="1" dirty="0" smtClean="0"/>
              <a:t>50 ns</a:t>
            </a:r>
            <a:endParaRPr lang="en-GB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3135024" y="1161551"/>
            <a:ext cx="70884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1600" b="1" dirty="0" smtClean="0"/>
              <a:t>25 ns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986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Energy in Colliders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4" y="1009484"/>
            <a:ext cx="8641125" cy="526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8005" y="971080"/>
            <a:ext cx="4418013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kern="0" dirty="0" smtClean="0">
                <a:solidFill>
                  <a:srgbClr val="FF0000"/>
                </a:solidFill>
                <a:latin typeface="Arial"/>
              </a:rPr>
              <a:t>LHC Run 2: ~330 </a:t>
            </a:r>
            <a:r>
              <a:rPr lang="en-US" kern="0" dirty="0">
                <a:solidFill>
                  <a:srgbClr val="FF0000"/>
                </a:solidFill>
                <a:latin typeface="Arial"/>
              </a:rPr>
              <a:t>MJ @ </a:t>
            </a:r>
            <a:r>
              <a:rPr lang="en-US" kern="0" dirty="0" smtClean="0">
                <a:solidFill>
                  <a:srgbClr val="FF0000"/>
                </a:solidFill>
                <a:latin typeface="Arial"/>
              </a:rPr>
              <a:t>6.5 </a:t>
            </a:r>
            <a:r>
              <a:rPr lang="en-US" kern="0" dirty="0">
                <a:solidFill>
                  <a:srgbClr val="FF0000"/>
                </a:solidFill>
                <a:latin typeface="Arial"/>
              </a:rPr>
              <a:t>TeV</a:t>
            </a:r>
          </a:p>
        </p:txBody>
      </p:sp>
    </p:spTree>
    <p:extLst>
      <p:ext uri="{BB962C8B-B14F-4D97-AF65-F5344CB8AC3E}">
        <p14:creationId xmlns:p14="http://schemas.microsoft.com/office/powerpoint/2010/main" val="14056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Run 1 – Timeline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609600" y="2827867"/>
            <a:ext cx="2011320" cy="1420283"/>
            <a:chOff x="838200" y="2827867"/>
            <a:chExt cx="2011320" cy="1420283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838200" y="2971800"/>
              <a:ext cx="0" cy="12763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68319" y="2827867"/>
              <a:ext cx="19812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September 10, 2008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First beams around 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68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92" y="3352800"/>
              <a:ext cx="1892127" cy="7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/>
          <p:cNvGrpSpPr/>
          <p:nvPr/>
        </p:nvGrpSpPr>
        <p:grpSpPr>
          <a:xfrm>
            <a:off x="0" y="4549916"/>
            <a:ext cx="2771995" cy="1557990"/>
            <a:chOff x="0" y="4549916"/>
            <a:chExt cx="2771995" cy="155799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656652" y="4549916"/>
              <a:ext cx="0" cy="326884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0" y="4876800"/>
              <a:ext cx="187054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>
                  <a:solidFill>
                    <a:prstClr val="black"/>
                  </a:solidFill>
                </a:rPr>
                <a:t>Accidental </a:t>
              </a:r>
              <a:r>
                <a:rPr lang="en-GB" sz="1200" dirty="0">
                  <a:solidFill>
                    <a:prstClr val="black"/>
                  </a:solidFill>
                </a:rPr>
                <a:t>release of 600 </a:t>
              </a:r>
              <a:r>
                <a:rPr lang="en-GB" sz="1200" dirty="0" smtClean="0">
                  <a:solidFill>
                    <a:prstClr val="black"/>
                  </a:solidFill>
                </a:rPr>
                <a:t>MJ </a:t>
              </a:r>
              <a:r>
                <a:rPr lang="en-GB" sz="1200" dirty="0">
                  <a:solidFill>
                    <a:prstClr val="black"/>
                  </a:solidFill>
                </a:rPr>
                <a:t>stored </a:t>
              </a:r>
              <a:r>
                <a:rPr lang="en-GB" sz="1200" dirty="0" smtClean="0">
                  <a:solidFill>
                    <a:prstClr val="black"/>
                  </a:solidFill>
                </a:rPr>
                <a:t>energy in one sector of </a:t>
              </a:r>
              <a:r>
                <a:rPr lang="en-GB" sz="1200" dirty="0">
                  <a:solidFill>
                    <a:prstClr val="black"/>
                  </a:solidFill>
                </a:rPr>
                <a:t>LHC dipole </a:t>
              </a:r>
              <a:r>
                <a:rPr lang="en-GB" sz="1200" dirty="0" smtClean="0">
                  <a:solidFill>
                    <a:prstClr val="black"/>
                  </a:solidFill>
                </a:rPr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545" y="4845909"/>
              <a:ext cx="901450" cy="120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381000" y="1039710"/>
            <a:ext cx="1625827" cy="3226306"/>
            <a:chOff x="381000" y="1039710"/>
            <a:chExt cx="1625827" cy="3226306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381000" y="1173935"/>
              <a:ext cx="0" cy="309208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457200" y="1039710"/>
              <a:ext cx="1549627" cy="1531114"/>
              <a:chOff x="457200" y="1039710"/>
              <a:chExt cx="1549627" cy="1531114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457200" y="1039710"/>
                <a:ext cx="13518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</a:rPr>
                  <a:t>August 2008</a:t>
                </a:r>
              </a:p>
              <a:p>
                <a:r>
                  <a:rPr lang="en-US" sz="1100" dirty="0" smtClean="0">
                    <a:solidFill>
                      <a:prstClr val="black"/>
                    </a:solidFill>
                  </a:rPr>
                  <a:t>First injection test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" name="Picture 76" descr="Screen shot 2009-11-25 at 9.20.42 P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4961" y="1538321"/>
                <a:ext cx="1521866" cy="1032503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5805757" y="777179"/>
            <a:ext cx="1699598" cy="3460529"/>
            <a:chOff x="8445490" y="787621"/>
            <a:chExt cx="1699598" cy="3460529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8458200" y="2285734"/>
              <a:ext cx="0" cy="19624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487656" y="2132200"/>
              <a:ext cx="1615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August, 2011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2.3e33, 2.6 fb</a:t>
              </a:r>
              <a:r>
                <a:rPr lang="en-US" sz="1100" baseline="30000" dirty="0" smtClean="0">
                  <a:solidFill>
                    <a:prstClr val="black"/>
                  </a:solidFill>
                </a:rPr>
                <a:t>-1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1380 bunches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5490" y="787621"/>
              <a:ext cx="1699598" cy="130810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2620920" y="2607279"/>
            <a:ext cx="1670871" cy="1991131"/>
            <a:chOff x="4828270" y="2623249"/>
            <a:chExt cx="1670871" cy="1991131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6477000" y="3962400"/>
              <a:ext cx="0" cy="3091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828270" y="3814161"/>
              <a:ext cx="167087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prstClr val="black"/>
                  </a:solidFill>
                </a:rPr>
                <a:t>October 14, 2010</a:t>
              </a:r>
            </a:p>
            <a:p>
              <a:pPr algn="r"/>
              <a:r>
                <a:rPr lang="en-US" sz="1100" dirty="0" smtClean="0">
                  <a:solidFill>
                    <a:prstClr val="black"/>
                  </a:solidFill>
                </a:rPr>
                <a:t>Goal reached 1e32 248 bunches</a:t>
              </a:r>
            </a:p>
            <a:p>
              <a:pPr algn="r"/>
              <a:endParaRPr lang="en-US" sz="1000" dirty="0">
                <a:solidFill>
                  <a:prstClr val="black"/>
                </a:solidFill>
              </a:endParaRPr>
            </a:p>
          </p:txBody>
        </p:sp>
        <p:pic>
          <p:nvPicPr>
            <p:cNvPr id="85" name="Picture 84" descr="Screen shot 2011-09-01 at 8.24.05 A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325" y="2623249"/>
              <a:ext cx="1227668" cy="122002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403271" y="4541997"/>
            <a:ext cx="1887858" cy="1543471"/>
            <a:chOff x="6858000" y="4572000"/>
            <a:chExt cx="1887858" cy="1543471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6858000" y="4572000"/>
              <a:ext cx="0" cy="228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6934199" y="4648200"/>
              <a:ext cx="15784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November 2010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First lead ion run</a:t>
              </a: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8799" y="5095530"/>
              <a:ext cx="1457059" cy="1019941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3237676" y="4502661"/>
            <a:ext cx="1862142" cy="1820922"/>
            <a:chOff x="5172727" y="4572000"/>
            <a:chExt cx="1799349" cy="1769550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5172727" y="4572000"/>
              <a:ext cx="0" cy="1605244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237428" y="5879885"/>
              <a:ext cx="17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March 30, 2010</a:t>
              </a:r>
            </a:p>
            <a:p>
              <a:r>
                <a:rPr lang="en-US" sz="1000" dirty="0" smtClean="0">
                  <a:solidFill>
                    <a:prstClr val="black"/>
                  </a:solidFill>
                </a:rPr>
                <a:t>First collisions at 3.5 TeV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pic>
          <p:nvPicPr>
            <p:cNvPr id="93" name="Picture 92" descr="Screen shot 2011-09-01 at 10.12.37 AM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28" y="5021490"/>
              <a:ext cx="1046348" cy="871552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4064303" y="2821649"/>
            <a:ext cx="1436858" cy="1431480"/>
            <a:chOff x="6425291" y="2840095"/>
            <a:chExt cx="1436858" cy="1431480"/>
          </a:xfrm>
        </p:grpSpPr>
        <p:sp>
          <p:nvSpPr>
            <p:cNvPr id="95" name="Rectangle 94"/>
            <p:cNvSpPr/>
            <p:nvPr/>
          </p:nvSpPr>
          <p:spPr>
            <a:xfrm>
              <a:off x="6743700" y="3347511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F497D"/>
                  </a:solidFill>
                </a:rPr>
                <a:t>1380</a:t>
              </a:r>
              <a:endParaRPr lang="en-US" dirty="0">
                <a:solidFill>
                  <a:srgbClr val="1F497D"/>
                </a:solidFill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7848600" y="2971800"/>
              <a:ext cx="0" cy="1299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425291" y="2840095"/>
              <a:ext cx="143685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prstClr val="black"/>
                  </a:solidFill>
                </a:rPr>
                <a:t>June 28 2011</a:t>
              </a:r>
            </a:p>
            <a:p>
              <a:pPr algn="r"/>
              <a:r>
                <a:rPr lang="en-US" sz="1200" dirty="0" smtClean="0">
                  <a:solidFill>
                    <a:prstClr val="black"/>
                  </a:solidFill>
                </a:rPr>
                <a:t>1380 bunches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629152" y="1074010"/>
            <a:ext cx="1992141" cy="3183539"/>
            <a:chOff x="4267200" y="1064611"/>
            <a:chExt cx="1992141" cy="3183539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4267200" y="2265893"/>
              <a:ext cx="0" cy="198225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361914" y="2120826"/>
              <a:ext cx="18974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November 29,  2009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Beam back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101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683" y="1064611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Group 101"/>
          <p:cNvGrpSpPr/>
          <p:nvPr/>
        </p:nvGrpSpPr>
        <p:grpSpPr>
          <a:xfrm>
            <a:off x="7375565" y="4549917"/>
            <a:ext cx="1666847" cy="1783413"/>
            <a:chOff x="8272524" y="3899189"/>
            <a:chExt cx="1666847" cy="1783413"/>
          </a:xfrm>
        </p:grpSpPr>
        <p:pic>
          <p:nvPicPr>
            <p:cNvPr id="103" name="Picture 102" descr="Screen shot 2012-11-09 at 7.00.21 PM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739" y="4007232"/>
              <a:ext cx="1551632" cy="1161860"/>
            </a:xfrm>
            <a:prstGeom prst="rect">
              <a:avLst/>
            </a:prstGeom>
          </p:spPr>
        </p:pic>
        <p:cxnSp>
          <p:nvCxnSpPr>
            <p:cNvPr id="104" name="Straight Connector 103"/>
            <p:cNvCxnSpPr/>
            <p:nvPr/>
          </p:nvCxnSpPr>
          <p:spPr>
            <a:xfrm flipV="1">
              <a:off x="8274306" y="3899189"/>
              <a:ext cx="0" cy="153555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8272524" y="5159382"/>
              <a:ext cx="1638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4 July, 2012</a:t>
              </a:r>
            </a:p>
            <a:p>
              <a:r>
                <a:rPr lang="en-US" sz="1400" b="1" dirty="0" smtClean="0">
                  <a:solidFill>
                    <a:prstClr val="black"/>
                  </a:solidFill>
                </a:rPr>
                <a:t>Higgs Discovery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176579" y="2762912"/>
            <a:ext cx="2006600" cy="1497788"/>
            <a:chOff x="6176579" y="2762912"/>
            <a:chExt cx="2006600" cy="1497788"/>
          </a:xfrm>
        </p:grpSpPr>
        <p:pic>
          <p:nvPicPr>
            <p:cNvPr id="107" name="Picture 2" descr="http://home.web.cern.ch/sites/home.web.cern.ch/files/styles/medium/public/image/update-for_the_public/2013/01/alice-proton-lead.jpg?itok=Dfo9WgSW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546" y="2762912"/>
              <a:ext cx="1249465" cy="100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8" name="Group 107"/>
            <p:cNvGrpSpPr/>
            <p:nvPr/>
          </p:nvGrpSpPr>
          <p:grpSpPr>
            <a:xfrm>
              <a:off x="6176579" y="3733175"/>
              <a:ext cx="2006600" cy="527525"/>
              <a:chOff x="5038523" y="5677219"/>
              <a:chExt cx="2006600" cy="527525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7028084" y="5742235"/>
                <a:ext cx="0" cy="462509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5038523" y="5677219"/>
                <a:ext cx="20066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 smtClean="0">
                    <a:solidFill>
                      <a:prstClr val="black"/>
                    </a:solidFill>
                  </a:rPr>
                  <a:t>20 Jan, 2013</a:t>
                </a:r>
                <a:endParaRPr lang="en-US" sz="1400" b="1" dirty="0">
                  <a:solidFill>
                    <a:prstClr val="black"/>
                  </a:solidFill>
                </a:endParaRPr>
              </a:p>
              <a:p>
                <a:pPr algn="r"/>
                <a:r>
                  <a:rPr lang="en-US" sz="1100" dirty="0">
                    <a:solidFill>
                      <a:prstClr val="black"/>
                    </a:solidFill>
                  </a:rPr>
                  <a:t>F</a:t>
                </a:r>
                <a:r>
                  <a:rPr lang="en-US" sz="1100" dirty="0" smtClean="0">
                    <a:solidFill>
                      <a:prstClr val="black"/>
                    </a:solidFill>
                  </a:rPr>
                  <a:t>irst Proton-Lead Collisions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7843881" y="1553081"/>
            <a:ext cx="1351894" cy="2695069"/>
            <a:chOff x="-190986" y="1570947"/>
            <a:chExt cx="1351894" cy="269506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62761" y="2462789"/>
              <a:ext cx="0" cy="180322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-190986" y="1570947"/>
              <a:ext cx="13518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14 February, 2013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Start of Long Shutdown 1 (LS1)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390198" y="4505170"/>
            <a:ext cx="1011092" cy="1490493"/>
            <a:chOff x="4775295" y="4572000"/>
            <a:chExt cx="1011092" cy="1490493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5172727" y="4572000"/>
              <a:ext cx="0" cy="667963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4775295" y="5231496"/>
              <a:ext cx="1011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April 5, 2012</a:t>
              </a:r>
            </a:p>
            <a:p>
              <a:r>
                <a:rPr lang="en-US" sz="1000" dirty="0" smtClean="0">
                  <a:solidFill>
                    <a:prstClr val="black"/>
                  </a:solidFill>
                </a:rPr>
                <a:t>First collisions at 4 TeV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-448733" y="4237708"/>
            <a:ext cx="1548065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2008</a:t>
            </a:r>
            <a:endParaRPr lang="en-GB" dirty="0"/>
          </a:p>
        </p:txBody>
      </p:sp>
      <p:sp>
        <p:nvSpPr>
          <p:cNvPr id="118" name="Rectangle 117"/>
          <p:cNvSpPr/>
          <p:nvPr/>
        </p:nvSpPr>
        <p:spPr>
          <a:xfrm>
            <a:off x="1145319" y="4237708"/>
            <a:ext cx="1692000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2009</a:t>
            </a:r>
            <a:endParaRPr lang="en-GB" dirty="0"/>
          </a:p>
        </p:txBody>
      </p:sp>
      <p:sp>
        <p:nvSpPr>
          <p:cNvPr id="119" name="Rectangle 118"/>
          <p:cNvSpPr/>
          <p:nvPr/>
        </p:nvSpPr>
        <p:spPr>
          <a:xfrm>
            <a:off x="2883306" y="4237708"/>
            <a:ext cx="1692000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20" name="Rectangle 119"/>
          <p:cNvSpPr/>
          <p:nvPr/>
        </p:nvSpPr>
        <p:spPr>
          <a:xfrm>
            <a:off x="4621293" y="4237708"/>
            <a:ext cx="1692000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121" name="Rectangle 120"/>
          <p:cNvSpPr/>
          <p:nvPr/>
        </p:nvSpPr>
        <p:spPr>
          <a:xfrm>
            <a:off x="6359280" y="4237708"/>
            <a:ext cx="1692000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2012</a:t>
            </a:r>
            <a:endParaRPr lang="en-GB" dirty="0"/>
          </a:p>
        </p:txBody>
      </p:sp>
      <p:sp>
        <p:nvSpPr>
          <p:cNvPr id="122" name="Rectangle 121"/>
          <p:cNvSpPr/>
          <p:nvPr/>
        </p:nvSpPr>
        <p:spPr>
          <a:xfrm>
            <a:off x="8097269" y="4237708"/>
            <a:ext cx="1470064" cy="31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3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new-NLC">
  <a:themeElements>
    <a:clrScheme name="new-NLC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ew-NL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ew-NLC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-NLC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NLC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NLC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NLC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NLC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15102</TotalTime>
  <Words>3984</Words>
  <Application>Microsoft Office PowerPoint</Application>
  <PresentationFormat>On-screen Show (4:3)</PresentationFormat>
  <Paragraphs>730</Paragraphs>
  <Slides>76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ＭＳ Ｐゴシック</vt:lpstr>
      <vt:lpstr>Arial</vt:lpstr>
      <vt:lpstr>Calibri</vt:lpstr>
      <vt:lpstr>Comic Sans MS</vt:lpstr>
      <vt:lpstr>Courier New</vt:lpstr>
      <vt:lpstr>Helvetica</vt:lpstr>
      <vt:lpstr>Symbol</vt:lpstr>
      <vt:lpstr>Tahoma</vt:lpstr>
      <vt:lpstr>Times New Roman</vt:lpstr>
      <vt:lpstr>Wingdings</vt:lpstr>
      <vt:lpstr>2_new-NLC</vt:lpstr>
      <vt:lpstr>Equation</vt:lpstr>
      <vt:lpstr>LHC Beam Instrumentation Challenges</vt:lpstr>
      <vt:lpstr>Contents</vt:lpstr>
      <vt:lpstr>Large Ring Colliders</vt:lpstr>
      <vt:lpstr>Beam Characterization</vt:lpstr>
      <vt:lpstr>General Challenges</vt:lpstr>
      <vt:lpstr>LHC Layout</vt:lpstr>
      <vt:lpstr>Damage Potential of the LHC Beam</vt:lpstr>
      <vt:lpstr>Stored Energy in Colliders</vt:lpstr>
      <vt:lpstr>LHC Run 1 – Timeline</vt:lpstr>
      <vt:lpstr>LHC Run 1 Integrated Luminosity</vt:lpstr>
      <vt:lpstr>LHC Run 2 Challenges</vt:lpstr>
      <vt:lpstr>Minimizing Radiation to Electronics</vt:lpstr>
      <vt:lpstr>Running at High Energy</vt:lpstr>
      <vt:lpstr>Running at Higher Energy: UFOs</vt:lpstr>
      <vt:lpstr>BLM Relocation for UFO Detection</vt:lpstr>
      <vt:lpstr>Collimation at the LHC</vt:lpstr>
      <vt:lpstr>How Tight is Tight?</vt:lpstr>
      <vt:lpstr>Collimation Verification with BLMs</vt:lpstr>
      <vt:lpstr>New: Collimators with Embedded BPMs</vt:lpstr>
      <vt:lpstr>Beam Orbit Stability</vt:lpstr>
      <vt:lpstr>Beam Orbit Stability (cont.)</vt:lpstr>
      <vt:lpstr>Beam Orbit Stability (cont.)</vt:lpstr>
      <vt:lpstr>Beam Orbit Stability (cont.)</vt:lpstr>
      <vt:lpstr>Running with 25 ns Bunch Spacing</vt:lpstr>
      <vt:lpstr>25 ns Bunch Spacing &amp; E-Cloud</vt:lpstr>
      <vt:lpstr>Doublet Bunches &amp; Interlock BPMs</vt:lpstr>
      <vt:lpstr>25 ns – Measuring Instabilities</vt:lpstr>
      <vt:lpstr>25 ns – Detecting Instabilities</vt:lpstr>
      <vt:lpstr>Coping with High Brightness Beams</vt:lpstr>
      <vt:lpstr>Synchrotron Light Extraction Mirror</vt:lpstr>
      <vt:lpstr>Synchrotron Light Extraction Mirror</vt:lpstr>
      <vt:lpstr>Sync Light Mirror (cont.)</vt:lpstr>
      <vt:lpstr>The High Brightness, Small Beam Size Measurement Challenge: Sync Light (cont.)</vt:lpstr>
      <vt:lpstr>1st Results of the Interferometer</vt:lpstr>
      <vt:lpstr>The High Brightness, Small Beam Size Measurement Challenge: Wire Scanner</vt:lpstr>
      <vt:lpstr>2015: Going into Run 2…</vt:lpstr>
      <vt:lpstr>Irritation with Schottky Signals?!</vt:lpstr>
      <vt:lpstr>More fun with Schottky Signals…</vt:lpstr>
      <vt:lpstr>End of a stressful 2015</vt:lpstr>
      <vt:lpstr>Into 2016: Excellent start, but then…</vt:lpstr>
      <vt:lpstr>Beyond Run 2: The Next 10 Years</vt:lpstr>
      <vt:lpstr>High Luminosity LHC Goals</vt:lpstr>
      <vt:lpstr>Critical Zones around Atlas &amp; CMS</vt:lpstr>
      <vt:lpstr>Beam Loss Monitoring for HL-LHC</vt:lpstr>
      <vt:lpstr>“Cryogenic” Beam Loss Monitors</vt:lpstr>
      <vt:lpstr>Beam Position Monitors for HL-LHC</vt:lpstr>
      <vt:lpstr>Directional Stripline Coupler BPM</vt:lpstr>
      <vt:lpstr>Non-Invasive Beam Size Measurement</vt:lpstr>
      <vt:lpstr>The LHC Beam Gas Vertex Detector</vt:lpstr>
      <vt:lpstr>Gas Jet Techniques</vt:lpstr>
      <vt:lpstr>Beam Halo Mitigation: Hollow E-Lens</vt:lpstr>
      <vt:lpstr>Coronagraph for Halo Diagnostics</vt:lpstr>
      <vt:lpstr>Coronagraph for Halo Diagnostics</vt:lpstr>
      <vt:lpstr>Additional Intra-Bunch Diagnostics</vt:lpstr>
      <vt:lpstr>Electro-Optical BPMs</vt:lpstr>
      <vt:lpstr>Summary</vt:lpstr>
      <vt:lpstr>THANK YOU!</vt:lpstr>
      <vt:lpstr>Backup Material</vt:lpstr>
      <vt:lpstr>Modern Machine Protection System : P3</vt:lpstr>
      <vt:lpstr>High Power Hadron Accelerators</vt:lpstr>
      <vt:lpstr>Release of 600 MJ at LHC  </vt:lpstr>
      <vt:lpstr>2008 – What happened?</vt:lpstr>
      <vt:lpstr>LHC Long Shutdown 1</vt:lpstr>
      <vt:lpstr>Splice Consolidation Process</vt:lpstr>
      <vt:lpstr>LS1 2013/14: SC-Wire Consolidation</vt:lpstr>
      <vt:lpstr>The High Brightness, Small Beam Size Measurement Challenge: Sync Light</vt:lpstr>
      <vt:lpstr>The High Brightness, Small Beam Size Measurement Challenge: IPM (cont.)</vt:lpstr>
      <vt:lpstr>Monitoring 2 Beams in a Single Pipe</vt:lpstr>
      <vt:lpstr>BPM Long-Term Drift Compensation</vt:lpstr>
      <vt:lpstr>BPM Wake-Potential &amp; Impedance</vt:lpstr>
      <vt:lpstr>Laser Wire</vt:lpstr>
      <vt:lpstr>The High Brightness, Small Beam Size Measurement Challenge: IPM</vt:lpstr>
      <vt:lpstr>“Cryogenic” BLMs</vt:lpstr>
      <vt:lpstr>Cryogenic Beam Loss Monitors</vt:lpstr>
      <vt:lpstr>Cryogenic BLMs (cont.)</vt:lpstr>
      <vt:lpstr>Scrubbing Runs in 2015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Laser-Based Beam Diagnostics R&amp;D for Project X</dc:title>
  <dc:creator>Beams Division</dc:creator>
  <cp:lastModifiedBy>Fernanda G. Garcia x3798 13038N</cp:lastModifiedBy>
  <cp:revision>896</cp:revision>
  <dcterms:created xsi:type="dcterms:W3CDTF">2009-03-16T15:06:27Z</dcterms:created>
  <dcterms:modified xsi:type="dcterms:W3CDTF">2016-05-12T19:40:12Z</dcterms:modified>
</cp:coreProperties>
</file>