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5" r:id="rId4"/>
    <p:sldId id="261" r:id="rId5"/>
    <p:sldId id="257" r:id="rId6"/>
    <p:sldId id="258" r:id="rId7"/>
    <p:sldId id="262" r:id="rId8"/>
    <p:sldId id="263" r:id="rId9"/>
    <p:sldId id="259" r:id="rId10"/>
    <p:sldId id="264" r:id="rId11"/>
    <p:sldId id="266" r:id="rId12"/>
    <p:sldId id="265" r:id="rId13"/>
    <p:sldId id="267" r:id="rId14"/>
    <p:sldId id="270" r:id="rId15"/>
    <p:sldId id="271" r:id="rId16"/>
    <p:sldId id="272" r:id="rId17"/>
    <p:sldId id="273" r:id="rId18"/>
    <p:sldId id="269" r:id="rId19"/>
    <p:sldId id="26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4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6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9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0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5DF0-7C1E-4B00-8091-657F6969CF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2C7BD-FD1C-459F-A2C8-2480F87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7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661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Laser Notcher July Commissioning and Shutdown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29" y="4647066"/>
            <a:ext cx="9144000" cy="1655762"/>
          </a:xfrm>
        </p:spPr>
        <p:txBody>
          <a:bodyPr/>
          <a:lstStyle/>
          <a:p>
            <a:r>
              <a:rPr lang="en-US" dirty="0" smtClean="0"/>
              <a:t>David Johnson &amp; Todd Johnson</a:t>
            </a:r>
          </a:p>
          <a:p>
            <a:r>
              <a:rPr lang="en-US" dirty="0" smtClean="0"/>
              <a:t>August 10,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1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1094"/>
          </a:xfrm>
        </p:spPr>
        <p:txBody>
          <a:bodyPr/>
          <a:lstStyle/>
          <a:p>
            <a:r>
              <a:rPr lang="en-US" dirty="0" smtClean="0"/>
              <a:t>Booster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5739"/>
            <a:ext cx="10515600" cy="5281224"/>
          </a:xfrm>
        </p:spPr>
        <p:txBody>
          <a:bodyPr/>
          <a:lstStyle/>
          <a:p>
            <a:r>
              <a:rPr lang="en-US" dirty="0" smtClean="0"/>
              <a:t>Once we started seeing notches in the Linac pulse we looked to see them in Booster</a:t>
            </a:r>
          </a:p>
          <a:p>
            <a:pPr lvl="1"/>
            <a:r>
              <a:rPr lang="en-US" dirty="0" smtClean="0"/>
              <a:t>Look at the phase detector (or WCM)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Clearly if we have ~70% in Linac, we need to learn how to keep this in Booster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7" y="2187352"/>
            <a:ext cx="3663529" cy="315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75" y="2171285"/>
            <a:ext cx="3682191" cy="317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55" y="2187352"/>
            <a:ext cx="3663529" cy="3154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27975" y="3198453"/>
            <a:ext cx="128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Linac Notch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5073" y="2939143"/>
            <a:ext cx="152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Booster Notch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2159" y="5335940"/>
            <a:ext cx="277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turn after injection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5019" y="533594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9655" y="5286465"/>
            <a:ext cx="386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Sometime after Booster Notch creation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70299" y="378968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~30%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3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5" y="1"/>
            <a:ext cx="10515600" cy="765110"/>
          </a:xfrm>
        </p:spPr>
        <p:txBody>
          <a:bodyPr/>
          <a:lstStyle/>
          <a:p>
            <a:r>
              <a:rPr lang="en-US" dirty="0" smtClean="0"/>
              <a:t>Bunch length of ions exiting the RFQ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895739"/>
          </a:xfrm>
        </p:spPr>
        <p:txBody>
          <a:bodyPr/>
          <a:lstStyle/>
          <a:p>
            <a:r>
              <a:rPr lang="en-US" dirty="0" smtClean="0"/>
              <a:t>Adjust the notch delay in the table in 500 </a:t>
            </a:r>
            <a:r>
              <a:rPr lang="en-US" dirty="0" err="1" smtClean="0"/>
              <a:t>ps</a:t>
            </a:r>
            <a:r>
              <a:rPr lang="en-US" dirty="0" smtClean="0"/>
              <a:t> steps and measure the neutralization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90" y="1969401"/>
            <a:ext cx="6552093" cy="394498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934269" y="4525347"/>
            <a:ext cx="1278294" cy="93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0" y="4263737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 ns laser pulse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4051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7788"/>
          </a:xfrm>
        </p:spPr>
        <p:txBody>
          <a:bodyPr/>
          <a:lstStyle/>
          <a:p>
            <a:r>
              <a:rPr lang="en-US" dirty="0" smtClean="0"/>
              <a:t>Lessons learned/issues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7789"/>
            <a:ext cx="10515600" cy="544917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Temperature inside the rack</a:t>
            </a:r>
          </a:p>
          <a:p>
            <a:pPr lvl="1"/>
            <a:r>
              <a:rPr lang="en-US" dirty="0" smtClean="0"/>
              <a:t>Used several thermocouples to measure the temperature inside the electronics rack over a period of several hours</a:t>
            </a:r>
          </a:p>
          <a:p>
            <a:pPr lvl="1"/>
            <a:r>
              <a:rPr lang="en-US" dirty="0" smtClean="0"/>
              <a:t>Found temperatures in excess of 95 degrees. </a:t>
            </a:r>
          </a:p>
          <a:p>
            <a:pPr lvl="2"/>
            <a:r>
              <a:rPr lang="en-US" dirty="0" smtClean="0"/>
              <a:t>This impacts the wavelength shift for pump diodes</a:t>
            </a:r>
          </a:p>
          <a:p>
            <a:pPr lvl="1"/>
            <a:r>
              <a:rPr lang="en-US" dirty="0" smtClean="0"/>
              <a:t>Tried t use a fan on the front of the rack, but didn’t make any difference</a:t>
            </a:r>
          </a:p>
          <a:p>
            <a:r>
              <a:rPr lang="en-US" dirty="0" smtClean="0"/>
              <a:t>Reduction of total energy over time</a:t>
            </a:r>
          </a:p>
          <a:p>
            <a:pPr lvl="1"/>
            <a:r>
              <a:rPr lang="en-US" dirty="0" smtClean="0"/>
              <a:t>Believe this is due to temperature in rack impacting pump diodes (more on this later)</a:t>
            </a:r>
          </a:p>
          <a:p>
            <a:r>
              <a:rPr lang="en-US" dirty="0" smtClean="0"/>
              <a:t>Transmission efficiency through the cavity</a:t>
            </a:r>
          </a:p>
          <a:p>
            <a:pPr lvl="1"/>
            <a:r>
              <a:rPr lang="en-US" dirty="0" smtClean="0"/>
              <a:t>No direct measurements for laser path inside cavity and the number of bounces</a:t>
            </a:r>
          </a:p>
          <a:p>
            <a:pPr lvl="1"/>
            <a:r>
              <a:rPr lang="en-US" dirty="0" smtClean="0"/>
              <a:t>Only have indirect measurement by looking at input and output trajectory</a:t>
            </a:r>
          </a:p>
          <a:p>
            <a:pPr lvl="1"/>
            <a:r>
              <a:rPr lang="en-US" dirty="0" smtClean="0"/>
              <a:t>Need to have better measurement techniques of trajectories</a:t>
            </a:r>
          </a:p>
          <a:p>
            <a:r>
              <a:rPr lang="en-US" dirty="0" smtClean="0"/>
              <a:t>RBA/REA solid state e-Drive controller trips on water flow</a:t>
            </a:r>
          </a:p>
          <a:p>
            <a:pPr lvl="1"/>
            <a:r>
              <a:rPr lang="en-US" dirty="0" smtClean="0"/>
              <a:t>Believe this was associated to induced noise in the water flow interlock circuit</a:t>
            </a:r>
          </a:p>
          <a:p>
            <a:pPr lvl="1"/>
            <a:r>
              <a:rPr lang="en-US" dirty="0" smtClean="0"/>
              <a:t>Tried cores, but didn’t help much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Installed 0.1 </a:t>
            </a:r>
            <a:r>
              <a:rPr lang="en-US" dirty="0" err="1" smtClean="0"/>
              <a:t>uf</a:t>
            </a:r>
            <a:r>
              <a:rPr lang="en-US" dirty="0" smtClean="0"/>
              <a:t> cap across signal lines in DB9 connector – eliminated all trips</a:t>
            </a:r>
          </a:p>
          <a:p>
            <a:r>
              <a:rPr lang="en-US" dirty="0" smtClean="0"/>
              <a:t>Communication issues</a:t>
            </a:r>
          </a:p>
          <a:p>
            <a:pPr lvl="1"/>
            <a:r>
              <a:rPr lang="en-US" dirty="0" smtClean="0"/>
              <a:t>Communication with devices hangs -&gt; many times related to poor quality USB hub</a:t>
            </a:r>
          </a:p>
          <a:p>
            <a:r>
              <a:rPr lang="en-US" dirty="0" smtClean="0"/>
              <a:t>Instrumentation issues</a:t>
            </a:r>
          </a:p>
          <a:p>
            <a:pPr lvl="1"/>
            <a:r>
              <a:rPr lang="en-US" dirty="0" smtClean="0"/>
              <a:t>The scope we are using to take data by the notcher </a:t>
            </a:r>
          </a:p>
          <a:p>
            <a:pPr lvl="2"/>
            <a:r>
              <a:rPr lang="en-US" dirty="0" smtClean="0"/>
              <a:t>Hangs up frequently, particularly when trying to save data, requires a power cycle</a:t>
            </a:r>
          </a:p>
          <a:p>
            <a:pPr lvl="2"/>
            <a:r>
              <a:rPr lang="en-US" dirty="0" smtClean="0"/>
              <a:t>This has added much time and frustration during commissioning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89" y="5344814"/>
            <a:ext cx="658021" cy="4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5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1094"/>
            <a:ext cx="10515600" cy="5775649"/>
          </a:xfrm>
        </p:spPr>
        <p:txBody>
          <a:bodyPr>
            <a:normAutofit/>
          </a:bodyPr>
          <a:lstStyle/>
          <a:p>
            <a:r>
              <a:rPr lang="en-US" dirty="0" smtClean="0"/>
              <a:t>Instability in the RBA/REA amplifiers</a:t>
            </a:r>
          </a:p>
          <a:p>
            <a:pPr lvl="1"/>
            <a:r>
              <a:rPr lang="en-US" dirty="0" smtClean="0"/>
              <a:t>What are we seeing:</a:t>
            </a:r>
          </a:p>
          <a:p>
            <a:pPr lvl="1"/>
            <a:r>
              <a:rPr lang="en-US" dirty="0" smtClean="0"/>
              <a:t>High frequency component to pulsed output of the DPSS amplifiers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Have discussed this issue with Jinhao, laser physicists at Grumman  and Coherent, and others to isolate the cause and develop a remediation plan. </a:t>
            </a:r>
          </a:p>
          <a:p>
            <a:pPr lvl="1"/>
            <a:r>
              <a:rPr lang="en-US" dirty="0" smtClean="0"/>
              <a:t>The current candidate is “some sort of feedback” and based on time scale it indicates a fairly short “parasitic laser cavity (oscillator)” is present in the system.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5" y="2090056"/>
            <a:ext cx="2463282" cy="1847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22" y="2090055"/>
            <a:ext cx="2463281" cy="1847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07" y="2090054"/>
            <a:ext cx="2463281" cy="1847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5117" y="3937515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OEA only at nominal pump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0730" y="393751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OEA and RBA at nominal pump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03538" y="393751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OEA and RBA at nominal pump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79548" y="2194639"/>
            <a:ext cx="164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nvelope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2269" y="219463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ingle sample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53729"/>
            <a:ext cx="10515600" cy="6627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Known issues going into the commissioning period (1)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89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233" y="873903"/>
            <a:ext cx="10515600" cy="5694848"/>
          </a:xfrm>
        </p:spPr>
        <p:txBody>
          <a:bodyPr>
            <a:normAutofit/>
          </a:bodyPr>
          <a:lstStyle/>
          <a:p>
            <a:r>
              <a:rPr lang="en-US" dirty="0" smtClean="0"/>
              <a:t>FBG temperature of the seed source</a:t>
            </a:r>
          </a:p>
          <a:p>
            <a:pPr lvl="1"/>
            <a:r>
              <a:rPr lang="en-US" dirty="0" smtClean="0"/>
              <a:t>This determines the central wavelength of the laser seed into the complete system. We have tested (in a crude way ) the wavelength shift and output pulse energy from the RBA module</a:t>
            </a:r>
          </a:p>
          <a:p>
            <a:pPr lvl="1"/>
            <a:r>
              <a:rPr lang="en-US" dirty="0" smtClean="0"/>
              <a:t>Fixed the FBG to an Al mass in Styrofoam                                                     insulator &amp; used canned air to cool FBG</a:t>
            </a:r>
          </a:p>
          <a:p>
            <a:pPr lvl="1"/>
            <a:r>
              <a:rPr lang="en-US" dirty="0" smtClean="0"/>
              <a:t>As we hit the FBG with the liquid </a:t>
            </a:r>
          </a:p>
          <a:p>
            <a:pPr lvl="2"/>
            <a:r>
              <a:rPr lang="en-US" dirty="0" smtClean="0"/>
              <a:t>the RBA output dropped like a rock. </a:t>
            </a:r>
          </a:p>
          <a:p>
            <a:pPr lvl="2"/>
            <a:r>
              <a:rPr lang="en-US" dirty="0" smtClean="0"/>
              <a:t>The center wavelength moved from 1064.35 nm                                                                       to 1063.9 nm</a:t>
            </a:r>
          </a:p>
          <a:p>
            <a:pPr lvl="2"/>
            <a:r>
              <a:rPr lang="en-US" dirty="0" smtClean="0"/>
              <a:t>As FBG warmed up &amp; CW came to 1064.15 nm                                                                  output was maximum</a:t>
            </a:r>
          </a:p>
          <a:p>
            <a:pPr lvl="2"/>
            <a:r>
              <a:rPr lang="en-US" dirty="0" smtClean="0"/>
              <a:t>Next small dip is me warming the fiber with my                                                                 fingers to 1064.25 saw ~10% drop</a:t>
            </a:r>
          </a:p>
          <a:p>
            <a:pPr lvl="1"/>
            <a:r>
              <a:rPr lang="en-US" dirty="0" smtClean="0"/>
              <a:t>Did not try to warm the FBG</a:t>
            </a:r>
          </a:p>
          <a:p>
            <a:pPr lvl="1"/>
            <a:r>
              <a:rPr lang="en-US" dirty="0" smtClean="0"/>
              <a:t>Install a TEC on the FBG (potentially)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19" y="2076815"/>
            <a:ext cx="2385582" cy="22174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0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Known issues going into the commissioning period (2)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9" y="6094114"/>
            <a:ext cx="658021" cy="438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035" y="4295170"/>
            <a:ext cx="3886842" cy="24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3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901894"/>
            <a:ext cx="10515600" cy="4351338"/>
          </a:xfrm>
        </p:spPr>
        <p:txBody>
          <a:bodyPr/>
          <a:lstStyle/>
          <a:p>
            <a:r>
              <a:rPr lang="en-US" dirty="0" smtClean="0"/>
              <a:t>Temperature stability of fiber amp pump diodes</a:t>
            </a:r>
          </a:p>
          <a:p>
            <a:pPr lvl="1"/>
            <a:r>
              <a:rPr lang="en-US" dirty="0" smtClean="0"/>
              <a:t>Typically high power pump diodes do not have built in TEC</a:t>
            </a:r>
          </a:p>
          <a:p>
            <a:pPr lvl="1"/>
            <a:r>
              <a:rPr lang="en-US" dirty="0" smtClean="0"/>
              <a:t>Typically installed an large heat sync with forced air cooling</a:t>
            </a:r>
          </a:p>
          <a:p>
            <a:pPr lvl="1"/>
            <a:r>
              <a:rPr lang="en-US" dirty="0" smtClean="0"/>
              <a:t>Wavelength of diode shifts with temperature</a:t>
            </a:r>
          </a:p>
          <a:p>
            <a:pPr lvl="1"/>
            <a:r>
              <a:rPr lang="en-US" dirty="0" smtClean="0"/>
              <a:t>We want to have some additional air flow/cooling to make sure the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00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Known issues going into the commissioning period (3)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95" y="3429000"/>
            <a:ext cx="4591691" cy="2753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85035" y="3429000"/>
            <a:ext cx="23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about 2% effect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3845647"/>
            <a:ext cx="4572455" cy="27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2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883233"/>
            <a:ext cx="10515600" cy="5321624"/>
          </a:xfrm>
        </p:spPr>
        <p:txBody>
          <a:bodyPr/>
          <a:lstStyle/>
          <a:p>
            <a:r>
              <a:rPr lang="en-US" dirty="0" smtClean="0"/>
              <a:t>Output isolator of PriTel 2W amplifier limiting output power and hence input to Optical Engines pulsed amplifier</a:t>
            </a:r>
          </a:p>
          <a:p>
            <a:pPr lvl="1"/>
            <a:r>
              <a:rPr lang="en-US" dirty="0" smtClean="0"/>
              <a:t>The current output isolator is the original isolator with the PM Single mode fiber pig tails.</a:t>
            </a:r>
          </a:p>
          <a:p>
            <a:pPr lvl="1"/>
            <a:r>
              <a:rPr lang="en-US" dirty="0" smtClean="0"/>
              <a:t>This was not changed with the installation of the LMA fiber and LMA delivery fiber. </a:t>
            </a:r>
          </a:p>
          <a:p>
            <a:pPr lvl="1"/>
            <a:r>
              <a:rPr lang="en-US" dirty="0" smtClean="0"/>
              <a:t>Splice losses increase with the splice of fibers with different MFD</a:t>
            </a:r>
          </a:p>
          <a:p>
            <a:pPr lvl="1"/>
            <a:r>
              <a:rPr lang="en-US" dirty="0" smtClean="0"/>
              <a:t>The output of the LMA gain fiber was measured to be ~3W at 7.5A, with the current pump stripper, isolator, and delivery fiber the power to the OEA is about 1.7 W.</a:t>
            </a:r>
          </a:p>
          <a:p>
            <a:pPr lvl="1"/>
            <a:r>
              <a:rPr lang="en-US" dirty="0" smtClean="0"/>
              <a:t>Based upon the predicted loss in fusion splicing be fibers with dissimilar MFD, we </a:t>
            </a:r>
            <a:r>
              <a:rPr lang="en-US" dirty="0" smtClean="0"/>
              <a:t>expect an increase in average power (pulse energy) into the OEA of about 60%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9950" y="0"/>
            <a:ext cx="10515600" cy="690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Known issues going into the commissioning period (4)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116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0562"/>
            <a:ext cx="10515600" cy="5659437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nstrumentation</a:t>
            </a:r>
          </a:p>
          <a:p>
            <a:pPr lvl="1"/>
            <a:r>
              <a:rPr lang="en-US" dirty="0" smtClean="0"/>
              <a:t>Photodiode monitor</a:t>
            </a:r>
          </a:p>
          <a:p>
            <a:pPr lvl="2"/>
            <a:r>
              <a:rPr lang="en-US" dirty="0" smtClean="0"/>
              <a:t>Used to monitor seed diode, modulator output, PriTel 2W amplifier input, Reverse power in PriTel 2W amplifier, and input into Optical Engines pulsed amplifier</a:t>
            </a:r>
          </a:p>
          <a:p>
            <a:pPr lvl="2"/>
            <a:r>
              <a:rPr lang="en-US" dirty="0" smtClean="0"/>
              <a:t>Design is complete</a:t>
            </a:r>
          </a:p>
          <a:p>
            <a:pPr lvl="2"/>
            <a:r>
              <a:rPr lang="en-US" dirty="0" smtClean="0"/>
              <a:t>Have most (if not all components)</a:t>
            </a:r>
          </a:p>
          <a:p>
            <a:pPr lvl="2"/>
            <a:r>
              <a:rPr lang="en-US" dirty="0" smtClean="0"/>
              <a:t>Need to lay out boards, make boards and stull, and install in enclosure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Integrating spheres</a:t>
            </a:r>
          </a:p>
          <a:p>
            <a:pPr lvl="2"/>
            <a:r>
              <a:rPr lang="en-US" dirty="0" smtClean="0"/>
              <a:t>Used to monitor output power of the OEA, RBA and REA. </a:t>
            </a:r>
          </a:p>
          <a:p>
            <a:pPr lvl="2"/>
            <a:r>
              <a:rPr lang="en-US" dirty="0" smtClean="0"/>
              <a:t>Gated </a:t>
            </a:r>
          </a:p>
          <a:p>
            <a:pPr lvl="2"/>
            <a:r>
              <a:rPr lang="en-US" dirty="0" smtClean="0"/>
              <a:t>Fermi design</a:t>
            </a:r>
          </a:p>
          <a:p>
            <a:pPr lvl="1"/>
            <a:r>
              <a:rPr lang="en-US" dirty="0" smtClean="0"/>
              <a:t>Oscilloscope</a:t>
            </a:r>
          </a:p>
          <a:p>
            <a:pPr lvl="2"/>
            <a:r>
              <a:rPr lang="en-US" dirty="0" smtClean="0"/>
              <a:t>We need a scope that does not crash when trying to save images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0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Known issues going into the commissioning period (5)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220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1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805"/>
            <a:ext cx="10515600" cy="55051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Linac (est. thru Aug 12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Additional alignment studies</a:t>
            </a:r>
          </a:p>
          <a:p>
            <a:pPr lvl="1"/>
            <a:r>
              <a:rPr lang="en-US" dirty="0" smtClean="0"/>
              <a:t>Optimization of transmission thru cavity</a:t>
            </a:r>
          </a:p>
          <a:p>
            <a:pPr lvl="2"/>
            <a:r>
              <a:rPr lang="en-US" dirty="0" smtClean="0"/>
              <a:t>Do we need to pull cavity for alignment tests?</a:t>
            </a:r>
          </a:p>
          <a:p>
            <a:pPr lvl="1"/>
            <a:r>
              <a:rPr lang="en-US" dirty="0" smtClean="0"/>
              <a:t>Determine filters for BPM (high intensity)</a:t>
            </a:r>
          </a:p>
          <a:p>
            <a:r>
              <a:rPr lang="en-US" dirty="0" smtClean="0"/>
              <a:t>In Lab (  est. Aug 15</a:t>
            </a:r>
            <a:r>
              <a:rPr lang="en-US" baseline="30000" dirty="0" smtClean="0"/>
              <a:t>th</a:t>
            </a:r>
            <a:r>
              <a:rPr lang="en-US" dirty="0" smtClean="0"/>
              <a:t> – Oct 15</a:t>
            </a:r>
            <a:r>
              <a:rPr lang="en-US" baseline="30000" dirty="0" smtClean="0"/>
              <a:t>th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Move electronics rack, chiller, manifold into lab and re-set up</a:t>
            </a:r>
          </a:p>
          <a:p>
            <a:pPr lvl="1"/>
            <a:r>
              <a:rPr lang="en-US" dirty="0" smtClean="0"/>
              <a:t>Resolve instability in RBA/REA</a:t>
            </a:r>
          </a:p>
          <a:p>
            <a:pPr lvl="1"/>
            <a:r>
              <a:rPr lang="en-US" dirty="0" smtClean="0"/>
              <a:t>Increase seed power – replace output isolator</a:t>
            </a:r>
          </a:p>
          <a:p>
            <a:pPr lvl="1"/>
            <a:r>
              <a:rPr lang="en-US" dirty="0" smtClean="0"/>
              <a:t>Integrate new instrumentation </a:t>
            </a:r>
          </a:p>
          <a:p>
            <a:pPr lvl="1"/>
            <a:r>
              <a:rPr lang="en-US" dirty="0" smtClean="0"/>
              <a:t>Continue to test/optimize software and procedures</a:t>
            </a:r>
          </a:p>
          <a:p>
            <a:pPr lvl="1"/>
            <a:r>
              <a:rPr lang="en-US" dirty="0" smtClean="0"/>
              <a:t>Develop procedures for operation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Pockels</a:t>
            </a:r>
            <a:r>
              <a:rPr lang="en-US" dirty="0" smtClean="0"/>
              <a:t> cell between fiber port and RBA</a:t>
            </a:r>
          </a:p>
          <a:p>
            <a:pPr lvl="1"/>
            <a:r>
              <a:rPr lang="en-US" dirty="0" smtClean="0"/>
              <a:t>Replace additional Plano-convex/concave telescope lenses with meniscus lenses to reduce </a:t>
            </a:r>
            <a:r>
              <a:rPr lang="en-US" dirty="0" err="1" smtClean="0"/>
              <a:t>abberation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5" y="10563"/>
            <a:ext cx="10515600" cy="6612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Projects during 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805"/>
            <a:ext cx="10515600" cy="550515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Once we move laser system into lab need to test interlocks before we run</a:t>
            </a:r>
          </a:p>
          <a:p>
            <a:r>
              <a:rPr lang="en-US" sz="2000" dirty="0" smtClean="0"/>
              <a:t>Provide for rack cooling (ORC)</a:t>
            </a:r>
          </a:p>
          <a:p>
            <a:pPr lvl="1"/>
            <a:r>
              <a:rPr lang="en-US" sz="1600" dirty="0" smtClean="0"/>
              <a:t>Discussion with Dan Bollinger about the addition of  cooling tube to cool the rack</a:t>
            </a:r>
          </a:p>
          <a:p>
            <a:r>
              <a:rPr lang="en-US" sz="2000" dirty="0" smtClean="0"/>
              <a:t>Design, build, install electronics rack front door  (to accommodate external cooling)</a:t>
            </a:r>
          </a:p>
          <a:p>
            <a:r>
              <a:rPr lang="en-US" sz="2000" dirty="0" smtClean="0"/>
              <a:t>Design , build and install a water shield for Optical Engines Amplifier (at least)</a:t>
            </a:r>
          </a:p>
          <a:p>
            <a:r>
              <a:rPr lang="en-US" sz="2000" dirty="0" smtClean="0"/>
              <a:t>Replace output isolator on 2W amplifier</a:t>
            </a:r>
          </a:p>
          <a:p>
            <a:r>
              <a:rPr lang="en-US" sz="2000" dirty="0" smtClean="0"/>
              <a:t>Add grommet for power cord thru side wall (ORC)</a:t>
            </a:r>
          </a:p>
          <a:p>
            <a:r>
              <a:rPr lang="en-US" sz="2000" dirty="0" smtClean="0"/>
              <a:t>Re-terminate Burndy connectors (ORC)</a:t>
            </a:r>
          </a:p>
          <a:p>
            <a:r>
              <a:rPr lang="en-US" sz="2000" dirty="0" smtClean="0"/>
              <a:t>Install T&amp;H sensor in Linac and connect to network (Mike Kucera)</a:t>
            </a:r>
          </a:p>
          <a:p>
            <a:r>
              <a:rPr lang="en-US" sz="2000" dirty="0" smtClean="0"/>
              <a:t>Build &amp; test photodiode monitor unit </a:t>
            </a:r>
          </a:p>
          <a:p>
            <a:r>
              <a:rPr lang="en-US" sz="2000" dirty="0" smtClean="0"/>
              <a:t>Build &amp; test integrating spheres</a:t>
            </a:r>
          </a:p>
          <a:p>
            <a:r>
              <a:rPr lang="en-US" sz="2000" dirty="0" smtClean="0"/>
              <a:t>Replace consumer USB hubs with industrial hub (ordered)  and mount </a:t>
            </a:r>
          </a:p>
          <a:p>
            <a:r>
              <a:rPr lang="en-US" sz="2000" dirty="0" smtClean="0"/>
              <a:t>Install </a:t>
            </a:r>
            <a:r>
              <a:rPr lang="en-US" sz="2000" dirty="0" err="1" smtClean="0"/>
              <a:t>Pockels</a:t>
            </a:r>
            <a:r>
              <a:rPr lang="en-US" sz="2000" dirty="0" smtClean="0"/>
              <a:t> cell between fiber port and RBA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9" y="1729442"/>
            <a:ext cx="658021" cy="438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" y="1119672"/>
            <a:ext cx="658021" cy="438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" y="2106377"/>
            <a:ext cx="658021" cy="438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5" y="3325917"/>
            <a:ext cx="658021" cy="438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95" y="4951517"/>
            <a:ext cx="658021" cy="438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95" y="4075217"/>
            <a:ext cx="658021" cy="4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5" y="0"/>
            <a:ext cx="10515600" cy="6811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1135"/>
            <a:ext cx="10515600" cy="55362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July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installation &amp; alignment of the transport and dump enclosure </a:t>
            </a:r>
          </a:p>
          <a:p>
            <a:r>
              <a:rPr lang="en-US" sz="2000" dirty="0" smtClean="0"/>
              <a:t>July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Finished installation &amp; alignment of the optics box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7" y="1686249"/>
            <a:ext cx="5579707" cy="41847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64" y="1686249"/>
            <a:ext cx="2750199" cy="3666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4756" y="2046450"/>
            <a:ext cx="4619172" cy="3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0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1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Conclusions/Take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241" y="743273"/>
            <a:ext cx="10515600" cy="58254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successfully demonstrated “for the first time anywhere” the ability to neutralize multiple sections (at the Booster revolution period) of a 200 MHz H- ion bunch structure out of the RFQ utilizing a burst mode fiber/solid state MOPA laser system combined with an optical zig-zag interaction cavity.</a:t>
            </a:r>
          </a:p>
          <a:p>
            <a:r>
              <a:rPr lang="en-US" dirty="0" smtClean="0"/>
              <a:t>Although the laser system was not at design intensity (0.5 </a:t>
            </a:r>
            <a:r>
              <a:rPr lang="en-US" dirty="0" err="1" smtClean="0"/>
              <a:t>mJ</a:t>
            </a:r>
            <a:r>
              <a:rPr lang="en-US" dirty="0" smtClean="0"/>
              <a:t>/pulse) we demonstrated ~70% neutralization in the Linac pulse train.</a:t>
            </a:r>
          </a:p>
          <a:p>
            <a:r>
              <a:rPr lang="en-US" dirty="0" smtClean="0"/>
              <a:t>The fiber and free space amplifiers worked as expected at the time.</a:t>
            </a:r>
          </a:p>
          <a:p>
            <a:r>
              <a:rPr lang="en-US" dirty="0" smtClean="0"/>
              <a:t>We learned a great deal about operation of the laser system in the Linac environment and developed a good list of modifications and improvements.</a:t>
            </a:r>
          </a:p>
          <a:p>
            <a:r>
              <a:rPr lang="en-US" dirty="0" smtClean="0"/>
              <a:t>We have a lot of work to accomplish during the shutdown and could use additional manpower to accomplish the tasks at hand.</a:t>
            </a:r>
          </a:p>
          <a:p>
            <a:r>
              <a:rPr lang="en-US" dirty="0" smtClean="0"/>
              <a:t>We need to have a better scope to aid in commissioning</a:t>
            </a:r>
          </a:p>
          <a:p>
            <a:r>
              <a:rPr lang="en-US" dirty="0" smtClean="0"/>
              <a:t>Although we saw survival of the notch </a:t>
            </a:r>
            <a:r>
              <a:rPr lang="en-US" dirty="0" err="1" smtClean="0"/>
              <a:t>ms</a:t>
            </a:r>
            <a:r>
              <a:rPr lang="en-US" dirty="0" smtClean="0"/>
              <a:t> after injection, it is clear that we need to address the survival of the notch in Booster when we turn back on.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1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0" t="41185" r="29335" b="14329"/>
          <a:stretch/>
        </p:blipFill>
        <p:spPr>
          <a:xfrm>
            <a:off x="84861" y="0"/>
            <a:ext cx="12022277" cy="78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6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9796"/>
          </a:xfrm>
        </p:spPr>
        <p:txBody>
          <a:bodyPr/>
          <a:lstStyle/>
          <a:p>
            <a:r>
              <a:rPr lang="en-US" dirty="0" smtClean="0"/>
              <a:t>Timeline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563" y="1088507"/>
            <a:ext cx="10515600" cy="510702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July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(Friday noon)Permission to Operate from ORC (we’re the first project in AD to fall under the new Operational Readiness Clearance)</a:t>
            </a:r>
          </a:p>
          <a:p>
            <a:r>
              <a:rPr lang="en-US" sz="2000" dirty="0" smtClean="0"/>
              <a:t>July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By the end of the day we had a laser profile in the dump.</a:t>
            </a:r>
          </a:p>
          <a:p>
            <a:r>
              <a:rPr lang="en-US" sz="2000" dirty="0" smtClean="0"/>
              <a:t>July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(Tues.) Continued to optimize transmission thru  cavity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July 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(Friday) demonstrated first notches in Linac pulse</a:t>
            </a:r>
          </a:p>
          <a:p>
            <a:pPr lvl="1"/>
            <a:r>
              <a:rPr lang="en-US" sz="1600" dirty="0" smtClean="0"/>
              <a:t>Before adjusting notch timing (starting and separation between notches)</a:t>
            </a:r>
          </a:p>
          <a:p>
            <a:r>
              <a:rPr lang="en-US" sz="2000" dirty="0" smtClean="0"/>
              <a:t>Scanned the delay after the Notch trigger</a:t>
            </a:r>
          </a:p>
          <a:p>
            <a:r>
              <a:rPr lang="en-US" sz="2000" dirty="0" smtClean="0"/>
              <a:t>Adjusted separation of between notch pulses</a:t>
            </a:r>
          </a:p>
          <a:p>
            <a:pPr lvl="1"/>
            <a:r>
              <a:rPr lang="en-US" sz="1600" dirty="0" smtClean="0"/>
              <a:t>Both of these were added to the waveform calculation section </a:t>
            </a:r>
          </a:p>
          <a:p>
            <a:pPr lvl="1"/>
            <a:r>
              <a:rPr lang="en-US" sz="1600" dirty="0" smtClean="0"/>
              <a:t>Thanks to Bobby Santucci &amp; Dave Slimmer</a:t>
            </a:r>
          </a:p>
          <a:p>
            <a:pPr lvl="1"/>
            <a:r>
              <a:rPr lang="en-US" sz="1600" dirty="0" smtClean="0"/>
              <a:t>This resulted in much greater efficiency in notch generation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                   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74" y="2353272"/>
            <a:ext cx="1834494" cy="1242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18" y="2361523"/>
            <a:ext cx="1834564" cy="1242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063" y="2954575"/>
            <a:ext cx="2200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About 75% transmission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886" y="1633101"/>
            <a:ext cx="3608437" cy="2111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3819884"/>
            <a:ext cx="3714121" cy="2785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8559" y="5682342"/>
            <a:ext cx="147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next slide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7311" y="2617500"/>
            <a:ext cx="106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Optics Box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5296" y="2519722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Dump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0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27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Observations of multiple notches created in Linac Pulse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734" y="6037991"/>
            <a:ext cx="10515600" cy="606588"/>
          </a:xfrm>
        </p:spPr>
        <p:txBody>
          <a:bodyPr/>
          <a:lstStyle/>
          <a:p>
            <a:r>
              <a:rPr lang="en-US" dirty="0" smtClean="0"/>
              <a:t>Notches in Linac pulse with ~200 </a:t>
            </a:r>
            <a:r>
              <a:rPr lang="en-US" dirty="0" err="1" smtClean="0"/>
              <a:t>mJ</a:t>
            </a:r>
            <a:r>
              <a:rPr lang="en-US" dirty="0" smtClean="0"/>
              <a:t> total laser energy in the Dump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 b="17706"/>
          <a:stretch/>
        </p:blipFill>
        <p:spPr>
          <a:xfrm>
            <a:off x="605273" y="782784"/>
            <a:ext cx="10236757" cy="5292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7197" y="2246047"/>
            <a:ext cx="2815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Linac Griffin Det.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044" y="4630133"/>
            <a:ext cx="2041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Linac WCM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5931" y="3013502"/>
            <a:ext cx="13903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Notch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trigger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836" y="0"/>
            <a:ext cx="10515600" cy="802433"/>
          </a:xfrm>
        </p:spPr>
        <p:txBody>
          <a:bodyPr/>
          <a:lstStyle/>
          <a:p>
            <a:r>
              <a:rPr lang="en-US" dirty="0" smtClean="0"/>
              <a:t>Zoom in on 9</a:t>
            </a:r>
            <a:r>
              <a:rPr lang="en-US" baseline="30000" dirty="0" smtClean="0"/>
              <a:t>th</a:t>
            </a:r>
            <a:r>
              <a:rPr lang="en-US" dirty="0" smtClean="0"/>
              <a:t> Notch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10417"/>
            <a:ext cx="10515600" cy="8609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Neutralization efficiency estimated from signal heights of notched bunches to the unaffected bunches (both detectors give similar results).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 b="17026"/>
          <a:stretch/>
        </p:blipFill>
        <p:spPr>
          <a:xfrm>
            <a:off x="1328611" y="1047583"/>
            <a:ext cx="9002158" cy="47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2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77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Estimate neutralization based upon laser parameters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408"/>
            <a:ext cx="10515600" cy="5701004"/>
          </a:xfrm>
        </p:spPr>
        <p:txBody>
          <a:bodyPr>
            <a:normAutofit/>
          </a:bodyPr>
          <a:lstStyle/>
          <a:p>
            <a:r>
              <a:rPr lang="en-US" dirty="0" smtClean="0"/>
              <a:t>Take neutralization data as a function of pulse energy</a:t>
            </a:r>
          </a:p>
          <a:p>
            <a:r>
              <a:rPr lang="en-US" dirty="0" smtClean="0"/>
              <a:t>Recall 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r>
              <a:rPr lang="en-US" dirty="0" smtClean="0"/>
              <a:t>The parameters of interest are laser pulse energy, pulse length, transverse laser dimensions thru the cavity, and the number of interactions in cavity</a:t>
            </a:r>
          </a:p>
          <a:p>
            <a:r>
              <a:rPr lang="en-US" dirty="0" smtClean="0"/>
              <a:t>Laser pulse energy</a:t>
            </a:r>
          </a:p>
          <a:p>
            <a:endParaRPr lang="en-US" dirty="0"/>
          </a:p>
          <a:p>
            <a:r>
              <a:rPr lang="en-US" dirty="0" smtClean="0"/>
              <a:t>Laser pulse length</a:t>
            </a:r>
          </a:p>
          <a:p>
            <a:pPr lvl="1"/>
            <a:r>
              <a:rPr lang="en-US" sz="1800" dirty="0" smtClean="0"/>
              <a:t>Set to 2 ns in waveform tables</a:t>
            </a:r>
            <a:endParaRPr lang="en-US" dirty="0" smtClean="0"/>
          </a:p>
          <a:p>
            <a:r>
              <a:rPr lang="en-US" dirty="0" smtClean="0"/>
              <a:t>Transverse laser dimensions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(next slide)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73" y="3429000"/>
            <a:ext cx="5803833" cy="235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139" y="4105470"/>
            <a:ext cx="4018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39% of total energy seen in dump </a:t>
            </a:r>
          </a:p>
          <a:p>
            <a:r>
              <a:rPr lang="en-US" dirty="0"/>
              <a:t> </a:t>
            </a:r>
            <a:r>
              <a:rPr lang="en-US" dirty="0" smtClean="0"/>
              <a:t>participates in neutralization process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97700" y="3733800"/>
            <a:ext cx="1562100" cy="223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48800" y="3733800"/>
            <a:ext cx="1358900" cy="223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10303" y="5942953"/>
            <a:ext cx="4591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pulses do not interact with Linac pulse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Only add to total power to free space optics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May be removed w/ </a:t>
            </a:r>
            <a:r>
              <a:rPr lang="en-US" dirty="0" err="1" smtClean="0">
                <a:solidFill>
                  <a:srgbClr val="FF0000"/>
                </a:solidFill>
              </a:rPr>
              <a:t>Pockels</a:t>
            </a:r>
            <a:r>
              <a:rPr lang="en-US" dirty="0" smtClean="0">
                <a:solidFill>
                  <a:srgbClr val="FF0000"/>
                </a:solidFill>
              </a:rPr>
              <a:t> cell after OEA…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59801" y="3733800"/>
            <a:ext cx="889000" cy="6948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47518" y="3431331"/>
            <a:ext cx="13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 Pulses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521" y="1404259"/>
            <a:ext cx="762675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0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1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Laser Path and horizontal size thru cavity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9" y="1187212"/>
            <a:ext cx="8929395" cy="26504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83" y="2151938"/>
            <a:ext cx="9007916" cy="4491038"/>
          </a:xfrm>
        </p:spPr>
      </p:pic>
      <p:sp>
        <p:nvSpPr>
          <p:cNvPr id="6" name="TextBox 5"/>
          <p:cNvSpPr txBox="1"/>
          <p:nvPr/>
        </p:nvSpPr>
        <p:spPr>
          <a:xfrm>
            <a:off x="2668555" y="4686300"/>
            <a:ext cx="248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profile Optics Box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06193" y="4686300"/>
            <a:ext cx="207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profile Dump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1403" y="3098956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 interactions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8" y="5317753"/>
            <a:ext cx="1834494" cy="1242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17" y="3335596"/>
            <a:ext cx="1834564" cy="12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25" y="0"/>
            <a:ext cx="10515600" cy="774441"/>
          </a:xfrm>
        </p:spPr>
        <p:txBody>
          <a:bodyPr/>
          <a:lstStyle/>
          <a:p>
            <a:r>
              <a:rPr lang="en-US" dirty="0" smtClean="0"/>
              <a:t>Preliminary Neutralization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225" y="5962260"/>
            <a:ext cx="10515600" cy="5412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6244"/>
          <a:stretch/>
        </p:blipFill>
        <p:spPr>
          <a:xfrm>
            <a:off x="5292362" y="1019969"/>
            <a:ext cx="5771930" cy="4818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880" y="796533"/>
            <a:ext cx="256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Vary laser pulse energy </a:t>
            </a:r>
          </a:p>
          <a:p>
            <a:r>
              <a:rPr lang="en-US" dirty="0" smtClean="0"/>
              <a:t>Compare with estimation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60892" y="712539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goal is 2 </a:t>
            </a:r>
            <a:r>
              <a:rPr lang="en-US" dirty="0" err="1" smtClean="0"/>
              <a:t>mJ</a:t>
            </a:r>
            <a:r>
              <a:rPr lang="en-US" dirty="0" smtClean="0"/>
              <a:t>/pulse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4" y="1464957"/>
            <a:ext cx="4834891" cy="37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7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1639</Words>
  <Application>Microsoft Office PowerPoint</Application>
  <PresentationFormat>Widescreen</PresentationFormat>
  <Paragraphs>204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Laser Notcher July Commissioning and Shutdown Plans</vt:lpstr>
      <vt:lpstr>Timeline (1)</vt:lpstr>
      <vt:lpstr>PowerPoint Presentation</vt:lpstr>
      <vt:lpstr>Timeline (2)</vt:lpstr>
      <vt:lpstr>Observations of multiple notches created in Linac Pulse</vt:lpstr>
      <vt:lpstr>Zoom in on 9th Notch </vt:lpstr>
      <vt:lpstr>Estimate neutralization based upon laser parameters</vt:lpstr>
      <vt:lpstr>Laser Path and horizontal size thru cavity</vt:lpstr>
      <vt:lpstr>Preliminary Neutralization efficiency</vt:lpstr>
      <vt:lpstr>Booster Injection</vt:lpstr>
      <vt:lpstr>Bunch length of ions exiting the RFQ</vt:lpstr>
      <vt:lpstr>Lessons learned/issues</vt:lpstr>
      <vt:lpstr>Known issues going into the commissioning period (1)</vt:lpstr>
      <vt:lpstr>Known issues going into the commissioning period (2)</vt:lpstr>
      <vt:lpstr>Known issues going into the commissioning period (3)</vt:lpstr>
      <vt:lpstr>Known issues going into the commissioning period (4)</vt:lpstr>
      <vt:lpstr>Known issues going into the commissioning period (5)</vt:lpstr>
      <vt:lpstr>Study Plans</vt:lpstr>
      <vt:lpstr>Projects during shutdown</vt:lpstr>
      <vt:lpstr>Conclusions/Take Away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Notcher July Commissioning and Shutdown Plans</dc:title>
  <dc:creator>David E. Johnson x2493 04214N</dc:creator>
  <cp:lastModifiedBy>David E. Johnson x2493 04214N</cp:lastModifiedBy>
  <cp:revision>45</cp:revision>
  <dcterms:created xsi:type="dcterms:W3CDTF">2016-08-09T13:55:12Z</dcterms:created>
  <dcterms:modified xsi:type="dcterms:W3CDTF">2016-08-10T14:22:25Z</dcterms:modified>
</cp:coreProperties>
</file>