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6"/>
  </p:notesMasterIdLst>
  <p:handoutMasterIdLst>
    <p:handoutMasterId r:id="rId7"/>
  </p:handoutMasterIdLst>
  <p:sldIdLst>
    <p:sldId id="265" r:id="rId3"/>
    <p:sldId id="316" r:id="rId4"/>
    <p:sldId id="317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nady Romanov x6766 12815N" initials="GRx1" lastIdx="1" clrIdx="0">
    <p:extLst>
      <p:ext uri="{19B8F6BF-5375-455C-9EA6-DF929625EA0E}">
        <p15:presenceInfo xmlns:p15="http://schemas.microsoft.com/office/powerpoint/2012/main" userId="S-1-5-21-1644491937-1202660629-839522115-9843" providerId="AD"/>
      </p:ext>
    </p:extLst>
  </p:cmAuthor>
  <p:cmAuthor id="2" name="Gennady Romanov x6766 12815N" initials="GRx1 [2]" lastIdx="0" clrIdx="1">
    <p:extLst>
      <p:ext uri="{19B8F6BF-5375-455C-9EA6-DF929625EA0E}">
        <p15:presenceInfo xmlns:p15="http://schemas.microsoft.com/office/powerpoint/2012/main" userId="Gennady Romanov x6766 12815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C5AD9"/>
    <a:srgbClr val="025DF0"/>
    <a:srgbClr val="E8D9F3"/>
    <a:srgbClr val="63666A"/>
    <a:srgbClr val="004C97"/>
    <a:srgbClr val="404040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76" autoAdjust="0"/>
    <p:restoredTop sz="94682" autoAdjust="0"/>
  </p:normalViewPr>
  <p:slideViewPr>
    <p:cSldViewPr snapToGrid="0" snapToObjects="1">
      <p:cViewPr varScale="1">
        <p:scale>
          <a:sx n="116" d="100"/>
          <a:sy n="116" d="100"/>
        </p:scale>
        <p:origin x="17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9/15/2016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9/15/2016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53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15/IX-2016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Gennady Romanov | Garnet test setup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15/IX-2016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Garnet test setup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15/IX-2016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Garnet test setup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15/IX-2016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Garnet test setup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15/IX-2016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Garnet test setup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15/IX-2016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Garnet test setup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15/IX-2016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Garnet test setup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15/IX-2016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Gennady Romanov | Garnet test setup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15/IX-2016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Gennady Romanov | Garnet test setup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15/IX-2016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Gennady Romanov | Garnet test setup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467139" y="2960645"/>
            <a:ext cx="8110331" cy="48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2800" dirty="0" smtClean="0">
                <a:latin typeface="Helvetica" panose="020B0604020202020204" pitchFamily="34" charset="0"/>
                <a:ea typeface="Geneva" pitchFamily="121" charset="-128"/>
              </a:rPr>
              <a:t> Garnet test setup. </a:t>
            </a:r>
            <a:r>
              <a:rPr lang="en-US" altLang="en-US" sz="2800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sz="2800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sz="2800" dirty="0" smtClean="0">
                <a:latin typeface="Helvetica" panose="020B0604020202020204" pitchFamily="34" charset="0"/>
                <a:ea typeface="Geneva" pitchFamily="121" charset="-128"/>
              </a:rPr>
              <a:t>C</a:t>
            </a:r>
            <a:r>
              <a:rPr lang="en-US" altLang="en-US" sz="2800" dirty="0" smtClean="0">
                <a:latin typeface="Helvetica" panose="020B0604020202020204" pitchFamily="34" charset="0"/>
                <a:ea typeface="Geneva" pitchFamily="121" charset="-128"/>
              </a:rPr>
              <a:t>avity mechanical design, 1</a:t>
            </a:r>
            <a:r>
              <a:rPr lang="en-US" altLang="en-US" sz="2800" baseline="30000" dirty="0" smtClean="0">
                <a:latin typeface="Helvetica" panose="020B0604020202020204" pitchFamily="34" charset="0"/>
                <a:ea typeface="Geneva" pitchFamily="121" charset="-128"/>
              </a:rPr>
              <a:t>st </a:t>
            </a:r>
            <a:r>
              <a:rPr lang="en-US" altLang="en-US" sz="2800" dirty="0" smtClean="0">
                <a:latin typeface="Helvetica" panose="020B0604020202020204" pitchFamily="34" charset="0"/>
                <a:ea typeface="Geneva" pitchFamily="121" charset="-128"/>
              </a:rPr>
              <a:t>round.</a:t>
            </a:r>
            <a:r>
              <a:rPr lang="en-US" altLang="en-US" sz="2800" dirty="0" smtClean="0">
                <a:latin typeface="Helvetica" panose="020B0604020202020204" pitchFamily="34" charset="0"/>
                <a:ea typeface="Geneva" pitchFamily="121" charset="-128"/>
              </a:rPr>
              <a:t>  </a:t>
            </a:r>
            <a:endParaRPr lang="en-US" altLang="en-US" sz="2800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6"/>
            <a:ext cx="7526338" cy="714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2</a:t>
            </a:r>
            <a:r>
              <a:rPr lang="en-US" altLang="en-US" baseline="30000" dirty="0" smtClean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nd</a:t>
            </a:r>
            <a:r>
              <a:rPr lang="en-US" altLang="en-US" dirty="0" smtClean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Harmonic cavity </a:t>
            </a:r>
            <a:r>
              <a:rPr lang="en-US" altLang="en-US" dirty="0" smtClean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meeting</a:t>
            </a:r>
            <a:endParaRPr lang="en-US" altLang="en-US" dirty="0">
              <a:latin typeface="Times New Roman" panose="02020603050405020304" pitchFamily="18" charset="0"/>
              <a:ea typeface="Geneva" pitchFamily="121" charset="-128"/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September </a:t>
            </a:r>
            <a:r>
              <a:rPr lang="en-US" altLang="en-US" dirty="0" smtClean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15, </a:t>
            </a:r>
            <a:r>
              <a:rPr lang="en-US" altLang="en-US" dirty="0" smtClean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2016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806450" y="4088297"/>
            <a:ext cx="7526338" cy="34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Gennady Romanov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RF design to</a:t>
            </a:r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echanical design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15/IX-2016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Gennady Romanov | Garnet test setup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164" t="2878" r="27708" b="6620"/>
          <a:stretch/>
        </p:blipFill>
        <p:spPr>
          <a:xfrm>
            <a:off x="487017" y="1021651"/>
            <a:ext cx="3419061" cy="18153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806" t="18732" r="12464" b="6245"/>
          <a:stretch/>
        </p:blipFill>
        <p:spPr>
          <a:xfrm>
            <a:off x="4795148" y="1016551"/>
            <a:ext cx="3309730" cy="1820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3886" t="18614" r="11856" b="8540"/>
          <a:stretch/>
        </p:blipFill>
        <p:spPr>
          <a:xfrm>
            <a:off x="487017" y="3247266"/>
            <a:ext cx="4997012" cy="2649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1889" t="78153" r="31160" b="12917"/>
          <a:stretch/>
        </p:blipFill>
        <p:spPr>
          <a:xfrm>
            <a:off x="7332939" y="2405270"/>
            <a:ext cx="1543878" cy="107221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6937513" y="2435087"/>
            <a:ext cx="269166" cy="288235"/>
          </a:xfrm>
          <a:custGeom>
            <a:avLst/>
            <a:gdLst>
              <a:gd name="connsiteX0" fmla="*/ 79513 w 269166"/>
              <a:gd name="connsiteY0" fmla="*/ 0 h 288235"/>
              <a:gd name="connsiteX1" fmla="*/ 29817 w 269166"/>
              <a:gd name="connsiteY1" fmla="*/ 29817 h 288235"/>
              <a:gd name="connsiteX2" fmla="*/ 9939 w 269166"/>
              <a:gd name="connsiteY2" fmla="*/ 89452 h 288235"/>
              <a:gd name="connsiteX3" fmla="*/ 0 w 269166"/>
              <a:gd name="connsiteY3" fmla="*/ 119270 h 288235"/>
              <a:gd name="connsiteX4" fmla="*/ 9939 w 269166"/>
              <a:gd name="connsiteY4" fmla="*/ 198783 h 288235"/>
              <a:gd name="connsiteX5" fmla="*/ 39757 w 269166"/>
              <a:gd name="connsiteY5" fmla="*/ 228600 h 288235"/>
              <a:gd name="connsiteX6" fmla="*/ 69574 w 269166"/>
              <a:gd name="connsiteY6" fmla="*/ 248478 h 288235"/>
              <a:gd name="connsiteX7" fmla="*/ 139148 w 269166"/>
              <a:gd name="connsiteY7" fmla="*/ 288235 h 288235"/>
              <a:gd name="connsiteX8" fmla="*/ 208722 w 269166"/>
              <a:gd name="connsiteY8" fmla="*/ 268356 h 288235"/>
              <a:gd name="connsiteX9" fmla="*/ 238539 w 269166"/>
              <a:gd name="connsiteY9" fmla="*/ 248478 h 288235"/>
              <a:gd name="connsiteX10" fmla="*/ 248478 w 269166"/>
              <a:gd name="connsiteY10" fmla="*/ 218661 h 288235"/>
              <a:gd name="connsiteX11" fmla="*/ 268357 w 269166"/>
              <a:gd name="connsiteY11" fmla="*/ 198783 h 288235"/>
              <a:gd name="connsiteX12" fmla="*/ 258417 w 269166"/>
              <a:gd name="connsiteY12" fmla="*/ 79513 h 288235"/>
              <a:gd name="connsiteX13" fmla="*/ 238539 w 269166"/>
              <a:gd name="connsiteY13" fmla="*/ 49696 h 288235"/>
              <a:gd name="connsiteX14" fmla="*/ 208722 w 269166"/>
              <a:gd name="connsiteY14" fmla="*/ 29817 h 288235"/>
              <a:gd name="connsiteX15" fmla="*/ 139148 w 269166"/>
              <a:gd name="connsiteY15" fmla="*/ 9939 h 28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9166" h="288235">
                <a:moveTo>
                  <a:pt x="79513" y="0"/>
                </a:moveTo>
                <a:cubicBezTo>
                  <a:pt x="62948" y="9939"/>
                  <a:pt x="41677" y="14568"/>
                  <a:pt x="29817" y="29817"/>
                </a:cubicBezTo>
                <a:cubicBezTo>
                  <a:pt x="16953" y="46357"/>
                  <a:pt x="16565" y="69574"/>
                  <a:pt x="9939" y="89452"/>
                </a:cubicBezTo>
                <a:lnTo>
                  <a:pt x="0" y="119270"/>
                </a:lnTo>
                <a:cubicBezTo>
                  <a:pt x="3313" y="145774"/>
                  <a:pt x="811" y="173681"/>
                  <a:pt x="9939" y="198783"/>
                </a:cubicBezTo>
                <a:cubicBezTo>
                  <a:pt x="14743" y="211993"/>
                  <a:pt x="28959" y="219602"/>
                  <a:pt x="39757" y="228600"/>
                </a:cubicBezTo>
                <a:cubicBezTo>
                  <a:pt x="48934" y="236247"/>
                  <a:pt x="59854" y="241535"/>
                  <a:pt x="69574" y="248478"/>
                </a:cubicBezTo>
                <a:cubicBezTo>
                  <a:pt x="122225" y="286087"/>
                  <a:pt x="90760" y="272106"/>
                  <a:pt x="139148" y="288235"/>
                </a:cubicBezTo>
                <a:cubicBezTo>
                  <a:pt x="151891" y="285049"/>
                  <a:pt x="194460" y="275487"/>
                  <a:pt x="208722" y="268356"/>
                </a:cubicBezTo>
                <a:cubicBezTo>
                  <a:pt x="219406" y="263014"/>
                  <a:pt x="228600" y="255104"/>
                  <a:pt x="238539" y="248478"/>
                </a:cubicBezTo>
                <a:cubicBezTo>
                  <a:pt x="241852" y="238539"/>
                  <a:pt x="243088" y="227645"/>
                  <a:pt x="248478" y="218661"/>
                </a:cubicBezTo>
                <a:cubicBezTo>
                  <a:pt x="253299" y="210626"/>
                  <a:pt x="267689" y="208130"/>
                  <a:pt x="268357" y="198783"/>
                </a:cubicBezTo>
                <a:cubicBezTo>
                  <a:pt x="271199" y="158990"/>
                  <a:pt x="266241" y="118633"/>
                  <a:pt x="258417" y="79513"/>
                </a:cubicBezTo>
                <a:cubicBezTo>
                  <a:pt x="256074" y="67800"/>
                  <a:pt x="246985" y="58143"/>
                  <a:pt x="238539" y="49696"/>
                </a:cubicBezTo>
                <a:cubicBezTo>
                  <a:pt x="230092" y="41249"/>
                  <a:pt x="219638" y="34669"/>
                  <a:pt x="208722" y="29817"/>
                </a:cubicBezTo>
                <a:cubicBezTo>
                  <a:pt x="161640" y="8891"/>
                  <a:pt x="167559" y="9939"/>
                  <a:pt x="139148" y="9939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766930" y="4260196"/>
            <a:ext cx="427383" cy="411195"/>
          </a:xfrm>
          <a:custGeom>
            <a:avLst/>
            <a:gdLst>
              <a:gd name="connsiteX0" fmla="*/ 208722 w 427383"/>
              <a:gd name="connsiteY0" fmla="*/ 23569 h 411195"/>
              <a:gd name="connsiteX1" fmla="*/ 99392 w 427383"/>
              <a:gd name="connsiteY1" fmla="*/ 13630 h 411195"/>
              <a:gd name="connsiteX2" fmla="*/ 39757 w 427383"/>
              <a:gd name="connsiteY2" fmla="*/ 33508 h 411195"/>
              <a:gd name="connsiteX3" fmla="*/ 19879 w 427383"/>
              <a:gd name="connsiteY3" fmla="*/ 53387 h 411195"/>
              <a:gd name="connsiteX4" fmla="*/ 9940 w 427383"/>
              <a:gd name="connsiteY4" fmla="*/ 103082 h 411195"/>
              <a:gd name="connsiteX5" fmla="*/ 0 w 427383"/>
              <a:gd name="connsiteY5" fmla="*/ 142839 h 411195"/>
              <a:gd name="connsiteX6" fmla="*/ 9940 w 427383"/>
              <a:gd name="connsiteY6" fmla="*/ 281987 h 411195"/>
              <a:gd name="connsiteX7" fmla="*/ 69574 w 427383"/>
              <a:gd name="connsiteY7" fmla="*/ 341621 h 411195"/>
              <a:gd name="connsiteX8" fmla="*/ 89453 w 427383"/>
              <a:gd name="connsiteY8" fmla="*/ 361500 h 411195"/>
              <a:gd name="connsiteX9" fmla="*/ 198783 w 427383"/>
              <a:gd name="connsiteY9" fmla="*/ 411195 h 411195"/>
              <a:gd name="connsiteX10" fmla="*/ 288235 w 427383"/>
              <a:gd name="connsiteY10" fmla="*/ 391317 h 411195"/>
              <a:gd name="connsiteX11" fmla="*/ 357809 w 427383"/>
              <a:gd name="connsiteY11" fmla="*/ 361500 h 411195"/>
              <a:gd name="connsiteX12" fmla="*/ 387627 w 427383"/>
              <a:gd name="connsiteY12" fmla="*/ 341621 h 411195"/>
              <a:gd name="connsiteX13" fmla="*/ 427383 w 427383"/>
              <a:gd name="connsiteY13" fmla="*/ 301865 h 411195"/>
              <a:gd name="connsiteX14" fmla="*/ 407505 w 427383"/>
              <a:gd name="connsiteY14" fmla="*/ 152778 h 411195"/>
              <a:gd name="connsiteX15" fmla="*/ 367748 w 427383"/>
              <a:gd name="connsiteY15" fmla="*/ 63326 h 411195"/>
              <a:gd name="connsiteX16" fmla="*/ 318053 w 427383"/>
              <a:gd name="connsiteY16" fmla="*/ 23569 h 411195"/>
              <a:gd name="connsiteX17" fmla="*/ 298174 w 427383"/>
              <a:gd name="connsiteY17" fmla="*/ 3691 h 411195"/>
              <a:gd name="connsiteX18" fmla="*/ 208722 w 427383"/>
              <a:gd name="connsiteY18" fmla="*/ 23569 h 41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7383" h="411195">
                <a:moveTo>
                  <a:pt x="208722" y="23569"/>
                </a:moveTo>
                <a:cubicBezTo>
                  <a:pt x="175592" y="25226"/>
                  <a:pt x="166724" y="-3203"/>
                  <a:pt x="99392" y="13630"/>
                </a:cubicBezTo>
                <a:cubicBezTo>
                  <a:pt x="79064" y="18712"/>
                  <a:pt x="39757" y="33508"/>
                  <a:pt x="39757" y="33508"/>
                </a:cubicBezTo>
                <a:cubicBezTo>
                  <a:pt x="33131" y="40134"/>
                  <a:pt x="23570" y="44774"/>
                  <a:pt x="19879" y="53387"/>
                </a:cubicBezTo>
                <a:cubicBezTo>
                  <a:pt x="13225" y="68914"/>
                  <a:pt x="13605" y="86591"/>
                  <a:pt x="9940" y="103082"/>
                </a:cubicBezTo>
                <a:cubicBezTo>
                  <a:pt x="6977" y="116417"/>
                  <a:pt x="3313" y="129587"/>
                  <a:pt x="0" y="142839"/>
                </a:cubicBezTo>
                <a:cubicBezTo>
                  <a:pt x="3313" y="189222"/>
                  <a:pt x="-5422" y="238097"/>
                  <a:pt x="9940" y="281987"/>
                </a:cubicBezTo>
                <a:cubicBezTo>
                  <a:pt x="19227" y="308520"/>
                  <a:pt x="49696" y="321743"/>
                  <a:pt x="69574" y="341621"/>
                </a:cubicBezTo>
                <a:cubicBezTo>
                  <a:pt x="76200" y="348247"/>
                  <a:pt x="81071" y="357309"/>
                  <a:pt x="89453" y="361500"/>
                </a:cubicBezTo>
                <a:cubicBezTo>
                  <a:pt x="178337" y="405941"/>
                  <a:pt x="140854" y="391885"/>
                  <a:pt x="198783" y="411195"/>
                </a:cubicBezTo>
                <a:cubicBezTo>
                  <a:pt x="213656" y="408220"/>
                  <a:pt x="271078" y="397556"/>
                  <a:pt x="288235" y="391317"/>
                </a:cubicBezTo>
                <a:cubicBezTo>
                  <a:pt x="311947" y="382694"/>
                  <a:pt x="335241" y="372784"/>
                  <a:pt x="357809" y="361500"/>
                </a:cubicBezTo>
                <a:cubicBezTo>
                  <a:pt x="368494" y="356158"/>
                  <a:pt x="378557" y="349395"/>
                  <a:pt x="387627" y="341621"/>
                </a:cubicBezTo>
                <a:cubicBezTo>
                  <a:pt x="401856" y="329424"/>
                  <a:pt x="414131" y="315117"/>
                  <a:pt x="427383" y="301865"/>
                </a:cubicBezTo>
                <a:cubicBezTo>
                  <a:pt x="420757" y="252169"/>
                  <a:pt x="416886" y="202028"/>
                  <a:pt x="407505" y="152778"/>
                </a:cubicBezTo>
                <a:cubicBezTo>
                  <a:pt x="400608" y="116570"/>
                  <a:pt x="389696" y="90761"/>
                  <a:pt x="367748" y="63326"/>
                </a:cubicBezTo>
                <a:cubicBezTo>
                  <a:pt x="346414" y="36658"/>
                  <a:pt x="346757" y="46531"/>
                  <a:pt x="318053" y="23569"/>
                </a:cubicBezTo>
                <a:cubicBezTo>
                  <a:pt x="310736" y="17715"/>
                  <a:pt x="306787" y="7382"/>
                  <a:pt x="298174" y="3691"/>
                </a:cubicBezTo>
                <a:cubicBezTo>
                  <a:pt x="264370" y="-10796"/>
                  <a:pt x="241852" y="21912"/>
                  <a:pt x="208722" y="23569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7585" y="4524046"/>
            <a:ext cx="1483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mm=&gt;3.556mm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269294" y="4823675"/>
            <a:ext cx="528080" cy="1430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959178" y="1746345"/>
            <a:ext cx="301703" cy="2611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83853" y="2104550"/>
            <a:ext cx="1549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mm=&gt;24.5 mm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80621" y="5586767"/>
            <a:ext cx="1483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mm=&gt;1.556mm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 flipV="1">
            <a:off x="3746621" y="5607377"/>
            <a:ext cx="234000" cy="1332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l="30671" t="18350" r="28029" b="20586"/>
          <a:stretch/>
        </p:blipFill>
        <p:spPr>
          <a:xfrm>
            <a:off x="5582093" y="3735966"/>
            <a:ext cx="2596684" cy="2075303"/>
          </a:xfrm>
          <a:prstGeom prst="rect">
            <a:avLst/>
          </a:prstGeom>
        </p:spPr>
      </p:pic>
      <p:sp>
        <p:nvSpPr>
          <p:cNvPr id="29" name="Freeform 28"/>
          <p:cNvSpPr/>
          <p:nvPr/>
        </p:nvSpPr>
        <p:spPr>
          <a:xfrm>
            <a:off x="7076303" y="4975654"/>
            <a:ext cx="873211" cy="280087"/>
          </a:xfrm>
          <a:custGeom>
            <a:avLst/>
            <a:gdLst>
              <a:gd name="connsiteX0" fmla="*/ 247135 w 873211"/>
              <a:gd name="connsiteY0" fmla="*/ 8238 h 280087"/>
              <a:gd name="connsiteX1" fmla="*/ 98854 w 873211"/>
              <a:gd name="connsiteY1" fmla="*/ 16476 h 280087"/>
              <a:gd name="connsiteX2" fmla="*/ 49427 w 873211"/>
              <a:gd name="connsiteY2" fmla="*/ 41189 h 280087"/>
              <a:gd name="connsiteX3" fmla="*/ 24713 w 873211"/>
              <a:gd name="connsiteY3" fmla="*/ 49427 h 280087"/>
              <a:gd name="connsiteX4" fmla="*/ 0 w 873211"/>
              <a:gd name="connsiteY4" fmla="*/ 98854 h 280087"/>
              <a:gd name="connsiteX5" fmla="*/ 8238 w 873211"/>
              <a:gd name="connsiteY5" fmla="*/ 156519 h 280087"/>
              <a:gd name="connsiteX6" fmla="*/ 24713 w 873211"/>
              <a:gd name="connsiteY6" fmla="*/ 181232 h 280087"/>
              <a:gd name="connsiteX7" fmla="*/ 74140 w 873211"/>
              <a:gd name="connsiteY7" fmla="*/ 222422 h 280087"/>
              <a:gd name="connsiteX8" fmla="*/ 98854 w 873211"/>
              <a:gd name="connsiteY8" fmla="*/ 230660 h 280087"/>
              <a:gd name="connsiteX9" fmla="*/ 156519 w 873211"/>
              <a:gd name="connsiteY9" fmla="*/ 247135 h 280087"/>
              <a:gd name="connsiteX10" fmla="*/ 288324 w 873211"/>
              <a:gd name="connsiteY10" fmla="*/ 271849 h 280087"/>
              <a:gd name="connsiteX11" fmla="*/ 535459 w 873211"/>
              <a:gd name="connsiteY11" fmla="*/ 280087 h 280087"/>
              <a:gd name="connsiteX12" fmla="*/ 790832 w 873211"/>
              <a:gd name="connsiteY12" fmla="*/ 263611 h 280087"/>
              <a:gd name="connsiteX13" fmla="*/ 864973 w 873211"/>
              <a:gd name="connsiteY13" fmla="*/ 238897 h 280087"/>
              <a:gd name="connsiteX14" fmla="*/ 873211 w 873211"/>
              <a:gd name="connsiteY14" fmla="*/ 214184 h 280087"/>
              <a:gd name="connsiteX15" fmla="*/ 864973 w 873211"/>
              <a:gd name="connsiteY15" fmla="*/ 140043 h 280087"/>
              <a:gd name="connsiteX16" fmla="*/ 799070 w 873211"/>
              <a:gd name="connsiteY16" fmla="*/ 82378 h 280087"/>
              <a:gd name="connsiteX17" fmla="*/ 749643 w 873211"/>
              <a:gd name="connsiteY17" fmla="*/ 57665 h 280087"/>
              <a:gd name="connsiteX18" fmla="*/ 708454 w 873211"/>
              <a:gd name="connsiteY18" fmla="*/ 49427 h 280087"/>
              <a:gd name="connsiteX19" fmla="*/ 659027 w 873211"/>
              <a:gd name="connsiteY19" fmla="*/ 32951 h 280087"/>
              <a:gd name="connsiteX20" fmla="*/ 527221 w 873211"/>
              <a:gd name="connsiteY20" fmla="*/ 0 h 280087"/>
              <a:gd name="connsiteX21" fmla="*/ 247135 w 873211"/>
              <a:gd name="connsiteY21" fmla="*/ 8238 h 28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73211" h="280087">
                <a:moveTo>
                  <a:pt x="247135" y="8238"/>
                </a:moveTo>
                <a:cubicBezTo>
                  <a:pt x="197708" y="10984"/>
                  <a:pt x="148134" y="11783"/>
                  <a:pt x="98854" y="16476"/>
                </a:cubicBezTo>
                <a:cubicBezTo>
                  <a:pt x="73276" y="18912"/>
                  <a:pt x="71642" y="30082"/>
                  <a:pt x="49427" y="41189"/>
                </a:cubicBezTo>
                <a:cubicBezTo>
                  <a:pt x="41660" y="45072"/>
                  <a:pt x="32951" y="46681"/>
                  <a:pt x="24713" y="49427"/>
                </a:cubicBezTo>
                <a:cubicBezTo>
                  <a:pt x="16384" y="61921"/>
                  <a:pt x="0" y="81803"/>
                  <a:pt x="0" y="98854"/>
                </a:cubicBezTo>
                <a:cubicBezTo>
                  <a:pt x="0" y="118271"/>
                  <a:pt x="2659" y="137921"/>
                  <a:pt x="8238" y="156519"/>
                </a:cubicBezTo>
                <a:cubicBezTo>
                  <a:pt x="11083" y="166002"/>
                  <a:pt x="18375" y="173626"/>
                  <a:pt x="24713" y="181232"/>
                </a:cubicBezTo>
                <a:cubicBezTo>
                  <a:pt x="37725" y="196847"/>
                  <a:pt x="55627" y="213165"/>
                  <a:pt x="74140" y="222422"/>
                </a:cubicBezTo>
                <a:cubicBezTo>
                  <a:pt x="81907" y="226305"/>
                  <a:pt x="90537" y="228165"/>
                  <a:pt x="98854" y="230660"/>
                </a:cubicBezTo>
                <a:cubicBezTo>
                  <a:pt x="118002" y="236404"/>
                  <a:pt x="137203" y="241984"/>
                  <a:pt x="156519" y="247135"/>
                </a:cubicBezTo>
                <a:cubicBezTo>
                  <a:pt x="206536" y="260473"/>
                  <a:pt x="236482" y="269120"/>
                  <a:pt x="288324" y="271849"/>
                </a:cubicBezTo>
                <a:cubicBezTo>
                  <a:pt x="370634" y="276181"/>
                  <a:pt x="453081" y="277341"/>
                  <a:pt x="535459" y="280087"/>
                </a:cubicBezTo>
                <a:cubicBezTo>
                  <a:pt x="604393" y="276804"/>
                  <a:pt x="713930" y="274597"/>
                  <a:pt x="790832" y="263611"/>
                </a:cubicBezTo>
                <a:cubicBezTo>
                  <a:pt x="818421" y="259670"/>
                  <a:pt x="839012" y="249281"/>
                  <a:pt x="864973" y="238897"/>
                </a:cubicBezTo>
                <a:cubicBezTo>
                  <a:pt x="867719" y="230659"/>
                  <a:pt x="873211" y="222867"/>
                  <a:pt x="873211" y="214184"/>
                </a:cubicBezTo>
                <a:cubicBezTo>
                  <a:pt x="873211" y="189318"/>
                  <a:pt x="871004" y="164166"/>
                  <a:pt x="864973" y="140043"/>
                </a:cubicBezTo>
                <a:cubicBezTo>
                  <a:pt x="858501" y="114154"/>
                  <a:pt x="814759" y="90222"/>
                  <a:pt x="799070" y="82378"/>
                </a:cubicBezTo>
                <a:cubicBezTo>
                  <a:pt x="782594" y="74140"/>
                  <a:pt x="766954" y="63960"/>
                  <a:pt x="749643" y="57665"/>
                </a:cubicBezTo>
                <a:cubicBezTo>
                  <a:pt x="736484" y="52880"/>
                  <a:pt x="721962" y="53111"/>
                  <a:pt x="708454" y="49427"/>
                </a:cubicBezTo>
                <a:cubicBezTo>
                  <a:pt x="691699" y="44857"/>
                  <a:pt x="675503" y="38443"/>
                  <a:pt x="659027" y="32951"/>
                </a:cubicBezTo>
                <a:cubicBezTo>
                  <a:pt x="617640" y="19156"/>
                  <a:pt x="570827" y="1283"/>
                  <a:pt x="527221" y="0"/>
                </a:cubicBezTo>
                <a:lnTo>
                  <a:pt x="247135" y="8238"/>
                </a:lnTo>
                <a:close/>
              </a:path>
            </a:pathLst>
          </a:cu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318668" y="5552900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Alumina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09258" y="4524046"/>
            <a:ext cx="649793" cy="307777"/>
          </a:xfrm>
          <a:prstGeom prst="rect">
            <a:avLst/>
          </a:prstGeom>
          <a:solidFill>
            <a:schemeClr val="bg2">
              <a:alpha val="67000"/>
            </a:schemeClr>
          </a:solidFill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Teflon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/>
          <p:cNvCxnSpPr>
            <a:stCxn id="30" idx="0"/>
          </p:cNvCxnSpPr>
          <p:nvPr/>
        </p:nvCxnSpPr>
        <p:spPr>
          <a:xfrm flipV="1">
            <a:off x="1725190" y="5453449"/>
            <a:ext cx="708964" cy="994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434154" y="4841162"/>
            <a:ext cx="324897" cy="4145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04771" y="5910720"/>
            <a:ext cx="7055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frequency of cavity without garnet 137.2 =&gt; 124.9 MHz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70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dditions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15/IX-2016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Gennady Romanov | Garnet test setup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9417" t="7198" r="46842"/>
          <a:stretch/>
        </p:blipFill>
        <p:spPr>
          <a:xfrm>
            <a:off x="536232" y="1400432"/>
            <a:ext cx="2767220" cy="38156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437" y="5573209"/>
            <a:ext cx="2627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some shielding should be provided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4405" t="18432" r="2571" b="9346"/>
          <a:stretch/>
        </p:blipFill>
        <p:spPr>
          <a:xfrm>
            <a:off x="3429609" y="1911177"/>
            <a:ext cx="5501058" cy="25866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5341" y="2836811"/>
            <a:ext cx="1499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in/out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144530" y="2660822"/>
            <a:ext cx="794951" cy="3760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123935" y="3204518"/>
            <a:ext cx="815547" cy="3895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66921" y="2518129"/>
            <a:ext cx="713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Loop?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3697" y="3343840"/>
            <a:ext cx="1532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Antenna?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9060" y="4721826"/>
            <a:ext cx="5401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would be a suggested feedthrough?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23803">
            <a:off x="7896474" y="5306434"/>
            <a:ext cx="673765" cy="71439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15969" y="5407458"/>
            <a:ext cx="2727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 like that?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7010400" y="3501081"/>
            <a:ext cx="289762" cy="0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010400" y="3208264"/>
            <a:ext cx="822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mm 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80070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26687</TotalTime>
  <Words>90</Words>
  <Application>Microsoft Office PowerPoint</Application>
  <PresentationFormat>On-screen Show (4:3)</PresentationFormat>
  <Paragraphs>26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ＭＳ Ｐゴシック</vt:lpstr>
      <vt:lpstr>ＭＳ Ｐゴシック</vt:lpstr>
      <vt:lpstr>Arial</vt:lpstr>
      <vt:lpstr>Calibri</vt:lpstr>
      <vt:lpstr>Geneva</vt:lpstr>
      <vt:lpstr>Helvetica</vt:lpstr>
      <vt:lpstr>Times New Roman</vt:lpstr>
      <vt:lpstr>FNAL_TemplateMac_060514</vt:lpstr>
      <vt:lpstr>Fermilab: Footer Only</vt:lpstr>
      <vt:lpstr> Garnet test setup.  Cavity mechanical design, 1st round.  </vt:lpstr>
      <vt:lpstr>From RF design to mechanical design </vt:lpstr>
      <vt:lpstr>Additions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Miscellaneous</dc:title>
  <dc:creator>Gennady Romanov x6766 12815N</dc:creator>
  <cp:lastModifiedBy>Gennady Romanov x6766 12815N</cp:lastModifiedBy>
  <cp:revision>496</cp:revision>
  <cp:lastPrinted>2014-01-20T19:40:21Z</cp:lastPrinted>
  <dcterms:created xsi:type="dcterms:W3CDTF">2015-06-19T17:30:25Z</dcterms:created>
  <dcterms:modified xsi:type="dcterms:W3CDTF">2016-09-15T16:12:43Z</dcterms:modified>
</cp:coreProperties>
</file>