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12"/>
  </p:notesMasterIdLst>
  <p:handoutMasterIdLst>
    <p:handoutMasterId r:id="rId13"/>
  </p:handoutMasterIdLst>
  <p:sldIdLst>
    <p:sldId id="265" r:id="rId3"/>
    <p:sldId id="266" r:id="rId4"/>
    <p:sldId id="268" r:id="rId5"/>
    <p:sldId id="270" r:id="rId6"/>
    <p:sldId id="269" r:id="rId7"/>
    <p:sldId id="271" r:id="rId8"/>
    <p:sldId id="272" r:id="rId9"/>
    <p:sldId id="273" r:id="rId10"/>
    <p:sldId id="274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4" autoAdjust="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2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9/15/2016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9/15/2016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9/15/2016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Robyn Madrak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9/15/2016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Robyn Madrak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9/15/2016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Robyn Madrak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9/15/2016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Robyn Madrak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9/15/2016</a:t>
            </a: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Robyn Madrak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9/15/2016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Robyn Madrak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9/15/2016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Robyn Madrak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9/15/2016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Robyn Madrak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 smtClean="0"/>
              <a:t>9/15/2016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Robyn Madrak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 smtClean="0"/>
              <a:t>9/15/2016</a:t>
            </a:r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Robyn Madrak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106021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Next attempt on </a:t>
            </a:r>
            <a:r>
              <a:rPr lang="en-US" altLang="en-US" dirty="0" err="1" smtClean="0">
                <a:latin typeface="Helvetica" panose="020B0604020202020204" pitchFamily="34" charset="0"/>
                <a:ea typeface="Geneva" pitchFamily="121" charset="-128"/>
              </a:rPr>
              <a:t>tan</a:t>
            </a:r>
            <a:r>
              <a:rPr lang="en-US" altLang="en-US" dirty="0" err="1" smtClean="0">
                <a:latin typeface="Symbol" panose="05050102010706020507" pitchFamily="18" charset="2"/>
                <a:ea typeface="Geneva" pitchFamily="121" charset="-128"/>
              </a:rPr>
              <a:t>d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 measurement for </a:t>
            </a:r>
            <a:r>
              <a:rPr lang="en-US" altLang="en-US" dirty="0" err="1" smtClean="0">
                <a:latin typeface="Helvetica" panose="020B0604020202020204" pitchFamily="34" charset="0"/>
                <a:ea typeface="Geneva" pitchFamily="121" charset="-128"/>
              </a:rPr>
              <a:t>Stycast</a:t>
            </a: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Robyn Madrak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2</a:t>
            </a:r>
            <a:r>
              <a:rPr lang="en-US" altLang="en-US" baseline="30000" dirty="0" smtClean="0">
                <a:latin typeface="Helvetica" panose="020B0604020202020204" pitchFamily="34" charset="0"/>
                <a:ea typeface="Geneva" pitchFamily="121" charset="-128"/>
              </a:rPr>
              <a:t>nd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 Harmonic Cavity Meeting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15 Sept 2016</a:t>
            </a:r>
          </a:p>
          <a:p>
            <a:pPr eaLnBrk="1" hangingPunct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Approach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In the previous attempt, we tried to extract </a:t>
            </a:r>
            <a:r>
              <a:rPr lang="en-US" altLang="en-US" sz="2000" dirty="0" err="1" smtClean="0">
                <a:latin typeface="Helvetica" panose="020B0604020202020204" pitchFamily="34" charset="0"/>
                <a:ea typeface="Geneva" pitchFamily="121" charset="-128"/>
              </a:rPr>
              <a:t>tan</a:t>
            </a:r>
            <a:r>
              <a:rPr lang="en-US" altLang="en-US" sz="2000" dirty="0" err="1" smtClean="0">
                <a:latin typeface="Symbol" panose="05050102010706020507" pitchFamily="18" charset="2"/>
                <a:ea typeface="Geneva" pitchFamily="121" charset="-128"/>
              </a:rPr>
              <a:t>d</a:t>
            </a:r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 for the </a:t>
            </a:r>
            <a:r>
              <a:rPr lang="en-US" altLang="en-US" sz="2000" dirty="0" err="1" smtClean="0">
                <a:latin typeface="Helvetica" panose="020B0604020202020204" pitchFamily="34" charset="0"/>
                <a:ea typeface="Geneva" pitchFamily="121" charset="-128"/>
              </a:rPr>
              <a:t>Stycast</a:t>
            </a:r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 2850FT with Catalyst 9 by adding thin layers (0. 1mm) to the garnet test setup</a:t>
            </a:r>
          </a:p>
          <a:p>
            <a:pPr lvl="1"/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This had various uncertainties mostly due to the garnet, however it was close to what will be reality in the cavity</a:t>
            </a:r>
          </a:p>
          <a:p>
            <a:pPr lvl="1"/>
            <a:endParaRPr lang="en-US" altLang="en-US" sz="2000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Next attempt: take garnet out of the picture. Make a sturdy quarter wave cavity out of 3-1/8” transmission line.</a:t>
            </a:r>
          </a:p>
          <a:p>
            <a:pPr lvl="1"/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Make a 2” thick ring of epoxy to fit in side of the line</a:t>
            </a:r>
          </a:p>
          <a:p>
            <a:pPr lvl="1"/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Measure Q with and without the epoxy: from this extract </a:t>
            </a:r>
            <a:r>
              <a:rPr lang="en-US" altLang="en-US" sz="2000" dirty="0" err="1" smtClean="0">
                <a:latin typeface="Helvetica" panose="020B0604020202020204" pitchFamily="34" charset="0"/>
                <a:ea typeface="Geneva" pitchFamily="121" charset="-128"/>
              </a:rPr>
              <a:t>tan</a:t>
            </a:r>
            <a:r>
              <a:rPr lang="en-US" altLang="en-US" sz="2000" dirty="0" err="1" smtClean="0">
                <a:latin typeface="Symbol" panose="05050102010706020507" pitchFamily="18" charset="2"/>
                <a:ea typeface="Geneva" pitchFamily="121" charset="-128"/>
              </a:rPr>
              <a:t>d</a:t>
            </a:r>
            <a:endParaRPr lang="en-US" altLang="en-US" sz="2000" dirty="0" smtClean="0">
              <a:latin typeface="Symbol" panose="05050102010706020507" pitchFamily="18" charset="2"/>
              <a:ea typeface="Geneva" pitchFamily="121" charset="-128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9/15/2016</a:t>
            </a:r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Robyn Madrak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9/15/2016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Robyn Madrak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69" y="910417"/>
            <a:ext cx="8788261" cy="48326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18318" y="2875541"/>
            <a:ext cx="924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6"/>
                </a:solidFill>
              </a:rPr>
              <a:t>teflon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714566" y="3326728"/>
            <a:ext cx="116540" cy="67153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15542" y="5253524"/>
            <a:ext cx="17196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Short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(with screw)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7175361" y="5253524"/>
            <a:ext cx="1267025" cy="26821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790530" y="2523582"/>
            <a:ext cx="2906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Flange on outer cond.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6315542" y="2896149"/>
            <a:ext cx="208485" cy="105726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028872" y="918566"/>
            <a:ext cx="928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epoxy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1781444" y="1246094"/>
            <a:ext cx="1212768" cy="45105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779246" y="4302059"/>
            <a:ext cx="29061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There is a “bullet” connector in the center conductor for every flange (not shown)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113421" y="4240512"/>
            <a:ext cx="1430731" cy="62273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77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9/15/2016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Robyn Madrak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23707"/>
            <a:ext cx="1482090" cy="4629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063" y="2048522"/>
            <a:ext cx="1293495" cy="42043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34841" y="1991545"/>
            <a:ext cx="2336800" cy="18973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730308" y="3938282"/>
            <a:ext cx="2622804" cy="22768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109" y="2793306"/>
            <a:ext cx="2556891" cy="33661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2626" y="1076857"/>
            <a:ext cx="16119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Whole fixture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876284" y="1123024"/>
            <a:ext cx="15430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Top removed</a:t>
            </a:r>
          </a:p>
          <a:p>
            <a:r>
              <a:rPr lang="en-US" sz="2000" dirty="0"/>
              <a:t>o</a:t>
            </a:r>
            <a:r>
              <a:rPr lang="en-US" sz="2000" dirty="0" smtClean="0"/>
              <a:t>n open end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798518" y="913785"/>
            <a:ext cx="26514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View from the top</a:t>
            </a:r>
          </a:p>
          <a:p>
            <a:r>
              <a:rPr lang="en-US" sz="2000" dirty="0" smtClean="0"/>
              <a:t>with and without epoxy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572347" y="1907591"/>
            <a:ext cx="25864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Cured epoxy ring</a:t>
            </a:r>
          </a:p>
          <a:p>
            <a:r>
              <a:rPr lang="en-US" sz="2000" dirty="0" smtClean="0"/>
              <a:t>And connector “bullet”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9688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74604"/>
            <a:ext cx="8672513" cy="4987867"/>
          </a:xfrm>
        </p:spPr>
        <p:txBody>
          <a:bodyPr/>
          <a:lstStyle/>
          <a:p>
            <a:r>
              <a:rPr lang="en-US" sz="2000" dirty="0" smtClean="0"/>
              <a:t>Measure Q with no epoxy </a:t>
            </a:r>
          </a:p>
          <a:p>
            <a:pPr lvl="1"/>
            <a:r>
              <a:rPr lang="en-US" sz="2000" dirty="0" smtClean="0"/>
              <a:t>Q(</a:t>
            </a:r>
            <a:r>
              <a:rPr lang="en-US" sz="2000" dirty="0" err="1" smtClean="0"/>
              <a:t>meas</a:t>
            </a:r>
            <a:r>
              <a:rPr lang="en-US" sz="2000" dirty="0" smtClean="0"/>
              <a:t>) =1628, Q(sim) = 2342</a:t>
            </a:r>
          </a:p>
          <a:p>
            <a:pPr lvl="1"/>
            <a:r>
              <a:rPr lang="en-US" sz="2000" dirty="0" smtClean="0"/>
              <a:t>This measurement was extremely repeatable, to &lt; 0.3%</a:t>
            </a:r>
          </a:p>
          <a:p>
            <a:r>
              <a:rPr lang="en-US" sz="2000" dirty="0" smtClean="0"/>
              <a:t>Adjust resistive losses in simulation until Q(sim) ~ Q(</a:t>
            </a:r>
            <a:r>
              <a:rPr lang="en-US" sz="2000" dirty="0" err="1" smtClean="0"/>
              <a:t>meas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Measure Q with epoxy. Do a back-of-the-envelope calculation: </a:t>
            </a:r>
            <a:r>
              <a:rPr lang="en-US" sz="2000" dirty="0" err="1" smtClean="0"/>
              <a:t>tan</a:t>
            </a:r>
            <a:r>
              <a:rPr lang="en-US" sz="2000" dirty="0" err="1" smtClean="0">
                <a:latin typeface="Symbol" panose="05050102010706020507" pitchFamily="18" charset="2"/>
              </a:rPr>
              <a:t>d</a:t>
            </a:r>
            <a:r>
              <a:rPr lang="en-US" sz="2000" dirty="0" smtClean="0"/>
              <a:t> =0.017</a:t>
            </a:r>
          </a:p>
          <a:p>
            <a:pPr lvl="1"/>
            <a:r>
              <a:rPr lang="en-US" sz="2000" dirty="0" smtClean="0"/>
              <a:t>See last slides for details</a:t>
            </a:r>
          </a:p>
          <a:p>
            <a:r>
              <a:rPr lang="en-US" sz="2000" dirty="0" smtClean="0"/>
              <a:t>Put epoxy in simulation using calculated </a:t>
            </a:r>
            <a:r>
              <a:rPr lang="en-US" sz="2000" dirty="0" err="1" smtClean="0"/>
              <a:t>tan</a:t>
            </a:r>
            <a:r>
              <a:rPr lang="en-US" sz="2000" dirty="0" err="1" smtClean="0">
                <a:latin typeface="Symbol" panose="05050102010706020507" pitchFamily="18" charset="2"/>
              </a:rPr>
              <a:t>d</a:t>
            </a:r>
            <a:r>
              <a:rPr lang="en-US" sz="2000" dirty="0" smtClean="0">
                <a:latin typeface="Symbol" panose="05050102010706020507" pitchFamily="18" charset="2"/>
              </a:rPr>
              <a:t> </a:t>
            </a:r>
            <a:r>
              <a:rPr lang="en-US" sz="2000" dirty="0" smtClean="0">
                <a:latin typeface="Helvetica" pitchFamily="34" charset="0"/>
              </a:rPr>
              <a:t>= 0.017</a:t>
            </a:r>
          </a:p>
          <a:p>
            <a:pPr lvl="1"/>
            <a:r>
              <a:rPr lang="en-US" sz="2000" dirty="0" smtClean="0"/>
              <a:t>Q(</a:t>
            </a:r>
            <a:r>
              <a:rPr lang="en-US" sz="2000" dirty="0" err="1" smtClean="0"/>
              <a:t>meas</a:t>
            </a:r>
            <a:r>
              <a:rPr lang="en-US" sz="2000" dirty="0" smtClean="0"/>
              <a:t>) = 235, Q(sim)=230</a:t>
            </a:r>
          </a:p>
          <a:p>
            <a:r>
              <a:rPr lang="en-US" sz="2000" dirty="0" smtClean="0"/>
              <a:t>Evaluate sensitivity. If </a:t>
            </a:r>
            <a:r>
              <a:rPr lang="en-US" sz="2000" dirty="0" err="1" smtClean="0"/>
              <a:t>tan</a:t>
            </a:r>
            <a:r>
              <a:rPr lang="en-US" sz="2000" dirty="0" err="1" smtClean="0">
                <a:latin typeface="Symbol" panose="05050102010706020507" pitchFamily="18" charset="2"/>
              </a:rPr>
              <a:t>d</a:t>
            </a:r>
            <a:r>
              <a:rPr lang="en-US" sz="2000" dirty="0" smtClean="0">
                <a:latin typeface="Helvetica" pitchFamily="34" charset="0"/>
              </a:rPr>
              <a:t> =  0.03 in sim, Q(sim) = 138 </a:t>
            </a:r>
          </a:p>
          <a:p>
            <a:endParaRPr lang="en-US" sz="2000" dirty="0" smtClean="0"/>
          </a:p>
          <a:p>
            <a:r>
              <a:rPr lang="en-US" sz="2000" dirty="0" smtClean="0"/>
              <a:t>Used two approaches for adjusting resistive losses: uniform and at joints only</a:t>
            </a:r>
          </a:p>
          <a:p>
            <a:r>
              <a:rPr lang="en-US" sz="2000" dirty="0" smtClean="0"/>
              <a:t>Used two different gaps in data and sim; same results</a:t>
            </a:r>
          </a:p>
          <a:p>
            <a:pPr lvl="1"/>
            <a:r>
              <a:rPr lang="en-US" sz="2000" dirty="0" smtClean="0"/>
              <a:t>Large gap: 3.8”, small gap ~0.5”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9/15/2016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Robyn Madrak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19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Stycast</a:t>
            </a:r>
            <a:r>
              <a:rPr lang="en-US" dirty="0" smtClean="0"/>
              <a:t> data sheet say </a:t>
            </a:r>
            <a:r>
              <a:rPr lang="en-US" dirty="0" err="1" smtClean="0"/>
              <a:t>tan</a:t>
            </a:r>
            <a:r>
              <a:rPr lang="en-US" dirty="0" err="1" smtClean="0">
                <a:latin typeface="Symbol" panose="05050102010706020507" pitchFamily="18" charset="2"/>
              </a:rPr>
              <a:t>d</a:t>
            </a:r>
            <a:r>
              <a:rPr lang="en-US" dirty="0" smtClean="0">
                <a:latin typeface="Helvetica" pitchFamily="34" charset="0"/>
              </a:rPr>
              <a:t> = 0.03</a:t>
            </a:r>
          </a:p>
          <a:p>
            <a:r>
              <a:rPr lang="en-US" dirty="0" smtClean="0">
                <a:latin typeface="Helvetica" pitchFamily="34" charset="0"/>
              </a:rPr>
              <a:t>Last measurement says </a:t>
            </a:r>
            <a:r>
              <a:rPr lang="en-US" dirty="0" err="1"/>
              <a:t>tan</a:t>
            </a:r>
            <a:r>
              <a:rPr lang="en-US" dirty="0" err="1">
                <a:latin typeface="Symbol" panose="05050102010706020507" pitchFamily="18" charset="2"/>
              </a:rPr>
              <a:t>d</a:t>
            </a:r>
            <a:r>
              <a:rPr lang="en-US" dirty="0">
                <a:latin typeface="Helvetica" pitchFamily="34" charset="0"/>
              </a:rPr>
              <a:t> = </a:t>
            </a:r>
            <a:r>
              <a:rPr lang="en-US" dirty="0" smtClean="0">
                <a:latin typeface="Helvetica" pitchFamily="34" charset="0"/>
              </a:rPr>
              <a:t>0.02 (0.017)</a:t>
            </a:r>
          </a:p>
          <a:p>
            <a:r>
              <a:rPr lang="en-US" dirty="0" smtClean="0">
                <a:latin typeface="Helvetica" pitchFamily="34" charset="0"/>
              </a:rPr>
              <a:t>Previous result was around 0.1</a:t>
            </a:r>
          </a:p>
          <a:p>
            <a:r>
              <a:rPr lang="en-US" dirty="0" smtClean="0">
                <a:latin typeface="Helvetica" pitchFamily="34" charset="0"/>
              </a:rPr>
              <a:t>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9/15/2016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Robyn Madrak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112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of the envelope (1)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8496" y="0"/>
            <a:ext cx="4226904" cy="655344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9/15/2016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Robyn Madrak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212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of the envelope (2)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9/15/2016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Robyn Madrak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165" y="103664"/>
            <a:ext cx="4707235" cy="61778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5999" y="4119264"/>
            <a:ext cx="2000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 </a:t>
            </a:r>
            <a:r>
              <a:rPr lang="en-US" dirty="0" smtClean="0">
                <a:latin typeface="Symbol" panose="05050102010706020507" pitchFamily="18" charset="2"/>
              </a:rPr>
              <a:t>b = 2 p/l</a:t>
            </a:r>
            <a:endParaRPr lang="en-US" dirty="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7298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of the envelope (3)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9/15/2016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Robyn Madrak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56" y="1094828"/>
            <a:ext cx="6912687" cy="466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0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64</TotalTime>
  <Words>375</Words>
  <Application>Microsoft Office PowerPoint</Application>
  <PresentationFormat>On-screen Show (4:3)</PresentationFormat>
  <Paragraphs>73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ＭＳ Ｐゴシック</vt:lpstr>
      <vt:lpstr>ＭＳ Ｐゴシック</vt:lpstr>
      <vt:lpstr>Arial</vt:lpstr>
      <vt:lpstr>Calibri</vt:lpstr>
      <vt:lpstr>Geneva</vt:lpstr>
      <vt:lpstr>Helvetica</vt:lpstr>
      <vt:lpstr>Symbol</vt:lpstr>
      <vt:lpstr>FNAL_TemplateMac_060514</vt:lpstr>
      <vt:lpstr>Fermilab: Footer Only</vt:lpstr>
      <vt:lpstr>Next attempt on tand measurement for Stycast</vt:lpstr>
      <vt:lpstr>Approach</vt:lpstr>
      <vt:lpstr>Model</vt:lpstr>
      <vt:lpstr>Pictures</vt:lpstr>
      <vt:lpstr>Procedure</vt:lpstr>
      <vt:lpstr>Discussion</vt:lpstr>
      <vt:lpstr>Back of the envelope (1)</vt:lpstr>
      <vt:lpstr>Back of the envelope (2)</vt:lpstr>
      <vt:lpstr>Back of the envelope (3)</vt:lpstr>
    </vt:vector>
  </TitlesOfParts>
  <Company>Sandbox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attempt on tand measurement for Stycast</dc:title>
  <dc:creator>Robyn L. Madrak plant x6668 14079N</dc:creator>
  <cp:lastModifiedBy>Robyn L. Madrak plant x6668 14079N</cp:lastModifiedBy>
  <cp:revision>11</cp:revision>
  <cp:lastPrinted>2014-01-20T19:40:21Z</cp:lastPrinted>
  <dcterms:created xsi:type="dcterms:W3CDTF">2016-09-14T19:51:55Z</dcterms:created>
  <dcterms:modified xsi:type="dcterms:W3CDTF">2016-09-15T18:15:08Z</dcterms:modified>
</cp:coreProperties>
</file>