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1"/>
  </p:notesMasterIdLst>
  <p:handoutMasterIdLst>
    <p:handoutMasterId r:id="rId12"/>
  </p:handoutMasterIdLst>
  <p:sldIdLst>
    <p:sldId id="268" r:id="rId3"/>
    <p:sldId id="273" r:id="rId4"/>
    <p:sldId id="274" r:id="rId5"/>
    <p:sldId id="275" r:id="rId6"/>
    <p:sldId id="272" r:id="rId7"/>
    <p:sldId id="266" r:id="rId8"/>
    <p:sldId id="267" r:id="rId9"/>
    <p:sldId id="269"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napToObjects="1">
      <p:cViewPr>
        <p:scale>
          <a:sx n="98" d="100"/>
          <a:sy n="98" d="100"/>
        </p:scale>
        <p:origin x="1392" y="40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9/28/2016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9/28/2016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9/28/2016</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9/28/2016</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9/28/2016</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9/28/2016</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AD63FCB-C847-421A-A82C-644CA8D55BDB}" type="datetime1">
              <a:rPr lang="en-US" altLang="en-US"/>
              <a:pPr/>
              <a:t>9/28/2016</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9/28/2016</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DD380D08-F2CA-47D3-B2B9-BCFDF76A6561}" type="datetime1">
              <a:rPr lang="en-US" altLang="en-US"/>
              <a:pPr/>
              <a:t>9/28/2016</a:t>
            </a:fld>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866E9CA-C242-476E-AC96-726DAD61F4C9}" type="datetime1">
              <a:rPr lang="en-US" altLang="en-US"/>
              <a:pPr/>
              <a:t>9/28/2016</a:t>
            </a:fld>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9/28/2016</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9/28/2016</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 – General Update Sept </a:t>
            </a:r>
            <a:r>
              <a:rPr lang="en-US" dirty="0" smtClean="0"/>
              <a:t>28</a:t>
            </a:r>
            <a:r>
              <a:rPr lang="en-US" baseline="30000" dirty="0" smtClean="0"/>
              <a:t>th</a:t>
            </a:r>
            <a:r>
              <a:rPr lang="en-US" dirty="0" smtClean="0"/>
              <a:t> </a:t>
            </a:r>
            <a:r>
              <a:rPr lang="en-US" dirty="0" smtClean="0"/>
              <a:t>2016</a:t>
            </a:r>
            <a:endParaRPr lang="en-US" dirty="0"/>
          </a:p>
        </p:txBody>
      </p:sp>
      <p:sp>
        <p:nvSpPr>
          <p:cNvPr id="3" name="Content Placeholder 2"/>
          <p:cNvSpPr>
            <a:spLocks noGrp="1"/>
          </p:cNvSpPr>
          <p:nvPr>
            <p:ph idx="1"/>
          </p:nvPr>
        </p:nvSpPr>
        <p:spPr>
          <a:xfrm>
            <a:off x="155864" y="1043046"/>
            <a:ext cx="8988136" cy="4987867"/>
          </a:xfrm>
        </p:spPr>
        <p:txBody>
          <a:bodyPr/>
          <a:lstStyle/>
          <a:p>
            <a:pPr marL="0" indent="0">
              <a:buNone/>
            </a:pPr>
            <a:r>
              <a:rPr lang="en-US" dirty="0" smtClean="0"/>
              <a:t>Shutdown continues – still looking at week 10 -11 beam startup</a:t>
            </a:r>
          </a:p>
          <a:p>
            <a:r>
              <a:rPr lang="en-US" dirty="0" smtClean="0"/>
              <a:t>Budget</a:t>
            </a:r>
          </a:p>
          <a:p>
            <a:pPr lvl="1"/>
            <a:r>
              <a:rPr lang="en-US" dirty="0" smtClean="0"/>
              <a:t>FY17 has now started </a:t>
            </a:r>
          </a:p>
          <a:p>
            <a:pPr lvl="2"/>
            <a:r>
              <a:rPr lang="en-US" dirty="0" smtClean="0"/>
              <a:t>Labor on FY17</a:t>
            </a:r>
          </a:p>
          <a:p>
            <a:pPr lvl="2"/>
            <a:r>
              <a:rPr lang="en-US" dirty="0" smtClean="0"/>
              <a:t>M&amp;S PO’s pulled are being released – not sure how backed up</a:t>
            </a:r>
            <a:endParaRPr lang="en-US" dirty="0" smtClean="0"/>
          </a:p>
          <a:p>
            <a:r>
              <a:rPr lang="en-US" dirty="0" smtClean="0"/>
              <a:t>Labor – </a:t>
            </a:r>
            <a:endParaRPr lang="en-US" dirty="0" smtClean="0"/>
          </a:p>
          <a:p>
            <a:pPr lvl="1"/>
            <a:r>
              <a:rPr lang="en-US" dirty="0" smtClean="0"/>
              <a:t>Need to update </a:t>
            </a:r>
          </a:p>
          <a:p>
            <a:pPr lvl="2"/>
            <a:r>
              <a:rPr lang="en-US" dirty="0" smtClean="0"/>
              <a:t>Looking back at FY16 estimates and finding out which tasks were on target and which missed</a:t>
            </a:r>
          </a:p>
          <a:p>
            <a:pPr lvl="3"/>
            <a:r>
              <a:rPr lang="en-US" smtClean="0"/>
              <a:t>Understand why and how to fix </a:t>
            </a:r>
            <a:endParaRPr lang="en-US" dirty="0" smtClean="0"/>
          </a:p>
        </p:txBody>
      </p:sp>
      <p:sp>
        <p:nvSpPr>
          <p:cNvPr id="4" name="Date Placeholder 3"/>
          <p:cNvSpPr>
            <a:spLocks noGrp="1"/>
          </p:cNvSpPr>
          <p:nvPr>
            <p:ph type="dt" sz="half" idx="10"/>
          </p:nvPr>
        </p:nvSpPr>
        <p:spPr/>
        <p:txBody>
          <a:bodyPr/>
          <a:lstStyle/>
          <a:p>
            <a:fld id="{50889BEA-2B91-403F-ADA4-053DEE04721E}" type="datetime1">
              <a:rPr lang="en-US" altLang="en-US" smtClean="0"/>
              <a:pPr/>
              <a:t>9/28/2016</a:t>
            </a:fld>
            <a:endParaRPr lang="en-US" altLang="en-US"/>
          </a:p>
        </p:txBody>
      </p:sp>
    </p:spTree>
    <p:extLst>
      <p:ext uri="{BB962C8B-B14F-4D97-AF65-F5344CB8AC3E}">
        <p14:creationId xmlns:p14="http://schemas.microsoft.com/office/powerpoint/2010/main" val="48674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EAD63FCB-C847-421A-A82C-644CA8D55BDB}" type="datetime1">
              <a:rPr lang="en-US" altLang="en-US" smtClean="0"/>
              <a:pPr/>
              <a:t>9/28/2016</a:t>
            </a:fld>
            <a:endParaRPr lang="en-US" altLang="en-US"/>
          </a:p>
        </p:txBody>
      </p:sp>
      <p:sp>
        <p:nvSpPr>
          <p:cNvPr id="4" name="Footer Placeholder 3"/>
          <p:cNvSpPr>
            <a:spLocks noGrp="1"/>
          </p:cNvSpPr>
          <p:nvPr>
            <p:ph type="ftr" sz="quarter" idx="15"/>
          </p:nvPr>
        </p:nvSpPr>
        <p:spPr/>
        <p:txBody>
          <a:bodyPr/>
          <a:lstStyle/>
          <a:p>
            <a:pPr>
              <a:defRPr/>
            </a:pPr>
            <a:r>
              <a:rPr lang="en-US" smtClean="0"/>
              <a:t>Presenter | Presentation Title</a:t>
            </a:r>
            <a:endParaRPr lang="en-US" b="1"/>
          </a:p>
        </p:txBody>
      </p:sp>
      <p:sp>
        <p:nvSpPr>
          <p:cNvPr id="5" name="Slide Number Placeholder 4"/>
          <p:cNvSpPr>
            <a:spLocks noGrp="1"/>
          </p:cNvSpPr>
          <p:nvPr>
            <p:ph type="sldNum" sz="quarter" idx="16"/>
          </p:nvPr>
        </p:nvSpPr>
        <p:spPr/>
        <p:txBody>
          <a:bodyPr/>
          <a:lstStyle/>
          <a:p>
            <a:fld id="{B71519E6-F709-4990-B973-B339820CA70B}" type="slidenum">
              <a:rPr lang="en-US" altLang="en-US" smtClean="0"/>
              <a:pPr/>
              <a:t>2</a:t>
            </a:fld>
            <a:endParaRPr lang="en-US" altLang="en-US"/>
          </a:p>
        </p:txBody>
      </p:sp>
      <p:graphicFrame>
        <p:nvGraphicFramePr>
          <p:cNvPr id="12" name="Table 11"/>
          <p:cNvGraphicFramePr>
            <a:graphicFrameLocks noGrp="1"/>
          </p:cNvGraphicFramePr>
          <p:nvPr>
            <p:extLst>
              <p:ext uri="{D42A27DB-BD31-4B8C-83A1-F6EECF244321}">
                <p14:modId xmlns:p14="http://schemas.microsoft.com/office/powerpoint/2010/main" val="3961946443"/>
              </p:ext>
            </p:extLst>
          </p:nvPr>
        </p:nvGraphicFramePr>
        <p:xfrm>
          <a:off x="628650" y="430057"/>
          <a:ext cx="7886700" cy="1292860"/>
        </p:xfrm>
        <a:graphic>
          <a:graphicData uri="http://schemas.openxmlformats.org/drawingml/2006/table">
            <a:tbl>
              <a:tblPr firstRow="1" firstCol="1" bandCol="1">
                <a:tableStyleId>{5C22544A-7EE6-4342-B048-85BDC9FD1C3A}</a:tableStyleId>
              </a:tblPr>
              <a:tblGrid>
                <a:gridCol w="1153036"/>
                <a:gridCol w="1104138"/>
                <a:gridCol w="1104138"/>
                <a:gridCol w="1154613"/>
                <a:gridCol w="1104138"/>
                <a:gridCol w="1134107"/>
                <a:gridCol w="1132530"/>
              </a:tblGrid>
              <a:tr h="0">
                <a:tc>
                  <a:txBody>
                    <a:bodyPr/>
                    <a:lstStyle/>
                    <a:p>
                      <a:pPr marL="0" marR="0">
                        <a:spcBef>
                          <a:spcPts val="400"/>
                        </a:spcBef>
                        <a:spcAft>
                          <a:spcPts val="400"/>
                        </a:spcAft>
                      </a:pPr>
                      <a:r>
                        <a:rPr lang="en-US" sz="1000" cap="all" dirty="0">
                          <a:effectLst/>
                        </a:rPr>
                        <a:t>            Sept 18</a:t>
                      </a:r>
                      <a:endParaRPr lang="en-US" sz="850" dirty="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Sept 19</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Sept 20</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SEPT 21</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SEPT 22</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SEPT 23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SEPT 24</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dirty="0">
                          <a:solidFill>
                            <a:schemeClr val="accent3">
                              <a:lumMod val="50000"/>
                            </a:schemeClr>
                          </a:solidFill>
                          <a:effectLst/>
                        </a:rPr>
                        <a:t> </a:t>
                      </a:r>
                      <a:endParaRPr lang="en-US" sz="850" dirty="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00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Wrap new tunnel longitudinal bus bars for BRF 21 &amp; 22</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Wrap new tunnel longitudinal bus bars for BRF 21 &amp; 22</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Install BWG diagonal cable tray for BRF 21 &amp; 22 cables.</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Successful bus drop</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Installed damper pick-up, L11</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Initial bus move for BRF17&amp;18</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Initial bus move for BRF17&amp;18</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East Gallery damper power connection</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dirty="0">
                          <a:solidFill>
                            <a:schemeClr val="accent3">
                              <a:lumMod val="50000"/>
                            </a:schemeClr>
                          </a:solidFill>
                          <a:effectLst/>
                        </a:rPr>
                        <a:t> </a:t>
                      </a:r>
                      <a:endParaRPr lang="en-US" sz="850" dirty="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Pre-cut cables for BRF 21 &amp; 22</a:t>
                      </a:r>
                      <a:endParaRPr lang="en-US" sz="850">
                        <a:solidFill>
                          <a:schemeClr val="accent3">
                            <a:lumMod val="50000"/>
                          </a:schemeClr>
                        </a:solidFill>
                        <a:effectLst/>
                      </a:endParaRPr>
                    </a:p>
                    <a:p>
                      <a:pPr marL="0" marR="0">
                        <a:spcBef>
                          <a:spcPts val="200"/>
                        </a:spcBef>
                        <a:spcAft>
                          <a:spcPts val="200"/>
                        </a:spcAft>
                      </a:pPr>
                      <a:r>
                        <a:rPr lang="en-US" sz="85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chemeClr val="accent3">
                              <a:lumMod val="50000"/>
                            </a:schemeClr>
                          </a:solidFill>
                          <a:effectLst/>
                        </a:rPr>
                        <a:t>Pre-cut cables for BRF 21 &amp; 22</a:t>
                      </a:r>
                      <a:endParaRPr lang="en-US" sz="850">
                        <a:solidFill>
                          <a:schemeClr val="accent3">
                            <a:lumMod val="50000"/>
                          </a:schemeClr>
                        </a:solidFill>
                        <a:effectLst/>
                      </a:endParaRPr>
                    </a:p>
                    <a:p>
                      <a:pPr marL="0" marR="0">
                        <a:spcBef>
                          <a:spcPts val="200"/>
                        </a:spcBef>
                        <a:spcAft>
                          <a:spcPts val="200"/>
                        </a:spcAft>
                      </a:pPr>
                      <a:r>
                        <a:rPr lang="en-US" sz="85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chemeClr val="accent3">
                              <a:lumMod val="50000"/>
                            </a:schemeClr>
                          </a:solidFill>
                          <a:effectLst/>
                        </a:rPr>
                        <a:t> </a:t>
                      </a:r>
                      <a:endParaRPr lang="en-US" sz="85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dirty="0">
                          <a:solidFill>
                            <a:schemeClr val="accent3">
                              <a:lumMod val="50000"/>
                            </a:schemeClr>
                          </a:solidFill>
                          <a:effectLst/>
                        </a:rPr>
                        <a:t> </a:t>
                      </a:r>
                      <a:endParaRPr lang="en-US" sz="850" dirty="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61258652"/>
              </p:ext>
            </p:extLst>
          </p:nvPr>
        </p:nvGraphicFramePr>
        <p:xfrm>
          <a:off x="639907" y="1834796"/>
          <a:ext cx="7886700" cy="2072640"/>
        </p:xfrm>
        <a:graphic>
          <a:graphicData uri="http://schemas.openxmlformats.org/drawingml/2006/table">
            <a:tbl>
              <a:tblPr firstRow="1" firstCol="1" bandCol="1">
                <a:tableStyleId>{5C22544A-7EE6-4342-B048-85BDC9FD1C3A}</a:tableStyleId>
              </a:tblPr>
              <a:tblGrid>
                <a:gridCol w="1138839"/>
                <a:gridCol w="1126221"/>
                <a:gridCol w="1126221"/>
                <a:gridCol w="1126221"/>
                <a:gridCol w="1126221"/>
                <a:gridCol w="1123066"/>
                <a:gridCol w="1119911"/>
              </a:tblGrid>
              <a:tr h="0">
                <a:tc>
                  <a:txBody>
                    <a:bodyPr/>
                    <a:lstStyle/>
                    <a:p>
                      <a:pPr marL="0" marR="0">
                        <a:spcBef>
                          <a:spcPts val="400"/>
                        </a:spcBef>
                        <a:spcAft>
                          <a:spcPts val="400"/>
                        </a:spcAft>
                      </a:pPr>
                      <a:r>
                        <a:rPr lang="en-US" sz="1000" cap="all" dirty="0">
                          <a:effectLst/>
                        </a:rPr>
                        <a:t>           SEPT 25</a:t>
                      </a:r>
                      <a:endParaRPr lang="en-US" sz="850" dirty="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SEPT 26</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SEPT 27</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SEPT 28</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SEPT 29</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SEPT 30</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Oct 1</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10541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002060"/>
                          </a:solidFill>
                          <a:effectLst/>
                        </a:rPr>
                        <a:t> </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dirty="0">
                          <a:solidFill>
                            <a:srgbClr val="002060"/>
                          </a:solidFill>
                          <a:effectLst/>
                        </a:rPr>
                        <a:t>T&amp;M Electricians Pull HV cables for BRF 21 &amp; 22</a:t>
                      </a:r>
                      <a:endParaRPr lang="en-US" sz="850" dirty="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002060"/>
                          </a:solidFill>
                          <a:effectLst/>
                        </a:rPr>
                        <a:t> </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002060"/>
                          </a:solidFill>
                          <a:effectLst/>
                        </a:rPr>
                        <a:t> </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002060"/>
                          </a:solidFill>
                          <a:effectLst/>
                        </a:rPr>
                        <a:t> </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Janitors (2 days) Delayed for as long as possible</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dirty="0">
                          <a:solidFill>
                            <a:srgbClr val="002060"/>
                          </a:solidFill>
                          <a:effectLst/>
                        </a:rPr>
                        <a:t>Electricians (T&amp;M) re-install 480v utilities for BRF 18.</a:t>
                      </a:r>
                      <a:endParaRPr lang="en-US" sz="850" dirty="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200">
                          <a:solidFill>
                            <a:srgbClr val="002060"/>
                          </a:solidFill>
                          <a:effectLst/>
                        </a:rPr>
                        <a:t> </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Water techs connect up BMA LCW S20&amp;21</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Move and connect BPM rack in corner</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Start re-installing FBS upstairs bus bars for BRF 17 &amp; 18</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Continue re-installing FBS upstairs bus bars for BRF 17 &amp; 18</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Start fabrication of BRF17&amp;18 tunnel bus bar cross connections</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dirty="0">
                          <a:solidFill>
                            <a:srgbClr val="002060"/>
                          </a:solidFill>
                          <a:effectLst/>
                        </a:rPr>
                        <a:t>Continue fabrication of BRF17&amp;18 tunnel bus bar cross connections</a:t>
                      </a:r>
                      <a:endParaRPr lang="en-US" sz="850" dirty="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Start fabrication of BRF21&amp;22 tunnel bus bar cross connections</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50546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dirty="0">
                          <a:solidFill>
                            <a:schemeClr val="accent3">
                              <a:lumMod val="50000"/>
                            </a:schemeClr>
                          </a:solidFill>
                          <a:effectLst/>
                        </a:rPr>
                        <a:t>Start installation of longitudinal FBS tunnel bus bars for BRF 21 &amp; 22</a:t>
                      </a:r>
                      <a:endParaRPr lang="en-US" sz="850" dirty="0">
                        <a:solidFill>
                          <a:schemeClr val="accent3">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002060"/>
                          </a:solidFill>
                          <a:effectLst/>
                        </a:rPr>
                        <a:t>Continue installation of longitudinal FBS tunnel bus bars for BRF 21 &amp; 22</a:t>
                      </a:r>
                      <a:endParaRPr lang="en-US" sz="85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gridSpan="2">
                  <a:txBody>
                    <a:bodyPr/>
                    <a:lstStyle/>
                    <a:p>
                      <a:pPr marL="0" marR="0">
                        <a:spcBef>
                          <a:spcPts val="200"/>
                        </a:spcBef>
                        <a:spcAft>
                          <a:spcPts val="200"/>
                        </a:spcAft>
                      </a:pPr>
                      <a:r>
                        <a:rPr lang="en-US" sz="900" dirty="0">
                          <a:solidFill>
                            <a:srgbClr val="002060"/>
                          </a:solidFill>
                          <a:effectLst/>
                        </a:rPr>
                        <a:t>Cable pulls for BRF 21 &amp; 22 and IPM---------</a:t>
                      </a:r>
                      <a:r>
                        <a:rPr lang="en-US" sz="900" dirty="0">
                          <a:solidFill>
                            <a:srgbClr val="002060"/>
                          </a:solidFill>
                          <a:effectLst/>
                          <a:sym typeface="Wingdings" panose="05000000000000000000" pitchFamily="2" charset="2"/>
                        </a:rPr>
                        <a:t></a:t>
                      </a:r>
                      <a:endParaRPr lang="en-US" sz="850" dirty="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200"/>
                        </a:spcBef>
                        <a:spcAft>
                          <a:spcPts val="200"/>
                        </a:spcAft>
                      </a:pPr>
                      <a:r>
                        <a:rPr lang="en-US" sz="850" dirty="0">
                          <a:solidFill>
                            <a:srgbClr val="002060"/>
                          </a:solidFill>
                          <a:effectLst/>
                        </a:rPr>
                        <a:t> </a:t>
                      </a:r>
                      <a:endParaRPr lang="en-US" sz="850" dirty="0">
                        <a:solidFill>
                          <a:srgbClr val="00206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dirty="0">
                          <a:effectLst/>
                        </a:rPr>
                        <a:t> </a:t>
                      </a:r>
                      <a:endParaRPr lang="en-US" sz="850" dirty="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755246865"/>
              </p:ext>
            </p:extLst>
          </p:nvPr>
        </p:nvGraphicFramePr>
        <p:xfrm>
          <a:off x="624321" y="4019315"/>
          <a:ext cx="7885124" cy="1395095"/>
        </p:xfrm>
        <a:graphic>
          <a:graphicData uri="http://schemas.openxmlformats.org/drawingml/2006/table">
            <a:tbl>
              <a:tblPr firstRow="1" firstCol="1" bandCol="1">
                <a:tableStyleId>{5C22544A-7EE6-4342-B048-85BDC9FD1C3A}</a:tableStyleId>
              </a:tblPr>
              <a:tblGrid>
                <a:gridCol w="1138612"/>
                <a:gridCol w="1125996"/>
                <a:gridCol w="1125996"/>
                <a:gridCol w="1125996"/>
                <a:gridCol w="1125996"/>
                <a:gridCol w="1122841"/>
                <a:gridCol w="1119687"/>
              </a:tblGrid>
              <a:tr h="0">
                <a:tc>
                  <a:txBody>
                    <a:bodyPr/>
                    <a:lstStyle/>
                    <a:p>
                      <a:pPr marL="0" marR="0">
                        <a:spcBef>
                          <a:spcPts val="400"/>
                        </a:spcBef>
                        <a:spcAft>
                          <a:spcPts val="400"/>
                        </a:spcAft>
                      </a:pPr>
                      <a:r>
                        <a:rPr lang="en-US" sz="1000" cap="all" dirty="0">
                          <a:effectLst/>
                        </a:rPr>
                        <a:t>               Oct 2</a:t>
                      </a:r>
                      <a:endParaRPr lang="en-US" sz="850" dirty="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solidFill>
                            <a:srgbClr val="FF0000"/>
                          </a:solidFill>
                          <a:effectLst/>
                        </a:rPr>
                        <a:t>             Oct 3</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solidFill>
                            <a:srgbClr val="FF0000"/>
                          </a:solidFill>
                          <a:effectLst/>
                        </a:rPr>
                        <a:t>            Oct 4</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solidFill>
                            <a:srgbClr val="FF0000"/>
                          </a:solidFill>
                          <a:effectLst/>
                        </a:rPr>
                        <a:t>            Oct 5</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solidFill>
                            <a:srgbClr val="FF0000"/>
                          </a:solidFill>
                          <a:effectLst/>
                        </a:rPr>
                        <a:t>             Oct 6</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Oct 7</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Oct 8</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Continue fabrication of BRF21&amp;22 tunnel bus bar cross connections</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282575">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gridSpan="2">
                  <a:txBody>
                    <a:bodyPr/>
                    <a:lstStyle/>
                    <a:p>
                      <a:pPr marL="0" marR="0">
                        <a:spcBef>
                          <a:spcPts val="200"/>
                        </a:spcBef>
                        <a:spcAft>
                          <a:spcPts val="200"/>
                        </a:spcAft>
                      </a:pPr>
                      <a:r>
                        <a:rPr lang="en-US" sz="900">
                          <a:solidFill>
                            <a:srgbClr val="FF0000"/>
                          </a:solidFill>
                          <a:effectLst/>
                        </a:rPr>
                        <a:t>Seal penetrations &amp; Fill -------------</a:t>
                      </a:r>
                      <a:r>
                        <a:rPr lang="en-US" sz="900">
                          <a:solidFill>
                            <a:srgbClr val="FF0000"/>
                          </a:solidFill>
                          <a:effectLst/>
                          <a:sym typeface="Wingdings" panose="05000000000000000000" pitchFamily="2" charset="2"/>
                        </a:rPr>
                        <a:t></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200"/>
                        </a:spcBef>
                        <a:spcAft>
                          <a:spcPts val="200"/>
                        </a:spcAft>
                      </a:pPr>
                      <a:r>
                        <a:rPr lang="en-US" sz="900">
                          <a:solidFill>
                            <a:srgbClr val="FF0000"/>
                          </a:solidFill>
                          <a:effectLst/>
                        </a:rPr>
                        <a:t>Walk-throughs</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Tunnel Clean-up</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BRF start-up</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gridSpan="2">
                  <a:txBody>
                    <a:bodyPr/>
                    <a:lstStyle/>
                    <a:p>
                      <a:pPr marL="0" marR="0">
                        <a:spcBef>
                          <a:spcPts val="200"/>
                        </a:spcBef>
                        <a:spcAft>
                          <a:spcPts val="200"/>
                        </a:spcAft>
                      </a:pPr>
                      <a:r>
                        <a:rPr lang="en-US" sz="900">
                          <a:solidFill>
                            <a:srgbClr val="FF0000"/>
                          </a:solidFill>
                          <a:effectLst/>
                        </a:rPr>
                        <a:t>Turn on power supplies ------------</a:t>
                      </a:r>
                      <a:r>
                        <a:rPr lang="en-US" sz="900">
                          <a:solidFill>
                            <a:srgbClr val="FF0000"/>
                          </a:solidFill>
                          <a:effectLst/>
                          <a:sym typeface="Wingdings" panose="05000000000000000000" pitchFamily="2" charset="2"/>
                        </a:rPr>
                        <a:t></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85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 </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solidFill>
                            <a:srgbClr val="FF0000"/>
                          </a:solidFill>
                          <a:effectLst/>
                        </a:rPr>
                        <a:t>S&amp;S Tunnel</a:t>
                      </a:r>
                      <a:endParaRPr lang="en-US" sz="85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dirty="0">
                          <a:solidFill>
                            <a:srgbClr val="FF0000"/>
                          </a:solidFill>
                          <a:effectLst/>
                        </a:rPr>
                        <a:t> </a:t>
                      </a:r>
                      <a:endParaRPr lang="en-US" sz="850" dirty="0">
                        <a:solidFill>
                          <a:srgbClr val="FF0000"/>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90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850" dirty="0">
                          <a:effectLst/>
                        </a:rPr>
                        <a:t> </a:t>
                      </a:r>
                      <a:endParaRPr lang="en-US" sz="850" dirty="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25237074"/>
              </p:ext>
            </p:extLst>
          </p:nvPr>
        </p:nvGraphicFramePr>
        <p:xfrm>
          <a:off x="676275" y="5666379"/>
          <a:ext cx="7885124" cy="518160"/>
        </p:xfrm>
        <a:graphic>
          <a:graphicData uri="http://schemas.openxmlformats.org/drawingml/2006/table">
            <a:tbl>
              <a:tblPr firstRow="1" firstCol="1" bandCol="1">
                <a:tableStyleId>{5C22544A-7EE6-4342-B048-85BDC9FD1C3A}</a:tableStyleId>
              </a:tblPr>
              <a:tblGrid>
                <a:gridCol w="1138612"/>
                <a:gridCol w="1125996"/>
                <a:gridCol w="1125996"/>
                <a:gridCol w="1125996"/>
                <a:gridCol w="1125996"/>
                <a:gridCol w="1122841"/>
                <a:gridCol w="1119687"/>
              </a:tblGrid>
              <a:tr h="0">
                <a:tc>
                  <a:txBody>
                    <a:bodyPr/>
                    <a:lstStyle/>
                    <a:p>
                      <a:pPr marL="0" marR="0">
                        <a:spcBef>
                          <a:spcPts val="400"/>
                        </a:spcBef>
                        <a:spcAft>
                          <a:spcPts val="400"/>
                        </a:spcAft>
                      </a:pPr>
                      <a:r>
                        <a:rPr lang="en-US" sz="1000" cap="all">
                          <a:effectLst/>
                        </a:rPr>
                        <a:t>               Oct 9</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Oct 10</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Oct 11</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Oct 12</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Oct 13</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b"/>
                </a:tc>
                <a:tc>
                  <a:txBody>
                    <a:bodyPr/>
                    <a:lstStyle/>
                    <a:p>
                      <a:pPr marL="0" marR="0">
                        <a:spcBef>
                          <a:spcPts val="400"/>
                        </a:spcBef>
                        <a:spcAft>
                          <a:spcPts val="400"/>
                        </a:spcAft>
                      </a:pPr>
                      <a:r>
                        <a:rPr lang="en-US" sz="1000" cap="all">
                          <a:effectLst/>
                        </a:rPr>
                        <a:t>             Oct 14</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marL="0" marR="0">
                        <a:spcBef>
                          <a:spcPts val="400"/>
                        </a:spcBef>
                        <a:spcAft>
                          <a:spcPts val="400"/>
                        </a:spcAft>
                      </a:pPr>
                      <a:r>
                        <a:rPr lang="en-US" sz="1000" cap="all">
                          <a:effectLst/>
                        </a:rPr>
                        <a:t>            Oct 15</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r>
              <a:tr h="0">
                <a:tc>
                  <a:txBody>
                    <a:bodyPr/>
                    <a:lstStyle/>
                    <a:p>
                      <a:pPr marL="0" marR="0">
                        <a:spcBef>
                          <a:spcPts val="200"/>
                        </a:spcBef>
                        <a:spcAft>
                          <a:spcPts val="200"/>
                        </a:spcAft>
                      </a:pPr>
                      <a:r>
                        <a:rPr lang="en-US" sz="1200">
                          <a:effectLst/>
                        </a:rPr>
                        <a:t> </a:t>
                      </a:r>
                      <a:endParaRPr lang="en-US" sz="85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gridSpan="6">
                  <a:txBody>
                    <a:bodyPr/>
                    <a:lstStyle/>
                    <a:p>
                      <a:pPr marL="0" marR="0">
                        <a:spcBef>
                          <a:spcPts val="200"/>
                        </a:spcBef>
                        <a:spcAft>
                          <a:spcPts val="200"/>
                        </a:spcAft>
                      </a:pPr>
                      <a:r>
                        <a:rPr lang="en-US" sz="1200" dirty="0">
                          <a:effectLst/>
                        </a:rPr>
                        <a:t>Beam --------------------------------------------------------------------------------------------------------------------------------------</a:t>
                      </a:r>
                      <a:r>
                        <a:rPr lang="en-US" sz="1200" dirty="0">
                          <a:effectLst/>
                          <a:sym typeface="Wingdings" panose="05000000000000000000" pitchFamily="2" charset="2"/>
                        </a:rPr>
                        <a:t></a:t>
                      </a:r>
                      <a:endParaRPr lang="en-US" sz="850" dirty="0">
                        <a:solidFill>
                          <a:srgbClr val="595959"/>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 name="Rectangle 15"/>
          <p:cNvSpPr/>
          <p:nvPr/>
        </p:nvSpPr>
        <p:spPr>
          <a:xfrm>
            <a:off x="624321" y="88510"/>
            <a:ext cx="7885123" cy="276999"/>
          </a:xfrm>
          <a:prstGeom prst="rect">
            <a:avLst/>
          </a:prstGeom>
        </p:spPr>
        <p:txBody>
          <a:bodyPr wrap="square">
            <a:spAutoFit/>
          </a:bodyPr>
          <a:lstStyle/>
          <a:p>
            <a:r>
              <a:rPr lang="en-US" sz="1200" b="1" dirty="0">
                <a:latin typeface="Arial" panose="020B0604020202020204" pitchFamily="34" charset="0"/>
                <a:ea typeface="Century Gothic" panose="020B0502020202020204" pitchFamily="34" charset="0"/>
              </a:rPr>
              <a:t>Sunday	        Monday	     </a:t>
            </a:r>
            <a:r>
              <a:rPr lang="en-US" sz="1200" b="1" dirty="0" smtClean="0">
                <a:latin typeface="Arial" panose="020B0604020202020204" pitchFamily="34" charset="0"/>
                <a:ea typeface="Century Gothic" panose="020B0502020202020204" pitchFamily="34" charset="0"/>
              </a:rPr>
              <a:t> </a:t>
            </a:r>
            <a:r>
              <a:rPr lang="en-US" sz="1200" b="1" dirty="0">
                <a:latin typeface="Arial" panose="020B0604020202020204" pitchFamily="34" charset="0"/>
                <a:ea typeface="Century Gothic" panose="020B0502020202020204" pitchFamily="34" charset="0"/>
              </a:rPr>
              <a:t>Tuesday	         </a:t>
            </a:r>
            <a:r>
              <a:rPr lang="en-US" sz="1200" b="1" dirty="0" smtClean="0">
                <a:latin typeface="Arial" panose="020B0604020202020204" pitchFamily="34" charset="0"/>
                <a:ea typeface="Century Gothic" panose="020B0502020202020204" pitchFamily="34" charset="0"/>
              </a:rPr>
              <a:t>Wednesday</a:t>
            </a:r>
            <a:r>
              <a:rPr lang="en-US" sz="1200" b="1" dirty="0">
                <a:latin typeface="Arial" panose="020B0604020202020204" pitchFamily="34" charset="0"/>
                <a:ea typeface="Century Gothic" panose="020B0502020202020204" pitchFamily="34" charset="0"/>
              </a:rPr>
              <a:t>	    </a:t>
            </a:r>
            <a:r>
              <a:rPr lang="en-US" sz="1200" b="1" dirty="0" smtClean="0">
                <a:latin typeface="Arial" panose="020B0604020202020204" pitchFamily="34" charset="0"/>
                <a:ea typeface="Century Gothic" panose="020B0502020202020204" pitchFamily="34" charset="0"/>
              </a:rPr>
              <a:t>Thursday</a:t>
            </a:r>
            <a:r>
              <a:rPr lang="en-US" sz="1200" b="1" dirty="0">
                <a:latin typeface="Arial" panose="020B0604020202020204" pitchFamily="34" charset="0"/>
                <a:ea typeface="Century Gothic" panose="020B0502020202020204" pitchFamily="34" charset="0"/>
              </a:rPr>
              <a:t>	        Friday	</a:t>
            </a:r>
            <a:r>
              <a:rPr lang="en-US" sz="1200" b="1" dirty="0" smtClean="0">
                <a:latin typeface="Arial" panose="020B0604020202020204" pitchFamily="34" charset="0"/>
                <a:ea typeface="Century Gothic" panose="020B0502020202020204" pitchFamily="34" charset="0"/>
              </a:rPr>
              <a:t>        Saturday</a:t>
            </a:r>
            <a:endParaRPr lang="en-US" sz="1200" dirty="0"/>
          </a:p>
        </p:txBody>
      </p:sp>
    </p:spTree>
    <p:extLst>
      <p:ext uri="{BB962C8B-B14F-4D97-AF65-F5344CB8AC3E}">
        <p14:creationId xmlns:p14="http://schemas.microsoft.com/office/powerpoint/2010/main" val="353744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EAD63FCB-C847-421A-A82C-644CA8D55BDB}" type="datetime1">
              <a:rPr lang="en-US" altLang="en-US" smtClean="0"/>
              <a:pPr/>
              <a:t>9/28/2016</a:t>
            </a:fld>
            <a:endParaRPr lang="en-US" altLang="en-US"/>
          </a:p>
        </p:txBody>
      </p:sp>
      <p:sp>
        <p:nvSpPr>
          <p:cNvPr id="4" name="Footer Placeholder 3"/>
          <p:cNvSpPr>
            <a:spLocks noGrp="1"/>
          </p:cNvSpPr>
          <p:nvPr>
            <p:ph type="ftr" sz="quarter" idx="15"/>
          </p:nvPr>
        </p:nvSpPr>
        <p:spPr/>
        <p:txBody>
          <a:bodyPr/>
          <a:lstStyle/>
          <a:p>
            <a:pPr>
              <a:defRPr/>
            </a:pPr>
            <a:r>
              <a:rPr lang="en-US" smtClean="0"/>
              <a:t>Presenter | Presentation Title</a:t>
            </a:r>
            <a:endParaRPr lang="en-US" b="1"/>
          </a:p>
        </p:txBody>
      </p:sp>
      <p:sp>
        <p:nvSpPr>
          <p:cNvPr id="5" name="Slide Number Placeholder 4"/>
          <p:cNvSpPr>
            <a:spLocks noGrp="1"/>
          </p:cNvSpPr>
          <p:nvPr>
            <p:ph type="sldNum" sz="quarter" idx="16"/>
          </p:nvPr>
        </p:nvSpPr>
        <p:spPr/>
        <p:txBody>
          <a:bodyPr/>
          <a:lstStyle/>
          <a:p>
            <a:fld id="{B71519E6-F709-4990-B973-B339820CA70B}" type="slidenum">
              <a:rPr lang="en-US" altLang="en-US" smtClean="0"/>
              <a:pPr/>
              <a:t>3</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83229" y="193386"/>
            <a:ext cx="6858000" cy="6026727"/>
          </a:xfrm>
          <a:prstGeom prst="rect">
            <a:avLst/>
          </a:prstGeom>
        </p:spPr>
      </p:pic>
    </p:spTree>
    <p:extLst>
      <p:ext uri="{BB962C8B-B14F-4D97-AF65-F5344CB8AC3E}">
        <p14:creationId xmlns:p14="http://schemas.microsoft.com/office/powerpoint/2010/main" val="298683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A0E092C4-48F6-48C5-B2B3-815670E99CE7}" type="datetime1">
              <a:rPr lang="en-US" altLang="en-US" smtClean="0"/>
              <a:pPr/>
              <a:t>9/28/2016</a:t>
            </a:fld>
            <a:endParaRPr lang="en-US" altLang="en-US"/>
          </a:p>
        </p:txBody>
      </p:sp>
      <p:sp>
        <p:nvSpPr>
          <p:cNvPr id="5" name="Footer Placeholder 4"/>
          <p:cNvSpPr>
            <a:spLocks noGrp="1"/>
          </p:cNvSpPr>
          <p:nvPr>
            <p:ph type="ftr" sz="quarter" idx="15"/>
          </p:nvPr>
        </p:nvSpPr>
        <p:spPr/>
        <p:txBody>
          <a:bodyPr/>
          <a:lstStyle/>
          <a:p>
            <a:pPr>
              <a:defRPr/>
            </a:pPr>
            <a:r>
              <a:rPr lang="en-US" smtClean="0"/>
              <a:t>Presenter | Presentation Title</a:t>
            </a:r>
            <a:endParaRPr lang="en-US" b="1"/>
          </a:p>
        </p:txBody>
      </p:sp>
      <p:sp>
        <p:nvSpPr>
          <p:cNvPr id="6" name="Slide Number Placeholder 5"/>
          <p:cNvSpPr>
            <a:spLocks noGrp="1"/>
          </p:cNvSpPr>
          <p:nvPr>
            <p:ph type="sldNum" sz="quarter" idx="16"/>
          </p:nvPr>
        </p:nvSpPr>
        <p:spPr/>
        <p:txBody>
          <a:bodyPr/>
          <a:lstStyle/>
          <a:p>
            <a:fld id="{C2BC038B-CA57-479E-BFA9-9E819877A5DF}" type="slidenum">
              <a:rPr lang="en-US" altLang="en-US" smtClean="0"/>
              <a:pPr/>
              <a:t>4</a:t>
            </a:fld>
            <a:endParaRPr lang="en-US" altLang="en-US"/>
          </a:p>
        </p:txBody>
      </p:sp>
      <p:pic>
        <p:nvPicPr>
          <p:cNvPr id="9" name="Picture 8"/>
          <p:cNvPicPr>
            <a:picLocks noChangeAspect="1"/>
          </p:cNvPicPr>
          <p:nvPr/>
        </p:nvPicPr>
        <p:blipFill>
          <a:blip r:embed="rId2"/>
          <a:stretch>
            <a:fillRect/>
          </a:stretch>
        </p:blipFill>
        <p:spPr>
          <a:xfrm>
            <a:off x="-2143726" y="0"/>
            <a:ext cx="11287725" cy="6888054"/>
          </a:xfrm>
          <a:prstGeom prst="rect">
            <a:avLst/>
          </a:prstGeom>
        </p:spPr>
      </p:pic>
      <p:cxnSp>
        <p:nvCxnSpPr>
          <p:cNvPr id="11" name="Straight Arrow Connector 10"/>
          <p:cNvCxnSpPr/>
          <p:nvPr/>
        </p:nvCxnSpPr>
        <p:spPr>
          <a:xfrm>
            <a:off x="1128409" y="3990137"/>
            <a:ext cx="2063970" cy="4634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80475" y="3272830"/>
            <a:ext cx="458586" cy="7414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039060" y="3925091"/>
            <a:ext cx="2125659" cy="19758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045695" y="4035083"/>
            <a:ext cx="3548982" cy="960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039060" y="4014323"/>
            <a:ext cx="3548982" cy="389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045695" y="3627190"/>
            <a:ext cx="5618414" cy="3163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960480" y="4179970"/>
            <a:ext cx="3846987" cy="1200329"/>
          </a:xfrm>
          <a:prstGeom prst="rect">
            <a:avLst/>
          </a:prstGeom>
          <a:noFill/>
        </p:spPr>
        <p:txBody>
          <a:bodyPr wrap="square" rtlCol="0">
            <a:spAutoFit/>
          </a:bodyPr>
          <a:lstStyle/>
          <a:p>
            <a:r>
              <a:rPr lang="en-US" dirty="0" smtClean="0"/>
              <a:t>Should be done this year</a:t>
            </a:r>
          </a:p>
          <a:p>
            <a:r>
              <a:rPr lang="en-US" dirty="0" smtClean="0"/>
              <a:t>Should be done before AAC review in Dec!</a:t>
            </a:r>
            <a:endParaRPr lang="en-US" dirty="0"/>
          </a:p>
        </p:txBody>
      </p:sp>
      <p:sp>
        <p:nvSpPr>
          <p:cNvPr id="38" name="TextBox 37"/>
          <p:cNvSpPr txBox="1"/>
          <p:nvPr/>
        </p:nvSpPr>
        <p:spPr>
          <a:xfrm>
            <a:off x="5577023" y="5528505"/>
            <a:ext cx="3079176" cy="461665"/>
          </a:xfrm>
          <a:prstGeom prst="rect">
            <a:avLst/>
          </a:prstGeom>
          <a:noFill/>
        </p:spPr>
        <p:txBody>
          <a:bodyPr wrap="none" rtlCol="0">
            <a:spAutoFit/>
          </a:bodyPr>
          <a:lstStyle/>
          <a:p>
            <a:r>
              <a:rPr lang="en-US" dirty="0" smtClean="0"/>
              <a:t>5 Tasks remaining 2017</a:t>
            </a:r>
            <a:endParaRPr lang="en-US" dirty="0"/>
          </a:p>
        </p:txBody>
      </p:sp>
    </p:spTree>
    <p:extLst>
      <p:ext uri="{BB962C8B-B14F-4D97-AF65-F5344CB8AC3E}">
        <p14:creationId xmlns:p14="http://schemas.microsoft.com/office/powerpoint/2010/main" val="298081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6531" y="210343"/>
            <a:ext cx="8754341" cy="428625"/>
          </a:xfrm>
        </p:spPr>
        <p:txBody>
          <a:bodyPr>
            <a:normAutofit/>
          </a:bodyPr>
          <a:lstStyle/>
          <a:p>
            <a:r>
              <a:rPr lang="en-US" dirty="0" smtClean="0"/>
              <a:t>Laser Notcher Status for PIP Meeting 9-14-2016 – Dave J.</a:t>
            </a:r>
            <a:endParaRPr lang="en-US" dirty="0"/>
          </a:p>
        </p:txBody>
      </p:sp>
      <p:sp>
        <p:nvSpPr>
          <p:cNvPr id="7" name="Content Placeholder 6"/>
          <p:cNvSpPr>
            <a:spLocks noGrp="1"/>
          </p:cNvSpPr>
          <p:nvPr>
            <p:ph idx="1"/>
          </p:nvPr>
        </p:nvSpPr>
        <p:spPr>
          <a:xfrm>
            <a:off x="167368" y="1285875"/>
            <a:ext cx="8976632" cy="4678136"/>
          </a:xfrm>
        </p:spPr>
        <p:txBody>
          <a:bodyPr>
            <a:normAutofit/>
          </a:bodyPr>
          <a:lstStyle/>
          <a:p>
            <a:pPr marL="385763" indent="-385763">
              <a:buFont typeface="+mj-lt"/>
              <a:buAutoNum type="arabicParenR"/>
            </a:pPr>
            <a:r>
              <a:rPr lang="en-US" sz="1350" dirty="0"/>
              <a:t>Add TEC to seed diode FBG  -  design underway</a:t>
            </a:r>
          </a:p>
          <a:p>
            <a:pPr marL="385763" indent="-385763">
              <a:buFont typeface="+mj-lt"/>
              <a:buAutoNum type="arabicParenR"/>
            </a:pPr>
            <a:r>
              <a:rPr lang="en-US" sz="1350" dirty="0"/>
              <a:t>Replace LMA isolator – isolator order placed/ labor not – work install Oct</a:t>
            </a:r>
          </a:p>
          <a:p>
            <a:pPr marL="385763" indent="-385763">
              <a:buFont typeface="+mj-lt"/>
              <a:buAutoNum type="arabicParenR"/>
            </a:pPr>
            <a:r>
              <a:rPr lang="en-US" sz="1350" dirty="0"/>
              <a:t>Fiber amplifier Optimization – </a:t>
            </a:r>
            <a:r>
              <a:rPr lang="en-US" sz="1350" b="1" dirty="0"/>
              <a:t>consultant</a:t>
            </a:r>
            <a:r>
              <a:rPr lang="en-US" sz="1350" dirty="0"/>
              <a:t> – specs/requirement/deliverable in process – M&amp;S not determined</a:t>
            </a:r>
          </a:p>
          <a:p>
            <a:pPr marL="385763" indent="-385763">
              <a:buFont typeface="+mj-lt"/>
              <a:buAutoNum type="arabicParenR"/>
            </a:pPr>
            <a:r>
              <a:rPr lang="en-US" sz="1350" dirty="0"/>
              <a:t>Replace tap coupler in OEA with 2x2 to monitor Rev power – orders placed install Oct</a:t>
            </a:r>
          </a:p>
          <a:p>
            <a:pPr marL="385763" indent="-385763">
              <a:buFont typeface="+mj-lt"/>
              <a:buAutoNum type="arabicParenR"/>
            </a:pPr>
            <a:r>
              <a:rPr lang="en-US" sz="1350" dirty="0"/>
              <a:t>Cure high </a:t>
            </a:r>
            <a:r>
              <a:rPr lang="en-US" sz="1350" dirty="0" err="1"/>
              <a:t>freq</a:t>
            </a:r>
            <a:r>
              <a:rPr lang="en-US" sz="1350" dirty="0"/>
              <a:t> instability in Grumman modules – investigation on hold – time required ? Cost expect none</a:t>
            </a:r>
          </a:p>
          <a:p>
            <a:pPr marL="385763" indent="-385763">
              <a:buFont typeface="+mj-lt"/>
              <a:buAutoNum type="arabicParenR"/>
            </a:pPr>
            <a:r>
              <a:rPr lang="en-US" sz="1350" dirty="0"/>
              <a:t>Create N2 atmosphere in optics box </a:t>
            </a:r>
            <a:r>
              <a:rPr lang="en-US" sz="1350" dirty="0" smtClean="0"/>
              <a:t>– design complete </a:t>
            </a:r>
            <a:r>
              <a:rPr lang="en-US" sz="1350" dirty="0"/>
              <a:t>– parts not ordered yet</a:t>
            </a:r>
          </a:p>
          <a:p>
            <a:pPr marL="385763" indent="-385763">
              <a:buFont typeface="+mj-lt"/>
              <a:buAutoNum type="arabicParenR"/>
            </a:pPr>
            <a:r>
              <a:rPr lang="en-US" sz="1350" dirty="0"/>
              <a:t>Add </a:t>
            </a:r>
            <a:r>
              <a:rPr lang="en-US" sz="1350" dirty="0" err="1"/>
              <a:t>Pockels</a:t>
            </a:r>
            <a:r>
              <a:rPr lang="en-US" sz="1350" dirty="0"/>
              <a:t> cell to FSA – parts on order </a:t>
            </a:r>
            <a:r>
              <a:rPr lang="en-US" sz="1350" dirty="0" smtClean="0"/>
              <a:t>delivery </a:t>
            </a:r>
            <a:r>
              <a:rPr lang="en-US" sz="1350" dirty="0"/>
              <a:t>expected Nov 4 – installation time and tuning 2 </a:t>
            </a:r>
            <a:r>
              <a:rPr lang="en-US" sz="1350" dirty="0" err="1"/>
              <a:t>wks</a:t>
            </a:r>
            <a:r>
              <a:rPr lang="en-US" sz="1350" dirty="0"/>
              <a:t>(?)</a:t>
            </a:r>
          </a:p>
          <a:p>
            <a:pPr marL="385763" indent="-385763">
              <a:buFont typeface="+mj-lt"/>
              <a:buAutoNum type="arabicParenR"/>
            </a:pPr>
            <a:r>
              <a:rPr lang="en-US" sz="1350" dirty="0"/>
              <a:t>Miscellaneous optics  - not purchased yet</a:t>
            </a:r>
          </a:p>
          <a:p>
            <a:pPr marL="385763" indent="-385763">
              <a:buFont typeface="+mj-lt"/>
              <a:buAutoNum type="arabicParenR"/>
            </a:pPr>
            <a:r>
              <a:rPr lang="en-US" sz="1350" dirty="0"/>
              <a:t>Replace wheels on rack/add anti-vibration feet/add protective front panel(door)/water shield OE</a:t>
            </a:r>
          </a:p>
          <a:p>
            <a:pPr marL="385763" indent="-385763">
              <a:buFont typeface="+mj-lt"/>
              <a:buAutoNum type="arabicParenR"/>
            </a:pPr>
            <a:r>
              <a:rPr lang="en-US" sz="1350" dirty="0"/>
              <a:t>Stiffen steel floor plate – nothing done yet waiting on Kevin to address</a:t>
            </a:r>
          </a:p>
          <a:p>
            <a:pPr marL="385763" indent="-385763">
              <a:buFont typeface="+mj-lt"/>
              <a:buAutoNum type="arabicParenR"/>
            </a:pPr>
            <a:r>
              <a:rPr lang="en-US" sz="1350" dirty="0"/>
              <a:t>Add cooling to electronics rack – preliminary ideas w/Dan &amp; Tom </a:t>
            </a:r>
          </a:p>
          <a:p>
            <a:pPr marL="385763" indent="-385763">
              <a:buFont typeface="+mj-lt"/>
              <a:buAutoNum type="arabicParenR"/>
            </a:pPr>
            <a:r>
              <a:rPr lang="en-US" sz="1350" dirty="0"/>
              <a:t>Construct photodiode monitor module – design complete</a:t>
            </a:r>
          </a:p>
          <a:p>
            <a:pPr marL="385763" indent="-385763">
              <a:buFont typeface="+mj-lt"/>
              <a:buAutoNum type="arabicParenR"/>
            </a:pPr>
            <a:r>
              <a:rPr lang="en-US" sz="1350" dirty="0"/>
              <a:t>Construct integrating spheres  - components on hand </a:t>
            </a:r>
          </a:p>
          <a:p>
            <a:pPr marL="385763" indent="-385763">
              <a:buFont typeface="+mj-lt"/>
              <a:buAutoNum type="arabicParenR"/>
            </a:pPr>
            <a:r>
              <a:rPr lang="en-US" sz="1350" dirty="0"/>
              <a:t>Build 2 new vacuum flanges &amp; 1 optical cavity – prints complete/ drawings submitted to shop – REQs in process</a:t>
            </a:r>
          </a:p>
          <a:p>
            <a:pPr marL="0" indent="0">
              <a:buNone/>
            </a:pPr>
            <a:r>
              <a:rPr lang="en-US" sz="1350" dirty="0"/>
              <a:t> Total costs for above items ~ $36 K</a:t>
            </a:r>
          </a:p>
          <a:p>
            <a:pPr marL="0" indent="0">
              <a:buNone/>
            </a:pPr>
            <a:r>
              <a:rPr lang="en-US" sz="1350" dirty="0"/>
              <a:t>Approved REQ’s/PO’s           </a:t>
            </a:r>
            <a:r>
              <a:rPr lang="en-US" sz="1350" dirty="0" smtClean="0"/>
              <a:t> </a:t>
            </a:r>
            <a:r>
              <a:rPr lang="en-US" sz="1350" dirty="0"/>
              <a:t>$9.1 K  </a:t>
            </a:r>
          </a:p>
        </p:txBody>
      </p:sp>
      <p:sp>
        <p:nvSpPr>
          <p:cNvPr id="8" name="TextBox 7"/>
          <p:cNvSpPr txBox="1"/>
          <p:nvPr/>
        </p:nvSpPr>
        <p:spPr>
          <a:xfrm>
            <a:off x="3054928" y="4711044"/>
            <a:ext cx="5799240" cy="646331"/>
          </a:xfrm>
          <a:prstGeom prst="rect">
            <a:avLst/>
          </a:prstGeom>
          <a:noFill/>
        </p:spPr>
        <p:txBody>
          <a:bodyPr wrap="square" rtlCol="0">
            <a:spAutoFit/>
          </a:bodyPr>
          <a:lstStyle/>
          <a:p>
            <a:pPr marL="257175" indent="-257175">
              <a:buFont typeface="Wingdings" panose="05000000000000000000" pitchFamily="2" charset="2"/>
              <a:buChar char="Ø"/>
            </a:pPr>
            <a:r>
              <a:rPr lang="en-US" sz="1800" dirty="0">
                <a:solidFill>
                  <a:srgbClr val="FF0000"/>
                </a:solidFill>
              </a:rPr>
              <a:t>Need to install Vacuum flange before start up</a:t>
            </a:r>
          </a:p>
          <a:p>
            <a:pPr marL="257175" indent="-257175">
              <a:buFont typeface="Wingdings" panose="05000000000000000000" pitchFamily="2" charset="2"/>
              <a:buChar char="Ø"/>
            </a:pPr>
            <a:r>
              <a:rPr lang="en-US" sz="1800" dirty="0">
                <a:solidFill>
                  <a:srgbClr val="FF0000"/>
                </a:solidFill>
              </a:rPr>
              <a:t>Improvements/upgrades not ready until after start up</a:t>
            </a:r>
          </a:p>
        </p:txBody>
      </p:sp>
      <p:sp>
        <p:nvSpPr>
          <p:cNvPr id="2" name="TextBox 1"/>
          <p:cNvSpPr txBox="1"/>
          <p:nvPr/>
        </p:nvSpPr>
        <p:spPr>
          <a:xfrm>
            <a:off x="1396093" y="5964011"/>
            <a:ext cx="34289" cy="369332"/>
          </a:xfrm>
          <a:prstGeom prst="rect">
            <a:avLst/>
          </a:prstGeom>
          <a:noFill/>
        </p:spPr>
        <p:txBody>
          <a:bodyPr wrap="square" rtlCol="0">
            <a:spAutoFit/>
          </a:bodyPr>
          <a:lstStyle/>
          <a:p>
            <a:endParaRPr lang="en-US" sz="1800" dirty="0"/>
          </a:p>
        </p:txBody>
      </p:sp>
      <p:sp>
        <p:nvSpPr>
          <p:cNvPr id="3" name="TextBox 2"/>
          <p:cNvSpPr txBox="1"/>
          <p:nvPr/>
        </p:nvSpPr>
        <p:spPr>
          <a:xfrm>
            <a:off x="489858" y="5687012"/>
            <a:ext cx="3513591" cy="369332"/>
          </a:xfrm>
          <a:prstGeom prst="rect">
            <a:avLst/>
          </a:prstGeom>
          <a:noFill/>
        </p:spPr>
        <p:txBody>
          <a:bodyPr wrap="none" rtlCol="0">
            <a:spAutoFit/>
          </a:bodyPr>
          <a:lstStyle/>
          <a:p>
            <a:r>
              <a:rPr lang="en-US" sz="1800" b="1" dirty="0">
                <a:solidFill>
                  <a:srgbClr val="FF0000"/>
                </a:solidFill>
              </a:rPr>
              <a:t>NO SPARE COMPONENS INCLUDED</a:t>
            </a:r>
          </a:p>
        </p:txBody>
      </p:sp>
    </p:spTree>
    <p:extLst>
      <p:ext uri="{BB962C8B-B14F-4D97-AF65-F5344CB8AC3E}">
        <p14:creationId xmlns:p14="http://schemas.microsoft.com/office/powerpoint/2010/main" val="176663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Marx Modulator (Matt Gardner)</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9/28/2016</a:t>
            </a:fld>
            <a:endParaRPr lang="en-US" altLang="en-US" sz="1200">
              <a:solidFill>
                <a:srgbClr val="004C97"/>
              </a:solidFill>
              <a:latin typeface="Helvetica" panose="020B0604020202020204" pitchFamily="34" charset="0"/>
            </a:endParaRPr>
          </a:p>
        </p:txBody>
      </p:sp>
      <p:sp>
        <p:nvSpPr>
          <p:cNvPr id="7" name="Content Placeholder 9"/>
          <p:cNvSpPr>
            <a:spLocks noGrp="1"/>
          </p:cNvSpPr>
          <p:nvPr>
            <p:ph sz="half" idx="4294967295"/>
          </p:nvPr>
        </p:nvSpPr>
        <p:spPr bwMode="auto">
          <a:xfrm>
            <a:off x="228600" y="846137"/>
            <a:ext cx="8675688" cy="5668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800" dirty="0" smtClean="0">
                <a:latin typeface="Helvetica" panose="020B0604020202020204" pitchFamily="34" charset="0"/>
                <a:ea typeface="Geneva" pitchFamily="121" charset="-128"/>
              </a:rPr>
              <a:t>54 Cell prototype Testing</a:t>
            </a:r>
          </a:p>
          <a:p>
            <a:pPr lvl="1"/>
            <a:r>
              <a:rPr lang="en-US" altLang="en-US" sz="1600" dirty="0" smtClean="0">
                <a:latin typeface="Helvetica" panose="020B0604020202020204" pitchFamily="34" charset="0"/>
                <a:ea typeface="Geneva" pitchFamily="121" charset="-128"/>
              </a:rPr>
              <a:t>Final assembly of system has been completed but took longer than anticipated.</a:t>
            </a:r>
          </a:p>
          <a:p>
            <a:pPr lvl="1"/>
            <a:r>
              <a:rPr lang="en-US" altLang="en-US" sz="1600" dirty="0" smtClean="0">
                <a:latin typeface="Helvetica" panose="020B0604020202020204" pitchFamily="34" charset="0"/>
                <a:ea typeface="Geneva" pitchFamily="121" charset="-128"/>
              </a:rPr>
              <a:t>Additional time was needed to debug the temporary control system.</a:t>
            </a:r>
          </a:p>
          <a:p>
            <a:pPr lvl="1"/>
            <a:r>
              <a:rPr lang="en-US" altLang="en-US" sz="1600" dirty="0" smtClean="0">
                <a:latin typeface="Helvetica" panose="020B0604020202020204" pitchFamily="34" charset="0"/>
                <a:ea typeface="Geneva" pitchFamily="121" charset="-128"/>
              </a:rPr>
              <a:t>Filter installation was completed in the extra time.</a:t>
            </a:r>
          </a:p>
          <a:p>
            <a:pPr lvl="1"/>
            <a:r>
              <a:rPr lang="en-US" altLang="en-US" sz="1600" dirty="0" smtClean="0">
                <a:latin typeface="Helvetica" panose="020B0604020202020204" pitchFamily="34" charset="0"/>
                <a:ea typeface="Geneva" pitchFamily="121" charset="-128"/>
              </a:rPr>
              <a:t>Marx has been run up to 200V per cell</a:t>
            </a:r>
          </a:p>
          <a:p>
            <a:pPr lvl="1"/>
            <a:r>
              <a:rPr lang="en-US" altLang="en-US" sz="1600" dirty="0">
                <a:latin typeface="Helvetica" panose="020B0604020202020204" pitchFamily="34" charset="0"/>
                <a:ea typeface="Geneva" pitchFamily="121" charset="-128"/>
              </a:rPr>
              <a:t>FPGA card is in hand as of </a:t>
            </a:r>
            <a:r>
              <a:rPr lang="en-US" altLang="en-US" sz="1600" dirty="0" smtClean="0">
                <a:latin typeface="Helvetica" panose="020B0604020202020204" pitchFamily="34" charset="0"/>
                <a:ea typeface="Geneva" pitchFamily="121" charset="-128"/>
              </a:rPr>
              <a:t>Monday</a:t>
            </a:r>
          </a:p>
          <a:p>
            <a:r>
              <a:rPr lang="en-US" altLang="en-US" sz="1800" dirty="0" smtClean="0">
                <a:latin typeface="Helvetica" panose="020B0604020202020204" pitchFamily="34" charset="0"/>
                <a:ea typeface="Geneva" pitchFamily="121" charset="-128"/>
              </a:rPr>
              <a:t>LRF5 preparation</a:t>
            </a:r>
          </a:p>
          <a:p>
            <a:pPr lvl="1"/>
            <a:r>
              <a:rPr lang="en-US" altLang="en-US" sz="1600" dirty="0" smtClean="0">
                <a:latin typeface="Helvetica" panose="020B0604020202020204" pitchFamily="34" charset="0"/>
                <a:ea typeface="Geneva" pitchFamily="121" charset="-128"/>
              </a:rPr>
              <a:t>7835 Anode connection is being modified to take power directly from the Marx</a:t>
            </a:r>
          </a:p>
          <a:p>
            <a:pPr lvl="1"/>
            <a:r>
              <a:rPr lang="en-US" altLang="en-US" sz="1600" dirty="0" smtClean="0">
                <a:latin typeface="Helvetica" panose="020B0604020202020204" pitchFamily="34" charset="0"/>
                <a:ea typeface="Geneva" pitchFamily="121" charset="-128"/>
              </a:rPr>
              <a:t>Old Modulator is being modified to be able to output power through RG-220 to use the same connection as the Marx.</a:t>
            </a:r>
          </a:p>
          <a:p>
            <a:r>
              <a:rPr lang="en-US" altLang="en-US" sz="1800" dirty="0">
                <a:latin typeface="Helvetica" panose="020B0604020202020204" pitchFamily="34" charset="0"/>
                <a:ea typeface="Geneva" pitchFamily="121" charset="-128"/>
              </a:rPr>
              <a:t>Testing Schedule</a:t>
            </a:r>
          </a:p>
          <a:p>
            <a:pPr lvl="1"/>
            <a:r>
              <a:rPr lang="en-US" altLang="en-US" sz="1600" dirty="0">
                <a:latin typeface="Helvetica" panose="020B0604020202020204" pitchFamily="34" charset="0"/>
                <a:ea typeface="Geneva" pitchFamily="121" charset="-128"/>
              </a:rPr>
              <a:t>Spark testing – begins today ( 1 week )</a:t>
            </a:r>
          </a:p>
          <a:p>
            <a:pPr lvl="1"/>
            <a:r>
              <a:rPr lang="en-US" altLang="en-US" sz="1600" dirty="0">
                <a:latin typeface="Helvetica" panose="020B0604020202020204" pitchFamily="34" charset="0"/>
                <a:ea typeface="Geneva" pitchFamily="121" charset="-128"/>
              </a:rPr>
              <a:t>CPS measurements ( 1 week )</a:t>
            </a:r>
          </a:p>
          <a:p>
            <a:pPr lvl="1"/>
            <a:r>
              <a:rPr lang="en-US" altLang="en-US" sz="1600" dirty="0">
                <a:latin typeface="Helvetica" panose="020B0604020202020204" pitchFamily="34" charset="0"/>
                <a:ea typeface="Geneva" pitchFamily="121" charset="-128"/>
              </a:rPr>
              <a:t>ZOV cell tests ( 2 week )</a:t>
            </a:r>
          </a:p>
          <a:p>
            <a:pPr lvl="1"/>
            <a:r>
              <a:rPr lang="en-US" altLang="en-US" sz="1600" dirty="0">
                <a:latin typeface="Helvetica" panose="020B0604020202020204" pitchFamily="34" charset="0"/>
                <a:ea typeface="Geneva" pitchFamily="121" charset="-128"/>
              </a:rPr>
              <a:t>Full Power testing and thermal scans ( 1 week )</a:t>
            </a:r>
          </a:p>
          <a:p>
            <a:pPr lvl="1"/>
            <a:r>
              <a:rPr lang="en-US" altLang="en-US" sz="1600" dirty="0">
                <a:latin typeface="Helvetica" panose="020B0604020202020204" pitchFamily="34" charset="0"/>
                <a:ea typeface="Geneva" pitchFamily="121" charset="-128"/>
              </a:rPr>
              <a:t>Move to Linac( 2 weeks )</a:t>
            </a:r>
          </a:p>
          <a:p>
            <a:pPr lvl="1"/>
            <a:r>
              <a:rPr lang="en-US" altLang="en-US" sz="1600" dirty="0">
                <a:latin typeface="Helvetica" panose="020B0604020202020204" pitchFamily="34" charset="0"/>
                <a:ea typeface="Geneva" pitchFamily="121" charset="-128"/>
              </a:rPr>
              <a:t>FPGA card testing( 2 weeks )</a:t>
            </a:r>
          </a:p>
          <a:p>
            <a:pPr lvl="1"/>
            <a:r>
              <a:rPr lang="en-US" altLang="en-US" sz="1600" dirty="0">
                <a:latin typeface="Helvetica" panose="020B0604020202020204" pitchFamily="34" charset="0"/>
                <a:ea typeface="Geneva" pitchFamily="121" charset="-128"/>
              </a:rPr>
              <a:t>7835 testing( 2+ weeks )</a:t>
            </a:r>
          </a:p>
          <a:p>
            <a:pPr lvl="1"/>
            <a:endParaRPr lang="en-US" altLang="en-US" sz="1600" dirty="0">
              <a:latin typeface="Helvetica" panose="020B0604020202020204" pitchFamily="34" charset="0"/>
              <a:ea typeface="Geneva" pitchFamily="121"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6" y="77211"/>
            <a:ext cx="8229600" cy="542416"/>
          </a:xfrm>
        </p:spPr>
        <p:txBody>
          <a:bodyPr>
            <a:normAutofit/>
          </a:bodyPr>
          <a:lstStyle/>
          <a:p>
            <a:r>
              <a:rPr lang="en-US" sz="2800" dirty="0" smtClean="0">
                <a:solidFill>
                  <a:srgbClr val="FF0000"/>
                </a:solidFill>
              </a:rPr>
              <a:t>2</a:t>
            </a:r>
            <a:r>
              <a:rPr lang="en-US" sz="2800" baseline="30000" dirty="0" smtClean="0">
                <a:solidFill>
                  <a:srgbClr val="FF0000"/>
                </a:solidFill>
              </a:rPr>
              <a:t>nd</a:t>
            </a:r>
            <a:r>
              <a:rPr lang="en-US" sz="2800" dirty="0" smtClean="0">
                <a:solidFill>
                  <a:srgbClr val="FF0000"/>
                </a:solidFill>
              </a:rPr>
              <a:t> Harmonic Updates (CY Tan)</a:t>
            </a:r>
            <a:endParaRPr lang="en-US" sz="3600" dirty="0">
              <a:solidFill>
                <a:srgbClr val="FF0000"/>
              </a:solidFill>
            </a:endParaRPr>
          </a:p>
        </p:txBody>
      </p:sp>
      <p:sp>
        <p:nvSpPr>
          <p:cNvPr id="3" name="Content Placeholder 2"/>
          <p:cNvSpPr>
            <a:spLocks noGrp="1"/>
          </p:cNvSpPr>
          <p:nvPr>
            <p:ph idx="1"/>
          </p:nvPr>
        </p:nvSpPr>
        <p:spPr>
          <a:xfrm>
            <a:off x="0" y="768588"/>
            <a:ext cx="9144000" cy="5913532"/>
          </a:xfrm>
        </p:spPr>
        <p:txBody>
          <a:bodyPr>
            <a:noAutofit/>
          </a:bodyPr>
          <a:lstStyle/>
          <a:p>
            <a:r>
              <a:rPr lang="en-US" sz="1400" dirty="0" smtClean="0"/>
              <a:t>Glue for garnet pieces</a:t>
            </a:r>
          </a:p>
          <a:p>
            <a:pPr lvl="1"/>
            <a:r>
              <a:rPr lang="en-US" sz="1100" dirty="0" smtClean="0"/>
              <a:t>Instructions to be sent to garnet vendor this week.</a:t>
            </a:r>
          </a:p>
          <a:p>
            <a:pPr lvl="1"/>
            <a:r>
              <a:rPr lang="en-US" sz="1100" dirty="0" smtClean="0"/>
              <a:t>Measured loss tangent of glue (</a:t>
            </a:r>
            <a:r>
              <a:rPr lang="en-US" sz="1100" dirty="0" err="1" smtClean="0"/>
              <a:t>stycast</a:t>
            </a:r>
            <a:r>
              <a:rPr lang="en-US" sz="1100" dirty="0" smtClean="0"/>
              <a:t>) is ambiguous</a:t>
            </a:r>
          </a:p>
          <a:p>
            <a:pPr lvl="2"/>
            <a:r>
              <a:rPr lang="en-US" sz="1050" dirty="0" smtClean="0"/>
              <a:t>With thin layer ~0.1mm between garnets, </a:t>
            </a:r>
            <a:r>
              <a:rPr lang="en-US" sz="1050" dirty="0" err="1" smtClean="0"/>
              <a:t>tanδ</a:t>
            </a:r>
            <a:r>
              <a:rPr lang="en-US" sz="1050" dirty="0" smtClean="0"/>
              <a:t> ~0.1 @85-- 122 MHz (bad) </a:t>
            </a:r>
          </a:p>
          <a:p>
            <a:pPr lvl="2"/>
            <a:r>
              <a:rPr lang="en-US" sz="1050" dirty="0" smtClean="0"/>
              <a:t>With ring of glue only, </a:t>
            </a:r>
            <a:r>
              <a:rPr lang="en-US" sz="1050" dirty="0" err="1" smtClean="0"/>
              <a:t>tanδ</a:t>
            </a:r>
            <a:r>
              <a:rPr lang="en-US" sz="1050" dirty="0" smtClean="0"/>
              <a:t> ~ 0.02 @ 66 MHz (vendor 0.028 @1 MHz</a:t>
            </a:r>
          </a:p>
          <a:p>
            <a:pPr lvl="2"/>
            <a:r>
              <a:rPr lang="en-US" sz="1050" dirty="0" smtClean="0"/>
              <a:t>Investigation continues </a:t>
            </a:r>
            <a:r>
              <a:rPr lang="is-IS" sz="1050" dirty="0" smtClean="0"/>
              <a:t>…</a:t>
            </a:r>
          </a:p>
          <a:p>
            <a:r>
              <a:rPr lang="is-IS" sz="1400" dirty="0" smtClean="0"/>
              <a:t>Cathode resonator</a:t>
            </a:r>
          </a:p>
          <a:p>
            <a:pPr lvl="1"/>
            <a:r>
              <a:rPr lang="is-IS" sz="1100" dirty="0" smtClean="0"/>
              <a:t>A stub antenna has been designed so that the VSWR=4 at 76 MHz to 106 MHz. This means reflected power is 36%. Should have enough overhead to have 100 kV in the gap.</a:t>
            </a:r>
          </a:p>
          <a:p>
            <a:r>
              <a:rPr lang="is-IS" sz="1400" dirty="0" smtClean="0"/>
              <a:t>Tomco SS amplifier</a:t>
            </a:r>
          </a:p>
          <a:p>
            <a:pPr lvl="1"/>
            <a:r>
              <a:rPr lang="is-IS" sz="1100" dirty="0" smtClean="0"/>
              <a:t>Combiner has been shipped back to vendor (13 Sep)</a:t>
            </a:r>
          </a:p>
          <a:p>
            <a:pPr lvl="1"/>
            <a:r>
              <a:rPr lang="is-IS" sz="1100" dirty="0" smtClean="0"/>
              <a:t>Replacement combiner coming soon.</a:t>
            </a:r>
          </a:p>
          <a:p>
            <a:r>
              <a:rPr lang="is-IS" sz="1400" dirty="0" smtClean="0"/>
              <a:t>76 MHz Y567 test</a:t>
            </a:r>
          </a:p>
          <a:p>
            <a:pPr lvl="1"/>
            <a:r>
              <a:rPr lang="is-IS" sz="1100" dirty="0" smtClean="0"/>
              <a:t>Finally got jumper (25 Aug). Will test after shutdown.</a:t>
            </a:r>
          </a:p>
          <a:p>
            <a:r>
              <a:rPr lang="is-IS" sz="1400" dirty="0" smtClean="0"/>
              <a:t>106 MHz Y567 test</a:t>
            </a:r>
          </a:p>
          <a:p>
            <a:pPr lvl="1"/>
            <a:r>
              <a:rPr lang="is-IS" sz="1100" dirty="0" smtClean="0"/>
              <a:t>Pieces on hand. Waiting for end of shutdown for welding.</a:t>
            </a:r>
          </a:p>
          <a:p>
            <a:r>
              <a:rPr lang="is-IS" sz="1400" dirty="0" smtClean="0"/>
              <a:t>Garnet ring test</a:t>
            </a:r>
          </a:p>
          <a:p>
            <a:pPr lvl="1"/>
            <a:r>
              <a:rPr lang="is-IS" sz="1100" dirty="0" smtClean="0"/>
              <a:t>TD finializing design of ring test cavity.</a:t>
            </a:r>
          </a:p>
          <a:p>
            <a:r>
              <a:rPr lang="is-IS" sz="1400" dirty="0" smtClean="0"/>
              <a:t>Bias solenoid design</a:t>
            </a:r>
          </a:p>
          <a:p>
            <a:pPr lvl="1"/>
            <a:r>
              <a:rPr lang="is-IS" sz="1100" dirty="0" smtClean="0"/>
              <a:t>TD finalizing design.</a:t>
            </a:r>
          </a:p>
          <a:p>
            <a:r>
              <a:rPr lang="is-IS" sz="1400" dirty="0" smtClean="0"/>
              <a:t>Stuff bought before end of fiscal year</a:t>
            </a:r>
          </a:p>
          <a:p>
            <a:pPr lvl="1"/>
            <a:r>
              <a:rPr lang="is-IS" sz="1100" dirty="0" smtClean="0"/>
              <a:t>Bulk supply for bias supply ($9k)</a:t>
            </a:r>
          </a:p>
          <a:p>
            <a:pPr lvl="1"/>
            <a:r>
              <a:rPr lang="is-IS" sz="1100" dirty="0" smtClean="0"/>
              <a:t>RF windows ($47k)</a:t>
            </a:r>
          </a:p>
          <a:p>
            <a:pPr lvl="1"/>
            <a:r>
              <a:rPr lang="is-IS" sz="1100" dirty="0" smtClean="0"/>
              <a:t>Y567 ($22k)</a:t>
            </a:r>
          </a:p>
          <a:p>
            <a:r>
              <a:rPr lang="is-IS" sz="1400" dirty="0" smtClean="0"/>
              <a:t>Stuff coming</a:t>
            </a:r>
          </a:p>
          <a:p>
            <a:pPr lvl="1"/>
            <a:r>
              <a:rPr lang="is-IS" sz="1100" dirty="0" smtClean="0"/>
              <a:t>2 sets of garnet rings</a:t>
            </a:r>
          </a:p>
          <a:p>
            <a:pPr lvl="1"/>
            <a:r>
              <a:rPr lang="is-IS" sz="1100" dirty="0" smtClean="0"/>
              <a:t>test stand ferrite pieces for witness piece tests.</a:t>
            </a:r>
          </a:p>
        </p:txBody>
      </p:sp>
    </p:spTree>
    <p:extLst>
      <p:ext uri="{BB962C8B-B14F-4D97-AF65-F5344CB8AC3E}">
        <p14:creationId xmlns:p14="http://schemas.microsoft.com/office/powerpoint/2010/main" val="277441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2" y="93028"/>
            <a:ext cx="8686800" cy="641739"/>
          </a:xfrm>
        </p:spPr>
        <p:txBody>
          <a:bodyPr/>
          <a:lstStyle/>
          <a:p>
            <a:r>
              <a:rPr lang="en-US" dirty="0" smtClean="0"/>
              <a:t>Ferrites/New Tuners (Pat Sheahan)        Booster BPMs Peter</a:t>
            </a:r>
            <a:endParaRPr lang="en-US" dirty="0"/>
          </a:p>
        </p:txBody>
      </p:sp>
      <p:sp>
        <p:nvSpPr>
          <p:cNvPr id="3" name="Content Placeholder 2"/>
          <p:cNvSpPr>
            <a:spLocks noGrp="1"/>
          </p:cNvSpPr>
          <p:nvPr>
            <p:ph idx="1"/>
          </p:nvPr>
        </p:nvSpPr>
        <p:spPr/>
        <p:txBody>
          <a:bodyPr/>
          <a:lstStyle/>
          <a:p>
            <a:r>
              <a:rPr lang="en-US" dirty="0" smtClean="0"/>
              <a:t>Task </a:t>
            </a:r>
            <a:r>
              <a:rPr lang="en-US" dirty="0" smtClean="0"/>
              <a:t>will be closed out after we receive and test spare ferrites</a:t>
            </a:r>
          </a:p>
          <a:p>
            <a:pPr marL="0" indent="0">
              <a:buNone/>
            </a:pPr>
            <a:r>
              <a:rPr lang="en-US" sz="1800" dirty="0"/>
              <a:t>Physical measurements and low power testing of the 30 new ferrites should only take two or three days.   I will move the power amp back into place and preform the full power test on 4 or 5 of the ferrites, which will likely take a week since the system has been powered up in so many months.  Right now we are storing the spares in the old anode supply room on the F0 side, but we will probably need to find a better long term storage area.  Unfortunately I have not heard back from National as to an updated delivery date.  As per their history, I would not be surprised if they are at least two or three weeks late on the delivery date.  Given an on-time delivery, I should be able to wrap everything up by the </a:t>
            </a:r>
            <a:r>
              <a:rPr lang="en-US" sz="1800" b="1" dirty="0"/>
              <a:t>end of October</a:t>
            </a:r>
            <a:r>
              <a:rPr lang="en-US" sz="1800" dirty="0"/>
              <a:t>, and worse case, hopefully before the end of the year.  </a:t>
            </a:r>
            <a:r>
              <a:rPr lang="en-US" sz="1800" dirty="0" smtClean="0"/>
              <a:t>Pat will let us know as </a:t>
            </a:r>
            <a:r>
              <a:rPr lang="en-US" sz="1800" dirty="0"/>
              <a:t>soon as </a:t>
            </a:r>
            <a:r>
              <a:rPr lang="en-US" sz="1800" dirty="0" smtClean="0"/>
              <a:t>he has actual </a:t>
            </a:r>
            <a:r>
              <a:rPr lang="en-US" sz="1800" dirty="0"/>
              <a:t>delivery date.</a:t>
            </a:r>
          </a:p>
          <a:p>
            <a:r>
              <a:rPr lang="en-US" dirty="0" smtClean="0">
                <a:solidFill>
                  <a:schemeClr val="tx1">
                    <a:lumMod val="75000"/>
                  </a:schemeClr>
                </a:solidFill>
              </a:rPr>
              <a:t>BPMs</a:t>
            </a:r>
          </a:p>
          <a:p>
            <a:pPr marL="0" indent="0">
              <a:buNone/>
            </a:pPr>
            <a:r>
              <a:rPr lang="en-US" sz="2000" dirty="0">
                <a:solidFill>
                  <a:schemeClr val="tx1">
                    <a:lumMod val="75000"/>
                  </a:schemeClr>
                </a:solidFill>
              </a:rPr>
              <a:t>Booster timing board done going out or id. Transition board tested in Booster </a:t>
            </a:r>
            <a:r>
              <a:rPr lang="en-US" sz="2000" dirty="0" smtClean="0">
                <a:solidFill>
                  <a:schemeClr val="tx1">
                    <a:lumMod val="75000"/>
                  </a:schemeClr>
                </a:solidFill>
              </a:rPr>
              <a:t>redesign </a:t>
            </a:r>
            <a:r>
              <a:rPr lang="en-US" sz="2000" dirty="0">
                <a:solidFill>
                  <a:schemeClr val="tx1">
                    <a:lumMod val="75000"/>
                  </a:schemeClr>
                </a:solidFill>
              </a:rPr>
              <a:t>being implemented starting T</a:t>
            </a:r>
            <a:r>
              <a:rPr lang="en-US" sz="2000" dirty="0" smtClean="0">
                <a:solidFill>
                  <a:schemeClr val="tx1">
                    <a:lumMod val="75000"/>
                  </a:schemeClr>
                </a:solidFill>
              </a:rPr>
              <a:t>hursday</a:t>
            </a:r>
            <a:r>
              <a:rPr lang="en-US" sz="2000" dirty="0">
                <a:solidFill>
                  <a:schemeClr val="tx1">
                    <a:lumMod val="75000"/>
                  </a:schemeClr>
                </a:solidFill>
              </a:rPr>
              <a:t>, then layout.</a:t>
            </a:r>
            <a:endParaRPr lang="en-US" sz="2000" dirty="0" smtClean="0">
              <a:solidFill>
                <a:schemeClr val="tx1">
                  <a:lumMod val="75000"/>
                </a:schemeClr>
              </a:solidFill>
            </a:endParaRPr>
          </a:p>
          <a:p>
            <a:pPr lvl="1"/>
            <a:endParaRPr lang="en-US" dirty="0" smtClean="0"/>
          </a:p>
          <a:p>
            <a:endParaRPr lang="en-US" dirty="0" smtClean="0"/>
          </a:p>
        </p:txBody>
      </p:sp>
      <p:sp>
        <p:nvSpPr>
          <p:cNvPr id="4" name="Date Placeholder 3"/>
          <p:cNvSpPr>
            <a:spLocks noGrp="1"/>
          </p:cNvSpPr>
          <p:nvPr>
            <p:ph type="dt" sz="half" idx="10"/>
          </p:nvPr>
        </p:nvSpPr>
        <p:spPr/>
        <p:txBody>
          <a:bodyPr/>
          <a:lstStyle/>
          <a:p>
            <a:fld id="{50889BEA-2B91-403F-ADA4-053DEE04721E}" type="datetime1">
              <a:rPr lang="en-US" altLang="en-US" smtClean="0"/>
              <a:pPr/>
              <a:t>9/28/2016</a:t>
            </a:fld>
            <a:endParaRPr lang="en-US" altLang="en-US" dirty="0"/>
          </a:p>
        </p:txBody>
      </p:sp>
    </p:spTree>
    <p:extLst>
      <p:ext uri="{BB962C8B-B14F-4D97-AF65-F5344CB8AC3E}">
        <p14:creationId xmlns:p14="http://schemas.microsoft.com/office/powerpoint/2010/main" val="4274798315"/>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124</TotalTime>
  <Words>1062</Words>
  <Application>Microsoft Office PowerPoint</Application>
  <PresentationFormat>On-screen Show (4:3)</PresentationFormat>
  <Paragraphs>209</Paragraphs>
  <Slides>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MS PGothic</vt:lpstr>
      <vt:lpstr>MS PGothic</vt:lpstr>
      <vt:lpstr>Arial</vt:lpstr>
      <vt:lpstr>Calibri</vt:lpstr>
      <vt:lpstr>Century Gothic</vt:lpstr>
      <vt:lpstr>Geneva</vt:lpstr>
      <vt:lpstr>Helvetica</vt:lpstr>
      <vt:lpstr>Times New Roman</vt:lpstr>
      <vt:lpstr>Wingdings</vt:lpstr>
      <vt:lpstr>FNAL_TemplateMac_060514</vt:lpstr>
      <vt:lpstr>Fermilab: Footer Only</vt:lpstr>
      <vt:lpstr>PIP – General Update Sept 28th 2016</vt:lpstr>
      <vt:lpstr>PowerPoint Presentation</vt:lpstr>
      <vt:lpstr>PowerPoint Presentation</vt:lpstr>
      <vt:lpstr>PowerPoint Presentation</vt:lpstr>
      <vt:lpstr>Laser Notcher Status for PIP Meeting 9-14-2016 – Dave J.</vt:lpstr>
      <vt:lpstr>Marx Modulator (Matt Gardner)</vt:lpstr>
      <vt:lpstr>2nd Harmonic Updates (CY Tan)</vt:lpstr>
      <vt:lpstr>Ferrites/New Tuners (Pat Sheahan)        Booster BPMs Peter</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Marx Modulator</dc:title>
  <dc:creator>Matthew H. Gardner x 15083N</dc:creator>
  <cp:lastModifiedBy>William A. Pellico x8368 07477N</cp:lastModifiedBy>
  <cp:revision>14</cp:revision>
  <cp:lastPrinted>2014-01-20T19:40:21Z</cp:lastPrinted>
  <dcterms:created xsi:type="dcterms:W3CDTF">2016-09-14T13:58:35Z</dcterms:created>
  <dcterms:modified xsi:type="dcterms:W3CDTF">2016-09-28T14:41:31Z</dcterms:modified>
</cp:coreProperties>
</file>