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265" r:id="rId3"/>
    <p:sldId id="313" r:id="rId4"/>
    <p:sldId id="314" r:id="rId5"/>
    <p:sldId id="315" r:id="rId6"/>
    <p:sldId id="316" r:id="rId7"/>
    <p:sldId id="317" r:id="rId8"/>
    <p:sldId id="318" r:id="rId9"/>
    <p:sldId id="319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dy Romanov x6766 12815N" initials="GRx1" lastIdx="1" clrIdx="0">
    <p:extLst>
      <p:ext uri="{19B8F6BF-5375-455C-9EA6-DF929625EA0E}">
        <p15:presenceInfo xmlns:p15="http://schemas.microsoft.com/office/powerpoint/2012/main" userId="S-1-5-21-1644491937-1202660629-839522115-9843" providerId="AD"/>
      </p:ext>
    </p:extLst>
  </p:cmAuthor>
  <p:cmAuthor id="2" name="Gennady Romanov x6766 12815N" initials="GRx1 [2]" lastIdx="0" clrIdx="1">
    <p:extLst>
      <p:ext uri="{19B8F6BF-5375-455C-9EA6-DF929625EA0E}">
        <p15:presenceInfo xmlns:p15="http://schemas.microsoft.com/office/powerpoint/2012/main" userId="Gennady Romanov x6766 12815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5AD9"/>
    <a:srgbClr val="025DF0"/>
    <a:srgbClr val="E8D9F3"/>
    <a:srgbClr val="63666A"/>
    <a:srgbClr val="004C97"/>
    <a:srgbClr val="404040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6" autoAdjust="0"/>
    <p:restoredTop sz="94682" autoAdjust="0"/>
  </p:normalViewPr>
  <p:slideViewPr>
    <p:cSldViewPr snapToGrid="0" snapToObjects="1">
      <p:cViewPr varScale="1">
        <p:scale>
          <a:sx n="96" d="100"/>
          <a:sy n="9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fermicloud-my.sharepoint.com/personal/gromanov_services_fnal_gov/Documents/HOM_2ndHar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R/Q</a:t>
            </a:r>
            <a:r>
              <a:rPr lang="en-US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different models, EM solver 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6388888888889"/>
          <c:y val="0.17175925925925928"/>
          <c:w val="0.80636111111111108"/>
          <c:h val="0.64213764946048413"/>
        </c:manualLayout>
      </c:layout>
      <c:scatterChart>
        <c:scatterStyle val="lineMarker"/>
        <c:varyColors val="0"/>
        <c:ser>
          <c:idx val="0"/>
          <c:order val="0"/>
          <c:tx>
            <c:v>CST old tube, mu=4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HOMwithTetrode!$T$4:$T$11</c:f>
              <c:numCache>
                <c:formatCode>General</c:formatCode>
                <c:ptCount val="8"/>
                <c:pt idx="0">
                  <c:v>70.252655931649997</c:v>
                </c:pt>
                <c:pt idx="1">
                  <c:v>129.088498523</c:v>
                </c:pt>
                <c:pt idx="2">
                  <c:v>151.2167008207</c:v>
                </c:pt>
                <c:pt idx="3">
                  <c:v>176.40720193001999</c:v>
                </c:pt>
                <c:pt idx="4">
                  <c:v>189.38005516295999</c:v>
                </c:pt>
                <c:pt idx="5">
                  <c:v>207.00552302918001</c:v>
                </c:pt>
                <c:pt idx="6">
                  <c:v>228.89207611382</c:v>
                </c:pt>
                <c:pt idx="7">
                  <c:v>256.75998116645002</c:v>
                </c:pt>
              </c:numCache>
            </c:numRef>
          </c:xVal>
          <c:yVal>
            <c:numRef>
              <c:f>HOMwithTetrode!$V$4:$V$11</c:f>
              <c:numCache>
                <c:formatCode>General</c:formatCode>
                <c:ptCount val="8"/>
                <c:pt idx="0">
                  <c:v>57.249001080249002</c:v>
                </c:pt>
                <c:pt idx="1">
                  <c:v>7.5724297625841004</c:v>
                </c:pt>
                <c:pt idx="2">
                  <c:v>4.4158771352978002E-3</c:v>
                </c:pt>
                <c:pt idx="3">
                  <c:v>62.333319084740999</c:v>
                </c:pt>
                <c:pt idx="4">
                  <c:v>4.1186447820200003E-3</c:v>
                </c:pt>
                <c:pt idx="5">
                  <c:v>9.0501309760080009</c:v>
                </c:pt>
                <c:pt idx="6">
                  <c:v>12.10513777237</c:v>
                </c:pt>
                <c:pt idx="7">
                  <c:v>6.4641211747153999E-3</c:v>
                </c:pt>
              </c:numCache>
            </c:numRef>
          </c:yVal>
          <c:smooth val="0"/>
        </c:ser>
        <c:ser>
          <c:idx val="1"/>
          <c:order val="1"/>
          <c:tx>
            <c:v>SuperFish no tube, mu=3.5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HOMwithTetrode!$W$4:$W$11</c:f>
              <c:numCache>
                <c:formatCode>General</c:formatCode>
                <c:ptCount val="8"/>
                <c:pt idx="0">
                  <c:v>71.36</c:v>
                </c:pt>
                <c:pt idx="3">
                  <c:v>169.7</c:v>
                </c:pt>
                <c:pt idx="7">
                  <c:v>254.8</c:v>
                </c:pt>
              </c:numCache>
            </c:numRef>
          </c:xVal>
          <c:yVal>
            <c:numRef>
              <c:f>HOMwithTetrode!$Z$4:$Z$11</c:f>
              <c:numCache>
                <c:formatCode>General</c:formatCode>
                <c:ptCount val="8"/>
                <c:pt idx="0">
                  <c:v>54.126627218934914</c:v>
                </c:pt>
                <c:pt idx="3">
                  <c:v>106.60972279120578</c:v>
                </c:pt>
                <c:pt idx="7">
                  <c:v>22.206889952153109</c:v>
                </c:pt>
              </c:numCache>
            </c:numRef>
          </c:yVal>
          <c:smooth val="0"/>
        </c:ser>
        <c:ser>
          <c:idx val="2"/>
          <c:order val="2"/>
          <c:tx>
            <c:v>CST new tube, mu=4</c:v>
          </c:tx>
          <c:spPr>
            <a:ln w="19050" cap="rnd">
              <a:solidFill>
                <a:srgbClr val="FD39E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D39E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HOMwithTetrode!$Z$18:$Z$26</c:f>
              <c:numCache>
                <c:formatCode>General</c:formatCode>
                <c:ptCount val="9"/>
                <c:pt idx="0">
                  <c:v>69.249277716793998</c:v>
                </c:pt>
                <c:pt idx="1">
                  <c:v>142.25694928049001</c:v>
                </c:pt>
                <c:pt idx="2">
                  <c:v>153.92912772765001</c:v>
                </c:pt>
                <c:pt idx="3">
                  <c:v>188.13514046456999</c:v>
                </c:pt>
                <c:pt idx="4">
                  <c:v>190.04288580084</c:v>
                </c:pt>
                <c:pt idx="5">
                  <c:v>212.69557744074999</c:v>
                </c:pt>
                <c:pt idx="6">
                  <c:v>229.12506346204</c:v>
                </c:pt>
                <c:pt idx="7">
                  <c:v>258.60166213021</c:v>
                </c:pt>
                <c:pt idx="8">
                  <c:v>284.69314618836</c:v>
                </c:pt>
              </c:numCache>
            </c:numRef>
          </c:xVal>
          <c:yVal>
            <c:numRef>
              <c:f>HOMwithTetrode!$AB$18:$AB$26</c:f>
              <c:numCache>
                <c:formatCode>General</c:formatCode>
                <c:ptCount val="9"/>
                <c:pt idx="0">
                  <c:v>54.956334178947998</c:v>
                </c:pt>
                <c:pt idx="1">
                  <c:v>17.452064100226</c:v>
                </c:pt>
                <c:pt idx="2">
                  <c:v>1.9844038725451998E-2</c:v>
                </c:pt>
                <c:pt idx="3">
                  <c:v>48.065500066066001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6.1658921021301998</c:v>
                </c:pt>
                <c:pt idx="8">
                  <c:v>28.606810602690999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131472"/>
        <c:axId val="522131864"/>
      </c:scatterChart>
      <c:valAx>
        <c:axId val="522131472"/>
        <c:scaling>
          <c:orientation val="minMax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</a:t>
                </a:r>
                <a:r>
                  <a:rPr lang="en-US"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MHz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22131864"/>
        <c:crosses val="autoZero"/>
        <c:crossBetween val="midCat"/>
      </c:valAx>
      <c:valAx>
        <c:axId val="52213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R/Q, </a:t>
                </a:r>
                <a:r>
                  <a:rPr lang="el-GR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endParaRPr 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22131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588367731758261"/>
          <c:y val="0.26870718904039437"/>
          <c:w val="0.40158118319309405"/>
          <c:h val="0.18890756033544587"/>
        </c:manualLayout>
      </c:layout>
      <c:overlay val="0"/>
      <c:spPr>
        <a:solidFill>
          <a:srgbClr val="FFCCFF">
            <a:alpha val="37000"/>
          </a:srgb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10/27/2016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3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2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60645"/>
            <a:ext cx="7526338" cy="48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 Heating of the ceramic windows. HOM in the cavity of latest design.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6"/>
            <a:ext cx="7526338" cy="7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2</a:t>
            </a:r>
            <a:r>
              <a:rPr lang="en-US" altLang="en-US" baseline="30000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nd</a:t>
            </a:r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Harmonic cavity </a:t>
            </a:r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meeting</a:t>
            </a:r>
            <a:endParaRPr lang="en-US" altLang="en-US" dirty="0">
              <a:latin typeface="Times New Roman" panose="02020603050405020304" pitchFamily="18" charset="0"/>
              <a:ea typeface="Geneva" pitchFamily="121" charset="-128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October 27, 2016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806450" y="3915560"/>
            <a:ext cx="7526338" cy="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Gennady Romanov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losses in the ceramic windows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296290" y="1746145"/>
            <a:ext cx="37259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Acc. Voltage =  100 kV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injection: I=140 A, F= 75.96 MHz, constant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extraction: I=700, F=106.63 MHz, constant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l-GR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Repetition rate 15 Hz</a:t>
            </a:r>
          </a:p>
          <a:p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losses: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window:          thermal losses of 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 W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Conical window:    thermal losses 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46.5 W</a:t>
            </a: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11027"/>
          <a:stretch/>
        </p:blipFill>
        <p:spPr>
          <a:xfrm>
            <a:off x="228598" y="3890123"/>
            <a:ext cx="4960815" cy="2095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11032"/>
          <a:stretch/>
        </p:blipFill>
        <p:spPr>
          <a:xfrm>
            <a:off x="228597" y="1144835"/>
            <a:ext cx="4960815" cy="20954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6450" y="3411321"/>
            <a:ext cx="3902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Distributions at coil I = 700 A, F = 106.63 MHz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9236" y="2900307"/>
            <a:ext cx="152317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electric field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5123" y="5571318"/>
            <a:ext cx="179728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dielectric losses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6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design of windows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983416"/>
            <a:ext cx="2634882" cy="4931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56" y="1227437"/>
            <a:ext cx="5628746" cy="3179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3459" y="4588302"/>
            <a:ext cx="4959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cooling channels are not defined yet.</a:t>
            </a:r>
          </a:p>
          <a:p>
            <a:r>
              <a:rPr lang="en-US" sz="18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Assumption: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of the copper walls is uniform and equals to 30˚C.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8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simulations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078" r="11241"/>
          <a:stretch/>
        </p:blipFill>
        <p:spPr>
          <a:xfrm>
            <a:off x="4967417" y="951979"/>
            <a:ext cx="3883758" cy="188524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081" r="10944"/>
          <a:stretch/>
        </p:blipFill>
        <p:spPr>
          <a:xfrm>
            <a:off x="4967416" y="3212757"/>
            <a:ext cx="3952035" cy="191115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6364" r="47247"/>
          <a:stretch/>
        </p:blipFill>
        <p:spPr>
          <a:xfrm>
            <a:off x="163554" y="951979"/>
            <a:ext cx="1875374" cy="431482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7393" r="40352"/>
          <a:stretch/>
        </p:blipFill>
        <p:spPr>
          <a:xfrm>
            <a:off x="2284614" y="951979"/>
            <a:ext cx="2546595" cy="431482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58582" y="5266804"/>
            <a:ext cx="160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5.3˚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8802" y="5198452"/>
            <a:ext cx="160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0.1˚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213" y="5748058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thermal losses in the windows were assumed uniformly distributed.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8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 in the latest cavity version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8" y="1094589"/>
            <a:ext cx="3733747" cy="4225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99" t="5792" r="34426"/>
          <a:stretch/>
        </p:blipFill>
        <p:spPr>
          <a:xfrm>
            <a:off x="3970638" y="1087395"/>
            <a:ext cx="1573428" cy="1942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4717" t="5929" r="34697"/>
          <a:stretch/>
        </p:blipFill>
        <p:spPr>
          <a:xfrm>
            <a:off x="5585253" y="1274382"/>
            <a:ext cx="1655805" cy="20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6509" t="6335" r="31302"/>
          <a:stretch/>
        </p:blipFill>
        <p:spPr>
          <a:xfrm>
            <a:off x="3810449" y="3693417"/>
            <a:ext cx="1645006" cy="2028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32966" r="32866"/>
          <a:stretch/>
        </p:blipFill>
        <p:spPr>
          <a:xfrm>
            <a:off x="5593491" y="3678817"/>
            <a:ext cx="1639331" cy="19425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32887" t="1164" r="32942"/>
          <a:stretch/>
        </p:blipFill>
        <p:spPr>
          <a:xfrm>
            <a:off x="7331676" y="3682314"/>
            <a:ext cx="1655805" cy="1939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448" y="5455694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garnet, </a:t>
            </a: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3651" y="3032205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mode,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69.25 MHz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32634" y="5655749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258.42 MHz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7297" y="5651682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284.7 MHz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8157" y="3245063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142.26 MHz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0638" y="5659274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188.14 MHz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30949" r="30597"/>
          <a:stretch/>
        </p:blipFill>
        <p:spPr>
          <a:xfrm>
            <a:off x="7341674" y="1275757"/>
            <a:ext cx="1628441" cy="1938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76248" y="3243574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154 MHz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0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HOMs in different models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3569"/>
              </p:ext>
            </p:extLst>
          </p:nvPr>
        </p:nvGraphicFramePr>
        <p:xfrm>
          <a:off x="1829615" y="1355639"/>
          <a:ext cx="499110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2437" y="4765589"/>
            <a:ext cx="8372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R/Q for operating mode is almost the same in all three models.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HOMs associated with the tuner are almost the same.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HOMs associated with the tube cavity got higher frequency.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tube cavity provides additional damping for HOMs.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7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Imitation of beam.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4243" r="32443"/>
          <a:stretch/>
        </p:blipFill>
        <p:spPr>
          <a:xfrm>
            <a:off x="252122" y="1834452"/>
            <a:ext cx="3103926" cy="4123189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2437" y="841197"/>
            <a:ext cx="2558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domain,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I_bias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140 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707332" y="5478161"/>
            <a:ext cx="1532025" cy="313038"/>
          </a:xfrm>
          <a:prstGeom prst="wedgeRectCallout">
            <a:avLst>
              <a:gd name="adj1" fmla="val 14118"/>
              <a:gd name="adj2" fmla="val -332008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 port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15405"/>
          <a:stretch/>
        </p:blipFill>
        <p:spPr>
          <a:xfrm>
            <a:off x="3696837" y="889975"/>
            <a:ext cx="2275318" cy="247448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16067"/>
          <a:stretch/>
        </p:blipFill>
        <p:spPr>
          <a:xfrm>
            <a:off x="6016684" y="889974"/>
            <a:ext cx="2575381" cy="247448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20841"/>
          <a:stretch/>
        </p:blipFill>
        <p:spPr>
          <a:xfrm>
            <a:off x="3574452" y="3509026"/>
            <a:ext cx="2397703" cy="239583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r="18456"/>
          <a:stretch/>
        </p:blipFill>
        <p:spPr>
          <a:xfrm>
            <a:off x="6016684" y="3509026"/>
            <a:ext cx="2682473" cy="239583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041734" y="1192466"/>
            <a:ext cx="1681633" cy="646331"/>
          </a:xfrm>
          <a:prstGeom prst="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nearest HOMs that the “beam”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sees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(ignore the peak values)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7663" y="1921103"/>
            <a:ext cx="215299" cy="148542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79504" y="1889622"/>
            <a:ext cx="121631" cy="55941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49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Look at the </a:t>
            </a:r>
            <a:r>
              <a:rPr lang="en-US" smtClean="0">
                <a:solidFill>
                  <a:srgbClr val="000000"/>
                </a:solidFill>
              </a:rPr>
              <a:t>dipole modes.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Connect </a:t>
            </a:r>
            <a:r>
              <a:rPr lang="en-US" dirty="0" smtClean="0">
                <a:solidFill>
                  <a:srgbClr val="000000"/>
                </a:solidFill>
              </a:rPr>
              <a:t>the damper to the cavity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New </a:t>
            </a:r>
            <a:r>
              <a:rPr lang="en-US" dirty="0" smtClean="0">
                <a:solidFill>
                  <a:srgbClr val="000000"/>
                </a:solidFill>
              </a:rPr>
              <a:t>optimization of damper with tube </a:t>
            </a:r>
            <a:r>
              <a:rPr lang="en-US" dirty="0" smtClean="0">
                <a:solidFill>
                  <a:srgbClr val="000000"/>
                </a:solidFill>
              </a:rPr>
              <a:t>cavity (apparently).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27/X-2016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Heating of the ceramic windows. HOM.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78124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27065</TotalTime>
  <Words>406</Words>
  <Application>Microsoft Office PowerPoint</Application>
  <PresentationFormat>On-screen Show (4:3)</PresentationFormat>
  <Paragraphs>75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 Heating of the ceramic windows. HOM in the cavity of latest design.</vt:lpstr>
      <vt:lpstr>Thermal losses in the ceramic windows</vt:lpstr>
      <vt:lpstr>Mechanical design of windows</vt:lpstr>
      <vt:lpstr>Thermal simulations</vt:lpstr>
      <vt:lpstr>HOM in the latest cavity version</vt:lpstr>
      <vt:lpstr>HOMs in different models </vt:lpstr>
      <vt:lpstr>Imitation of beam.</vt:lpstr>
      <vt:lpstr>Next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</dc:title>
  <dc:creator>Gennady Romanov x6766 12815N</dc:creator>
  <cp:lastModifiedBy>Gennady Romanov x6766 12815N</cp:lastModifiedBy>
  <cp:revision>486</cp:revision>
  <cp:lastPrinted>2014-01-20T19:40:21Z</cp:lastPrinted>
  <dcterms:created xsi:type="dcterms:W3CDTF">2015-06-19T17:30:25Z</dcterms:created>
  <dcterms:modified xsi:type="dcterms:W3CDTF">2016-10-27T14:23:06Z</dcterms:modified>
</cp:coreProperties>
</file>