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14"/>
  </p:notesMasterIdLst>
  <p:handoutMasterIdLst>
    <p:handoutMasterId r:id="rId15"/>
  </p:handoutMasterIdLst>
  <p:sldIdLst>
    <p:sldId id="265" r:id="rId3"/>
    <p:sldId id="266" r:id="rId4"/>
    <p:sldId id="277" r:id="rId5"/>
    <p:sldId id="276" r:id="rId6"/>
    <p:sldId id="279" r:id="rId7"/>
    <p:sldId id="280" r:id="rId8"/>
    <p:sldId id="278" r:id="rId9"/>
    <p:sldId id="281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4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11/14/2016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11/14/2016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98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32404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Linac Laser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Notcher Free-Space optics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28703"/>
            <a:ext cx="7526338" cy="8014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Todd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Johnson</a:t>
            </a:r>
          </a:p>
          <a:p>
            <a:pPr algn="ctr"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Laser Notcher External Review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algn="ctr"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14-15 November 2016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algn="ctr"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487015"/>
            <a:ext cx="8675688" cy="5418833"/>
          </a:xfrm>
        </p:spPr>
      </p:pic>
    </p:spTree>
    <p:extLst>
      <p:ext uri="{BB962C8B-B14F-4D97-AF65-F5344CB8AC3E}">
        <p14:creationId xmlns:p14="http://schemas.microsoft.com/office/powerpoint/2010/main" val="474187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336786"/>
            <a:ext cx="8675688" cy="5405783"/>
          </a:xfrm>
        </p:spPr>
      </p:pic>
    </p:spTree>
    <p:extLst>
      <p:ext uri="{BB962C8B-B14F-4D97-AF65-F5344CB8AC3E}">
        <p14:creationId xmlns:p14="http://schemas.microsoft.com/office/powerpoint/2010/main" val="2678710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151788" y="157957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   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12 Nov 2016</a:t>
            </a:r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b="1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Laser Notcher External Review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445370"/>
            <a:ext cx="9092556" cy="5585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Beam sizes through the Free Space system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46" y="1923713"/>
            <a:ext cx="8839200" cy="246587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6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 rotWithShape="1">
          <a:blip r:embed="rId2"/>
          <a:srcRect t="16322"/>
          <a:stretch/>
        </p:blipFill>
        <p:spPr>
          <a:xfrm>
            <a:off x="452437" y="2788170"/>
            <a:ext cx="8675688" cy="3180252"/>
          </a:xfrm>
        </p:spPr>
      </p:pic>
      <p:sp>
        <p:nvSpPr>
          <p:cNvPr id="8" name="TextBox 7"/>
          <p:cNvSpPr txBox="1"/>
          <p:nvPr/>
        </p:nvSpPr>
        <p:spPr>
          <a:xfrm>
            <a:off x="1131523" y="208107"/>
            <a:ext cx="77351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Jay Doster simulations for two-pass amplification in RBA &amp; REA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modules for 16 notch pulses and 16 pulses/notch assuming 4.7 </a:t>
            </a:r>
            <a:r>
              <a:rPr lang="en-US" sz="1800" dirty="0" err="1" smtClean="0"/>
              <a:t>uJ</a:t>
            </a:r>
            <a:r>
              <a:rPr lang="en-US" sz="1800" dirty="0" smtClean="0"/>
              <a:t>/pulse.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--- Simulations don’t take into account pre-distortion of pulses…</a:t>
            </a:r>
          </a:p>
          <a:p>
            <a:r>
              <a:rPr lang="en-US" sz="1800" dirty="0" smtClean="0"/>
              <a:t> --- Both modules operate at 130 A  (nominal) pulsed at 15 Hz (max pulse 250 us)</a:t>
            </a:r>
          </a:p>
          <a:p>
            <a:r>
              <a:rPr lang="en-US" sz="1800" dirty="0" smtClean="0"/>
              <a:t>--- RBA  stores about 40 </a:t>
            </a:r>
            <a:r>
              <a:rPr lang="en-US" sz="1800" dirty="0" err="1" smtClean="0"/>
              <a:t>mJ</a:t>
            </a:r>
            <a:r>
              <a:rPr lang="en-US" sz="1800" dirty="0" smtClean="0"/>
              <a:t> and each pulse will extract 200-600 </a:t>
            </a:r>
            <a:r>
              <a:rPr lang="en-US" sz="1800" dirty="0" err="1" smtClean="0"/>
              <a:t>uJ</a:t>
            </a:r>
            <a:endParaRPr lang="en-US" sz="1800" dirty="0" smtClean="0"/>
          </a:p>
          <a:p>
            <a:r>
              <a:rPr lang="en-US" sz="1800" dirty="0" smtClean="0"/>
              <a:t>---REA operates in nearly ‘steady state’ .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   The amount of energy stored due to diode pumps between each pulse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   is equal to the energy extracted each pulse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44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38218" y="4032765"/>
            <a:ext cx="8700851" cy="10912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3643"/>
            <a:ext cx="4626415" cy="3219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15" y="613267"/>
            <a:ext cx="3929221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7" r="17436" b="16527"/>
          <a:stretch/>
        </p:blipFill>
        <p:spPr>
          <a:xfrm>
            <a:off x="228600" y="1071432"/>
            <a:ext cx="3893695" cy="276274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3149" y="4137409"/>
            <a:ext cx="8700851" cy="109125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Set up timing for RBA and REA according to Jay’s simulations.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Shifted REA a little earlier which flattened out notch pulses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 r="18033" b="14508"/>
          <a:stretch/>
        </p:blipFill>
        <p:spPr>
          <a:xfrm>
            <a:off x="4952400" y="1071432"/>
            <a:ext cx="3861685" cy="2870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1720" y="128931"/>
            <a:ext cx="576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timing adjustment for RBA &amp; 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3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Space Amplifier(s)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868" y="935066"/>
            <a:ext cx="8672513" cy="4987867"/>
          </a:xfrm>
        </p:spPr>
        <p:txBody>
          <a:bodyPr/>
          <a:lstStyle/>
          <a:p>
            <a:r>
              <a:rPr lang="en-US" dirty="0" smtClean="0"/>
              <a:t>Two amplifier modules (double pass) REA and RBA</a:t>
            </a:r>
          </a:p>
          <a:p>
            <a:r>
              <a:rPr lang="en-US" dirty="0" smtClean="0"/>
              <a:t>RBA  SSG measurement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REA SSG measurement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7</a:t>
            </a:fld>
            <a:endParaRPr lang="en-US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69186" y="4059434"/>
            <a:ext cx="8573877" cy="1761725"/>
            <a:chOff x="228600" y="1557105"/>
            <a:chExt cx="8573877" cy="17617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417"/>
            <a:stretch/>
          </p:blipFill>
          <p:spPr>
            <a:xfrm>
              <a:off x="228600" y="1575411"/>
              <a:ext cx="1919689" cy="17434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26"/>
            <a:stretch/>
          </p:blipFill>
          <p:spPr>
            <a:xfrm>
              <a:off x="2494780" y="1588432"/>
              <a:ext cx="1867900" cy="17173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03"/>
            <a:stretch/>
          </p:blipFill>
          <p:spPr>
            <a:xfrm>
              <a:off x="4817340" y="1566257"/>
              <a:ext cx="1847540" cy="17213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162"/>
            <a:stretch/>
          </p:blipFill>
          <p:spPr>
            <a:xfrm>
              <a:off x="6880969" y="1557105"/>
              <a:ext cx="1921508" cy="17396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86363" y="5764050"/>
            <a:ext cx="1729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Zero current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782269" y="5789971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 smtClean="0"/>
              <a:t> 130 Amp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6275" y="441212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440 </a:t>
            </a:r>
            <a:r>
              <a:rPr lang="en-US" sz="1800" dirty="0" err="1" smtClean="0">
                <a:solidFill>
                  <a:schemeClr val="bg1"/>
                </a:solidFill>
              </a:rPr>
              <a:t>uV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7108" y="4305493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360 mV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3" y="1729397"/>
            <a:ext cx="2266137" cy="16996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86" y="1729397"/>
            <a:ext cx="2321757" cy="17413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54" y="1779372"/>
            <a:ext cx="2747049" cy="16820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97223" y="2016219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880 </a:t>
            </a:r>
            <a:r>
              <a:rPr lang="en-US" sz="1800" dirty="0" err="1" smtClean="0">
                <a:solidFill>
                  <a:schemeClr val="bg1"/>
                </a:solidFill>
              </a:rPr>
              <a:t>uV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0187" y="182606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652 mV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90069" y="2969978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120 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1426" y="5808136"/>
            <a:ext cx="2717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SSG  ~ 30 dB for REA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13747" y="4259326"/>
            <a:ext cx="935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8842" y="4305493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Bunch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Frequency Instability in Grumman modules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8" y="929390"/>
            <a:ext cx="3164416" cy="237331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 Nov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Laser Notcher External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59" y="929390"/>
            <a:ext cx="3164418" cy="2373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7" y="3851800"/>
            <a:ext cx="3115808" cy="2336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42" y="3957800"/>
            <a:ext cx="2833141" cy="21248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7709" y="3346419"/>
            <a:ext cx="109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RBA 0A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19086" y="3393986"/>
            <a:ext cx="1406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RBA 130A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05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 bwMode="auto">
          <a:xfrm>
            <a:off x="228600" y="374033"/>
            <a:ext cx="8675688" cy="56447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3833</TotalTime>
  <Words>254</Words>
  <Application>Microsoft Office PowerPoint</Application>
  <PresentationFormat>On-screen Show (4:3)</PresentationFormat>
  <Paragraphs>57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MS PGothic</vt:lpstr>
      <vt:lpstr>MS PGothic</vt:lpstr>
      <vt:lpstr>Arial</vt:lpstr>
      <vt:lpstr>Calibri</vt:lpstr>
      <vt:lpstr>Geneva</vt:lpstr>
      <vt:lpstr>Helvetica</vt:lpstr>
      <vt:lpstr>Wingdings</vt:lpstr>
      <vt:lpstr>FNAL_TemplateMac_060514</vt:lpstr>
      <vt:lpstr>Fermilab: Footer Only</vt:lpstr>
      <vt:lpstr>Linac Laser Notcher Free-Space optics</vt:lpstr>
      <vt:lpstr>    </vt:lpstr>
      <vt:lpstr>Beam sizes through the Free Space system</vt:lpstr>
      <vt:lpstr>PowerPoint Presentation</vt:lpstr>
      <vt:lpstr>PowerPoint Presentation</vt:lpstr>
      <vt:lpstr>PowerPoint Presentation</vt:lpstr>
      <vt:lpstr>Free Space Amplifier(s)</vt:lpstr>
      <vt:lpstr>High Frequency Instability in Grumman modules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Linac Laser Notcher Free-Space optics and Instrumentation</dc:title>
  <dc:creator>Todd R Johnson</dc:creator>
  <cp:lastModifiedBy>David E. Johnson x2493 04214N</cp:lastModifiedBy>
  <cp:revision>20</cp:revision>
  <cp:lastPrinted>2014-01-20T19:40:21Z</cp:lastPrinted>
  <dcterms:created xsi:type="dcterms:W3CDTF">2016-11-10T17:21:39Z</dcterms:created>
  <dcterms:modified xsi:type="dcterms:W3CDTF">2016-11-14T14:29:24Z</dcterms:modified>
</cp:coreProperties>
</file>