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65" r:id="rId3"/>
    <p:sldId id="320" r:id="rId4"/>
    <p:sldId id="313" r:id="rId5"/>
    <p:sldId id="314" r:id="rId6"/>
    <p:sldId id="321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nady Romanov x6766 12815N" initials="GRx1" lastIdx="1" clrIdx="0">
    <p:extLst>
      <p:ext uri="{19B8F6BF-5375-455C-9EA6-DF929625EA0E}">
        <p15:presenceInfo xmlns:p15="http://schemas.microsoft.com/office/powerpoint/2012/main" userId="S-1-5-21-1644491937-1202660629-839522115-9843" providerId="AD"/>
      </p:ext>
    </p:extLst>
  </p:cmAuthor>
  <p:cmAuthor id="2" name="Gennady Romanov x6766 12815N" initials="GRx1 [2]" lastIdx="0" clrIdx="1">
    <p:extLst>
      <p:ext uri="{19B8F6BF-5375-455C-9EA6-DF929625EA0E}">
        <p15:presenceInfo xmlns:p15="http://schemas.microsoft.com/office/powerpoint/2012/main" userId="Gennady Romanov x6766 12815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C5AD9"/>
    <a:srgbClr val="025DF0"/>
    <a:srgbClr val="E8D9F3"/>
    <a:srgbClr val="63666A"/>
    <a:srgbClr val="004C97"/>
    <a:srgbClr val="404040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76" autoAdjust="0"/>
    <p:restoredTop sz="94682" autoAdjust="0"/>
  </p:normalViewPr>
  <p:slideViewPr>
    <p:cSldViewPr snapToGrid="0" snapToObjects="1">
      <p:cViewPr varScale="1">
        <p:scale>
          <a:sx n="116" d="100"/>
          <a:sy n="116" d="100"/>
        </p:scale>
        <p:origin x="17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fermicloud-my.sharepoint.com/personal/gromanov_services_fnal_gov/Documents/HOM_2ndHarm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fermicloud-my.sharepoint.com/personal/gromanov_services_fnal_gov/Documents/HOM_2ndHarm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fermicloud-my.sharepoint.com/personal/gromanov_services_fnal_gov/Documents/HOM_2ndHar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Z1,1</a:t>
            </a:r>
            <a:r>
              <a:rPr lang="en-US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(magnitude)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676886282277364"/>
          <c:y val="4.0899795501022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240802553241509"/>
          <c:y val="0.15028645959132408"/>
          <c:w val="0.71564850544309944"/>
          <c:h val="0.61701367083715752"/>
        </c:manualLayout>
      </c:layout>
      <c:scatterChart>
        <c:scatterStyle val="lineMarker"/>
        <c:varyColors val="0"/>
        <c:ser>
          <c:idx val="0"/>
          <c:order val="0"/>
          <c:tx>
            <c:v>Oper. mode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nEWcAVITYcOUPLER!$A$4:$A$9</c:f>
              <c:numCache>
                <c:formatCode>General</c:formatCode>
                <c:ptCount val="6"/>
                <c:pt idx="0">
                  <c:v>140</c:v>
                </c:pt>
                <c:pt idx="1">
                  <c:v>170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700</c:v>
                </c:pt>
              </c:numCache>
            </c:numRef>
          </c:xVal>
          <c:yVal>
            <c:numRef>
              <c:f>nEWcAVITYcOUPLER!$C$4:$C$9</c:f>
              <c:numCache>
                <c:formatCode>General</c:formatCode>
                <c:ptCount val="6"/>
                <c:pt idx="0">
                  <c:v>26495.4232151943</c:v>
                </c:pt>
                <c:pt idx="1">
                  <c:v>26185.817081326801</c:v>
                </c:pt>
                <c:pt idx="2">
                  <c:v>27805.501501737501</c:v>
                </c:pt>
                <c:pt idx="3">
                  <c:v>28485.767943335999</c:v>
                </c:pt>
                <c:pt idx="4">
                  <c:v>27843.392710517801</c:v>
                </c:pt>
                <c:pt idx="5">
                  <c:v>28566.322655225202</c:v>
                </c:pt>
              </c:numCache>
            </c:numRef>
          </c:yVal>
          <c:smooth val="0"/>
        </c:ser>
        <c:ser>
          <c:idx val="2"/>
          <c:order val="1"/>
          <c:tx>
            <c:v>HOM_1</c:v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nEWcAVITYcOUPLER!$D$4:$D$10</c:f>
              <c:numCache>
                <c:formatCode>General</c:formatCode>
                <c:ptCount val="7"/>
                <c:pt idx="0">
                  <c:v>140</c:v>
                </c:pt>
                <c:pt idx="1">
                  <c:v>170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400</c:v>
                </c:pt>
                <c:pt idx="6">
                  <c:v>700</c:v>
                </c:pt>
              </c:numCache>
            </c:numRef>
          </c:xVal>
          <c:yVal>
            <c:numRef>
              <c:f>nEWcAVITYcOUPLER!$F$4:$F$10</c:f>
              <c:numCache>
                <c:formatCode>General</c:formatCode>
                <c:ptCount val="7"/>
                <c:pt idx="0">
                  <c:v>15388.9553880003</c:v>
                </c:pt>
                <c:pt idx="1">
                  <c:v>12699.420833017801</c:v>
                </c:pt>
                <c:pt idx="2">
                  <c:v>11293.064005644999</c:v>
                </c:pt>
                <c:pt idx="3">
                  <c:v>8422.5316095425005</c:v>
                </c:pt>
                <c:pt idx="4">
                  <c:v>6015.3367829664003</c:v>
                </c:pt>
                <c:pt idx="5">
                  <c:v>2991.4761251974001</c:v>
                </c:pt>
                <c:pt idx="6">
                  <c:v>113.76809270760999</c:v>
                </c:pt>
              </c:numCache>
            </c:numRef>
          </c:yVal>
          <c:smooth val="0"/>
        </c:ser>
        <c:ser>
          <c:idx val="1"/>
          <c:order val="2"/>
          <c:tx>
            <c:v>HOM_2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nEWcAVITYcOUPLER!$A$4:$A$9</c:f>
              <c:numCache>
                <c:formatCode>General</c:formatCode>
                <c:ptCount val="6"/>
                <c:pt idx="0">
                  <c:v>140</c:v>
                </c:pt>
                <c:pt idx="1">
                  <c:v>170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700</c:v>
                </c:pt>
              </c:numCache>
            </c:numRef>
          </c:xVal>
          <c:yVal>
            <c:numRef>
              <c:f>nEWcAVITYcOUPLER!$I$4:$I$9</c:f>
              <c:numCache>
                <c:formatCode>General</c:formatCode>
                <c:ptCount val="6"/>
                <c:pt idx="0">
                  <c:v>28293.4465756879</c:v>
                </c:pt>
                <c:pt idx="1">
                  <c:v>31307</c:v>
                </c:pt>
                <c:pt idx="2">
                  <c:v>32522.251094973399</c:v>
                </c:pt>
                <c:pt idx="3">
                  <c:v>33347.986505121902</c:v>
                </c:pt>
                <c:pt idx="4">
                  <c:v>34319.358071232302</c:v>
                </c:pt>
                <c:pt idx="5">
                  <c:v>34949.6549052923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125368"/>
        <c:axId val="515126152"/>
      </c:scatterChart>
      <c:valAx>
        <c:axId val="515125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I_bias,</a:t>
                </a:r>
                <a:r>
                  <a:rPr lang="en-US" sz="14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3634515973976917"/>
              <c:y val="0.848772523066518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5126152"/>
        <c:crosses val="autoZero"/>
        <c:crossBetween val="midCat"/>
      </c:valAx>
      <c:valAx>
        <c:axId val="515126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5125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290396835713001"/>
          <c:y val="0.4099568199136398"/>
          <c:w val="0.47063842987450599"/>
          <c:h val="0.224331555329777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Z1,1</a:t>
            </a:r>
            <a:r>
              <a:rPr lang="en-US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lang="en-US" b="1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R_damp</a:t>
            </a:r>
            <a:r>
              <a:rPr lang="en-US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b="1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I_bias</a:t>
            </a:r>
            <a:r>
              <a:rPr lang="en-US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140 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520946923125793"/>
          <c:y val="0.1560298911680626"/>
          <c:w val="0.6128439458431274"/>
          <c:h val="0.62307838908671442"/>
        </c:manualLayout>
      </c:layout>
      <c:scatterChart>
        <c:scatterStyle val="smoothMarker"/>
        <c:varyColors val="0"/>
        <c:ser>
          <c:idx val="0"/>
          <c:order val="0"/>
          <c:tx>
            <c:v>HOM_2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Damping!$A$4:$A$9</c:f>
              <c:numCache>
                <c:formatCode>General</c:formatCode>
                <c:ptCount val="6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</c:numCache>
            </c:numRef>
          </c:xVal>
          <c:yVal>
            <c:numRef>
              <c:f>Damping!$C$4:$C$9</c:f>
              <c:numCache>
                <c:formatCode>General</c:formatCode>
                <c:ptCount val="6"/>
                <c:pt idx="0">
                  <c:v>8151.2114235941999</c:v>
                </c:pt>
                <c:pt idx="1">
                  <c:v>6793.8092600139998</c:v>
                </c:pt>
                <c:pt idx="2">
                  <c:v>5872.2259659219999</c:v>
                </c:pt>
                <c:pt idx="3">
                  <c:v>5220.7640229885001</c:v>
                </c:pt>
                <c:pt idx="4">
                  <c:v>4728.0438363307003</c:v>
                </c:pt>
                <c:pt idx="5">
                  <c:v>4355.8080580670003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5714544"/>
        <c:axId val="295720424"/>
      </c:scatterChart>
      <c:scatterChart>
        <c:scatterStyle val="smoothMarker"/>
        <c:varyColors val="0"/>
        <c:ser>
          <c:idx val="1"/>
          <c:order val="1"/>
          <c:tx>
            <c:v>Oper. mode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Damping!$A$4:$A$9</c:f>
              <c:numCache>
                <c:formatCode>General</c:formatCode>
                <c:ptCount val="6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</c:numCache>
            </c:numRef>
          </c:xVal>
          <c:yVal>
            <c:numRef>
              <c:f>Damping!$F$4:$F$9</c:f>
              <c:numCache>
                <c:formatCode>General</c:formatCode>
                <c:ptCount val="6"/>
                <c:pt idx="0">
                  <c:v>23097.657355089399</c:v>
                </c:pt>
                <c:pt idx="1">
                  <c:v>23128.725835006899</c:v>
                </c:pt>
                <c:pt idx="2">
                  <c:v>23309.0942455898</c:v>
                </c:pt>
                <c:pt idx="3">
                  <c:v>23524.1901845457</c:v>
                </c:pt>
                <c:pt idx="4">
                  <c:v>23742.3611734966</c:v>
                </c:pt>
                <c:pt idx="5">
                  <c:v>23943.183011160301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5718856"/>
        <c:axId val="295719640"/>
      </c:scatterChart>
      <c:valAx>
        <c:axId val="295714544"/>
        <c:scaling>
          <c:orientation val="minMax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R_damp,</a:t>
                </a:r>
                <a:r>
                  <a:rPr lang="en-US" sz="14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Ohm</a:t>
                </a:r>
                <a:endPara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5720424"/>
        <c:crosses val="autoZero"/>
        <c:crossBetween val="midCat"/>
      </c:valAx>
      <c:valAx>
        <c:axId val="295720424"/>
        <c:scaling>
          <c:orientation val="minMax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HOM_2, Z11,</a:t>
                </a:r>
                <a:r>
                  <a:rPr lang="en-US" sz="14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Ohm</a:t>
                </a:r>
                <a:endPara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5714544"/>
        <c:crosses val="autoZero"/>
        <c:crossBetween val="midCat"/>
      </c:valAx>
      <c:valAx>
        <c:axId val="295719640"/>
        <c:scaling>
          <c:orientation val="minMax"/>
          <c:max val="29000"/>
          <c:min val="23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Oper.</a:t>
                </a:r>
                <a:r>
                  <a:rPr lang="en-US" sz="14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mode, Z11. Ohm</a:t>
                </a:r>
                <a:endPara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5718856"/>
        <c:crosses val="max"/>
        <c:crossBetween val="midCat"/>
        <c:majorUnit val="1000"/>
      </c:valAx>
      <c:valAx>
        <c:axId val="295718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5719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791232393971438"/>
          <c:y val="0.20562582543424113"/>
          <c:w val="0.25701204814774675"/>
          <c:h val="0.162692879950515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Z1,1</a:t>
            </a:r>
            <a:r>
              <a:rPr lang="en-US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 I_bias at R_damp of 80 </a:t>
            </a:r>
            <a:r>
              <a:rPr lang="el-GR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Damping!$H$4:$H$9</c:f>
              <c:numCache>
                <c:formatCode>General</c:formatCode>
                <c:ptCount val="6"/>
                <c:pt idx="0">
                  <c:v>140</c:v>
                </c:pt>
                <c:pt idx="1">
                  <c:v>170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700</c:v>
                </c:pt>
              </c:numCache>
            </c:numRef>
          </c:xVal>
          <c:yVal>
            <c:numRef>
              <c:f>Damping!$I$4:$I$9</c:f>
              <c:numCache>
                <c:formatCode>General</c:formatCode>
                <c:ptCount val="6"/>
                <c:pt idx="0">
                  <c:v>4355.8080580670003</c:v>
                </c:pt>
                <c:pt idx="1">
                  <c:v>4143.0234971999998</c:v>
                </c:pt>
                <c:pt idx="2">
                  <c:v>3968.6928737153999</c:v>
                </c:pt>
                <c:pt idx="3">
                  <c:v>3709.6549057098</c:v>
                </c:pt>
                <c:pt idx="4">
                  <c:v>3571.1999266777998</c:v>
                </c:pt>
                <c:pt idx="5">
                  <c:v>3500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432600"/>
        <c:axId val="166432208"/>
      </c:scatterChart>
      <c:valAx>
        <c:axId val="166432600"/>
        <c:scaling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I_bias,</a:t>
                </a:r>
                <a:r>
                  <a:rPr lang="en-US" sz="14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3735411198600183"/>
              <c:y val="0.871778487752928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6432208"/>
        <c:crosses val="autoZero"/>
        <c:crossBetween val="midCat"/>
      </c:valAx>
      <c:valAx>
        <c:axId val="166432208"/>
        <c:scaling>
          <c:orientation val="minMax"/>
          <c:min val="3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HOM_2,</a:t>
                </a:r>
                <a:r>
                  <a:rPr lang="en-US" sz="14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Z11, Ohm</a:t>
                </a:r>
                <a:endPara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2222222222222223E-2"/>
              <c:y val="0.216123367965585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6432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11/17/2016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11/17/2016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536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81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2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16/XI-2016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Gennady Romanov | HOM in the cavity with HOM damper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16/XI-2016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HOM in the cavity with HOM damper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16/XI-2016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HOM in the cavity with HOM damper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16/XI-2016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HOM in the cavity with HOM damper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16/XI-2016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HOM in the cavity with HOM damper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16/XI-2016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HOM in the cavity with HOM damper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16/XI-2016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HOM in the cavity with HOM damper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16/XI-2016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HOM in the cavity with HOM damper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16/XI-2016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Gennady Romanov | HOM in the cavity with HOM damper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16/XI-2016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Gennady Romanov | HOM in the cavity with HOM damper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2960645"/>
            <a:ext cx="7526338" cy="48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> HOM in the cavity with HOM damper.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6"/>
            <a:ext cx="7526338" cy="714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2</a:t>
            </a:r>
            <a:r>
              <a:rPr lang="en-US" altLang="en-US" baseline="30000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nd</a:t>
            </a:r>
            <a:r>
              <a:rPr lang="en-US" altLang="en-US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Harmonic cavity </a:t>
            </a:r>
            <a:r>
              <a:rPr lang="en-US" altLang="en-US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meeting</a:t>
            </a:r>
            <a:endParaRPr lang="en-US" altLang="en-US" dirty="0">
              <a:latin typeface="Times New Roman" panose="02020603050405020304" pitchFamily="18" charset="0"/>
              <a:ea typeface="Geneva" pitchFamily="121" charset="-128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November 16, 2016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806450" y="3915560"/>
            <a:ext cx="7526338" cy="34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Gennady Romanov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damping cavity from 2D to 3D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16/XI-2016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Gennady Romanov | HOM in the cavity with HOM damper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040193" y="3012572"/>
            <a:ext cx="2103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damping cavity is as designed in the model without tetrode.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449" r="40017"/>
          <a:stretch/>
        </p:blipFill>
        <p:spPr>
          <a:xfrm>
            <a:off x="6976825" y="3883120"/>
            <a:ext cx="2024185" cy="228521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5769" r="15289"/>
          <a:stretch/>
        </p:blipFill>
        <p:spPr>
          <a:xfrm>
            <a:off x="260716" y="1009376"/>
            <a:ext cx="3149600" cy="1766545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66430" y="3211917"/>
            <a:ext cx="2394486" cy="2559081"/>
            <a:chOff x="7790497" y="513285"/>
            <a:chExt cx="3030655" cy="297717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l="18371" r="29619"/>
            <a:stretch/>
          </p:blipFill>
          <p:spPr>
            <a:xfrm>
              <a:off x="7790497" y="513285"/>
              <a:ext cx="3030655" cy="2671660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8683283" y="2027092"/>
              <a:ext cx="1995854" cy="0"/>
            </a:xfrm>
            <a:prstGeom prst="straightConnector1">
              <a:avLst/>
            </a:prstGeom>
            <a:ln w="31750">
              <a:solidFill>
                <a:srgbClr val="0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8835683" y="638755"/>
              <a:ext cx="0" cy="264405"/>
            </a:xfrm>
            <a:prstGeom prst="straightConnector1">
              <a:avLst/>
            </a:prstGeom>
            <a:ln w="31750">
              <a:solidFill>
                <a:srgbClr val="0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987384" y="1198990"/>
              <a:ext cx="695899" cy="0"/>
            </a:xfrm>
            <a:prstGeom prst="straightConnector1">
              <a:avLst/>
            </a:prstGeom>
            <a:ln w="31750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9483383" y="2721833"/>
              <a:ext cx="0" cy="729613"/>
            </a:xfrm>
            <a:prstGeom prst="straightConnector1">
              <a:avLst/>
            </a:prstGeom>
            <a:ln w="31750"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364456" y="165776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H_L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87779" y="3121132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H_R_in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835683" y="556743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d_slot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50639" y="119899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8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_L</a:t>
              </a:r>
              <a:endPara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3481277" y="916868"/>
            <a:ext cx="3269886" cy="2834368"/>
            <a:chOff x="271584" y="439296"/>
            <a:chExt cx="4773241" cy="413749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6"/>
            <a:srcRect l="44862" t="5572" r="33721"/>
            <a:stretch/>
          </p:blipFill>
          <p:spPr>
            <a:xfrm>
              <a:off x="1360905" y="478748"/>
              <a:ext cx="2026035" cy="3843220"/>
            </a:xfrm>
            <a:prstGeom prst="rect">
              <a:avLst/>
            </a:prstGeom>
          </p:spPr>
        </p:pic>
        <p:cxnSp>
          <p:nvCxnSpPr>
            <p:cNvPr id="42" name="Straight Arrow Connector 41"/>
            <p:cNvCxnSpPr/>
            <p:nvPr/>
          </p:nvCxnSpPr>
          <p:spPr>
            <a:xfrm flipV="1">
              <a:off x="697926" y="558722"/>
              <a:ext cx="1203569" cy="7816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headEnd w="med" len="lg"/>
              <a:tailEnd type="triangle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271584" y="478748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S_R_out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697925" y="3957242"/>
              <a:ext cx="1203569" cy="7816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headEnd w="med" len="lg"/>
              <a:tailEnd type="triangle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332778" y="3587910"/>
              <a:ext cx="821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S_R_in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901494" y="4151376"/>
              <a:ext cx="0" cy="310896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>
            <a:xfrm>
              <a:off x="2209800" y="4151376"/>
              <a:ext cx="0" cy="329184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1794132" y="4207454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S_L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1627632" y="3587910"/>
              <a:ext cx="484632" cy="0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09800" y="3587910"/>
              <a:ext cx="359664" cy="0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1347216" y="3231000"/>
              <a:ext cx="813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S_Tip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>
              <a:off x="3203040" y="1737360"/>
              <a:ext cx="835560" cy="0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headEnd w="med" len="lg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4055161" y="1552694"/>
              <a:ext cx="859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H_R_in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>
              <a:off x="3203040" y="566538"/>
              <a:ext cx="835560" cy="0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headEnd w="med" len="lg"/>
              <a:tailEnd type="triangle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4039422" y="439296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H_R_out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849228" y="3871564"/>
            <a:ext cx="3741730" cy="230832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Optimized parameters for HOM cavity: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H_L – cavity length (7.2 cm)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H_R_in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inner radius (5 cm)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S_L – coupling gap length (2.5 cm)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_slot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coupling gap width (1 cm)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R_damp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Damping resistor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(4x87.5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Ohm).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S_R_in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S_R_out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d_slot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(11.5 cm)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S_R_out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12.5 cm =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H_R_out</a:t>
            </a:r>
            <a:endParaRPr lang="en-US" sz="1600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S_Tip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0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398251" y="4580021"/>
            <a:ext cx="470871" cy="18203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/>
          <a:srcRect l="32984" r="36611" b="6586"/>
          <a:stretch/>
        </p:blipFill>
        <p:spPr>
          <a:xfrm>
            <a:off x="7233277" y="943894"/>
            <a:ext cx="1706989" cy="204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6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cavity with HOM damper, but without damping resistors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16/XI-2016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Gennady Romanov | HOM in the cavity with HOM damper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713" y="3830762"/>
            <a:ext cx="4038600" cy="24711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915231"/>
            <a:ext cx="3938701" cy="2302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4733" y="979031"/>
            <a:ext cx="3974580" cy="2247355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059220"/>
              </p:ext>
            </p:extLst>
          </p:nvPr>
        </p:nvGraphicFramePr>
        <p:xfrm>
          <a:off x="228600" y="898182"/>
          <a:ext cx="4100513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80138" y="1504297"/>
            <a:ext cx="100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mode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0469" y="4148705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HOM_2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3062" y="4299936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HOM_1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6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Damping resistor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16/XI-2016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Gennady Romanov | HOM in the cavity with HOM damper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829" r="21773"/>
          <a:stretch/>
        </p:blipFill>
        <p:spPr>
          <a:xfrm>
            <a:off x="686161" y="933437"/>
            <a:ext cx="2849519" cy="1874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285" r="31411"/>
          <a:stretch/>
        </p:blipFill>
        <p:spPr>
          <a:xfrm>
            <a:off x="676275" y="2996128"/>
            <a:ext cx="2859405" cy="2876853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393993"/>
              </p:ext>
            </p:extLst>
          </p:nvPr>
        </p:nvGraphicFramePr>
        <p:xfrm>
          <a:off x="4039394" y="921848"/>
          <a:ext cx="4281488" cy="261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273667"/>
              </p:ext>
            </p:extLst>
          </p:nvPr>
        </p:nvGraphicFramePr>
        <p:xfrm>
          <a:off x="4039394" y="3608589"/>
          <a:ext cx="4281488" cy="2586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0978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Kevin’s requests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16/XI-2016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Gennady Romanov | HOM in the cavity with HOM damper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4409" r="22074"/>
          <a:stretch/>
        </p:blipFill>
        <p:spPr>
          <a:xfrm>
            <a:off x="228600" y="961595"/>
            <a:ext cx="3667387" cy="29051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955800" y="1952195"/>
            <a:ext cx="558800" cy="6096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28047" y="1767529"/>
            <a:ext cx="12186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R=13 mm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 rot="10350383">
            <a:off x="1532328" y="1446299"/>
            <a:ext cx="1295400" cy="1381125"/>
          </a:xfrm>
          <a:prstGeom prst="arc">
            <a:avLst>
              <a:gd name="adj1" fmla="val 16200000"/>
              <a:gd name="adj2" fmla="val 21545660"/>
            </a:avLst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7715" y="4210909"/>
            <a:ext cx="282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OK, radius can be even slightly bigger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1845" r="30831"/>
          <a:stretch/>
        </p:blipFill>
        <p:spPr>
          <a:xfrm>
            <a:off x="4976235" y="961595"/>
            <a:ext cx="3303373" cy="30733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76235" y="4251181"/>
            <a:ext cx="2825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Conditionally OK (look again after all mechanical details are implemented)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95807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27854</TotalTime>
  <Words>250</Words>
  <Application>Microsoft Office PowerPoint</Application>
  <PresentationFormat>On-screen Show (4:3)</PresentationFormat>
  <Paragraphs>59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MS PGothic</vt:lpstr>
      <vt:lpstr>MS PGothic</vt:lpstr>
      <vt:lpstr>Arial</vt:lpstr>
      <vt:lpstr>Calibri</vt:lpstr>
      <vt:lpstr>Geneva</vt:lpstr>
      <vt:lpstr>Helvetica</vt:lpstr>
      <vt:lpstr>Times New Roman</vt:lpstr>
      <vt:lpstr>FNAL_TemplateMac_060514</vt:lpstr>
      <vt:lpstr>Fermilab: Footer Only</vt:lpstr>
      <vt:lpstr> HOM in the cavity with HOM damper.</vt:lpstr>
      <vt:lpstr>The damping cavity from 2D to 3D </vt:lpstr>
      <vt:lpstr>The cavity with HOM damper, but without damping resistors</vt:lpstr>
      <vt:lpstr>Damping resistor</vt:lpstr>
      <vt:lpstr>Kevin’s requests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Miscellaneous</dc:title>
  <dc:creator>Gennady Romanov x6766 12815N</dc:creator>
  <cp:lastModifiedBy>Gennady Romanov x6766 12815N</cp:lastModifiedBy>
  <cp:revision>507</cp:revision>
  <cp:lastPrinted>2014-01-20T19:40:21Z</cp:lastPrinted>
  <dcterms:created xsi:type="dcterms:W3CDTF">2015-06-19T17:30:25Z</dcterms:created>
  <dcterms:modified xsi:type="dcterms:W3CDTF">2016-11-17T19:07:05Z</dcterms:modified>
</cp:coreProperties>
</file>