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107" d="100"/>
          <a:sy n="107" d="100"/>
        </p:scale>
        <p:origin x="114"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0E08F-509F-427F-A620-8CFAEAFD5401}" type="datetimeFigureOut">
              <a:rPr lang="en-US" smtClean="0"/>
              <a:t>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CD1EB-1C50-47A6-B7C7-07A1F7586AA4}" type="slidenum">
              <a:rPr lang="en-US" smtClean="0"/>
              <a:t>‹#›</a:t>
            </a:fld>
            <a:endParaRPr lang="en-US"/>
          </a:p>
        </p:txBody>
      </p:sp>
    </p:spTree>
    <p:extLst>
      <p:ext uri="{BB962C8B-B14F-4D97-AF65-F5344CB8AC3E}">
        <p14:creationId xmlns:p14="http://schemas.microsoft.com/office/powerpoint/2010/main" val="120919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1/5/2017</a:t>
            </a:r>
          </a:p>
        </p:txBody>
      </p:sp>
      <p:sp>
        <p:nvSpPr>
          <p:cNvPr id="5" name="Footer Placeholder 4"/>
          <p:cNvSpPr>
            <a:spLocks noGrp="1"/>
          </p:cNvSpPr>
          <p:nvPr>
            <p:ph type="ftr" sz="quarter" idx="11"/>
          </p:nvPr>
        </p:nvSpPr>
        <p:spPr/>
        <p:txBody>
          <a:bodyPr/>
          <a:lstStyle/>
          <a:p>
            <a:r>
              <a:rPr lang="en-US"/>
              <a:t>2-nd harmonic cavity meeting</a:t>
            </a:r>
          </a:p>
        </p:txBody>
      </p:sp>
      <p:sp>
        <p:nvSpPr>
          <p:cNvPr id="6" name="Slide Number Placeholder 5"/>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369421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1/5/2017</a:t>
            </a:r>
          </a:p>
        </p:txBody>
      </p:sp>
      <p:sp>
        <p:nvSpPr>
          <p:cNvPr id="5" name="Footer Placeholder 4"/>
          <p:cNvSpPr>
            <a:spLocks noGrp="1"/>
          </p:cNvSpPr>
          <p:nvPr>
            <p:ph type="ftr" sz="quarter" idx="11"/>
          </p:nvPr>
        </p:nvSpPr>
        <p:spPr/>
        <p:txBody>
          <a:bodyPr/>
          <a:lstStyle/>
          <a:p>
            <a:r>
              <a:rPr lang="en-US"/>
              <a:t>2-nd harmonic cavity meeting</a:t>
            </a:r>
          </a:p>
        </p:txBody>
      </p:sp>
      <p:sp>
        <p:nvSpPr>
          <p:cNvPr id="6" name="Slide Number Placeholder 5"/>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195752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1/5/2017</a:t>
            </a:r>
          </a:p>
        </p:txBody>
      </p:sp>
      <p:sp>
        <p:nvSpPr>
          <p:cNvPr id="5" name="Footer Placeholder 4"/>
          <p:cNvSpPr>
            <a:spLocks noGrp="1"/>
          </p:cNvSpPr>
          <p:nvPr>
            <p:ph type="ftr" sz="quarter" idx="11"/>
          </p:nvPr>
        </p:nvSpPr>
        <p:spPr/>
        <p:txBody>
          <a:bodyPr/>
          <a:lstStyle/>
          <a:p>
            <a:r>
              <a:rPr lang="en-US"/>
              <a:t>2-nd harmonic cavity meeting</a:t>
            </a:r>
          </a:p>
        </p:txBody>
      </p:sp>
      <p:sp>
        <p:nvSpPr>
          <p:cNvPr id="6" name="Slide Number Placeholder 5"/>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107472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1/5/2017</a:t>
            </a:r>
          </a:p>
        </p:txBody>
      </p:sp>
      <p:sp>
        <p:nvSpPr>
          <p:cNvPr id="5" name="Footer Placeholder 4"/>
          <p:cNvSpPr>
            <a:spLocks noGrp="1"/>
          </p:cNvSpPr>
          <p:nvPr>
            <p:ph type="ftr" sz="quarter" idx="11"/>
          </p:nvPr>
        </p:nvSpPr>
        <p:spPr/>
        <p:txBody>
          <a:bodyPr/>
          <a:lstStyle/>
          <a:p>
            <a:r>
              <a:rPr lang="en-US"/>
              <a:t>2-nd harmonic cavity meeting</a:t>
            </a:r>
          </a:p>
        </p:txBody>
      </p:sp>
      <p:sp>
        <p:nvSpPr>
          <p:cNvPr id="6" name="Slide Number Placeholder 5"/>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387184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1/5/2017</a:t>
            </a:r>
          </a:p>
        </p:txBody>
      </p:sp>
      <p:sp>
        <p:nvSpPr>
          <p:cNvPr id="5" name="Footer Placeholder 4"/>
          <p:cNvSpPr>
            <a:spLocks noGrp="1"/>
          </p:cNvSpPr>
          <p:nvPr>
            <p:ph type="ftr" sz="quarter" idx="11"/>
          </p:nvPr>
        </p:nvSpPr>
        <p:spPr/>
        <p:txBody>
          <a:bodyPr/>
          <a:lstStyle/>
          <a:p>
            <a:r>
              <a:rPr lang="en-US"/>
              <a:t>2-nd harmonic cavity meeting</a:t>
            </a:r>
          </a:p>
        </p:txBody>
      </p:sp>
      <p:sp>
        <p:nvSpPr>
          <p:cNvPr id="6" name="Slide Number Placeholder 5"/>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283098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1/5/2017</a:t>
            </a:r>
          </a:p>
        </p:txBody>
      </p:sp>
      <p:sp>
        <p:nvSpPr>
          <p:cNvPr id="6" name="Footer Placeholder 5"/>
          <p:cNvSpPr>
            <a:spLocks noGrp="1"/>
          </p:cNvSpPr>
          <p:nvPr>
            <p:ph type="ftr" sz="quarter" idx="11"/>
          </p:nvPr>
        </p:nvSpPr>
        <p:spPr/>
        <p:txBody>
          <a:bodyPr/>
          <a:lstStyle/>
          <a:p>
            <a:r>
              <a:rPr lang="en-US"/>
              <a:t>2-nd harmonic cavity meeting</a:t>
            </a:r>
          </a:p>
        </p:txBody>
      </p:sp>
      <p:sp>
        <p:nvSpPr>
          <p:cNvPr id="7" name="Slide Number Placeholder 6"/>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312558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1/5/2017</a:t>
            </a:r>
          </a:p>
        </p:txBody>
      </p:sp>
      <p:sp>
        <p:nvSpPr>
          <p:cNvPr id="8" name="Footer Placeholder 7"/>
          <p:cNvSpPr>
            <a:spLocks noGrp="1"/>
          </p:cNvSpPr>
          <p:nvPr>
            <p:ph type="ftr" sz="quarter" idx="11"/>
          </p:nvPr>
        </p:nvSpPr>
        <p:spPr/>
        <p:txBody>
          <a:bodyPr/>
          <a:lstStyle/>
          <a:p>
            <a:r>
              <a:rPr lang="en-US"/>
              <a:t>2-nd harmonic cavity meeting</a:t>
            </a:r>
          </a:p>
        </p:txBody>
      </p:sp>
      <p:sp>
        <p:nvSpPr>
          <p:cNvPr id="9" name="Slide Number Placeholder 8"/>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119381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119966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1/5/2017</a:t>
            </a:r>
          </a:p>
        </p:txBody>
      </p:sp>
      <p:sp>
        <p:nvSpPr>
          <p:cNvPr id="3" name="Footer Placeholder 2"/>
          <p:cNvSpPr>
            <a:spLocks noGrp="1"/>
          </p:cNvSpPr>
          <p:nvPr>
            <p:ph type="ftr" sz="quarter" idx="11"/>
          </p:nvPr>
        </p:nvSpPr>
        <p:spPr/>
        <p:txBody>
          <a:bodyPr/>
          <a:lstStyle/>
          <a:p>
            <a:r>
              <a:rPr lang="en-US"/>
              <a:t>2-nd harmonic cavity meeting</a:t>
            </a:r>
          </a:p>
        </p:txBody>
      </p:sp>
      <p:sp>
        <p:nvSpPr>
          <p:cNvPr id="4" name="Slide Number Placeholder 3"/>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343308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1/5/2017</a:t>
            </a:r>
          </a:p>
        </p:txBody>
      </p:sp>
      <p:sp>
        <p:nvSpPr>
          <p:cNvPr id="6" name="Footer Placeholder 5"/>
          <p:cNvSpPr>
            <a:spLocks noGrp="1"/>
          </p:cNvSpPr>
          <p:nvPr>
            <p:ph type="ftr" sz="quarter" idx="11"/>
          </p:nvPr>
        </p:nvSpPr>
        <p:spPr/>
        <p:txBody>
          <a:bodyPr/>
          <a:lstStyle/>
          <a:p>
            <a:r>
              <a:rPr lang="en-US"/>
              <a:t>2-nd harmonic cavity meeting</a:t>
            </a:r>
          </a:p>
        </p:txBody>
      </p:sp>
      <p:sp>
        <p:nvSpPr>
          <p:cNvPr id="7" name="Slide Number Placeholder 6"/>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288220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1/5/2017</a:t>
            </a:r>
          </a:p>
        </p:txBody>
      </p:sp>
      <p:sp>
        <p:nvSpPr>
          <p:cNvPr id="6" name="Footer Placeholder 5"/>
          <p:cNvSpPr>
            <a:spLocks noGrp="1"/>
          </p:cNvSpPr>
          <p:nvPr>
            <p:ph type="ftr" sz="quarter" idx="11"/>
          </p:nvPr>
        </p:nvSpPr>
        <p:spPr/>
        <p:txBody>
          <a:bodyPr/>
          <a:lstStyle/>
          <a:p>
            <a:r>
              <a:rPr lang="en-US"/>
              <a:t>2-nd harmonic cavity meeting</a:t>
            </a:r>
          </a:p>
        </p:txBody>
      </p:sp>
      <p:sp>
        <p:nvSpPr>
          <p:cNvPr id="7" name="Slide Number Placeholder 6"/>
          <p:cNvSpPr>
            <a:spLocks noGrp="1"/>
          </p:cNvSpPr>
          <p:nvPr>
            <p:ph type="sldNum" sz="quarter" idx="12"/>
          </p:nvPr>
        </p:nvSpPr>
        <p:spPr/>
        <p:txBody>
          <a:bodyPr/>
          <a:lstStyle/>
          <a:p>
            <a:fld id="{BFFAAABA-1245-4435-9A70-51F4DA63CAB3}" type="slidenum">
              <a:rPr lang="en-US" smtClean="0"/>
              <a:t>‹#›</a:t>
            </a:fld>
            <a:endParaRPr lang="en-US"/>
          </a:p>
        </p:txBody>
      </p:sp>
    </p:spTree>
    <p:extLst>
      <p:ext uri="{BB962C8B-B14F-4D97-AF65-F5344CB8AC3E}">
        <p14:creationId xmlns:p14="http://schemas.microsoft.com/office/powerpoint/2010/main" val="15140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harmonic cavity meeting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AAABA-1245-4435-9A70-51F4DA63CAB3}" type="slidenum">
              <a:rPr lang="en-US" smtClean="0"/>
              <a:t>‹#›</a:t>
            </a:fld>
            <a:endParaRPr lang="en-US"/>
          </a:p>
        </p:txBody>
      </p:sp>
    </p:spTree>
    <p:extLst>
      <p:ext uri="{BB962C8B-B14F-4D97-AF65-F5344CB8AC3E}">
        <p14:creationId xmlns:p14="http://schemas.microsoft.com/office/powerpoint/2010/main" val="1498473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7.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10.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406" y="1023750"/>
            <a:ext cx="7445188" cy="1289143"/>
          </a:xfrm>
        </p:spPr>
        <p:txBody>
          <a:bodyPr>
            <a:normAutofit/>
          </a:bodyPr>
          <a:lstStyle/>
          <a:p>
            <a:r>
              <a:rPr lang="en-US" sz="4000" b="1" dirty="0">
                <a:solidFill>
                  <a:srgbClr val="7030A0"/>
                </a:solidFill>
              </a:rPr>
              <a:t>Eddy Current Effects in the Tuner of the 2-nd Harmonic Booster Cavity</a:t>
            </a:r>
          </a:p>
        </p:txBody>
      </p:sp>
      <p:sp>
        <p:nvSpPr>
          <p:cNvPr id="3" name="Subtitle 2"/>
          <p:cNvSpPr>
            <a:spLocks noGrp="1"/>
          </p:cNvSpPr>
          <p:nvPr>
            <p:ph type="subTitle" idx="1"/>
          </p:nvPr>
        </p:nvSpPr>
        <p:spPr>
          <a:xfrm>
            <a:off x="849406" y="3440673"/>
            <a:ext cx="6858000" cy="539656"/>
          </a:xfrm>
        </p:spPr>
        <p:txBody>
          <a:bodyPr>
            <a:normAutofit fontScale="92500"/>
          </a:bodyPr>
          <a:lstStyle/>
          <a:p>
            <a:r>
              <a:rPr lang="en-US" sz="2800" dirty="0">
                <a:solidFill>
                  <a:srgbClr val="00B0F0"/>
                </a:solidFill>
              </a:rPr>
              <a:t>Main results of the tuner study by 3D modeling</a:t>
            </a:r>
          </a:p>
        </p:txBody>
      </p:sp>
      <p:sp>
        <p:nvSpPr>
          <p:cNvPr id="4" name="Date Placeholder 3"/>
          <p:cNvSpPr>
            <a:spLocks noGrp="1"/>
          </p:cNvSpPr>
          <p:nvPr>
            <p:ph type="dt" sz="half" idx="10"/>
          </p:nvPr>
        </p:nvSpPr>
        <p:spPr/>
        <p:txBody>
          <a:bodyPr/>
          <a:lstStyle/>
          <a:p>
            <a:r>
              <a:rPr lang="en-US"/>
              <a:t>1/5/2017</a:t>
            </a:r>
          </a:p>
        </p:txBody>
      </p:sp>
      <p:sp>
        <p:nvSpPr>
          <p:cNvPr id="5" name="Footer Placeholder 4"/>
          <p:cNvSpPr>
            <a:spLocks noGrp="1"/>
          </p:cNvSpPr>
          <p:nvPr>
            <p:ph type="ftr" sz="quarter" idx="11"/>
          </p:nvPr>
        </p:nvSpPr>
        <p:spPr/>
        <p:txBody>
          <a:bodyPr/>
          <a:lstStyle/>
          <a:p>
            <a:r>
              <a:rPr lang="en-US"/>
              <a:t>2-nd harmonic cavity meeting</a:t>
            </a:r>
          </a:p>
        </p:txBody>
      </p:sp>
      <p:sp>
        <p:nvSpPr>
          <p:cNvPr id="6" name="Slide Number Placeholder 5"/>
          <p:cNvSpPr>
            <a:spLocks noGrp="1"/>
          </p:cNvSpPr>
          <p:nvPr>
            <p:ph type="sldNum" sz="quarter" idx="12"/>
          </p:nvPr>
        </p:nvSpPr>
        <p:spPr/>
        <p:txBody>
          <a:bodyPr/>
          <a:lstStyle/>
          <a:p>
            <a:fld id="{BFFAAABA-1245-4435-9A70-51F4DA63CAB3}" type="slidenum">
              <a:rPr lang="en-US" smtClean="0"/>
              <a:t>1</a:t>
            </a:fld>
            <a:endParaRPr lang="en-US"/>
          </a:p>
        </p:txBody>
      </p:sp>
    </p:spTree>
    <p:extLst>
      <p:ext uri="{BB962C8B-B14F-4D97-AF65-F5344CB8AC3E}">
        <p14:creationId xmlns:p14="http://schemas.microsoft.com/office/powerpoint/2010/main" val="337636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024" y="14902"/>
            <a:ext cx="3288926" cy="504450"/>
          </a:xfrm>
        </p:spPr>
        <p:txBody>
          <a:bodyPr>
            <a:normAutofit fontScale="90000"/>
          </a:bodyPr>
          <a:lstStyle/>
          <a:p>
            <a:r>
              <a:rPr lang="en-US" sz="3600" b="1" dirty="0">
                <a:solidFill>
                  <a:srgbClr val="0070C0"/>
                </a:solidFill>
              </a:rPr>
              <a:t>Ultimate Slotting</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10</a:t>
            </a:fld>
            <a:endParaRPr lang="en-US"/>
          </a:p>
        </p:txBody>
      </p:sp>
      <p:pic>
        <p:nvPicPr>
          <p:cNvPr id="6" name="Picture 5"/>
          <p:cNvPicPr/>
          <p:nvPr/>
        </p:nvPicPr>
        <p:blipFill>
          <a:blip r:embed="rId2"/>
          <a:stretch>
            <a:fillRect/>
          </a:stretch>
        </p:blipFill>
        <p:spPr>
          <a:xfrm>
            <a:off x="304800" y="663388"/>
            <a:ext cx="3790950" cy="2665935"/>
          </a:xfrm>
          <a:prstGeom prst="rect">
            <a:avLst/>
          </a:prstGeom>
        </p:spPr>
      </p:pic>
      <p:sp>
        <p:nvSpPr>
          <p:cNvPr id="7" name="TextBox 6"/>
          <p:cNvSpPr txBox="1"/>
          <p:nvPr/>
        </p:nvSpPr>
        <p:spPr>
          <a:xfrm>
            <a:off x="4240306" y="433842"/>
            <a:ext cx="4679577" cy="1754326"/>
          </a:xfrm>
          <a:prstGeom prst="rect">
            <a:avLst/>
          </a:prstGeom>
          <a:noFill/>
        </p:spPr>
        <p:txBody>
          <a:bodyPr wrap="square" rtlCol="0">
            <a:spAutoFit/>
          </a:bodyPr>
          <a:lstStyle/>
          <a:p>
            <a:r>
              <a:rPr lang="en-US" dirty="0"/>
              <a:t>The cut at 45° degrees goes through all flanges. This means that two cooling circuits will be used on one quarter, not one. </a:t>
            </a:r>
          </a:p>
          <a:p>
            <a:r>
              <a:rPr lang="en-US" dirty="0"/>
              <a:t>This cut also extended to the pipe to limit this way of the eddy current closing.</a:t>
            </a:r>
          </a:p>
          <a:p>
            <a:endParaRPr lang="en-US" dirty="0"/>
          </a:p>
        </p:txBody>
      </p:sp>
      <p:pic>
        <p:nvPicPr>
          <p:cNvPr id="8" name="Picture 7"/>
          <p:cNvPicPr/>
          <p:nvPr/>
        </p:nvPicPr>
        <p:blipFill>
          <a:blip r:embed="rId3"/>
          <a:stretch>
            <a:fillRect/>
          </a:stretch>
        </p:blipFill>
        <p:spPr>
          <a:xfrm>
            <a:off x="0" y="3478526"/>
            <a:ext cx="2959735" cy="2419353"/>
          </a:xfrm>
          <a:prstGeom prst="rect">
            <a:avLst/>
          </a:prstGeom>
        </p:spPr>
      </p:pic>
      <p:pic>
        <p:nvPicPr>
          <p:cNvPr id="9" name="Picture 8"/>
          <p:cNvPicPr/>
          <p:nvPr/>
        </p:nvPicPr>
        <p:blipFill>
          <a:blip r:embed="rId4"/>
          <a:stretch>
            <a:fillRect/>
          </a:stretch>
        </p:blipFill>
        <p:spPr>
          <a:xfrm>
            <a:off x="2793141" y="3548687"/>
            <a:ext cx="2894330" cy="2349192"/>
          </a:xfrm>
          <a:prstGeom prst="rect">
            <a:avLst/>
          </a:prstGeom>
        </p:spPr>
      </p:pic>
      <p:pic>
        <p:nvPicPr>
          <p:cNvPr id="10" name="Picture 9"/>
          <p:cNvPicPr/>
          <p:nvPr/>
        </p:nvPicPr>
        <p:blipFill>
          <a:blip r:embed="rId5"/>
          <a:stretch>
            <a:fillRect/>
          </a:stretch>
        </p:blipFill>
        <p:spPr>
          <a:xfrm>
            <a:off x="6021743" y="2020049"/>
            <a:ext cx="2764116" cy="2126280"/>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6058123" y="4146329"/>
            <a:ext cx="2861759" cy="2269515"/>
          </a:xfrm>
          <a:prstGeom prst="rect">
            <a:avLst/>
          </a:prstGeom>
          <a:noFill/>
        </p:spPr>
      </p:pic>
    </p:spTree>
    <p:extLst>
      <p:ext uri="{BB962C8B-B14F-4D97-AF65-F5344CB8AC3E}">
        <p14:creationId xmlns:p14="http://schemas.microsoft.com/office/powerpoint/2010/main" val="235531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285" y="78256"/>
            <a:ext cx="4786032" cy="1051298"/>
          </a:xfrm>
        </p:spPr>
        <p:txBody>
          <a:bodyPr>
            <a:normAutofit fontScale="90000"/>
          </a:bodyPr>
          <a:lstStyle/>
          <a:p>
            <a:r>
              <a:rPr lang="en-US" sz="3600" b="1" dirty="0">
                <a:solidFill>
                  <a:srgbClr val="0070C0"/>
                </a:solidFill>
              </a:rPr>
              <a:t>How the current rise rate makes things different?</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11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65218" y="1129554"/>
            <a:ext cx="2663732" cy="2477334"/>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596191" y="1129554"/>
            <a:ext cx="2861759" cy="2477334"/>
          </a:xfrm>
          <a:prstGeom prst="rect">
            <a:avLst/>
          </a:prstGeom>
          <a:noFill/>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65219" y="3783131"/>
            <a:ext cx="2663732" cy="2366209"/>
          </a:xfrm>
          <a:prstGeom prst="rect">
            <a:avLst/>
          </a:prstGeom>
          <a:noFill/>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3596191" y="3783131"/>
            <a:ext cx="2861759" cy="2395220"/>
          </a:xfrm>
          <a:prstGeom prst="rect">
            <a:avLst/>
          </a:prstGeom>
          <a:noFill/>
        </p:spPr>
      </p:pic>
      <p:sp>
        <p:nvSpPr>
          <p:cNvPr id="10" name="TextBox 9"/>
          <p:cNvSpPr txBox="1"/>
          <p:nvPr/>
        </p:nvSpPr>
        <p:spPr>
          <a:xfrm>
            <a:off x="6678705" y="3142788"/>
            <a:ext cx="2252383" cy="1200329"/>
          </a:xfrm>
          <a:prstGeom prst="rect">
            <a:avLst/>
          </a:prstGeom>
          <a:noFill/>
        </p:spPr>
        <p:txBody>
          <a:bodyPr wrap="square" rtlCol="0">
            <a:spAutoFit/>
          </a:bodyPr>
          <a:lstStyle/>
          <a:p>
            <a:r>
              <a:rPr lang="en-US" dirty="0">
                <a:solidFill>
                  <a:srgbClr val="FF0000"/>
                </a:solidFill>
              </a:rPr>
              <a:t>Did it become even better with the faster rise?</a:t>
            </a:r>
          </a:p>
          <a:p>
            <a:r>
              <a:rPr lang="en-US" dirty="0">
                <a:solidFill>
                  <a:srgbClr val="FF0000"/>
                </a:solidFill>
              </a:rPr>
              <a:t>Need to investigate</a:t>
            </a:r>
          </a:p>
        </p:txBody>
      </p:sp>
    </p:spTree>
    <p:extLst>
      <p:ext uri="{BB962C8B-B14F-4D97-AF65-F5344CB8AC3E}">
        <p14:creationId xmlns:p14="http://schemas.microsoft.com/office/powerpoint/2010/main" val="24234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015" y="302373"/>
            <a:ext cx="1495985" cy="486521"/>
          </a:xfrm>
        </p:spPr>
        <p:txBody>
          <a:bodyPr>
            <a:noAutofit/>
          </a:bodyPr>
          <a:lstStyle/>
          <a:p>
            <a:r>
              <a:rPr lang="en-US" sz="3600" b="1" dirty="0">
                <a:solidFill>
                  <a:srgbClr val="0070C0"/>
                </a:solidFill>
              </a:rPr>
              <a:t>Next:</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12</a:t>
            </a:fld>
            <a:endParaRPr lang="en-US"/>
          </a:p>
        </p:txBody>
      </p:sp>
      <p:sp>
        <p:nvSpPr>
          <p:cNvPr id="6" name="TextBox 5"/>
          <p:cNvSpPr txBox="1"/>
          <p:nvPr/>
        </p:nvSpPr>
        <p:spPr>
          <a:xfrm>
            <a:off x="652182" y="869577"/>
            <a:ext cx="5844988" cy="1938992"/>
          </a:xfrm>
          <a:prstGeom prst="rect">
            <a:avLst/>
          </a:prstGeom>
          <a:noFill/>
        </p:spPr>
        <p:txBody>
          <a:bodyPr wrap="square" rtlCol="0">
            <a:spAutoFit/>
          </a:bodyPr>
          <a:lstStyle/>
          <a:p>
            <a:pPr marL="342900" indent="-342900">
              <a:buAutoNum type="arabicPeriod"/>
            </a:pPr>
            <a:r>
              <a:rPr lang="en-US" sz="2400" dirty="0">
                <a:solidFill>
                  <a:srgbClr val="0070C0"/>
                </a:solidFill>
              </a:rPr>
              <a:t>Iterate on the shell design.</a:t>
            </a:r>
          </a:p>
          <a:p>
            <a:pPr marL="342900" indent="-342900">
              <a:buAutoNum type="arabicPeriod"/>
            </a:pPr>
            <a:r>
              <a:rPr lang="en-US" sz="2400" dirty="0">
                <a:solidFill>
                  <a:srgbClr val="0070C0"/>
                </a:solidFill>
              </a:rPr>
              <a:t>Finalize the bias coil current shape. </a:t>
            </a:r>
          </a:p>
          <a:p>
            <a:pPr marL="342900" indent="-342900">
              <a:buAutoNum type="arabicPeriod"/>
            </a:pPr>
            <a:r>
              <a:rPr lang="en-US" sz="2400" dirty="0">
                <a:solidFill>
                  <a:srgbClr val="0070C0"/>
                </a:solidFill>
              </a:rPr>
              <a:t>Having in mind severe effect of the setting current rise rate, do we have the right approach to the power supply choice?</a:t>
            </a:r>
            <a:r>
              <a:rPr lang="en-US" sz="2400" dirty="0"/>
              <a:t> </a:t>
            </a:r>
          </a:p>
        </p:txBody>
      </p:sp>
    </p:spTree>
    <p:extLst>
      <p:ext uri="{BB962C8B-B14F-4D97-AF65-F5344CB8AC3E}">
        <p14:creationId xmlns:p14="http://schemas.microsoft.com/office/powerpoint/2010/main" val="219057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097" y="94941"/>
            <a:ext cx="5404597" cy="522379"/>
          </a:xfrm>
        </p:spPr>
        <p:txBody>
          <a:bodyPr>
            <a:normAutofit fontScale="90000"/>
          </a:bodyPr>
          <a:lstStyle/>
          <a:p>
            <a:r>
              <a:rPr lang="en-US" sz="3600" b="1" dirty="0">
                <a:solidFill>
                  <a:srgbClr val="0070C0"/>
                </a:solidFill>
              </a:rPr>
              <a:t>2D analysis results refresher</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2</a:t>
            </a:fld>
            <a:endParaRPr lang="en-US"/>
          </a:p>
        </p:txBody>
      </p:sp>
      <p:pic>
        <p:nvPicPr>
          <p:cNvPr id="6" name="Picture 5"/>
          <p:cNvPicPr/>
          <p:nvPr/>
        </p:nvPicPr>
        <p:blipFill rotWithShape="1">
          <a:blip r:embed="rId2"/>
          <a:srcRect l="33846" t="28675" r="14335" b="11655"/>
          <a:stretch/>
        </p:blipFill>
        <p:spPr bwMode="auto">
          <a:xfrm>
            <a:off x="412978" y="997883"/>
            <a:ext cx="3906063" cy="302697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28650" y="628551"/>
            <a:ext cx="1737360" cy="369332"/>
          </a:xfrm>
          <a:prstGeom prst="rect">
            <a:avLst/>
          </a:prstGeom>
          <a:noFill/>
        </p:spPr>
        <p:txBody>
          <a:bodyPr wrap="square" rtlCol="0">
            <a:spAutoFit/>
          </a:bodyPr>
          <a:lstStyle/>
          <a:p>
            <a:r>
              <a:rPr lang="en-US" dirty="0"/>
              <a:t>Geometry</a:t>
            </a:r>
          </a:p>
        </p:txBody>
      </p:sp>
      <p:pic>
        <p:nvPicPr>
          <p:cNvPr id="8" name="Picture 7"/>
          <p:cNvPicPr/>
          <p:nvPr/>
        </p:nvPicPr>
        <p:blipFill>
          <a:blip r:embed="rId3"/>
          <a:stretch>
            <a:fillRect/>
          </a:stretch>
        </p:blipFill>
        <p:spPr>
          <a:xfrm>
            <a:off x="5310915" y="902199"/>
            <a:ext cx="2978523" cy="2169473"/>
          </a:xfrm>
          <a:prstGeom prst="rect">
            <a:avLst/>
          </a:prstGeom>
        </p:spPr>
      </p:pic>
      <p:sp>
        <p:nvSpPr>
          <p:cNvPr id="9" name="TextBox 8"/>
          <p:cNvSpPr txBox="1"/>
          <p:nvPr/>
        </p:nvSpPr>
        <p:spPr>
          <a:xfrm>
            <a:off x="6310526" y="589563"/>
            <a:ext cx="2715812" cy="369332"/>
          </a:xfrm>
          <a:prstGeom prst="rect">
            <a:avLst/>
          </a:prstGeom>
          <a:noFill/>
        </p:spPr>
        <p:txBody>
          <a:bodyPr wrap="square" rtlCol="0">
            <a:spAutoFit/>
          </a:bodyPr>
          <a:lstStyle/>
          <a:p>
            <a:r>
              <a:rPr lang="en-US" dirty="0"/>
              <a:t>Current Ramp (simplified)</a:t>
            </a:r>
          </a:p>
        </p:txBody>
      </p:sp>
      <p:sp>
        <p:nvSpPr>
          <p:cNvPr id="10" name="TextBox 9"/>
          <p:cNvSpPr txBox="1"/>
          <p:nvPr/>
        </p:nvSpPr>
        <p:spPr>
          <a:xfrm>
            <a:off x="646804" y="4026967"/>
            <a:ext cx="2805953" cy="1200329"/>
          </a:xfrm>
          <a:prstGeom prst="rect">
            <a:avLst/>
          </a:prstGeom>
          <a:noFill/>
        </p:spPr>
        <p:txBody>
          <a:bodyPr wrap="square" rtlCol="0">
            <a:spAutoFit/>
          </a:bodyPr>
          <a:lstStyle/>
          <a:p>
            <a:r>
              <a:rPr lang="en-US" dirty="0"/>
              <a:t>N = 50</a:t>
            </a:r>
          </a:p>
          <a:p>
            <a:r>
              <a:rPr lang="en-US" dirty="0"/>
              <a:t>d(</a:t>
            </a:r>
            <a:r>
              <a:rPr lang="en-US" dirty="0" err="1"/>
              <a:t>Iw</a:t>
            </a:r>
            <a:r>
              <a:rPr lang="en-US" dirty="0"/>
              <a:t>)/</a:t>
            </a:r>
            <a:r>
              <a:rPr lang="en-US" dirty="0" err="1"/>
              <a:t>dt|</a:t>
            </a:r>
            <a:r>
              <a:rPr lang="en-US" baseline="-25000" dirty="0" err="1"/>
              <a:t>max</a:t>
            </a:r>
            <a:r>
              <a:rPr lang="en-US" dirty="0"/>
              <a:t> = 3000 A/</a:t>
            </a:r>
            <a:r>
              <a:rPr lang="en-US" dirty="0" err="1"/>
              <a:t>ms</a:t>
            </a:r>
            <a:endParaRPr lang="en-US" dirty="0"/>
          </a:p>
          <a:p>
            <a:r>
              <a:rPr lang="en-US" dirty="0"/>
              <a:t>d(</a:t>
            </a:r>
            <a:r>
              <a:rPr lang="en-US" dirty="0" err="1"/>
              <a:t>Iw</a:t>
            </a:r>
            <a:r>
              <a:rPr lang="en-US" dirty="0"/>
              <a:t>)/</a:t>
            </a:r>
            <a:r>
              <a:rPr lang="en-US" dirty="0" err="1"/>
              <a:t>dt|</a:t>
            </a:r>
            <a:r>
              <a:rPr lang="en-US" baseline="-25000" dirty="0" err="1"/>
              <a:t>set</a:t>
            </a:r>
            <a:r>
              <a:rPr lang="en-US" dirty="0"/>
              <a:t>  = 1000 A/</a:t>
            </a:r>
            <a:r>
              <a:rPr lang="en-US" dirty="0" err="1"/>
              <a:t>ms</a:t>
            </a:r>
            <a:endParaRPr lang="en-US" dirty="0"/>
          </a:p>
          <a:p>
            <a:r>
              <a:rPr lang="en-US" dirty="0" err="1"/>
              <a:t>I_start</a:t>
            </a:r>
            <a:r>
              <a:rPr lang="en-US" dirty="0"/>
              <a:t> ≈ 170 A</a:t>
            </a:r>
          </a:p>
        </p:txBody>
      </p:sp>
      <p:sp>
        <p:nvSpPr>
          <p:cNvPr id="11" name="TextBox 10"/>
          <p:cNvSpPr txBox="1"/>
          <p:nvPr/>
        </p:nvSpPr>
        <p:spPr>
          <a:xfrm>
            <a:off x="646804" y="5227296"/>
            <a:ext cx="2967318" cy="646331"/>
          </a:xfrm>
          <a:prstGeom prst="rect">
            <a:avLst/>
          </a:prstGeom>
          <a:noFill/>
        </p:spPr>
        <p:txBody>
          <a:bodyPr wrap="square" rtlCol="0">
            <a:spAutoFit/>
          </a:bodyPr>
          <a:lstStyle/>
          <a:p>
            <a:r>
              <a:rPr lang="en-US" dirty="0"/>
              <a:t>Shell thickness 	t = 3 mm</a:t>
            </a:r>
          </a:p>
          <a:p>
            <a:r>
              <a:rPr lang="en-US" dirty="0"/>
              <a:t>Copper coating 	25 µm </a:t>
            </a:r>
          </a:p>
        </p:txBody>
      </p:sp>
      <p:pic>
        <p:nvPicPr>
          <p:cNvPr id="12" name="Picture 11"/>
          <p:cNvPicPr/>
          <p:nvPr/>
        </p:nvPicPr>
        <p:blipFill>
          <a:blip r:embed="rId4"/>
          <a:stretch>
            <a:fillRect/>
          </a:stretch>
        </p:blipFill>
        <p:spPr>
          <a:xfrm>
            <a:off x="5310915" y="3070460"/>
            <a:ext cx="3235361" cy="2673985"/>
          </a:xfrm>
          <a:prstGeom prst="rect">
            <a:avLst/>
          </a:prstGeom>
        </p:spPr>
      </p:pic>
      <p:sp>
        <p:nvSpPr>
          <p:cNvPr id="13" name="TextBox 12"/>
          <p:cNvSpPr txBox="1"/>
          <p:nvPr/>
        </p:nvSpPr>
        <p:spPr>
          <a:xfrm>
            <a:off x="412978" y="5840179"/>
            <a:ext cx="3719751" cy="646331"/>
          </a:xfrm>
          <a:prstGeom prst="rect">
            <a:avLst/>
          </a:prstGeom>
          <a:noFill/>
        </p:spPr>
        <p:txBody>
          <a:bodyPr wrap="square" rtlCol="0">
            <a:spAutoFit/>
          </a:bodyPr>
          <a:lstStyle/>
          <a:p>
            <a:r>
              <a:rPr lang="en-US" dirty="0">
                <a:solidFill>
                  <a:srgbClr val="C00000"/>
                </a:solidFill>
              </a:rPr>
              <a:t>Eddy current at the start corresponds to  ~10% of the excitation current</a:t>
            </a:r>
          </a:p>
        </p:txBody>
      </p:sp>
      <p:sp>
        <p:nvSpPr>
          <p:cNvPr id="14" name="TextBox 13"/>
          <p:cNvSpPr txBox="1"/>
          <p:nvPr/>
        </p:nvSpPr>
        <p:spPr>
          <a:xfrm>
            <a:off x="4940300" y="5791824"/>
            <a:ext cx="3719751" cy="646331"/>
          </a:xfrm>
          <a:prstGeom prst="rect">
            <a:avLst/>
          </a:prstGeom>
          <a:noFill/>
        </p:spPr>
        <p:txBody>
          <a:bodyPr wrap="square" rtlCol="0">
            <a:spAutoFit/>
          </a:bodyPr>
          <a:lstStyle/>
          <a:p>
            <a:r>
              <a:rPr lang="en-US" dirty="0">
                <a:solidFill>
                  <a:srgbClr val="C00000"/>
                </a:solidFill>
              </a:rPr>
              <a:t>Additional thermal loss is ~1200 W, that is ~40% of the loss in the garnet.</a:t>
            </a:r>
          </a:p>
        </p:txBody>
      </p:sp>
    </p:spTree>
    <p:extLst>
      <p:ext uri="{BB962C8B-B14F-4D97-AF65-F5344CB8AC3E}">
        <p14:creationId xmlns:p14="http://schemas.microsoft.com/office/powerpoint/2010/main" val="288382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591" y="141682"/>
            <a:ext cx="3898526" cy="477556"/>
          </a:xfrm>
        </p:spPr>
        <p:txBody>
          <a:bodyPr>
            <a:normAutofit fontScale="90000"/>
          </a:bodyPr>
          <a:lstStyle/>
          <a:p>
            <a:r>
              <a:rPr lang="en-US" b="1" dirty="0">
                <a:solidFill>
                  <a:srgbClr val="0070C0"/>
                </a:solidFill>
              </a:rPr>
              <a:t>3D study setting</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3</a:t>
            </a:fld>
            <a:endParaRPr lang="en-US"/>
          </a:p>
        </p:txBody>
      </p:sp>
      <p:sp>
        <p:nvSpPr>
          <p:cNvPr id="6" name="TextBox 5"/>
          <p:cNvSpPr txBox="1"/>
          <p:nvPr/>
        </p:nvSpPr>
        <p:spPr>
          <a:xfrm>
            <a:off x="487456" y="842683"/>
            <a:ext cx="5474074" cy="3416320"/>
          </a:xfrm>
          <a:prstGeom prst="rect">
            <a:avLst/>
          </a:prstGeom>
          <a:noFill/>
        </p:spPr>
        <p:txBody>
          <a:bodyPr wrap="square" rtlCol="0">
            <a:spAutoFit/>
          </a:bodyPr>
          <a:lstStyle/>
          <a:p>
            <a:r>
              <a:rPr lang="en-US" dirty="0"/>
              <a:t>From the point of view of keeping the anomalous RF power loss in the garnet material of the tuner under control, the most challenging part of the accelerating cycle is injection, where the magnetic field is the closest to the gyromagnetic resonance condition. Only this part of the cycle was studied. </a:t>
            </a:r>
          </a:p>
          <a:p>
            <a:r>
              <a:rPr lang="en-US" dirty="0"/>
              <a:t>The current rise rate at this stage reaches its maximum value for the active part of the cycle, so results will apply to the whole cycle. </a:t>
            </a:r>
          </a:p>
          <a:p>
            <a:r>
              <a:rPr lang="en-US" dirty="0"/>
              <a:t>At the injection, the current rise is described by the following expression (N = 50):</a:t>
            </a:r>
          </a:p>
          <a:p>
            <a:pPr algn="ctr"/>
            <a:r>
              <a:rPr lang="en-US" b="1" dirty="0"/>
              <a:t>I(t) [A] = 167.855 + 3.36∙t</a:t>
            </a:r>
            <a:r>
              <a:rPr lang="en-US" b="1" baseline="30000" dirty="0"/>
              <a:t>2</a:t>
            </a:r>
            <a:r>
              <a:rPr lang="en-US" b="1" dirty="0"/>
              <a:t> [</a:t>
            </a:r>
            <a:r>
              <a:rPr lang="en-US" b="1" dirty="0" err="1"/>
              <a:t>ms</a:t>
            </a:r>
            <a:r>
              <a:rPr lang="en-US" b="1" dirty="0"/>
              <a:t>]</a:t>
            </a:r>
            <a:r>
              <a:rPr lang="en-US" dirty="0"/>
              <a:t>	</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1530" y="941294"/>
            <a:ext cx="3098575" cy="2739406"/>
          </a:xfrm>
          <a:prstGeom prst="rect">
            <a:avLst/>
          </a:prstGeom>
          <a:noFill/>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530" y="3779311"/>
            <a:ext cx="2959585" cy="2415749"/>
          </a:xfrm>
          <a:prstGeom prst="rect">
            <a:avLst/>
          </a:prstGeom>
          <a:noFill/>
        </p:spPr>
      </p:pic>
      <p:sp>
        <p:nvSpPr>
          <p:cNvPr id="9" name="TextBox 8"/>
          <p:cNvSpPr txBox="1"/>
          <p:nvPr/>
        </p:nvSpPr>
        <p:spPr>
          <a:xfrm>
            <a:off x="628649" y="4732020"/>
            <a:ext cx="4642597" cy="923330"/>
          </a:xfrm>
          <a:prstGeom prst="rect">
            <a:avLst/>
          </a:prstGeom>
          <a:noFill/>
        </p:spPr>
        <p:txBody>
          <a:bodyPr wrap="square" rtlCol="0">
            <a:spAutoFit/>
          </a:bodyPr>
          <a:lstStyle/>
          <a:p>
            <a:r>
              <a:rPr lang="en-US" dirty="0">
                <a:solidFill>
                  <a:srgbClr val="0070C0"/>
                </a:solidFill>
              </a:rPr>
              <a:t>Example of the bias current shape is a pulsed power supply is used (not an wide-band power source of an amplifier type)</a:t>
            </a:r>
          </a:p>
        </p:txBody>
      </p:sp>
      <p:sp>
        <p:nvSpPr>
          <p:cNvPr id="10" name="Right Arrow 9"/>
          <p:cNvSpPr/>
          <p:nvPr/>
        </p:nvSpPr>
        <p:spPr>
          <a:xfrm>
            <a:off x="5271246" y="5154706"/>
            <a:ext cx="690284" cy="17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53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029" y="-14405"/>
            <a:ext cx="3773021" cy="555812"/>
          </a:xfrm>
        </p:spPr>
        <p:txBody>
          <a:bodyPr>
            <a:normAutofit fontScale="90000"/>
          </a:bodyPr>
          <a:lstStyle/>
          <a:p>
            <a:r>
              <a:rPr lang="en-US" sz="3600" dirty="0">
                <a:solidFill>
                  <a:srgbClr val="0070C0"/>
                </a:solidFill>
              </a:rPr>
              <a:t>Current rise setting</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4</a:t>
            </a:fld>
            <a:endParaRPr lang="en-US"/>
          </a:p>
        </p:txBody>
      </p:sp>
      <p:sp>
        <p:nvSpPr>
          <p:cNvPr id="6" name="TextBox 5"/>
          <p:cNvSpPr txBox="1"/>
          <p:nvPr/>
        </p:nvSpPr>
        <p:spPr>
          <a:xfrm>
            <a:off x="0" y="425936"/>
            <a:ext cx="6115050" cy="3139321"/>
          </a:xfrm>
          <a:prstGeom prst="rect">
            <a:avLst/>
          </a:prstGeom>
          <a:noFill/>
        </p:spPr>
        <p:txBody>
          <a:bodyPr wrap="square" rtlCol="0">
            <a:spAutoFit/>
          </a:bodyPr>
          <a:lstStyle/>
          <a:p>
            <a:r>
              <a:rPr lang="en-US" dirty="0"/>
              <a:t>	Current rise during the setting part of the current pulse makes its impact of the magnetic field in the tuner due to eddy currents it generated in the shell. The initial current rise rate of the power supply (from the beginning of the cycle at t = -10 s in the figure to the beginning of the injection period at t = 0) must be chosen to </a:t>
            </a:r>
            <a:r>
              <a:rPr lang="en-US" b="1" dirty="0"/>
              <a:t>make this impact tolerable</a:t>
            </a:r>
            <a:r>
              <a:rPr lang="en-US" dirty="0"/>
              <a:t>. The maximum current rise rate d(</a:t>
            </a:r>
            <a:r>
              <a:rPr lang="en-US" dirty="0" err="1"/>
              <a:t>Iw</a:t>
            </a:r>
            <a:r>
              <a:rPr lang="en-US" dirty="0"/>
              <a:t>)/</a:t>
            </a:r>
            <a:r>
              <a:rPr lang="en-US" dirty="0" err="1"/>
              <a:t>dt</a:t>
            </a:r>
            <a:r>
              <a:rPr lang="en-US" dirty="0"/>
              <a:t> = 1000 A/</a:t>
            </a:r>
            <a:r>
              <a:rPr lang="en-US" dirty="0" err="1"/>
              <a:t>ms.</a:t>
            </a:r>
            <a:r>
              <a:rPr lang="en-US" dirty="0"/>
              <a:t> </a:t>
            </a:r>
          </a:p>
          <a:p>
            <a:r>
              <a:rPr lang="en-US" dirty="0"/>
              <a:t>	2D study was made with  d(</a:t>
            </a:r>
            <a:r>
              <a:rPr lang="en-US" dirty="0" err="1"/>
              <a:t>Iw</a:t>
            </a:r>
            <a:r>
              <a:rPr lang="en-US" dirty="0"/>
              <a:t>)/</a:t>
            </a:r>
            <a:r>
              <a:rPr lang="en-US" dirty="0" err="1"/>
              <a:t>dt|</a:t>
            </a:r>
            <a:r>
              <a:rPr lang="en-US" baseline="-25000" dirty="0" err="1"/>
              <a:t>set</a:t>
            </a:r>
            <a:r>
              <a:rPr lang="en-US" dirty="0"/>
              <a:t> = 1000 A/</a:t>
            </a:r>
            <a:r>
              <a:rPr lang="en-US" dirty="0" err="1"/>
              <a:t>ms</a:t>
            </a:r>
            <a:r>
              <a:rPr lang="en-US" dirty="0"/>
              <a:t>, but during the active part of the pulse d(</a:t>
            </a:r>
            <a:r>
              <a:rPr lang="en-US" dirty="0" err="1"/>
              <a:t>Iw</a:t>
            </a:r>
            <a:r>
              <a:rPr lang="en-US" dirty="0"/>
              <a:t>)/</a:t>
            </a:r>
            <a:r>
              <a:rPr lang="en-US" dirty="0" err="1"/>
              <a:t>dt|</a:t>
            </a:r>
            <a:r>
              <a:rPr lang="en-US" baseline="-25000" dirty="0" err="1"/>
              <a:t>max</a:t>
            </a:r>
            <a:r>
              <a:rPr lang="en-US" dirty="0"/>
              <a:t> = 3000 A/</a:t>
            </a:r>
            <a:r>
              <a:rPr lang="en-US" dirty="0" err="1"/>
              <a:t>ms.</a:t>
            </a:r>
            <a:endParaRPr lang="en-US" dirty="0"/>
          </a:p>
          <a:p>
            <a:r>
              <a:rPr lang="en-US" dirty="0"/>
              <a:t>	The initial proposal for the power supply by Matt </a:t>
            </a:r>
            <a:r>
              <a:rPr lang="en-US" dirty="0" err="1"/>
              <a:t>Kufer</a:t>
            </a:r>
            <a:r>
              <a:rPr lang="en-US" dirty="0"/>
              <a:t> assumes the setting current rose rate d(</a:t>
            </a:r>
            <a:r>
              <a:rPr lang="en-US" dirty="0" err="1"/>
              <a:t>Iw</a:t>
            </a:r>
            <a:r>
              <a:rPr lang="en-US" dirty="0"/>
              <a:t>)/</a:t>
            </a:r>
            <a:r>
              <a:rPr lang="en-US" dirty="0" err="1"/>
              <a:t>dt</a:t>
            </a:r>
            <a:r>
              <a:rPr lang="en-US" dirty="0"/>
              <a:t> = 4500 A/</a:t>
            </a:r>
            <a:r>
              <a:rPr lang="en-US" dirty="0" err="1"/>
              <a:t>ms</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415" y="446572"/>
            <a:ext cx="2959585" cy="2506755"/>
          </a:xfrm>
          <a:prstGeom prst="rect">
            <a:avLst/>
          </a:prstGeom>
          <a:noFill/>
        </p:spPr>
      </p:pic>
      <p:pic>
        <p:nvPicPr>
          <p:cNvPr id="8" name="Picture 7"/>
          <p:cNvPicPr/>
          <p:nvPr/>
        </p:nvPicPr>
        <p:blipFill rotWithShape="1">
          <a:blip r:embed="rId3">
            <a:extLst>
              <a:ext uri="{BEBA8EAE-BF5A-486C-A8C5-ECC9F3942E4B}">
                <a14:imgProps xmlns:a14="http://schemas.microsoft.com/office/drawing/2010/main">
                  <a14:imgLayer r:embed="rId4">
                    <a14:imgEffect>
                      <a14:brightnessContrast bright="55000" contrast="100000"/>
                    </a14:imgEffect>
                  </a14:imgLayer>
                </a14:imgProps>
              </a:ext>
            </a:extLst>
          </a:blip>
          <a:srcRect t="16568" b="50777"/>
          <a:stretch/>
        </p:blipFill>
        <p:spPr bwMode="auto">
          <a:xfrm>
            <a:off x="241300" y="3565257"/>
            <a:ext cx="5405120" cy="2651879"/>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5947727" y="3882614"/>
            <a:ext cx="3077845" cy="2545080"/>
          </a:xfrm>
          <a:prstGeom prst="rect">
            <a:avLst/>
          </a:prstGeom>
          <a:noFill/>
        </p:spPr>
      </p:pic>
      <p:sp>
        <p:nvSpPr>
          <p:cNvPr id="10" name="TextBox 9"/>
          <p:cNvSpPr txBox="1"/>
          <p:nvPr/>
        </p:nvSpPr>
        <p:spPr>
          <a:xfrm>
            <a:off x="6202837" y="3236001"/>
            <a:ext cx="2567623" cy="646331"/>
          </a:xfrm>
          <a:prstGeom prst="rect">
            <a:avLst/>
          </a:prstGeom>
          <a:noFill/>
        </p:spPr>
        <p:txBody>
          <a:bodyPr wrap="square" rtlCol="0">
            <a:spAutoFit/>
          </a:bodyPr>
          <a:lstStyle/>
          <a:p>
            <a:r>
              <a:rPr lang="en-US" u="sng" dirty="0">
                <a:solidFill>
                  <a:srgbClr val="0070C0"/>
                </a:solidFill>
              </a:rPr>
              <a:t>Starting point</a:t>
            </a:r>
            <a:r>
              <a:rPr lang="en-US" dirty="0">
                <a:solidFill>
                  <a:srgbClr val="0070C0"/>
                </a:solidFill>
              </a:rPr>
              <a:t>:</a:t>
            </a:r>
          </a:p>
          <a:p>
            <a:r>
              <a:rPr lang="en-US" dirty="0">
                <a:solidFill>
                  <a:srgbClr val="0070C0"/>
                </a:solidFill>
              </a:rPr>
              <a:t>d(</a:t>
            </a:r>
            <a:r>
              <a:rPr lang="en-US" dirty="0" err="1">
                <a:solidFill>
                  <a:srgbClr val="0070C0"/>
                </a:solidFill>
              </a:rPr>
              <a:t>Iw</a:t>
            </a:r>
            <a:r>
              <a:rPr lang="en-US" dirty="0">
                <a:solidFill>
                  <a:srgbClr val="0070C0"/>
                </a:solidFill>
              </a:rPr>
              <a:t>)/</a:t>
            </a:r>
            <a:r>
              <a:rPr lang="en-US" dirty="0" err="1">
                <a:solidFill>
                  <a:srgbClr val="0070C0"/>
                </a:solidFill>
              </a:rPr>
              <a:t>dt|</a:t>
            </a:r>
            <a:r>
              <a:rPr lang="en-US" baseline="-25000" dirty="0" err="1">
                <a:solidFill>
                  <a:srgbClr val="0070C0"/>
                </a:solidFill>
              </a:rPr>
              <a:t>set</a:t>
            </a:r>
            <a:r>
              <a:rPr lang="en-US" dirty="0">
                <a:solidFill>
                  <a:srgbClr val="0070C0"/>
                </a:solidFill>
              </a:rPr>
              <a:t> = 2200 A/</a:t>
            </a:r>
            <a:r>
              <a:rPr lang="en-US" dirty="0" err="1">
                <a:solidFill>
                  <a:srgbClr val="0070C0"/>
                </a:solidFill>
              </a:rPr>
              <a:t>ms</a:t>
            </a:r>
            <a:r>
              <a:rPr lang="en-US" dirty="0">
                <a:solidFill>
                  <a:srgbClr val="0070C0"/>
                </a:solidFill>
              </a:rPr>
              <a:t> </a:t>
            </a:r>
          </a:p>
        </p:txBody>
      </p:sp>
    </p:spTree>
    <p:extLst>
      <p:ext uri="{BB962C8B-B14F-4D97-AF65-F5344CB8AC3E}">
        <p14:creationId xmlns:p14="http://schemas.microsoft.com/office/powerpoint/2010/main" val="183091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018" y="12664"/>
            <a:ext cx="3755091" cy="414802"/>
          </a:xfrm>
        </p:spPr>
        <p:txBody>
          <a:bodyPr>
            <a:noAutofit/>
          </a:bodyPr>
          <a:lstStyle/>
          <a:p>
            <a:r>
              <a:rPr lang="en-US" sz="3600" b="1" dirty="0">
                <a:solidFill>
                  <a:srgbClr val="0070C0"/>
                </a:solidFill>
              </a:rPr>
              <a:t>Modeling time line</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5</a:t>
            </a:fld>
            <a:endParaRPr lang="en-US"/>
          </a:p>
        </p:txBody>
      </p:sp>
      <p:sp>
        <p:nvSpPr>
          <p:cNvPr id="6" name="TextBox 5"/>
          <p:cNvSpPr txBox="1"/>
          <p:nvPr/>
        </p:nvSpPr>
        <p:spPr>
          <a:xfrm>
            <a:off x="154305" y="703416"/>
            <a:ext cx="4668707" cy="2585323"/>
          </a:xfrm>
          <a:prstGeom prst="rect">
            <a:avLst/>
          </a:prstGeom>
          <a:noFill/>
        </p:spPr>
        <p:txBody>
          <a:bodyPr wrap="square" rtlCol="0">
            <a:spAutoFit/>
          </a:bodyPr>
          <a:lstStyle/>
          <a:p>
            <a:pPr marL="342900" indent="-342900">
              <a:buAutoNum type="arabicPeriod"/>
            </a:pPr>
            <a:r>
              <a:rPr lang="en-US" dirty="0"/>
              <a:t>Transparent (high resistance material) shield</a:t>
            </a:r>
          </a:p>
          <a:p>
            <a:pPr marL="342900" indent="-342900">
              <a:buAutoNum type="arabicPeriod"/>
            </a:pPr>
            <a:r>
              <a:rPr lang="en-US" dirty="0"/>
              <a:t>Stainless steel cylindrical shield (t = 3 mm) (for comparison with the 2D case)</a:t>
            </a:r>
          </a:p>
          <a:p>
            <a:pPr marL="342900" indent="-342900">
              <a:buAutoNum type="arabicPeriod"/>
            </a:pPr>
            <a:r>
              <a:rPr lang="en-US" dirty="0"/>
              <a:t>Shield made of four insulated sectors </a:t>
            </a:r>
          </a:p>
          <a:p>
            <a:pPr marL="342900" indent="-342900">
              <a:buAutoNum type="arabicPeriod"/>
            </a:pPr>
            <a:r>
              <a:rPr lang="en-US" dirty="0"/>
              <a:t>Partially slotted shield</a:t>
            </a:r>
          </a:p>
          <a:p>
            <a:pPr marL="342900" indent="-342900">
              <a:buAutoNum type="arabicPeriod"/>
            </a:pPr>
            <a:r>
              <a:rPr lang="en-US" dirty="0"/>
              <a:t>Effect of the current rise rate</a:t>
            </a:r>
          </a:p>
          <a:p>
            <a:pPr marL="342900" indent="-342900">
              <a:buAutoNum type="arabicPeriod"/>
            </a:pPr>
            <a:r>
              <a:rPr lang="en-US" dirty="0"/>
              <a:t>Impact of copper coating</a:t>
            </a:r>
          </a:p>
          <a:p>
            <a:pPr marL="342900" indent="-342900">
              <a:buAutoNum type="arabicPeriod"/>
            </a:pPr>
            <a:r>
              <a:rPr lang="en-US" dirty="0"/>
              <a:t>Expanded slots</a:t>
            </a:r>
          </a:p>
          <a:p>
            <a:pPr marL="342900" indent="-342900">
              <a:buAutoNum type="arabicPeriod"/>
            </a:pPr>
            <a:r>
              <a:rPr lang="en-US" dirty="0"/>
              <a:t>Ultimate slots</a:t>
            </a:r>
          </a:p>
        </p:txBody>
      </p:sp>
      <p:pic>
        <p:nvPicPr>
          <p:cNvPr id="7" name="Picture 6"/>
          <p:cNvPicPr/>
          <p:nvPr/>
        </p:nvPicPr>
        <p:blipFill rotWithShape="1">
          <a:blip r:embed="rId2">
            <a:extLst>
              <a:ext uri="{28A0092B-C50C-407E-A947-70E740481C1C}">
                <a14:useLocalDpi xmlns:a14="http://schemas.microsoft.com/office/drawing/2010/main" val="0"/>
              </a:ext>
            </a:extLst>
          </a:blip>
          <a:srcRect l="19059" t="15716" r="20429"/>
          <a:stretch/>
        </p:blipFill>
        <p:spPr bwMode="auto">
          <a:xfrm>
            <a:off x="4894728" y="487865"/>
            <a:ext cx="4214981" cy="3319854"/>
          </a:xfrm>
          <a:prstGeom prst="rect">
            <a:avLst/>
          </a:prstGeom>
          <a:ln>
            <a:noFill/>
          </a:ln>
          <a:extLst>
            <a:ext uri="{53640926-AAD7-44D8-BBD7-CCE9431645EC}">
              <a14:shadowObscured xmlns:a14="http://schemas.microsoft.com/office/drawing/2010/main"/>
            </a:ext>
          </a:ex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54305" y="3564690"/>
            <a:ext cx="3449862" cy="2869923"/>
          </a:xfrm>
          <a:prstGeom prst="rect">
            <a:avLst/>
          </a:prstGeom>
          <a:noFill/>
        </p:spPr>
      </p:pic>
      <p:sp>
        <p:nvSpPr>
          <p:cNvPr id="9" name="TextBox 8"/>
          <p:cNvSpPr txBox="1"/>
          <p:nvPr/>
        </p:nvSpPr>
        <p:spPr>
          <a:xfrm>
            <a:off x="3751001" y="3642951"/>
            <a:ext cx="5131734" cy="2800767"/>
          </a:xfrm>
          <a:prstGeom prst="rect">
            <a:avLst/>
          </a:prstGeom>
          <a:noFill/>
        </p:spPr>
        <p:txBody>
          <a:bodyPr wrap="square" rtlCol="0">
            <a:spAutoFit/>
          </a:bodyPr>
          <a:lstStyle/>
          <a:p>
            <a:r>
              <a:rPr lang="en-US" sz="1600" u="sng" dirty="0"/>
              <a:t>Sampling points</a:t>
            </a:r>
            <a:r>
              <a:rPr lang="en-US" sz="1600" dirty="0"/>
              <a:t>:</a:t>
            </a:r>
          </a:p>
          <a:p>
            <a:r>
              <a:rPr lang="en-US" sz="1600" dirty="0"/>
              <a:t>Point #1 		Z = 8 mm, 		R = 110 mm </a:t>
            </a:r>
          </a:p>
          <a:p>
            <a:r>
              <a:rPr lang="en-US" sz="1600" dirty="0"/>
              <a:t>Point #2		Z = 8 mm, 		R = 165 mm</a:t>
            </a:r>
          </a:p>
          <a:p>
            <a:r>
              <a:rPr lang="en-US" sz="1600" dirty="0"/>
              <a:t>Point #3		Z = 120 mm, 	R = 110 mm</a:t>
            </a:r>
          </a:p>
          <a:p>
            <a:r>
              <a:rPr lang="en-US" sz="1600" dirty="0"/>
              <a:t>Point #4		Z = 120 mm, 	R = 165 mm</a:t>
            </a:r>
          </a:p>
          <a:p>
            <a:r>
              <a:rPr lang="en-US" sz="1600" dirty="0"/>
              <a:t>Point #5 		Z = 8 mm 		R = 110 mm @ 45⁰	</a:t>
            </a:r>
          </a:p>
          <a:p>
            <a:r>
              <a:rPr lang="en-US" sz="1600" dirty="0"/>
              <a:t>Point #6 		Z = 8 mm 		R = 140 mm @ 45⁰</a:t>
            </a:r>
          </a:p>
          <a:p>
            <a:r>
              <a:rPr lang="en-US" sz="1600" dirty="0"/>
              <a:t>Point #7 		Z = 8 mm 		R = 165 mm @ 45⁰</a:t>
            </a:r>
          </a:p>
          <a:p>
            <a:r>
              <a:rPr lang="en-US" sz="1600" dirty="0"/>
              <a:t>Point #8 		Z = 120 mm	R = 110 mm @ 45⁰	</a:t>
            </a:r>
          </a:p>
          <a:p>
            <a:r>
              <a:rPr lang="en-US" sz="1600" dirty="0"/>
              <a:t>Point #9  		Z = 120 mm 	R = 140 mm @ 45⁰	</a:t>
            </a:r>
          </a:p>
          <a:p>
            <a:r>
              <a:rPr lang="en-US" sz="1600" dirty="0"/>
              <a:t>Point #10 		Z = 120 mm 	R = 165 mm @ 45⁰</a:t>
            </a:r>
          </a:p>
        </p:txBody>
      </p:sp>
      <p:sp>
        <p:nvSpPr>
          <p:cNvPr id="10" name="TextBox 9"/>
          <p:cNvSpPr txBox="1"/>
          <p:nvPr/>
        </p:nvSpPr>
        <p:spPr>
          <a:xfrm>
            <a:off x="1058928" y="3807719"/>
            <a:ext cx="1554032" cy="369332"/>
          </a:xfrm>
          <a:prstGeom prst="rect">
            <a:avLst/>
          </a:prstGeom>
          <a:noFill/>
        </p:spPr>
        <p:txBody>
          <a:bodyPr wrap="square" rtlCol="0">
            <a:spAutoFit/>
          </a:bodyPr>
          <a:lstStyle/>
          <a:p>
            <a:r>
              <a:rPr lang="en-US" dirty="0" err="1"/>
              <a:t>t_start</a:t>
            </a:r>
            <a:r>
              <a:rPr lang="en-US" dirty="0"/>
              <a:t> = 6 </a:t>
            </a:r>
            <a:r>
              <a:rPr lang="en-US" dirty="0" err="1"/>
              <a:t>ms</a:t>
            </a:r>
            <a:endParaRPr lang="en-US" dirty="0"/>
          </a:p>
        </p:txBody>
      </p:sp>
    </p:spTree>
    <p:extLst>
      <p:ext uri="{BB962C8B-B14F-4D97-AF65-F5344CB8AC3E}">
        <p14:creationId xmlns:p14="http://schemas.microsoft.com/office/powerpoint/2010/main" val="301903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734" y="16084"/>
            <a:ext cx="6919632" cy="495486"/>
          </a:xfrm>
        </p:spPr>
        <p:txBody>
          <a:bodyPr>
            <a:normAutofit fontScale="90000"/>
          </a:bodyPr>
          <a:lstStyle/>
          <a:p>
            <a:r>
              <a:rPr lang="en-US" sz="3600" b="1" dirty="0">
                <a:solidFill>
                  <a:srgbClr val="0070C0"/>
                </a:solidFill>
              </a:rPr>
              <a:t>Transfer Functions at the Sampling Points </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dirty="0"/>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6</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47" y="690282"/>
            <a:ext cx="2216468" cy="2001639"/>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08598" y="2774839"/>
            <a:ext cx="2235518" cy="1922667"/>
          </a:xfrm>
          <a:prstGeom prst="rect">
            <a:avLst/>
          </a:prstGeom>
          <a:noFill/>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686050" y="889868"/>
            <a:ext cx="2172821" cy="1802053"/>
          </a:xfrm>
          <a:prstGeom prst="rect">
            <a:avLst/>
          </a:prstGeom>
          <a:noFill/>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2686050" y="2774839"/>
            <a:ext cx="2235574" cy="1922667"/>
          </a:xfrm>
          <a:prstGeom prst="rect">
            <a:avLst/>
          </a:prstGeom>
          <a:noFill/>
        </p:spPr>
      </p:pic>
      <p:sp>
        <p:nvSpPr>
          <p:cNvPr id="10" name="TextBox 9"/>
          <p:cNvSpPr txBox="1"/>
          <p:nvPr/>
        </p:nvSpPr>
        <p:spPr>
          <a:xfrm>
            <a:off x="378787" y="393399"/>
            <a:ext cx="2101215" cy="369332"/>
          </a:xfrm>
          <a:prstGeom prst="rect">
            <a:avLst/>
          </a:prstGeom>
          <a:noFill/>
        </p:spPr>
        <p:txBody>
          <a:bodyPr wrap="square" rtlCol="0">
            <a:spAutoFit/>
          </a:bodyPr>
          <a:lstStyle/>
          <a:p>
            <a:r>
              <a:rPr lang="en-US" dirty="0"/>
              <a:t>Transparent Shield</a:t>
            </a:r>
          </a:p>
        </p:txBody>
      </p:sp>
      <p:sp>
        <p:nvSpPr>
          <p:cNvPr id="11" name="TextBox 10"/>
          <p:cNvSpPr txBox="1"/>
          <p:nvPr/>
        </p:nvSpPr>
        <p:spPr>
          <a:xfrm>
            <a:off x="3041949" y="355431"/>
            <a:ext cx="1879675" cy="646331"/>
          </a:xfrm>
          <a:prstGeom prst="rect">
            <a:avLst/>
          </a:prstGeom>
          <a:noFill/>
        </p:spPr>
        <p:txBody>
          <a:bodyPr wrap="square" rtlCol="0">
            <a:spAutoFit/>
          </a:bodyPr>
          <a:lstStyle/>
          <a:p>
            <a:r>
              <a:rPr lang="en-US" dirty="0"/>
              <a:t>Axially Symmetric Stainless Steel</a:t>
            </a:r>
          </a:p>
        </p:txBody>
      </p:sp>
      <p:pic>
        <p:nvPicPr>
          <p:cNvPr id="12" name="Picture 11"/>
          <p:cNvPicPr/>
          <p:nvPr/>
        </p:nvPicPr>
        <p:blipFill>
          <a:blip r:embed="rId6"/>
          <a:stretch>
            <a:fillRect/>
          </a:stretch>
        </p:blipFill>
        <p:spPr>
          <a:xfrm>
            <a:off x="2686051" y="4780425"/>
            <a:ext cx="2235573" cy="1941052"/>
          </a:xfrm>
          <a:prstGeom prst="rect">
            <a:avLst/>
          </a:prstGeom>
        </p:spPr>
      </p:pic>
      <p:sp>
        <p:nvSpPr>
          <p:cNvPr id="13" name="TextBox 12"/>
          <p:cNvSpPr txBox="1"/>
          <p:nvPr/>
        </p:nvSpPr>
        <p:spPr>
          <a:xfrm>
            <a:off x="5546324" y="439200"/>
            <a:ext cx="2132732" cy="369332"/>
          </a:xfrm>
          <a:prstGeom prst="rect">
            <a:avLst/>
          </a:prstGeom>
          <a:noFill/>
        </p:spPr>
        <p:txBody>
          <a:bodyPr wrap="square" rtlCol="0">
            <a:spAutoFit/>
          </a:bodyPr>
          <a:lstStyle/>
          <a:p>
            <a:r>
              <a:rPr lang="en-US" dirty="0"/>
              <a:t>Four-Segment Shield</a:t>
            </a:r>
          </a:p>
        </p:txBody>
      </p:sp>
      <p:pic>
        <p:nvPicPr>
          <p:cNvPr id="14" name="Picture 13"/>
          <p:cNvPicPr/>
          <p:nvPr/>
        </p:nvPicPr>
        <p:blipFill>
          <a:blip r:embed="rId7"/>
          <a:stretch>
            <a:fillRect/>
          </a:stretch>
        </p:blipFill>
        <p:spPr>
          <a:xfrm>
            <a:off x="5483571" y="780732"/>
            <a:ext cx="2654589" cy="1994107"/>
          </a:xfrm>
          <a:prstGeom prst="rect">
            <a:avLst/>
          </a:prstGeom>
        </p:spPr>
      </p:pic>
      <p:pic>
        <p:nvPicPr>
          <p:cNvPr id="15" name="Picture 14"/>
          <p:cNvPicPr/>
          <p:nvPr/>
        </p:nvPicPr>
        <p:blipFill>
          <a:blip r:embed="rId8">
            <a:extLst>
              <a:ext uri="{28A0092B-C50C-407E-A947-70E740481C1C}">
                <a14:useLocalDpi xmlns:a14="http://schemas.microsoft.com/office/drawing/2010/main" val="0"/>
              </a:ext>
            </a:extLst>
          </a:blip>
          <a:srcRect/>
          <a:stretch>
            <a:fillRect/>
          </a:stretch>
        </p:blipFill>
        <p:spPr bwMode="auto">
          <a:xfrm>
            <a:off x="5483570" y="2599288"/>
            <a:ext cx="2580976" cy="2098217"/>
          </a:xfrm>
          <a:prstGeom prst="rect">
            <a:avLst/>
          </a:prstGeom>
          <a:noFill/>
        </p:spPr>
      </p:pic>
      <p:pic>
        <p:nvPicPr>
          <p:cNvPr id="16" name="Picture 15"/>
          <p:cNvPicPr/>
          <p:nvPr/>
        </p:nvPicPr>
        <p:blipFill>
          <a:blip r:embed="rId9"/>
          <a:stretch>
            <a:fillRect/>
          </a:stretch>
        </p:blipFill>
        <p:spPr>
          <a:xfrm>
            <a:off x="5726820" y="4780425"/>
            <a:ext cx="2606068" cy="1805350"/>
          </a:xfrm>
          <a:prstGeom prst="rect">
            <a:avLst/>
          </a:prstGeom>
        </p:spPr>
      </p:pic>
    </p:spTree>
    <p:extLst>
      <p:ext uri="{BB962C8B-B14F-4D97-AF65-F5344CB8AC3E}">
        <p14:creationId xmlns:p14="http://schemas.microsoft.com/office/powerpoint/2010/main" val="184024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321" y="69291"/>
            <a:ext cx="6785162" cy="289298"/>
          </a:xfrm>
        </p:spPr>
        <p:txBody>
          <a:bodyPr>
            <a:normAutofit fontScale="90000"/>
          </a:bodyPr>
          <a:lstStyle/>
          <a:p>
            <a:r>
              <a:rPr lang="en-US" sz="3200" b="1" dirty="0">
                <a:solidFill>
                  <a:srgbClr val="0070C0"/>
                </a:solidFill>
              </a:rPr>
              <a:t>Transfer Functions at the Sampling Points </a:t>
            </a:r>
            <a:endParaRPr lang="en-US" sz="3200" dirty="0"/>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7</a:t>
            </a:fld>
            <a:endParaRPr lang="en-US"/>
          </a:p>
        </p:txBody>
      </p:sp>
      <p:pic>
        <p:nvPicPr>
          <p:cNvPr id="6" name="Picture 5"/>
          <p:cNvPicPr/>
          <p:nvPr/>
        </p:nvPicPr>
        <p:blipFill rotWithShape="1">
          <a:blip r:embed="rId2"/>
          <a:srcRect l="21977" t="25338" r="25057" b="12385"/>
          <a:stretch/>
        </p:blipFill>
        <p:spPr>
          <a:xfrm>
            <a:off x="120608" y="1020818"/>
            <a:ext cx="2774090" cy="2269191"/>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8950" y="3449058"/>
            <a:ext cx="2774581" cy="2479042"/>
          </a:xfrm>
          <a:prstGeom prst="rect">
            <a:avLst/>
          </a:prstGeom>
          <a:noFill/>
        </p:spPr>
      </p:pic>
      <p:pic>
        <p:nvPicPr>
          <p:cNvPr id="9" name="Picture 8"/>
          <p:cNvPicPr/>
          <p:nvPr/>
        </p:nvPicPr>
        <p:blipFill>
          <a:blip r:embed="rId4"/>
          <a:stretch>
            <a:fillRect/>
          </a:stretch>
        </p:blipFill>
        <p:spPr>
          <a:xfrm>
            <a:off x="6115050" y="3390816"/>
            <a:ext cx="2948935" cy="2479041"/>
          </a:xfrm>
          <a:prstGeom prst="rect">
            <a:avLst/>
          </a:prstGeom>
        </p:spPr>
      </p:pic>
      <p:sp>
        <p:nvSpPr>
          <p:cNvPr id="10" name="TextBox 9"/>
          <p:cNvSpPr txBox="1"/>
          <p:nvPr/>
        </p:nvSpPr>
        <p:spPr>
          <a:xfrm>
            <a:off x="826335" y="545054"/>
            <a:ext cx="1362635" cy="372931"/>
          </a:xfrm>
          <a:prstGeom prst="rect">
            <a:avLst/>
          </a:prstGeom>
          <a:noFill/>
        </p:spPr>
        <p:txBody>
          <a:bodyPr wrap="square" rtlCol="0">
            <a:spAutoFit/>
          </a:bodyPr>
          <a:lstStyle/>
          <a:p>
            <a:r>
              <a:rPr lang="en-US" b="1" dirty="0">
                <a:solidFill>
                  <a:srgbClr val="7030A0"/>
                </a:solidFill>
              </a:rPr>
              <a:t>Partial Slots</a:t>
            </a:r>
          </a:p>
        </p:txBody>
      </p:sp>
      <p:pic>
        <p:nvPicPr>
          <p:cNvPr id="11" name="Picture 10"/>
          <p:cNvPicPr/>
          <p:nvPr/>
        </p:nvPicPr>
        <p:blipFill>
          <a:blip r:embed="rId5"/>
          <a:stretch>
            <a:fillRect/>
          </a:stretch>
        </p:blipFill>
        <p:spPr>
          <a:xfrm>
            <a:off x="2987490" y="1062131"/>
            <a:ext cx="2857500" cy="2172802"/>
          </a:xfrm>
          <a:prstGeom prst="rect">
            <a:avLst/>
          </a:prstGeom>
        </p:spPr>
      </p:pic>
      <p:pic>
        <p:nvPicPr>
          <p:cNvPr id="12" name="Picture 11"/>
          <p:cNvPicPr/>
          <p:nvPr/>
        </p:nvPicPr>
        <p:blipFill rotWithShape="1">
          <a:blip r:embed="rId6"/>
          <a:srcRect t="4872" r="6046" b="13917"/>
          <a:stretch/>
        </p:blipFill>
        <p:spPr bwMode="auto">
          <a:xfrm>
            <a:off x="6115050" y="875665"/>
            <a:ext cx="2961005" cy="2359268"/>
          </a:xfrm>
          <a:prstGeom prst="rect">
            <a:avLst/>
          </a:prstGeom>
          <a:ln>
            <a:noFill/>
          </a:ln>
          <a:extLst>
            <a:ext uri="{53640926-AAD7-44D8-BBD7-CCE9431645EC}">
              <a14:shadowObscured xmlns:a14="http://schemas.microsoft.com/office/drawing/2010/main"/>
            </a:ext>
          </a:extLst>
        </p:spPr>
      </p:pic>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43817" y="3457315"/>
            <a:ext cx="2850881" cy="2470785"/>
          </a:xfrm>
          <a:prstGeom prst="rect">
            <a:avLst/>
          </a:prstGeom>
          <a:noFill/>
        </p:spPr>
      </p:pic>
    </p:spTree>
    <p:extLst>
      <p:ext uri="{BB962C8B-B14F-4D97-AF65-F5344CB8AC3E}">
        <p14:creationId xmlns:p14="http://schemas.microsoft.com/office/powerpoint/2010/main" val="43523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094" y="99199"/>
            <a:ext cx="4642597" cy="361015"/>
          </a:xfrm>
        </p:spPr>
        <p:txBody>
          <a:bodyPr>
            <a:normAutofit fontScale="90000"/>
          </a:bodyPr>
          <a:lstStyle/>
          <a:p>
            <a:r>
              <a:rPr lang="en-US" sz="3600" b="1" dirty="0">
                <a:solidFill>
                  <a:srgbClr val="0070C0"/>
                </a:solidFill>
              </a:rPr>
              <a:t>Current Rise Rate Effect</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8</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3768" y="894516"/>
            <a:ext cx="2663732" cy="2477334"/>
          </a:xfrm>
          <a:prstGeom prst="rect">
            <a:avLst/>
          </a:prstGeom>
          <a:noFill/>
        </p:spPr>
      </p:pic>
      <p:sp>
        <p:nvSpPr>
          <p:cNvPr id="7" name="TextBox 6"/>
          <p:cNvSpPr txBox="1"/>
          <p:nvPr/>
        </p:nvSpPr>
        <p:spPr>
          <a:xfrm>
            <a:off x="277812" y="440838"/>
            <a:ext cx="2759075" cy="369332"/>
          </a:xfrm>
          <a:prstGeom prst="rect">
            <a:avLst/>
          </a:prstGeom>
          <a:noFill/>
        </p:spPr>
        <p:txBody>
          <a:bodyPr wrap="square" rtlCol="0">
            <a:spAutoFit/>
          </a:bodyPr>
          <a:lstStyle/>
          <a:p>
            <a:r>
              <a:rPr lang="en-US" dirty="0"/>
              <a:t>d(</a:t>
            </a:r>
            <a:r>
              <a:rPr lang="en-US" dirty="0" err="1"/>
              <a:t>Iw</a:t>
            </a:r>
            <a:r>
              <a:rPr lang="en-US" dirty="0"/>
              <a:t>)/</a:t>
            </a:r>
            <a:r>
              <a:rPr lang="en-US" dirty="0" err="1"/>
              <a:t>dt|</a:t>
            </a:r>
            <a:r>
              <a:rPr lang="en-US" baseline="-25000" dirty="0" err="1"/>
              <a:t>max</a:t>
            </a:r>
            <a:r>
              <a:rPr lang="en-US" dirty="0"/>
              <a:t> = 1000 A/</a:t>
            </a:r>
            <a:r>
              <a:rPr lang="en-US" dirty="0" err="1"/>
              <a:t>ms</a:t>
            </a:r>
            <a:endParaRPr lang="en-US" dirty="0"/>
          </a:p>
        </p:txBody>
      </p:sp>
      <p:sp>
        <p:nvSpPr>
          <p:cNvPr id="8" name="TextBox 7"/>
          <p:cNvSpPr txBox="1"/>
          <p:nvPr/>
        </p:nvSpPr>
        <p:spPr>
          <a:xfrm>
            <a:off x="923364" y="1301372"/>
            <a:ext cx="1846730" cy="369332"/>
          </a:xfrm>
          <a:prstGeom prst="rect">
            <a:avLst/>
          </a:prstGeom>
          <a:noFill/>
        </p:spPr>
        <p:txBody>
          <a:bodyPr wrap="square" rtlCol="0">
            <a:spAutoFit/>
          </a:bodyPr>
          <a:lstStyle/>
          <a:p>
            <a:r>
              <a:rPr lang="en-US" dirty="0" err="1"/>
              <a:t>t_start</a:t>
            </a:r>
            <a:r>
              <a:rPr lang="en-US" dirty="0"/>
              <a:t> = 11 </a:t>
            </a:r>
            <a:r>
              <a:rPr lang="en-US" dirty="0" err="1"/>
              <a:t>ms</a:t>
            </a:r>
            <a:endParaRPr lang="en-US" dirty="0"/>
          </a:p>
        </p:txBody>
      </p:sp>
      <p:pic>
        <p:nvPicPr>
          <p:cNvPr id="9" name="Picture 8"/>
          <p:cNvPicPr/>
          <p:nvPr/>
        </p:nvPicPr>
        <p:blipFill>
          <a:blip r:embed="rId3"/>
          <a:stretch>
            <a:fillRect/>
          </a:stretch>
        </p:blipFill>
        <p:spPr>
          <a:xfrm>
            <a:off x="2961640" y="894516"/>
            <a:ext cx="2834640" cy="2477333"/>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883686" y="894515"/>
            <a:ext cx="2758290" cy="2477333"/>
          </a:xfrm>
          <a:prstGeom prst="rect">
            <a:avLst/>
          </a:prstGeom>
          <a:noFill/>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193768" y="3693477"/>
            <a:ext cx="2763520" cy="2339975"/>
          </a:xfrm>
          <a:prstGeom prst="rect">
            <a:avLst/>
          </a:prstGeom>
          <a:noFill/>
        </p:spPr>
      </p:pic>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3036887" y="3693477"/>
            <a:ext cx="2940685" cy="2340610"/>
          </a:xfrm>
          <a:prstGeom prst="rect">
            <a:avLst/>
          </a:prstGeom>
          <a:noFill/>
        </p:spPr>
      </p:pic>
      <p:sp>
        <p:nvSpPr>
          <p:cNvPr id="13" name="TextBox 12"/>
          <p:cNvSpPr txBox="1"/>
          <p:nvPr/>
        </p:nvSpPr>
        <p:spPr>
          <a:xfrm>
            <a:off x="1202036" y="3614900"/>
            <a:ext cx="1108038" cy="369332"/>
          </a:xfrm>
          <a:prstGeom prst="rect">
            <a:avLst/>
          </a:prstGeom>
          <a:noFill/>
        </p:spPr>
        <p:txBody>
          <a:bodyPr wrap="square" rtlCol="0">
            <a:spAutoFit/>
          </a:bodyPr>
          <a:lstStyle/>
          <a:p>
            <a:r>
              <a:rPr lang="en-US" dirty="0"/>
              <a:t>Ideal case</a:t>
            </a:r>
          </a:p>
        </p:txBody>
      </p:sp>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6057171" y="3693476"/>
            <a:ext cx="2866390" cy="2339975"/>
          </a:xfrm>
          <a:prstGeom prst="rect">
            <a:avLst/>
          </a:prstGeom>
          <a:noFill/>
        </p:spPr>
      </p:pic>
      <p:sp>
        <p:nvSpPr>
          <p:cNvPr id="15" name="TextBox 14"/>
          <p:cNvSpPr txBox="1"/>
          <p:nvPr/>
        </p:nvSpPr>
        <p:spPr>
          <a:xfrm>
            <a:off x="3818965" y="3614900"/>
            <a:ext cx="1855694" cy="369332"/>
          </a:xfrm>
          <a:prstGeom prst="rect">
            <a:avLst/>
          </a:prstGeom>
          <a:noFill/>
        </p:spPr>
        <p:txBody>
          <a:bodyPr wrap="square" rtlCol="0">
            <a:spAutoFit/>
          </a:bodyPr>
          <a:lstStyle/>
          <a:p>
            <a:r>
              <a:rPr lang="en-US" dirty="0"/>
              <a:t>3 mm, no coating</a:t>
            </a:r>
          </a:p>
        </p:txBody>
      </p:sp>
      <p:sp>
        <p:nvSpPr>
          <p:cNvPr id="16" name="TextBox 15"/>
          <p:cNvSpPr txBox="1"/>
          <p:nvPr/>
        </p:nvSpPr>
        <p:spPr>
          <a:xfrm>
            <a:off x="6839249" y="3621483"/>
            <a:ext cx="1855694" cy="369332"/>
          </a:xfrm>
          <a:prstGeom prst="rect">
            <a:avLst/>
          </a:prstGeom>
          <a:noFill/>
        </p:spPr>
        <p:txBody>
          <a:bodyPr wrap="square" rtlCol="0">
            <a:spAutoFit/>
          </a:bodyPr>
          <a:lstStyle/>
          <a:p>
            <a:r>
              <a:rPr lang="en-US" dirty="0"/>
              <a:t>3 mm, Cu coating</a:t>
            </a:r>
          </a:p>
        </p:txBody>
      </p:sp>
    </p:spTree>
    <p:extLst>
      <p:ext uri="{BB962C8B-B14F-4D97-AF65-F5344CB8AC3E}">
        <p14:creationId xmlns:p14="http://schemas.microsoft.com/office/powerpoint/2010/main" val="375049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062" y="0"/>
            <a:ext cx="3817844" cy="475129"/>
          </a:xfrm>
        </p:spPr>
        <p:txBody>
          <a:bodyPr>
            <a:noAutofit/>
          </a:bodyPr>
          <a:lstStyle/>
          <a:p>
            <a:r>
              <a:rPr lang="en-US" sz="3600" dirty="0">
                <a:solidFill>
                  <a:srgbClr val="0070C0"/>
                </a:solidFill>
              </a:rPr>
              <a:t>Aggressive slotting</a:t>
            </a:r>
          </a:p>
        </p:txBody>
      </p:sp>
      <p:sp>
        <p:nvSpPr>
          <p:cNvPr id="3" name="Date Placeholder 2"/>
          <p:cNvSpPr>
            <a:spLocks noGrp="1"/>
          </p:cNvSpPr>
          <p:nvPr>
            <p:ph type="dt" sz="half" idx="10"/>
          </p:nvPr>
        </p:nvSpPr>
        <p:spPr/>
        <p:txBody>
          <a:bodyPr/>
          <a:lstStyle/>
          <a:p>
            <a:r>
              <a:rPr lang="en-US"/>
              <a:t>1/5/2017</a:t>
            </a:r>
          </a:p>
        </p:txBody>
      </p:sp>
      <p:sp>
        <p:nvSpPr>
          <p:cNvPr id="4" name="Footer Placeholder 3"/>
          <p:cNvSpPr>
            <a:spLocks noGrp="1"/>
          </p:cNvSpPr>
          <p:nvPr>
            <p:ph type="ftr" sz="quarter" idx="11"/>
          </p:nvPr>
        </p:nvSpPr>
        <p:spPr/>
        <p:txBody>
          <a:bodyPr/>
          <a:lstStyle/>
          <a:p>
            <a:r>
              <a:rPr lang="en-US"/>
              <a:t>2-nd harmonic cavity meeting</a:t>
            </a:r>
          </a:p>
        </p:txBody>
      </p:sp>
      <p:sp>
        <p:nvSpPr>
          <p:cNvPr id="5" name="Slide Number Placeholder 4"/>
          <p:cNvSpPr>
            <a:spLocks noGrp="1"/>
          </p:cNvSpPr>
          <p:nvPr>
            <p:ph type="sldNum" sz="quarter" idx="12"/>
          </p:nvPr>
        </p:nvSpPr>
        <p:spPr/>
        <p:txBody>
          <a:bodyPr/>
          <a:lstStyle/>
          <a:p>
            <a:fld id="{BFFAAABA-1245-4435-9A70-51F4DA63CAB3}" type="slidenum">
              <a:rPr lang="en-US" smtClean="0"/>
              <a:t>9</a:t>
            </a:fld>
            <a:endParaRPr lang="en-US"/>
          </a:p>
        </p:txBody>
      </p:sp>
      <p:pic>
        <p:nvPicPr>
          <p:cNvPr id="6" name="Picture 5"/>
          <p:cNvPicPr/>
          <p:nvPr/>
        </p:nvPicPr>
        <p:blipFill rotWithShape="1">
          <a:blip r:embed="rId2"/>
          <a:srcRect l="37188" t="40446" r="22033" b="11925"/>
          <a:stretch/>
        </p:blipFill>
        <p:spPr bwMode="auto">
          <a:xfrm>
            <a:off x="91442" y="475128"/>
            <a:ext cx="2937507" cy="2508101"/>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3"/>
          <a:stretch>
            <a:fillRect/>
          </a:stretch>
        </p:blipFill>
        <p:spPr>
          <a:xfrm>
            <a:off x="3120390" y="715635"/>
            <a:ext cx="2994660" cy="2027088"/>
          </a:xfrm>
          <a:prstGeom prst="rect">
            <a:avLst/>
          </a:prstGeom>
        </p:spPr>
      </p:pic>
      <p:pic>
        <p:nvPicPr>
          <p:cNvPr id="8" name="Picture 7"/>
          <p:cNvPicPr/>
          <p:nvPr/>
        </p:nvPicPr>
        <p:blipFill>
          <a:blip r:embed="rId4"/>
          <a:stretch>
            <a:fillRect/>
          </a:stretch>
        </p:blipFill>
        <p:spPr>
          <a:xfrm>
            <a:off x="6115050" y="715635"/>
            <a:ext cx="3028950" cy="2267595"/>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91442" y="3339155"/>
            <a:ext cx="2848982" cy="2500392"/>
          </a:xfrm>
          <a:prstGeom prst="rect">
            <a:avLst/>
          </a:prstGeom>
          <a:noFill/>
        </p:spPr>
      </p:pic>
      <p:sp>
        <p:nvSpPr>
          <p:cNvPr id="10" name="TextBox 9"/>
          <p:cNvSpPr txBox="1"/>
          <p:nvPr/>
        </p:nvSpPr>
        <p:spPr>
          <a:xfrm>
            <a:off x="3040688" y="3193284"/>
            <a:ext cx="3154064" cy="2308324"/>
          </a:xfrm>
          <a:prstGeom prst="rect">
            <a:avLst/>
          </a:prstGeom>
          <a:noFill/>
        </p:spPr>
        <p:txBody>
          <a:bodyPr wrap="square" rtlCol="0">
            <a:spAutoFit/>
          </a:bodyPr>
          <a:lstStyle/>
          <a:p>
            <a:r>
              <a:rPr lang="en-US" dirty="0"/>
              <a:t>Although there is some effect of restricting the eddy currents this way, it is not strong. Practically, no big difference exists between this case with the extended slots and the case with limited cutting just on the cylindrical surface. </a:t>
            </a:r>
          </a:p>
        </p:txBody>
      </p:sp>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6196330" y="3377950"/>
            <a:ext cx="2866390" cy="2339975"/>
          </a:xfrm>
          <a:prstGeom prst="rect">
            <a:avLst/>
          </a:prstGeom>
          <a:noFill/>
        </p:spPr>
      </p:pic>
      <p:sp>
        <p:nvSpPr>
          <p:cNvPr id="12" name="TextBox 11"/>
          <p:cNvSpPr txBox="1"/>
          <p:nvPr/>
        </p:nvSpPr>
        <p:spPr>
          <a:xfrm>
            <a:off x="7045437" y="2966223"/>
            <a:ext cx="1855694" cy="369332"/>
          </a:xfrm>
          <a:prstGeom prst="rect">
            <a:avLst/>
          </a:prstGeom>
          <a:noFill/>
        </p:spPr>
        <p:txBody>
          <a:bodyPr wrap="square" rtlCol="0">
            <a:spAutoFit/>
          </a:bodyPr>
          <a:lstStyle/>
          <a:p>
            <a:r>
              <a:rPr lang="en-US" dirty="0"/>
              <a:t>Limited slots</a:t>
            </a:r>
          </a:p>
        </p:txBody>
      </p:sp>
      <p:sp>
        <p:nvSpPr>
          <p:cNvPr id="13" name="TextBox 12"/>
          <p:cNvSpPr txBox="1"/>
          <p:nvPr/>
        </p:nvSpPr>
        <p:spPr>
          <a:xfrm>
            <a:off x="711466" y="3008618"/>
            <a:ext cx="1855694" cy="369332"/>
          </a:xfrm>
          <a:prstGeom prst="rect">
            <a:avLst/>
          </a:prstGeom>
          <a:noFill/>
        </p:spPr>
        <p:txBody>
          <a:bodyPr wrap="square" rtlCol="0">
            <a:spAutoFit/>
          </a:bodyPr>
          <a:lstStyle/>
          <a:p>
            <a:r>
              <a:rPr lang="en-US" dirty="0"/>
              <a:t>Extended slots</a:t>
            </a:r>
          </a:p>
        </p:txBody>
      </p:sp>
    </p:spTree>
    <p:extLst>
      <p:ext uri="{BB962C8B-B14F-4D97-AF65-F5344CB8AC3E}">
        <p14:creationId xmlns:p14="http://schemas.microsoft.com/office/powerpoint/2010/main" val="2468988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577</Words>
  <Application>Microsoft Office PowerPoint</Application>
  <PresentationFormat>On-screen Show (4:3)</PresentationFormat>
  <Paragraphs>108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Eddy Current Effects in the Tuner of the 2-nd Harmonic Booster Cavity</vt:lpstr>
      <vt:lpstr>2D analysis results refresher</vt:lpstr>
      <vt:lpstr>3D study setting</vt:lpstr>
      <vt:lpstr>Current rise setting</vt:lpstr>
      <vt:lpstr>Modeling time line</vt:lpstr>
      <vt:lpstr>Transfer Functions at the Sampling Points </vt:lpstr>
      <vt:lpstr>Transfer Functions at the Sampling Points </vt:lpstr>
      <vt:lpstr>Current Rise Rate Effect</vt:lpstr>
      <vt:lpstr>Aggressive slotting</vt:lpstr>
      <vt:lpstr>Ultimate Slotting</vt:lpstr>
      <vt:lpstr>How the current rise rate makes things different?</vt:lpstr>
      <vt:lpstr>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Eddy Current Effects in the Tuner of the 2-nd Harmonic Booster Cavity</dc:title>
  <dc:creator>Iouri Terechkine</dc:creator>
  <cp:lastModifiedBy>Iouri Terechkine</cp:lastModifiedBy>
  <cp:revision>22</cp:revision>
  <dcterms:created xsi:type="dcterms:W3CDTF">2017-01-04T17:24:20Z</dcterms:created>
  <dcterms:modified xsi:type="dcterms:W3CDTF">2017-01-05T17:34:12Z</dcterms:modified>
</cp:coreProperties>
</file>