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C5F0F-D276-42EC-8A7C-04EEECBDF3C5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7B81-52BE-4D11-8752-FC7414017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3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28E3-E777-4A3A-A78A-9B3669D22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549" y="1434517"/>
            <a:ext cx="6704901" cy="1083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Analysis of different design options for the RF shell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009" y="4692607"/>
            <a:ext cx="5056464" cy="475012"/>
          </a:xfrm>
        </p:spPr>
        <p:txBody>
          <a:bodyPr/>
          <a:lstStyle/>
          <a:p>
            <a:r>
              <a:rPr lang="en-US" dirty="0"/>
              <a:t>2-nd Harmonic Booster Cavity Meeting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3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51" y="32725"/>
            <a:ext cx="6946609" cy="10442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Summary of the previously made study on the impact of slots in the shell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43" y="3630638"/>
            <a:ext cx="2741507" cy="256411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74" y="3630638"/>
            <a:ext cx="2818767" cy="248695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209913" y="1351722"/>
            <a:ext cx="2162105" cy="200266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0"/>
          <a:stretch/>
        </p:blipFill>
        <p:spPr bwMode="auto">
          <a:xfrm>
            <a:off x="7739998" y="1409300"/>
            <a:ext cx="1269243" cy="1849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05298" y="1987826"/>
            <a:ext cx="1168358" cy="127098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70774" y="1490344"/>
            <a:ext cx="2315276" cy="197137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/>
          <a:srcRect t="5060"/>
          <a:stretch/>
        </p:blipFill>
        <p:spPr>
          <a:xfrm>
            <a:off x="2714599" y="1494497"/>
            <a:ext cx="2278389" cy="20214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167" y="1108552"/>
            <a:ext cx="1988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dIw</a:t>
            </a:r>
            <a:r>
              <a:rPr lang="en-US" sz="1600" dirty="0"/>
              <a:t>/</a:t>
            </a:r>
            <a:r>
              <a:rPr lang="en-US" sz="1600" dirty="0" err="1"/>
              <a:t>dt|</a:t>
            </a:r>
            <a:r>
              <a:rPr lang="en-US" sz="1600" baseline="-25000" dirty="0" err="1"/>
              <a:t>max</a:t>
            </a:r>
            <a:r>
              <a:rPr lang="en-US" sz="1600" dirty="0"/>
              <a:t> = 1 kA/</a:t>
            </a:r>
            <a:r>
              <a:rPr lang="en-US" sz="1600" dirty="0" err="1"/>
              <a:t>ms</a:t>
            </a:r>
            <a:r>
              <a:rPr lang="en-US" sz="16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4105" y="1098615"/>
            <a:ext cx="1988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dIw</a:t>
            </a:r>
            <a:r>
              <a:rPr lang="en-US" sz="1600" dirty="0"/>
              <a:t>/</a:t>
            </a:r>
            <a:r>
              <a:rPr lang="en-US" sz="1600" dirty="0" err="1"/>
              <a:t>dt|</a:t>
            </a:r>
            <a:r>
              <a:rPr lang="en-US" sz="1600" baseline="-25000" dirty="0" err="1"/>
              <a:t>max</a:t>
            </a:r>
            <a:r>
              <a:rPr lang="en-US" sz="1600" dirty="0"/>
              <a:t> = 4 kA/</a:t>
            </a:r>
            <a:r>
              <a:rPr lang="en-US" sz="1600" dirty="0" err="1"/>
              <a:t>ms</a:t>
            </a:r>
            <a:r>
              <a:rPr lang="en-US" sz="16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5887" y="3675448"/>
            <a:ext cx="2498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“No slots” case really meant no slots in the cylinder part of the shell, assuming that it was important to have slots in the ends.</a:t>
            </a:r>
          </a:p>
          <a:p>
            <a:r>
              <a:rPr lang="en-US" u="sng" dirty="0">
                <a:solidFill>
                  <a:srgbClr val="0070C0"/>
                </a:solidFill>
              </a:rPr>
              <a:t>The following study attempted to clarify this.</a:t>
            </a:r>
            <a:r>
              <a:rPr lang="en-US" u="sng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0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71562"/>
            <a:ext cx="6074300" cy="78717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Range of permeability in the garnet at injection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372" y="873973"/>
            <a:ext cx="141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 = 19.5 mm;</a:t>
            </a:r>
          </a:p>
          <a:p>
            <a:r>
              <a:rPr lang="en-US" sz="1600" dirty="0"/>
              <a:t>µ</a:t>
            </a:r>
            <a:r>
              <a:rPr lang="en-US" sz="1600" baseline="-25000" dirty="0" err="1"/>
              <a:t>av</a:t>
            </a:r>
            <a:r>
              <a:rPr lang="en-US" sz="1600" dirty="0"/>
              <a:t> = 3.43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3365" y="858741"/>
            <a:ext cx="149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 = 34.5 mm; µ</a:t>
            </a:r>
            <a:r>
              <a:rPr lang="en-US" sz="1600" baseline="-25000" dirty="0" err="1"/>
              <a:t>av</a:t>
            </a:r>
            <a:r>
              <a:rPr lang="en-US" sz="1600" dirty="0"/>
              <a:t> = 3.31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4997" y="763792"/>
            <a:ext cx="1447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 = 66.5 mm;</a:t>
            </a:r>
          </a:p>
          <a:p>
            <a:r>
              <a:rPr lang="en-US" sz="1600" dirty="0"/>
              <a:t>µ</a:t>
            </a:r>
            <a:r>
              <a:rPr lang="en-US" sz="1600" baseline="-25000" dirty="0" err="1"/>
              <a:t>av</a:t>
            </a:r>
            <a:r>
              <a:rPr lang="en-US" sz="1600" dirty="0"/>
              <a:t> = 3.30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372" y="3744525"/>
            <a:ext cx="146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 = 90.5 mm;</a:t>
            </a:r>
          </a:p>
          <a:p>
            <a:r>
              <a:rPr lang="en-US" sz="1600" dirty="0"/>
              <a:t>µ</a:t>
            </a:r>
            <a:r>
              <a:rPr lang="en-US" sz="1600" baseline="-25000" dirty="0" err="1"/>
              <a:t>av</a:t>
            </a:r>
            <a:r>
              <a:rPr lang="en-US" sz="1600" dirty="0"/>
              <a:t> = 3.41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3365" y="3744525"/>
            <a:ext cx="13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 = 112 mm;</a:t>
            </a:r>
          </a:p>
          <a:p>
            <a:r>
              <a:rPr lang="en-US" sz="1600" dirty="0"/>
              <a:t>µ</a:t>
            </a:r>
            <a:r>
              <a:rPr lang="en-US" sz="1600" baseline="-25000" dirty="0" err="1"/>
              <a:t>av</a:t>
            </a:r>
            <a:r>
              <a:rPr lang="en-US" sz="1600" dirty="0"/>
              <a:t> = 3.63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98819" y="1520304"/>
            <a:ext cx="2187231" cy="207529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411111" y="1441286"/>
            <a:ext cx="2234316" cy="2154308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304407" y="1441286"/>
            <a:ext cx="2210943" cy="20588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57950" y="3714913"/>
            <a:ext cx="13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 = 125 mm;</a:t>
            </a:r>
          </a:p>
          <a:p>
            <a:r>
              <a:rPr lang="en-US" sz="1600" dirty="0"/>
              <a:t>µ</a:t>
            </a:r>
            <a:r>
              <a:rPr lang="en-US" sz="1600" baseline="-25000" dirty="0" err="1"/>
              <a:t>av</a:t>
            </a:r>
            <a:r>
              <a:rPr lang="en-US" sz="1600" dirty="0"/>
              <a:t> = 3.81</a:t>
            </a:r>
          </a:p>
        </p:txBody>
      </p:sp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98818" y="4389120"/>
            <a:ext cx="2187231" cy="196723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3411112" y="4329300"/>
            <a:ext cx="2305876" cy="20915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28021" y="4762831"/>
            <a:ext cx="223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Average permeability of the whole tuner at injection is 3.41</a:t>
            </a:r>
          </a:p>
        </p:txBody>
      </p:sp>
    </p:spTree>
    <p:extLst>
      <p:ext uri="{BB962C8B-B14F-4D97-AF65-F5344CB8AC3E}">
        <p14:creationId xmlns:p14="http://schemas.microsoft.com/office/powerpoint/2010/main" val="118349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024" y="0"/>
            <a:ext cx="5740345" cy="851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Comparison of design options with different slot patterns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830" y="993913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Slots only in the cylinders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2713" y="993913"/>
            <a:ext cx="124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Slots only in the 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993912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Slots in the ends and in the cylinders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294" y="1041620"/>
            <a:ext cx="154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slots at all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1980289"/>
            <a:ext cx="1977362" cy="1852696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21" y="1980288"/>
            <a:ext cx="1960105" cy="1888913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4072"/>
            <a:ext cx="2148536" cy="192513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94" y="1944072"/>
            <a:ext cx="2108779" cy="1925129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9404"/>
            <a:ext cx="3298798" cy="226694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72926" y="4633003"/>
            <a:ext cx="208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µ = 3.75;</a:t>
            </a:r>
          </a:p>
          <a:p>
            <a:r>
              <a:rPr lang="en-US" dirty="0"/>
              <a:t>d(</a:t>
            </a:r>
            <a:r>
              <a:rPr lang="en-US" dirty="0" err="1"/>
              <a:t>Iw</a:t>
            </a:r>
            <a:r>
              <a:rPr lang="en-US" dirty="0"/>
              <a:t>)/</a:t>
            </a:r>
            <a:r>
              <a:rPr lang="en-US" dirty="0" err="1"/>
              <a:t>dt</a:t>
            </a:r>
            <a:r>
              <a:rPr lang="en-US" dirty="0"/>
              <a:t> = 4 kA/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 err="1"/>
              <a:t>t_inj</a:t>
            </a:r>
            <a:r>
              <a:rPr lang="en-US" dirty="0"/>
              <a:t> = 3.75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2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691" y="0"/>
            <a:ext cx="4627162" cy="8991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Impact of the added material near the beam pipe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72328" y="899131"/>
            <a:ext cx="3467100" cy="2931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7676" y="810448"/>
            <a:ext cx="159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Stainless Steel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16" y="1179781"/>
            <a:ext cx="2973538" cy="2274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31139" y="3630174"/>
            <a:ext cx="96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Copper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15" y="3999506"/>
            <a:ext cx="2973539" cy="2430763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6" y="3932030"/>
            <a:ext cx="3545535" cy="2400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52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667" y="14491"/>
            <a:ext cx="5746983" cy="40008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Are there any design restrictions?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244" y="430778"/>
            <a:ext cx="4488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if to make the shell of </a:t>
            </a:r>
            <a:r>
              <a:rPr lang="en-US" sz="2000" b="1" dirty="0">
                <a:solidFill>
                  <a:srgbClr val="0070C0"/>
                </a:solidFill>
              </a:rPr>
              <a:t>copper</a:t>
            </a:r>
            <a:r>
              <a:rPr lang="en-US" dirty="0">
                <a:solidFill>
                  <a:srgbClr val="0070C0"/>
                </a:solidFill>
              </a:rPr>
              <a:t>, while having the “four quarters” design structure?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4947" y="512929"/>
            <a:ext cx="2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No slots in the shell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60991" y="1190214"/>
            <a:ext cx="2751612" cy="238303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750401" y="1018863"/>
            <a:ext cx="2707550" cy="255438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71676" y="3655573"/>
            <a:ext cx="2967667" cy="255748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889932" y="3599244"/>
            <a:ext cx="2930317" cy="2685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5750" y="1326451"/>
            <a:ext cx="2150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Too big spread of the field in the garnet blocks.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field is below  the resonance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585" y="6092887"/>
            <a:ext cx="678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118 mm (min 75 </a:t>
            </a:r>
            <a:r>
              <a:rPr lang="en-US" dirty="0" err="1"/>
              <a:t>Oe</a:t>
            </a:r>
            <a:r>
              <a:rPr lang="en-US" dirty="0"/>
              <a:t>)				X = 10 mm (min 15 </a:t>
            </a:r>
            <a:r>
              <a:rPr lang="en-US" dirty="0" err="1"/>
              <a:t>Oe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950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954" y="35850"/>
            <a:ext cx="2752114" cy="4318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Small step back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7926" y="312593"/>
            <a:ext cx="208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Fully slotted shell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02882" y="598094"/>
            <a:ext cx="2997463" cy="269669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456195" y="652344"/>
            <a:ext cx="3001755" cy="269669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02882" y="3615560"/>
            <a:ext cx="3076346" cy="26712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3706198" y="3587961"/>
            <a:ext cx="3052671" cy="2766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645" y="6160131"/>
            <a:ext cx="655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118 mm (min 105 </a:t>
            </a:r>
            <a:r>
              <a:rPr lang="en-US" dirty="0" err="1"/>
              <a:t>Oe</a:t>
            </a:r>
            <a:r>
              <a:rPr lang="en-US" dirty="0"/>
              <a:t>)			X = 10 mm (min 30 </a:t>
            </a:r>
            <a:r>
              <a:rPr lang="en-US" dirty="0" err="1"/>
              <a:t>Oe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3800" y="1024044"/>
            <a:ext cx="2329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Still big spread of the field in the garnet blocks.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Dangerously close to the resonance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8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757" y="0"/>
            <a:ext cx="3834293" cy="44021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0.3 mm copper plating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Terechkine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8E3-E777-4A3A-A78A-9B3669D2232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822" y="430179"/>
            <a:ext cx="514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wall material conductivity is 5.8*10</a:t>
            </a:r>
            <a:r>
              <a:rPr lang="en-US" baseline="30000" dirty="0"/>
              <a:t>6</a:t>
            </a:r>
            <a:r>
              <a:rPr lang="en-US" dirty="0"/>
              <a:t> Sim/m 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3779" y="813647"/>
            <a:ext cx="2745171" cy="22202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95696" y="735054"/>
            <a:ext cx="2848303" cy="22988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440185" y="755227"/>
            <a:ext cx="2674865" cy="2198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0185" y="2940400"/>
            <a:ext cx="568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 = 118 mm (min 205 </a:t>
            </a:r>
            <a:r>
              <a:rPr lang="en-US" sz="1600" dirty="0" err="1">
                <a:solidFill>
                  <a:srgbClr val="0070C0"/>
                </a:solidFill>
              </a:rPr>
              <a:t>Oe</a:t>
            </a:r>
            <a:r>
              <a:rPr lang="en-US" sz="1600" dirty="0">
                <a:solidFill>
                  <a:srgbClr val="0070C0"/>
                </a:solidFill>
              </a:rPr>
              <a:t>)			X = 10 mm (min 165 </a:t>
            </a:r>
            <a:r>
              <a:rPr lang="en-US" sz="1600" dirty="0" err="1">
                <a:solidFill>
                  <a:srgbClr val="0070C0"/>
                </a:solidFill>
              </a:rPr>
              <a:t>Oe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" y="3655597"/>
            <a:ext cx="2773680" cy="2362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298190" y="3604631"/>
            <a:ext cx="2816860" cy="23990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6295696" y="3603941"/>
            <a:ext cx="2848304" cy="2513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8190" y="6067409"/>
            <a:ext cx="568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 = 118 mm (min 220 </a:t>
            </a:r>
            <a:r>
              <a:rPr lang="en-US" sz="1600" dirty="0" err="1">
                <a:solidFill>
                  <a:srgbClr val="0070C0"/>
                </a:solidFill>
              </a:rPr>
              <a:t>Oe</a:t>
            </a:r>
            <a:r>
              <a:rPr lang="en-US" sz="1600" dirty="0">
                <a:solidFill>
                  <a:srgbClr val="0070C0"/>
                </a:solidFill>
              </a:rPr>
              <a:t>)			X = 10 mm (min 245 </a:t>
            </a:r>
            <a:r>
              <a:rPr lang="en-US" sz="1600" dirty="0" err="1">
                <a:solidFill>
                  <a:srgbClr val="0070C0"/>
                </a:solidFill>
              </a:rPr>
              <a:t>Oe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823" y="3232255"/>
            <a:ext cx="514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wall material conductivity is 1.8*10</a:t>
            </a:r>
            <a:r>
              <a:rPr lang="en-US" baseline="30000" dirty="0"/>
              <a:t>6</a:t>
            </a:r>
            <a:r>
              <a:rPr lang="en-US" dirty="0"/>
              <a:t> Sim/m </a:t>
            </a:r>
          </a:p>
        </p:txBody>
      </p:sp>
    </p:spTree>
    <p:extLst>
      <p:ext uri="{BB962C8B-B14F-4D97-AF65-F5344CB8AC3E}">
        <p14:creationId xmlns:p14="http://schemas.microsoft.com/office/powerpoint/2010/main" val="395138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360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Analysis of different design options for the RF shell design</vt:lpstr>
      <vt:lpstr>Summary of the previously made study on the impact of slots in the shell</vt:lpstr>
      <vt:lpstr>Range of permeability in the garnet at injection</vt:lpstr>
      <vt:lpstr>Comparison of design options with different slot patterns </vt:lpstr>
      <vt:lpstr>Impact of the added material near the beam pipe</vt:lpstr>
      <vt:lpstr>Are there any design restrictions?</vt:lpstr>
      <vt:lpstr>Small step back</vt:lpstr>
      <vt:lpstr>0.3 mm copper plating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different design options for the RF shell design</dc:title>
  <dc:creator>Iouri Terechkine</dc:creator>
  <cp:lastModifiedBy>Iouri Terechkine</cp:lastModifiedBy>
  <cp:revision>14</cp:revision>
  <dcterms:created xsi:type="dcterms:W3CDTF">2017-02-06T20:41:30Z</dcterms:created>
  <dcterms:modified xsi:type="dcterms:W3CDTF">2017-02-09T19:07:45Z</dcterms:modified>
</cp:coreProperties>
</file>