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330" r:id="rId4"/>
    <p:sldId id="331" r:id="rId5"/>
    <p:sldId id="332" r:id="rId6"/>
    <p:sldId id="333" r:id="rId7"/>
    <p:sldId id="334" r:id="rId8"/>
    <p:sldId id="335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dy Romanov x6766 12815N" initials="GRx1" lastIdx="1" clrIdx="0">
    <p:extLst>
      <p:ext uri="{19B8F6BF-5375-455C-9EA6-DF929625EA0E}">
        <p15:presenceInfo xmlns:p15="http://schemas.microsoft.com/office/powerpoint/2012/main" userId="S-1-5-21-1644491937-1202660629-839522115-9843" providerId="AD"/>
      </p:ext>
    </p:extLst>
  </p:cmAuthor>
  <p:cmAuthor id="2" name="Gennady Romanov x6766 12815N" initials="GRx1 [2]" lastIdx="0" clrIdx="1">
    <p:extLst>
      <p:ext uri="{19B8F6BF-5375-455C-9EA6-DF929625EA0E}">
        <p15:presenceInfo xmlns:p15="http://schemas.microsoft.com/office/powerpoint/2012/main" userId="Gennady Romanov x6766 12815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D9F3"/>
    <a:srgbClr val="FC5AD9"/>
    <a:srgbClr val="FF66FF"/>
    <a:srgbClr val="025DF0"/>
    <a:srgbClr val="63666A"/>
    <a:srgbClr val="004C97"/>
    <a:srgbClr val="404040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82" autoAdjust="0"/>
  </p:normalViewPr>
  <p:slideViewPr>
    <p:cSldViewPr snapToGrid="0" snapToObjects="1">
      <p:cViewPr varScale="1">
        <p:scale>
          <a:sx n="114" d="100"/>
          <a:sy n="114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55628140919371"/>
          <c:y val="4.8596922094164177E-2"/>
          <c:w val="0.75993591128448046"/>
          <c:h val="0.73431391169537186"/>
        </c:manualLayout>
      </c:layout>
      <c:scatterChart>
        <c:scatterStyle val="lineMarker"/>
        <c:varyColors val="0"/>
        <c:ser>
          <c:idx val="0"/>
          <c:order val="0"/>
          <c:tx>
            <c:v>Eigenmode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PAsetup!$A$4:$A$11</c:f>
              <c:numCache>
                <c:formatCode>General</c:formatCode>
                <c:ptCount val="8"/>
                <c:pt idx="0">
                  <c:v>0</c:v>
                </c:pt>
                <c:pt idx="1">
                  <c:v>1.925</c:v>
                </c:pt>
                <c:pt idx="2">
                  <c:v>2.9249999999999998</c:v>
                </c:pt>
                <c:pt idx="3">
                  <c:v>3.9249999999999998</c:v>
                </c:pt>
                <c:pt idx="4">
                  <c:v>4.9249999999999998</c:v>
                </c:pt>
                <c:pt idx="5">
                  <c:v>5.9249999999999998</c:v>
                </c:pt>
                <c:pt idx="6">
                  <c:v>6.9249999999999998</c:v>
                </c:pt>
                <c:pt idx="7">
                  <c:v>7.9249999999999998</c:v>
                </c:pt>
              </c:numCache>
            </c:numRef>
          </c:xVal>
          <c:yVal>
            <c:numRef>
              <c:f>PAsetup!$B$4:$B$11</c:f>
              <c:numCache>
                <c:formatCode>General</c:formatCode>
                <c:ptCount val="8"/>
                <c:pt idx="0">
                  <c:v>72.885000000000005</c:v>
                </c:pt>
                <c:pt idx="1">
                  <c:v>72.475999999999999</c:v>
                </c:pt>
                <c:pt idx="2">
                  <c:v>72.299367761436997</c:v>
                </c:pt>
                <c:pt idx="3">
                  <c:v>72.185119190544</c:v>
                </c:pt>
                <c:pt idx="4">
                  <c:v>72.073226964922995</c:v>
                </c:pt>
                <c:pt idx="5">
                  <c:v>71.975043077367005</c:v>
                </c:pt>
                <c:pt idx="6">
                  <c:v>71.888832777708998</c:v>
                </c:pt>
                <c:pt idx="7">
                  <c:v>71.813976137252993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55-4F95-89BC-D16F40563F8E}"/>
            </c:ext>
          </c:extLst>
        </c:ser>
        <c:ser>
          <c:idx val="1"/>
          <c:order val="1"/>
          <c:tx>
            <c:v>Frequency domain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0"/>
            <c:spPr>
              <a:noFill/>
              <a:ln w="22225">
                <a:solidFill>
                  <a:srgbClr val="FF0000"/>
                </a:solidFill>
              </a:ln>
              <a:effectLst/>
            </c:spPr>
          </c:marker>
          <c:xVal>
            <c:numRef>
              <c:f>PAsetup!$B$23:$B$27</c:f>
              <c:numCache>
                <c:formatCode>General</c:formatCode>
                <c:ptCount val="5"/>
                <c:pt idx="0">
                  <c:v>2.9249999999999998</c:v>
                </c:pt>
                <c:pt idx="1">
                  <c:v>4.1749999999999998</c:v>
                </c:pt>
                <c:pt idx="2">
                  <c:v>5.4249999999999998</c:v>
                </c:pt>
                <c:pt idx="3">
                  <c:v>6.6749999999999998</c:v>
                </c:pt>
                <c:pt idx="4">
                  <c:v>7.9249999999999998</c:v>
                </c:pt>
              </c:numCache>
            </c:numRef>
          </c:xVal>
          <c:yVal>
            <c:numRef>
              <c:f>PAsetup!$C$23:$C$27</c:f>
              <c:numCache>
                <c:formatCode>General</c:formatCode>
                <c:ptCount val="5"/>
                <c:pt idx="0">
                  <c:v>72.322000000000003</c:v>
                </c:pt>
                <c:pt idx="1">
                  <c:v>72.162000000000006</c:v>
                </c:pt>
                <c:pt idx="2">
                  <c:v>72.027000000000001</c:v>
                </c:pt>
                <c:pt idx="3">
                  <c:v>71.912000000000006</c:v>
                </c:pt>
                <c:pt idx="4">
                  <c:v>71.816999999999993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55-4F95-89BC-D16F40563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981488"/>
        <c:axId val="379981816"/>
      </c:scatterChart>
      <c:valAx>
        <c:axId val="379981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L, length</a:t>
                </a:r>
                <a:r>
                  <a:rPr lang="en-US" sz="1400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coax, inches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9981816"/>
        <c:crosses val="autoZero"/>
        <c:crossBetween val="midCat"/>
      </c:valAx>
      <c:valAx>
        <c:axId val="37998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MHz</a:t>
                </a:r>
              </a:p>
            </c:rich>
          </c:tx>
          <c:layout>
            <c:manualLayout>
              <c:xMode val="edge"/>
              <c:yMode val="edge"/>
              <c:x val="2.2889839194373787E-2"/>
              <c:y val="0.3331634587343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9981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807406385473763"/>
          <c:y val="0.12910754926167456"/>
          <c:w val="0.46453276814787803"/>
          <c:h val="0.18946135662080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2/16/2017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2/16/2017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3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2/II-2017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60645"/>
            <a:ext cx="7526338" cy="48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 PA test simulations.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6"/>
            <a:ext cx="7526338" cy="7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2</a:t>
            </a:r>
            <a:r>
              <a:rPr lang="en-US" altLang="en-US" baseline="30000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nd</a:t>
            </a:r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 Harmonic cavity meeting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February 2, 2017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06450" y="3915560"/>
            <a:ext cx="7526338" cy="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Gennady Romanov, Robyn Madrak.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model (Robyn, 2/2/2017)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043046"/>
            <a:ext cx="4311998" cy="473268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35500" y="859903"/>
            <a:ext cx="4265613" cy="5285510"/>
          </a:xfrm>
        </p:spPr>
        <p:txBody>
          <a:bodyPr/>
          <a:lstStyle/>
          <a:p>
            <a:r>
              <a:rPr lang="en-US" sz="1600" dirty="0"/>
              <a:t>Gennady and I measured dimensions of real (cut apart) tetrodes and Gennady made a model of this in CST</a:t>
            </a:r>
          </a:p>
          <a:p>
            <a:r>
              <a:rPr lang="en-US" sz="1600" dirty="0"/>
              <a:t>I took this model and inserted it into the test station model</a:t>
            </a:r>
          </a:p>
          <a:p>
            <a:endParaRPr lang="en-US" sz="1600" dirty="0"/>
          </a:p>
          <a:p>
            <a:r>
              <a:rPr lang="en-US" sz="1600" dirty="0"/>
              <a:t>Data: </a:t>
            </a:r>
          </a:p>
          <a:p>
            <a:pPr lvl="1"/>
            <a:r>
              <a:rPr lang="en-US" sz="1400" dirty="0"/>
              <a:t>f0 = </a:t>
            </a:r>
            <a:r>
              <a:rPr lang="en-US" sz="1400" b="1" dirty="0"/>
              <a:t>71.7</a:t>
            </a:r>
            <a:r>
              <a:rPr lang="en-US" sz="1400" dirty="0"/>
              <a:t> MHz, </a:t>
            </a:r>
            <a:r>
              <a:rPr lang="en-US" sz="1400" dirty="0" err="1"/>
              <a:t>Zanode</a:t>
            </a:r>
            <a:r>
              <a:rPr lang="en-US" sz="1400" dirty="0"/>
              <a:t> = 1.3 – 1.4 k</a:t>
            </a:r>
          </a:p>
          <a:p>
            <a:r>
              <a:rPr lang="en-US" sz="1600" dirty="0"/>
              <a:t>CST:</a:t>
            </a:r>
          </a:p>
          <a:p>
            <a:pPr lvl="1"/>
            <a:r>
              <a:rPr lang="en-US" sz="1400" dirty="0"/>
              <a:t>f0 = </a:t>
            </a:r>
            <a:r>
              <a:rPr lang="en-US" sz="1400" b="1" dirty="0"/>
              <a:t>70.016</a:t>
            </a:r>
            <a:r>
              <a:rPr lang="en-US" sz="1400" dirty="0"/>
              <a:t> MHz, </a:t>
            </a:r>
            <a:r>
              <a:rPr lang="en-US" sz="1400" dirty="0" err="1"/>
              <a:t>Zanode</a:t>
            </a:r>
            <a:r>
              <a:rPr lang="en-US" sz="1400" dirty="0"/>
              <a:t> = 1.5 – 1.6 k</a:t>
            </a:r>
          </a:p>
          <a:p>
            <a:pPr lvl="1"/>
            <a:endParaRPr lang="en-US" sz="1400" dirty="0"/>
          </a:p>
          <a:p>
            <a:r>
              <a:rPr lang="en-US" sz="1600" dirty="0"/>
              <a:t>The more simplistic model also did not agree with data, but gave a </a:t>
            </a:r>
            <a:r>
              <a:rPr lang="en-US" sz="1600" i="1" dirty="0"/>
              <a:t>higher</a:t>
            </a:r>
            <a:r>
              <a:rPr lang="en-US" sz="1600" dirty="0"/>
              <a:t> f0</a:t>
            </a:r>
          </a:p>
          <a:p>
            <a:pPr lvl="1"/>
            <a:endParaRPr lang="en-US" sz="1400" dirty="0"/>
          </a:p>
          <a:p>
            <a:r>
              <a:rPr lang="en-US" sz="1600" dirty="0"/>
              <a:t>What would be the effect on the real cavity? Presumably maximum shift of ~ 2 MHz but probably less</a:t>
            </a:r>
          </a:p>
          <a:p>
            <a:pPr lvl="1"/>
            <a:r>
              <a:rPr lang="en-US" sz="1400" dirty="0"/>
              <a:t>Would effect be absorbable by tuning to lower f, or would we wind up with the garnet being too lossy?</a:t>
            </a:r>
          </a:p>
        </p:txBody>
      </p:sp>
    </p:spTree>
    <p:extLst>
      <p:ext uri="{BB962C8B-B14F-4D97-AF65-F5344CB8AC3E}">
        <p14:creationId xmlns:p14="http://schemas.microsoft.com/office/powerpoint/2010/main" val="400496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2996" t="8525" r="18099" b="-1512"/>
          <a:stretch/>
        </p:blipFill>
        <p:spPr>
          <a:xfrm>
            <a:off x="6070684" y="4110693"/>
            <a:ext cx="2911307" cy="17126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12301" t="24352" r="27421"/>
          <a:stretch/>
        </p:blipFill>
        <p:spPr>
          <a:xfrm>
            <a:off x="2385712" y="4100209"/>
            <a:ext cx="3032862" cy="1698426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5036153" y="4363332"/>
            <a:ext cx="1413860" cy="244466"/>
          </a:xfrm>
          <a:prstGeom prst="rightArrow">
            <a:avLst>
              <a:gd name="adj1" fmla="val 50000"/>
              <a:gd name="adj2" fmla="val 13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98151" y="4944194"/>
            <a:ext cx="1904471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Gap removed, resistor placed between electrodes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corrections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8944" t="6996" r="37779" b="18990"/>
          <a:stretch/>
        </p:blipFill>
        <p:spPr>
          <a:xfrm>
            <a:off x="126664" y="930105"/>
            <a:ext cx="2860459" cy="283899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4" name="Freeform 13"/>
          <p:cNvSpPr/>
          <p:nvPr/>
        </p:nvSpPr>
        <p:spPr>
          <a:xfrm>
            <a:off x="1020315" y="2098944"/>
            <a:ext cx="609600" cy="1132115"/>
          </a:xfrm>
          <a:custGeom>
            <a:avLst/>
            <a:gdLst>
              <a:gd name="connsiteX0" fmla="*/ 296091 w 522514"/>
              <a:gd name="connsiteY0" fmla="*/ 0 h 1088571"/>
              <a:gd name="connsiteX1" fmla="*/ 156754 w 522514"/>
              <a:gd name="connsiteY1" fmla="*/ 52251 h 1088571"/>
              <a:gd name="connsiteX2" fmla="*/ 130628 w 522514"/>
              <a:gd name="connsiteY2" fmla="*/ 87085 h 1088571"/>
              <a:gd name="connsiteX3" fmla="*/ 69668 w 522514"/>
              <a:gd name="connsiteY3" fmla="*/ 165462 h 1088571"/>
              <a:gd name="connsiteX4" fmla="*/ 43543 w 522514"/>
              <a:gd name="connsiteY4" fmla="*/ 217714 h 1088571"/>
              <a:gd name="connsiteX5" fmla="*/ 26126 w 522514"/>
              <a:gd name="connsiteY5" fmla="*/ 269965 h 1088571"/>
              <a:gd name="connsiteX6" fmla="*/ 17417 w 522514"/>
              <a:gd name="connsiteY6" fmla="*/ 296091 h 1088571"/>
              <a:gd name="connsiteX7" fmla="*/ 0 w 522514"/>
              <a:gd name="connsiteY7" fmla="*/ 357051 h 1088571"/>
              <a:gd name="connsiteX8" fmla="*/ 17417 w 522514"/>
              <a:gd name="connsiteY8" fmla="*/ 557348 h 1088571"/>
              <a:gd name="connsiteX9" fmla="*/ 26126 w 522514"/>
              <a:gd name="connsiteY9" fmla="*/ 600891 h 1088571"/>
              <a:gd name="connsiteX10" fmla="*/ 43543 w 522514"/>
              <a:gd name="connsiteY10" fmla="*/ 635725 h 1088571"/>
              <a:gd name="connsiteX11" fmla="*/ 60960 w 522514"/>
              <a:gd name="connsiteY11" fmla="*/ 722811 h 1088571"/>
              <a:gd name="connsiteX12" fmla="*/ 69668 w 522514"/>
              <a:gd name="connsiteY12" fmla="*/ 757645 h 1088571"/>
              <a:gd name="connsiteX13" fmla="*/ 87086 w 522514"/>
              <a:gd name="connsiteY13" fmla="*/ 783771 h 1088571"/>
              <a:gd name="connsiteX14" fmla="*/ 95794 w 522514"/>
              <a:gd name="connsiteY14" fmla="*/ 809897 h 1088571"/>
              <a:gd name="connsiteX15" fmla="*/ 113211 w 522514"/>
              <a:gd name="connsiteY15" fmla="*/ 844731 h 1088571"/>
              <a:gd name="connsiteX16" fmla="*/ 139337 w 522514"/>
              <a:gd name="connsiteY16" fmla="*/ 914400 h 1088571"/>
              <a:gd name="connsiteX17" fmla="*/ 182880 w 522514"/>
              <a:gd name="connsiteY17" fmla="*/ 966651 h 1088571"/>
              <a:gd name="connsiteX18" fmla="*/ 209006 w 522514"/>
              <a:gd name="connsiteY18" fmla="*/ 1018902 h 1088571"/>
              <a:gd name="connsiteX19" fmla="*/ 252548 w 522514"/>
              <a:gd name="connsiteY19" fmla="*/ 1053737 h 1088571"/>
              <a:gd name="connsiteX20" fmla="*/ 296091 w 522514"/>
              <a:gd name="connsiteY20" fmla="*/ 1088571 h 1088571"/>
              <a:gd name="connsiteX21" fmla="*/ 357051 w 522514"/>
              <a:gd name="connsiteY21" fmla="*/ 1079862 h 1088571"/>
              <a:gd name="connsiteX22" fmla="*/ 409303 w 522514"/>
              <a:gd name="connsiteY22" fmla="*/ 1062445 h 1088571"/>
              <a:gd name="connsiteX23" fmla="*/ 426720 w 522514"/>
              <a:gd name="connsiteY23" fmla="*/ 1036320 h 1088571"/>
              <a:gd name="connsiteX24" fmla="*/ 444137 w 522514"/>
              <a:gd name="connsiteY24" fmla="*/ 1018902 h 1088571"/>
              <a:gd name="connsiteX25" fmla="*/ 452846 w 522514"/>
              <a:gd name="connsiteY25" fmla="*/ 992777 h 1088571"/>
              <a:gd name="connsiteX26" fmla="*/ 487680 w 522514"/>
              <a:gd name="connsiteY26" fmla="*/ 931817 h 1088571"/>
              <a:gd name="connsiteX27" fmla="*/ 522514 w 522514"/>
              <a:gd name="connsiteY27" fmla="*/ 853440 h 1088571"/>
              <a:gd name="connsiteX28" fmla="*/ 513806 w 522514"/>
              <a:gd name="connsiteY28" fmla="*/ 653142 h 1088571"/>
              <a:gd name="connsiteX29" fmla="*/ 505097 w 522514"/>
              <a:gd name="connsiteY29" fmla="*/ 539931 h 1088571"/>
              <a:gd name="connsiteX30" fmla="*/ 461554 w 522514"/>
              <a:gd name="connsiteY30" fmla="*/ 426720 h 1088571"/>
              <a:gd name="connsiteX31" fmla="*/ 426720 w 522514"/>
              <a:gd name="connsiteY31" fmla="*/ 322217 h 1088571"/>
              <a:gd name="connsiteX32" fmla="*/ 418011 w 522514"/>
              <a:gd name="connsiteY32" fmla="*/ 296091 h 1088571"/>
              <a:gd name="connsiteX33" fmla="*/ 383177 w 522514"/>
              <a:gd name="connsiteY33" fmla="*/ 226422 h 1088571"/>
              <a:gd name="connsiteX34" fmla="*/ 374468 w 522514"/>
              <a:gd name="connsiteY34" fmla="*/ 200297 h 1088571"/>
              <a:gd name="connsiteX35" fmla="*/ 339634 w 522514"/>
              <a:gd name="connsiteY35" fmla="*/ 130628 h 1088571"/>
              <a:gd name="connsiteX36" fmla="*/ 304800 w 522514"/>
              <a:gd name="connsiteY36" fmla="*/ 69668 h 1088571"/>
              <a:gd name="connsiteX37" fmla="*/ 278674 w 522514"/>
              <a:gd name="connsiteY37" fmla="*/ 43542 h 1088571"/>
              <a:gd name="connsiteX38" fmla="*/ 235131 w 522514"/>
              <a:gd name="connsiteY38" fmla="*/ 34834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2514" h="1088571">
                <a:moveTo>
                  <a:pt x="296091" y="0"/>
                </a:moveTo>
                <a:cubicBezTo>
                  <a:pt x="249645" y="17417"/>
                  <a:pt x="200650" y="29148"/>
                  <a:pt x="156754" y="52251"/>
                </a:cubicBezTo>
                <a:cubicBezTo>
                  <a:pt x="143910" y="59011"/>
                  <a:pt x="138951" y="75194"/>
                  <a:pt x="130628" y="87085"/>
                </a:cubicBezTo>
                <a:cubicBezTo>
                  <a:pt x="82017" y="156530"/>
                  <a:pt x="114683" y="120449"/>
                  <a:pt x="69668" y="165462"/>
                </a:cubicBezTo>
                <a:cubicBezTo>
                  <a:pt x="37915" y="260729"/>
                  <a:pt x="88554" y="116439"/>
                  <a:pt x="43543" y="217714"/>
                </a:cubicBezTo>
                <a:cubicBezTo>
                  <a:pt x="36087" y="234491"/>
                  <a:pt x="31932" y="252548"/>
                  <a:pt x="26126" y="269965"/>
                </a:cubicBezTo>
                <a:cubicBezTo>
                  <a:pt x="23223" y="278674"/>
                  <a:pt x="19644" y="287185"/>
                  <a:pt x="17417" y="296091"/>
                </a:cubicBezTo>
                <a:cubicBezTo>
                  <a:pt x="6481" y="339831"/>
                  <a:pt x="12493" y="319570"/>
                  <a:pt x="0" y="357051"/>
                </a:cubicBezTo>
                <a:cubicBezTo>
                  <a:pt x="7696" y="487890"/>
                  <a:pt x="1312" y="468778"/>
                  <a:pt x="17417" y="557348"/>
                </a:cubicBezTo>
                <a:cubicBezTo>
                  <a:pt x="20065" y="571911"/>
                  <a:pt x="21445" y="586849"/>
                  <a:pt x="26126" y="600891"/>
                </a:cubicBezTo>
                <a:cubicBezTo>
                  <a:pt x="30231" y="613207"/>
                  <a:pt x="37737" y="624114"/>
                  <a:pt x="43543" y="635725"/>
                </a:cubicBezTo>
                <a:cubicBezTo>
                  <a:pt x="58405" y="739768"/>
                  <a:pt x="43588" y="662008"/>
                  <a:pt x="60960" y="722811"/>
                </a:cubicBezTo>
                <a:cubicBezTo>
                  <a:pt x="64248" y="734319"/>
                  <a:pt x="64953" y="746644"/>
                  <a:pt x="69668" y="757645"/>
                </a:cubicBezTo>
                <a:cubicBezTo>
                  <a:pt x="73791" y="767265"/>
                  <a:pt x="81280" y="775062"/>
                  <a:pt x="87086" y="783771"/>
                </a:cubicBezTo>
                <a:cubicBezTo>
                  <a:pt x="89989" y="792480"/>
                  <a:pt x="92178" y="801460"/>
                  <a:pt x="95794" y="809897"/>
                </a:cubicBezTo>
                <a:cubicBezTo>
                  <a:pt x="100908" y="821829"/>
                  <a:pt x="108653" y="832576"/>
                  <a:pt x="113211" y="844731"/>
                </a:cubicBezTo>
                <a:cubicBezTo>
                  <a:pt x="136589" y="907071"/>
                  <a:pt x="104072" y="852686"/>
                  <a:pt x="139337" y="914400"/>
                </a:cubicBezTo>
                <a:cubicBezTo>
                  <a:pt x="162923" y="955675"/>
                  <a:pt x="150134" y="927355"/>
                  <a:pt x="182880" y="966651"/>
                </a:cubicBezTo>
                <a:cubicBezTo>
                  <a:pt x="230067" y="1023276"/>
                  <a:pt x="175343" y="962797"/>
                  <a:pt x="209006" y="1018902"/>
                </a:cubicBezTo>
                <a:cubicBezTo>
                  <a:pt x="218712" y="1035079"/>
                  <a:pt x="238854" y="1042782"/>
                  <a:pt x="252548" y="1053737"/>
                </a:cubicBezTo>
                <a:cubicBezTo>
                  <a:pt x="314592" y="1103372"/>
                  <a:pt x="215683" y="1034965"/>
                  <a:pt x="296091" y="1088571"/>
                </a:cubicBezTo>
                <a:cubicBezTo>
                  <a:pt x="316411" y="1085668"/>
                  <a:pt x="337050" y="1084478"/>
                  <a:pt x="357051" y="1079862"/>
                </a:cubicBezTo>
                <a:cubicBezTo>
                  <a:pt x="374940" y="1075734"/>
                  <a:pt x="409303" y="1062445"/>
                  <a:pt x="409303" y="1062445"/>
                </a:cubicBezTo>
                <a:cubicBezTo>
                  <a:pt x="415109" y="1053737"/>
                  <a:pt x="420182" y="1044493"/>
                  <a:pt x="426720" y="1036320"/>
                </a:cubicBezTo>
                <a:cubicBezTo>
                  <a:pt x="431849" y="1029909"/>
                  <a:pt x="439913" y="1025943"/>
                  <a:pt x="444137" y="1018902"/>
                </a:cubicBezTo>
                <a:cubicBezTo>
                  <a:pt x="448860" y="1011031"/>
                  <a:pt x="448741" y="1000987"/>
                  <a:pt x="452846" y="992777"/>
                </a:cubicBezTo>
                <a:cubicBezTo>
                  <a:pt x="484261" y="929949"/>
                  <a:pt x="457152" y="1008138"/>
                  <a:pt x="487680" y="931817"/>
                </a:cubicBezTo>
                <a:cubicBezTo>
                  <a:pt x="518770" y="854091"/>
                  <a:pt x="489005" y="903702"/>
                  <a:pt x="522514" y="853440"/>
                </a:cubicBezTo>
                <a:cubicBezTo>
                  <a:pt x="519611" y="786674"/>
                  <a:pt x="517513" y="719868"/>
                  <a:pt x="513806" y="653142"/>
                </a:cubicBezTo>
                <a:cubicBezTo>
                  <a:pt x="511707" y="615352"/>
                  <a:pt x="511868" y="577169"/>
                  <a:pt x="505097" y="539931"/>
                </a:cubicBezTo>
                <a:cubicBezTo>
                  <a:pt x="487877" y="445224"/>
                  <a:pt x="485153" y="488078"/>
                  <a:pt x="461554" y="426720"/>
                </a:cubicBezTo>
                <a:cubicBezTo>
                  <a:pt x="461539" y="426681"/>
                  <a:pt x="434466" y="345454"/>
                  <a:pt x="426720" y="322217"/>
                </a:cubicBezTo>
                <a:cubicBezTo>
                  <a:pt x="423817" y="313508"/>
                  <a:pt x="421420" y="304614"/>
                  <a:pt x="418011" y="296091"/>
                </a:cubicBezTo>
                <a:cubicBezTo>
                  <a:pt x="357753" y="145444"/>
                  <a:pt x="435346" y="330759"/>
                  <a:pt x="383177" y="226422"/>
                </a:cubicBezTo>
                <a:cubicBezTo>
                  <a:pt x="379072" y="218212"/>
                  <a:pt x="378267" y="208654"/>
                  <a:pt x="374468" y="200297"/>
                </a:cubicBezTo>
                <a:cubicBezTo>
                  <a:pt x="363724" y="176660"/>
                  <a:pt x="351245" y="153851"/>
                  <a:pt x="339634" y="130628"/>
                </a:cubicBezTo>
                <a:cubicBezTo>
                  <a:pt x="328988" y="109335"/>
                  <a:pt x="320185" y="88131"/>
                  <a:pt x="304800" y="69668"/>
                </a:cubicBezTo>
                <a:cubicBezTo>
                  <a:pt x="296916" y="60207"/>
                  <a:pt x="288922" y="50374"/>
                  <a:pt x="278674" y="43542"/>
                </a:cubicBezTo>
                <a:cubicBezTo>
                  <a:pt x="262858" y="32998"/>
                  <a:pt x="251724" y="34834"/>
                  <a:pt x="235131" y="348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53775" y="1275286"/>
            <a:ext cx="968470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Removed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377852" y="1662690"/>
            <a:ext cx="612002" cy="7462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853" y="928325"/>
            <a:ext cx="3178925" cy="283699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27014" t="9907" r="36926" b="14162"/>
          <a:stretch/>
        </p:blipFill>
        <p:spPr>
          <a:xfrm rot="5400000">
            <a:off x="2987708" y="1010393"/>
            <a:ext cx="2844560" cy="267285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444321" y="2408924"/>
            <a:ext cx="72808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Added</a:t>
            </a: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4498259" y="1536604"/>
            <a:ext cx="310104" cy="872320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242938" y="2123984"/>
            <a:ext cx="2818897" cy="4456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30823" r="30404"/>
          <a:stretch/>
        </p:blipFill>
        <p:spPr>
          <a:xfrm>
            <a:off x="126664" y="3824646"/>
            <a:ext cx="2128873" cy="245008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27510" y="3824646"/>
            <a:ext cx="578069" cy="33642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05579" y="3992856"/>
            <a:ext cx="1482991" cy="492709"/>
          </a:xfrm>
          <a:prstGeom prst="straightConnector1">
            <a:avLst/>
          </a:prstGeom>
          <a:ln w="254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35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corrections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Gennady Romanov, Robyn Madrak |PA test simulations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509" r="26545"/>
          <a:stretch/>
        </p:blipFill>
        <p:spPr>
          <a:xfrm>
            <a:off x="4107820" y="1007576"/>
            <a:ext cx="4144636" cy="37683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576383" y="1160780"/>
            <a:ext cx="151751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493041" y="2036825"/>
            <a:ext cx="1600857" cy="113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28528" y="1160780"/>
            <a:ext cx="4294" cy="87604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229272"/>
              </p:ext>
            </p:extLst>
          </p:nvPr>
        </p:nvGraphicFramePr>
        <p:xfrm>
          <a:off x="96199" y="1160780"/>
          <a:ext cx="3850545" cy="340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03900" y="14141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483" y="4987849"/>
            <a:ext cx="9023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corrections increased frequency up to 70.9 MHz, still not enough.</a:t>
            </a:r>
          </a:p>
          <a:p>
            <a:r>
              <a:rPr lang="en-US" dirty="0"/>
              <a:t>The frequency is very sensitives to the port length, so it was decided to</a:t>
            </a:r>
          </a:p>
          <a:p>
            <a:r>
              <a:rPr lang="en-US" dirty="0"/>
              <a:t> check the </a:t>
            </a:r>
            <a:r>
              <a:rPr lang="en-US" dirty="0" err="1"/>
              <a:t>waterload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299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Waterload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6950" b="26967"/>
          <a:stretch/>
        </p:blipFill>
        <p:spPr>
          <a:xfrm>
            <a:off x="228600" y="956346"/>
            <a:ext cx="5164453" cy="1048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865" b="18652"/>
          <a:stretch/>
        </p:blipFill>
        <p:spPr>
          <a:xfrm>
            <a:off x="228599" y="2316133"/>
            <a:ext cx="5164453" cy="124996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435899" y="3202474"/>
            <a:ext cx="2768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 imp. 41 Ohms (D=2.976”, d = 1.325”)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53" y="1007193"/>
            <a:ext cx="3334801" cy="3060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04457"/>
            <a:ext cx="6221413" cy="2299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88175" y="4443296"/>
            <a:ext cx="95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6300132" y="4504888"/>
            <a:ext cx="688043" cy="169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9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Waterload</a:t>
            </a:r>
            <a:r>
              <a:rPr lang="en-US" dirty="0"/>
              <a:t> simulations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9370" y="822341"/>
            <a:ext cx="5489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parameters of resistor were unknown.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9" y="1272864"/>
            <a:ext cx="5277108" cy="1952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2" y="3225394"/>
            <a:ext cx="4063297" cy="301453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708" y="1290889"/>
            <a:ext cx="3337893" cy="1234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630" y="2525716"/>
            <a:ext cx="3337893" cy="1234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884" y="3756292"/>
            <a:ext cx="3349383" cy="1239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810" y="4991119"/>
            <a:ext cx="3319688" cy="12280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26338" y="2033994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5642" y="5686062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135°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07658" y="3220659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05708" y="446439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8642" y="3827911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 S/m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522" y="1374364"/>
            <a:ext cx="3928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Distribution of losses in the resistor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69073" y="942890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Electric field, TW</a:t>
            </a:r>
          </a:p>
        </p:txBody>
      </p:sp>
    </p:spTree>
    <p:extLst>
      <p:ext uri="{BB962C8B-B14F-4D97-AF65-F5344CB8AC3E}">
        <p14:creationId xmlns:p14="http://schemas.microsoft.com/office/powerpoint/2010/main" val="393324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model with </a:t>
            </a:r>
            <a:r>
              <a:rPr lang="en-US" dirty="0" err="1"/>
              <a:t>waterload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2/II-2017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Romanov, Robyn Madrak |PA test simulations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856" t="-811" r="18193" b="811"/>
          <a:stretch/>
        </p:blipFill>
        <p:spPr>
          <a:xfrm>
            <a:off x="377505" y="910027"/>
            <a:ext cx="4731390" cy="2573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859" r="18678"/>
          <a:stretch/>
        </p:blipFill>
        <p:spPr>
          <a:xfrm>
            <a:off x="377505" y="3508719"/>
            <a:ext cx="4605556" cy="2602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755" y="1426128"/>
            <a:ext cx="3946245" cy="29276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01841" y="4757532"/>
            <a:ext cx="3535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changes.</a:t>
            </a:r>
          </a:p>
          <a:p>
            <a:r>
              <a:rPr lang="en-US" dirty="0"/>
              <a:t>It has to be something else</a:t>
            </a:r>
          </a:p>
        </p:txBody>
      </p:sp>
    </p:spTree>
    <p:extLst>
      <p:ext uri="{BB962C8B-B14F-4D97-AF65-F5344CB8AC3E}">
        <p14:creationId xmlns:p14="http://schemas.microsoft.com/office/powerpoint/2010/main" val="162287287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30775</TotalTime>
  <Words>322</Words>
  <Application>Microsoft Office PowerPoint</Application>
  <PresentationFormat>On-screen Show (4:3)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 PA test simulations.</vt:lpstr>
      <vt:lpstr>New model (Robyn, 2/2/2017)</vt:lpstr>
      <vt:lpstr>Minor corrections</vt:lpstr>
      <vt:lpstr>Result of corrections</vt:lpstr>
      <vt:lpstr>Waterload</vt:lpstr>
      <vt:lpstr>Waterload simulations</vt:lpstr>
      <vt:lpstr>PA model with waterload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</dc:title>
  <dc:creator>Gennady Romanov x6766 12815N</dc:creator>
  <cp:lastModifiedBy>Gennady Romanov x6766 12815N</cp:lastModifiedBy>
  <cp:revision>576</cp:revision>
  <cp:lastPrinted>2014-01-20T19:40:21Z</cp:lastPrinted>
  <dcterms:created xsi:type="dcterms:W3CDTF">2015-06-19T17:30:25Z</dcterms:created>
  <dcterms:modified xsi:type="dcterms:W3CDTF">2017-02-16T19:06:19Z</dcterms:modified>
</cp:coreProperties>
</file>