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100" d="100"/>
          <a:sy n="100" d="100"/>
        </p:scale>
        <p:origin x="81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dfiler\users\terechki\TunableCavity_Booster\CurrentPulse_Fouri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468493245895389E-2"/>
          <c:y val="0.20916440203440417"/>
          <c:w val="0.86236409477978715"/>
          <c:h val="0.721287999616666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I (A)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Sheet1!$B$12:$B$72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xVal>
          <c:yVal>
            <c:numRef>
              <c:f>Sheet1!$C$12:$C$72</c:f>
              <c:numCache>
                <c:formatCode>General</c:formatCode>
                <c:ptCount val="61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  <c:pt idx="7">
                  <c:v>280</c:v>
                </c:pt>
                <c:pt idx="8">
                  <c:v>320</c:v>
                </c:pt>
                <c:pt idx="9">
                  <c:v>360</c:v>
                </c:pt>
                <c:pt idx="10">
                  <c:v>400</c:v>
                </c:pt>
                <c:pt idx="11">
                  <c:v>440</c:v>
                </c:pt>
                <c:pt idx="12">
                  <c:v>480</c:v>
                </c:pt>
                <c:pt idx="13">
                  <c:v>520</c:v>
                </c:pt>
                <c:pt idx="14">
                  <c:v>560</c:v>
                </c:pt>
                <c:pt idx="15">
                  <c:v>600</c:v>
                </c:pt>
                <c:pt idx="16">
                  <c:v>640</c:v>
                </c:pt>
                <c:pt idx="17">
                  <c:v>680</c:v>
                </c:pt>
                <c:pt idx="18">
                  <c:v>720</c:v>
                </c:pt>
                <c:pt idx="19">
                  <c:v>760</c:v>
                </c:pt>
                <c:pt idx="20">
                  <c:v>800</c:v>
                </c:pt>
                <c:pt idx="21">
                  <c:v>800</c:v>
                </c:pt>
                <c:pt idx="22">
                  <c:v>800</c:v>
                </c:pt>
                <c:pt idx="23">
                  <c:v>800</c:v>
                </c:pt>
                <c:pt idx="24">
                  <c:v>800</c:v>
                </c:pt>
                <c:pt idx="25">
                  <c:v>800</c:v>
                </c:pt>
                <c:pt idx="26">
                  <c:v>800</c:v>
                </c:pt>
                <c:pt idx="27">
                  <c:v>800</c:v>
                </c:pt>
                <c:pt idx="28">
                  <c:v>800</c:v>
                </c:pt>
                <c:pt idx="29">
                  <c:v>800</c:v>
                </c:pt>
                <c:pt idx="30">
                  <c:v>800</c:v>
                </c:pt>
                <c:pt idx="31">
                  <c:v>800</c:v>
                </c:pt>
                <c:pt idx="32">
                  <c:v>800</c:v>
                </c:pt>
                <c:pt idx="33">
                  <c:v>800</c:v>
                </c:pt>
                <c:pt idx="34">
                  <c:v>800</c:v>
                </c:pt>
                <c:pt idx="35">
                  <c:v>800</c:v>
                </c:pt>
                <c:pt idx="36">
                  <c:v>640</c:v>
                </c:pt>
                <c:pt idx="37">
                  <c:v>480</c:v>
                </c:pt>
                <c:pt idx="38">
                  <c:v>320</c:v>
                </c:pt>
                <c:pt idx="39">
                  <c:v>160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39F-4ACD-A6C2-F896279AF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0908232"/>
        <c:axId val="320908560"/>
      </c:scatterChart>
      <c:valAx>
        <c:axId val="320908232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908560"/>
        <c:crosses val="autoZero"/>
        <c:crossBetween val="midCat"/>
      </c:valAx>
      <c:valAx>
        <c:axId val="32090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9082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A4A80-4AB3-4271-90C4-BEF08DA65E0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FC6E0-85F1-4CA8-A3FF-2D79CF44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6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2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1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6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5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1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BE15-0A58-4BCF-882D-2A496ED4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3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3540" y="1411923"/>
            <a:ext cx="5440680" cy="111029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Heating of the Tuner’s Shell by Eddy Currents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670" y="3274378"/>
            <a:ext cx="4526280" cy="15795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This study aims to understand to which extent eddy current heating can impact the shell design (four-quadrant approach)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2-nd harmonic tunable cavity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1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1" y="45188"/>
            <a:ext cx="6240780" cy="60261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Current pulse Fourier decomposition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1" y="1219696"/>
            <a:ext cx="3912235" cy="1898651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38384393"/>
              </p:ext>
            </p:extLst>
          </p:nvPr>
        </p:nvGraphicFramePr>
        <p:xfrm>
          <a:off x="4441666" y="992069"/>
          <a:ext cx="4488974" cy="223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6077" y="622737"/>
            <a:ext cx="338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Suggested current pulse shape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9997" y="622737"/>
            <a:ext cx="338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Simplified current pulse shape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077" y="3345975"/>
            <a:ext cx="8564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Fourier transformation of the current pulse can be presented in the following form:</a:t>
            </a:r>
          </a:p>
          <a:p>
            <a:r>
              <a:rPr lang="en-US" dirty="0"/>
              <a:t> </a:t>
            </a:r>
          </a:p>
          <a:p>
            <a:r>
              <a:rPr lang="en-US" dirty="0">
                <a:solidFill>
                  <a:srgbClr val="0070C0"/>
                </a:solidFill>
              </a:rPr>
              <a:t>I(t) = I</a:t>
            </a:r>
            <a:r>
              <a:rPr lang="en-US" baseline="-25000" dirty="0">
                <a:solidFill>
                  <a:srgbClr val="0070C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/2 + I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_c·cos(2πt/T) + I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_s·sin(2πt/T) + … +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baseline="-25000" dirty="0" err="1">
                <a:solidFill>
                  <a:srgbClr val="0070C0"/>
                </a:solidFill>
              </a:rPr>
              <a:t>n</a:t>
            </a:r>
            <a:r>
              <a:rPr lang="en-US" dirty="0" err="1">
                <a:solidFill>
                  <a:srgbClr val="0070C0"/>
                </a:solidFill>
              </a:rPr>
              <a:t>_c·cos</a:t>
            </a:r>
            <a:r>
              <a:rPr lang="en-US" dirty="0">
                <a:solidFill>
                  <a:srgbClr val="0070C0"/>
                </a:solidFill>
              </a:rPr>
              <a:t>(2π</a:t>
            </a:r>
            <a:r>
              <a:rPr lang="en-US" dirty="0" err="1">
                <a:solidFill>
                  <a:srgbClr val="0070C0"/>
                </a:solidFill>
              </a:rPr>
              <a:t>t·n</a:t>
            </a:r>
            <a:r>
              <a:rPr lang="en-US" dirty="0">
                <a:solidFill>
                  <a:srgbClr val="0070C0"/>
                </a:solidFill>
              </a:rPr>
              <a:t>/T) +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baseline="-25000" dirty="0" err="1">
                <a:solidFill>
                  <a:srgbClr val="0070C0"/>
                </a:solidFill>
              </a:rPr>
              <a:t>n</a:t>
            </a:r>
            <a:r>
              <a:rPr lang="en-US" dirty="0" err="1">
                <a:solidFill>
                  <a:srgbClr val="0070C0"/>
                </a:solidFill>
              </a:rPr>
              <a:t>_s·sin</a:t>
            </a:r>
            <a:r>
              <a:rPr lang="en-US" dirty="0">
                <a:solidFill>
                  <a:srgbClr val="0070C0"/>
                </a:solidFill>
              </a:rPr>
              <a:t>(2π</a:t>
            </a:r>
            <a:r>
              <a:rPr lang="en-US" dirty="0" err="1">
                <a:solidFill>
                  <a:srgbClr val="0070C0"/>
                </a:solidFill>
              </a:rPr>
              <a:t>t·n</a:t>
            </a:r>
            <a:r>
              <a:rPr lang="en-US" dirty="0">
                <a:solidFill>
                  <a:srgbClr val="0070C0"/>
                </a:solidFill>
              </a:rPr>
              <a:t>/T)  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The coefficients </a:t>
            </a:r>
            <a:r>
              <a:rPr lang="en-US" dirty="0" err="1"/>
              <a:t>I</a:t>
            </a:r>
            <a:r>
              <a:rPr lang="en-US" baseline="-25000" dirty="0" err="1"/>
              <a:t>k</a:t>
            </a:r>
            <a:r>
              <a:rPr lang="en-US" dirty="0" err="1"/>
              <a:t>_c</a:t>
            </a:r>
            <a:r>
              <a:rPr lang="en-US" dirty="0"/>
              <a:t> and </a:t>
            </a:r>
            <a:r>
              <a:rPr lang="en-US" dirty="0" err="1"/>
              <a:t>I</a:t>
            </a:r>
            <a:r>
              <a:rPr lang="en-US" baseline="-25000" dirty="0" err="1"/>
              <a:t>k</a:t>
            </a:r>
            <a:r>
              <a:rPr lang="en-US" dirty="0" err="1"/>
              <a:t>_s</a:t>
            </a:r>
            <a:r>
              <a:rPr lang="en-US" dirty="0"/>
              <a:t> can be calculated using the following expressions:</a:t>
            </a:r>
          </a:p>
          <a:p>
            <a:r>
              <a:rPr lang="en-US" dirty="0"/>
              <a:t> 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r>
              <a:rPr lang="en-US" dirty="0" err="1">
                <a:solidFill>
                  <a:srgbClr val="0070C0"/>
                </a:solidFill>
              </a:rPr>
              <a:t>_c</a:t>
            </a:r>
            <a:r>
              <a:rPr lang="en-US" dirty="0">
                <a:solidFill>
                  <a:srgbClr val="0070C0"/>
                </a:solidFill>
              </a:rPr>
              <a:t> = 2/T∙∫I(t)∙cos(2π</a:t>
            </a:r>
            <a:r>
              <a:rPr lang="en-US" dirty="0" err="1">
                <a:solidFill>
                  <a:srgbClr val="0070C0"/>
                </a:solidFill>
              </a:rPr>
              <a:t>k∙t</a:t>
            </a:r>
            <a:r>
              <a:rPr lang="en-US" dirty="0">
                <a:solidFill>
                  <a:srgbClr val="0070C0"/>
                </a:solidFill>
              </a:rPr>
              <a:t>/T)∙</a:t>
            </a:r>
            <a:r>
              <a:rPr lang="en-US" dirty="0" err="1">
                <a:solidFill>
                  <a:srgbClr val="0070C0"/>
                </a:solidFill>
              </a:rPr>
              <a:t>dt</a:t>
            </a:r>
            <a:r>
              <a:rPr lang="en-US" dirty="0">
                <a:solidFill>
                  <a:srgbClr val="0070C0"/>
                </a:solidFill>
              </a:rPr>
              <a:t>, 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ctr"/>
            <a:r>
              <a:rPr lang="en-US" dirty="0" err="1">
                <a:solidFill>
                  <a:srgbClr val="0070C0"/>
                </a:solidFill>
              </a:rPr>
              <a:t>I</a:t>
            </a:r>
            <a:r>
              <a:rPr lang="en-US" baseline="-25000" dirty="0" err="1">
                <a:solidFill>
                  <a:srgbClr val="0070C0"/>
                </a:solidFill>
              </a:rPr>
              <a:t>k</a:t>
            </a:r>
            <a:r>
              <a:rPr lang="en-US" dirty="0" err="1">
                <a:solidFill>
                  <a:srgbClr val="0070C0"/>
                </a:solidFill>
              </a:rPr>
              <a:t>_s</a:t>
            </a:r>
            <a:r>
              <a:rPr lang="en-US" dirty="0">
                <a:solidFill>
                  <a:srgbClr val="0070C0"/>
                </a:solidFill>
              </a:rPr>
              <a:t> = 2/T∙∫I(t)∙sin(2π</a:t>
            </a:r>
            <a:r>
              <a:rPr lang="en-US" dirty="0" err="1">
                <a:solidFill>
                  <a:srgbClr val="0070C0"/>
                </a:solidFill>
              </a:rPr>
              <a:t>k∙t</a:t>
            </a:r>
            <a:r>
              <a:rPr lang="en-US" dirty="0">
                <a:solidFill>
                  <a:srgbClr val="0070C0"/>
                </a:solidFill>
              </a:rPr>
              <a:t>/T)∙</a:t>
            </a:r>
            <a:r>
              <a:rPr lang="en-US" dirty="0" err="1">
                <a:solidFill>
                  <a:srgbClr val="0070C0"/>
                </a:solidFill>
              </a:rPr>
              <a:t>dt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5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465" y="0"/>
            <a:ext cx="6275070" cy="68643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Current pulse Fourier decomposition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" y="601980"/>
            <a:ext cx="486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Spectral content of the simplified current pulse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971312"/>
            <a:ext cx="8519160" cy="106966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756085"/>
            <a:ext cx="4552950" cy="42827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2575" y="1756085"/>
            <a:ext cx="2346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amplitudes of the main harmonics :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I1 = 460 A	15 Hz</a:t>
            </a:r>
          </a:p>
          <a:p>
            <a:r>
              <a:rPr lang="en-US" dirty="0">
                <a:solidFill>
                  <a:srgbClr val="0070C0"/>
                </a:solidFill>
              </a:rPr>
              <a:t>I2 = 81 A		30 Hz</a:t>
            </a:r>
          </a:p>
          <a:p>
            <a:r>
              <a:rPr lang="en-US" dirty="0">
                <a:solidFill>
                  <a:srgbClr val="0070C0"/>
                </a:solidFill>
              </a:rPr>
              <a:t>I3 = 77 A		45 Hz</a:t>
            </a:r>
          </a:p>
          <a:p>
            <a:r>
              <a:rPr lang="en-US" dirty="0">
                <a:solidFill>
                  <a:srgbClr val="0070C0"/>
                </a:solidFill>
              </a:rPr>
              <a:t>I4 = 61 A		60 Hz</a:t>
            </a:r>
          </a:p>
          <a:p>
            <a:r>
              <a:rPr lang="en-US" dirty="0">
                <a:solidFill>
                  <a:srgbClr val="0070C0"/>
                </a:solidFill>
              </a:rPr>
              <a:t>I5 = 38 A		75 Hz</a:t>
            </a:r>
          </a:p>
          <a:p>
            <a:r>
              <a:rPr lang="en-US" dirty="0">
                <a:solidFill>
                  <a:srgbClr val="0070C0"/>
                </a:solidFill>
              </a:rPr>
              <a:t>I6 = 28 A		90 Hz</a:t>
            </a:r>
          </a:p>
          <a:p>
            <a:r>
              <a:rPr lang="en-US" dirty="0">
                <a:solidFill>
                  <a:srgbClr val="0070C0"/>
                </a:solidFill>
              </a:rPr>
              <a:t>I7 = 19 A		105 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2575" y="4341408"/>
            <a:ext cx="3682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Parameters of the study: 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- Frequency (harmonic number)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- Harmonic amplitude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- Permeability of the garnet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- Material of the shell</a:t>
            </a:r>
          </a:p>
          <a:p>
            <a:pPr lvl="0"/>
            <a:r>
              <a:rPr lang="en-US" dirty="0">
                <a:solidFill>
                  <a:srgbClr val="7030A0"/>
                </a:solidFill>
              </a:rPr>
              <a:t>- Geometry of the shell</a:t>
            </a:r>
          </a:p>
        </p:txBody>
      </p:sp>
    </p:spTree>
    <p:extLst>
      <p:ext uri="{BB962C8B-B14F-4D97-AF65-F5344CB8AC3E}">
        <p14:creationId xmlns:p14="http://schemas.microsoft.com/office/powerpoint/2010/main" val="150372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830" y="60327"/>
            <a:ext cx="4880610" cy="610233"/>
          </a:xfrm>
        </p:spPr>
        <p:txBody>
          <a:bodyPr>
            <a:normAutofit/>
          </a:bodyPr>
          <a:lstStyle/>
          <a:p>
            <a:r>
              <a:rPr lang="en-US" sz="3600" b="1" dirty="0"/>
              <a:t>Parts of the tuner’s shell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028950" y="1056322"/>
            <a:ext cx="2772410" cy="231330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21070" y="1053147"/>
            <a:ext cx="2901950" cy="23164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27330" y="3820003"/>
            <a:ext cx="2660650" cy="23622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3028950" y="3820003"/>
            <a:ext cx="2772410" cy="23920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6021070" y="3820003"/>
            <a:ext cx="2901950" cy="244093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194310" y="1053147"/>
            <a:ext cx="2693670" cy="2263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090" y="611146"/>
            <a:ext cx="1642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Whole Shell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8267" y="611146"/>
            <a:ext cx="130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Inner Shell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6410" y="611146"/>
            <a:ext cx="14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Outer Shell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90" y="3385105"/>
            <a:ext cx="128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End Flange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0014" y="3385105"/>
            <a:ext cx="128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Gap Wall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5310" y="3385105"/>
            <a:ext cx="1283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21902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-193"/>
            <a:ext cx="6477000" cy="71111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Power loss depends on the frequency and the current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" y="794301"/>
            <a:ext cx="782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	freq.	   	Current 		perm.	material 	design		code</a:t>
            </a:r>
          </a:p>
          <a:p>
            <a:pPr marL="342900" indent="-342900">
              <a:buAutoNum type="arabicPeriod"/>
            </a:pPr>
            <a:r>
              <a:rPr lang="en-US" b="1" dirty="0"/>
              <a:t>15 Hz, 	I1 = 500 A, 	µ = 3.5, 	copper, 	all slots 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“15, 500, 3.5, c, a”</a:t>
            </a:r>
          </a:p>
          <a:p>
            <a:pPr marL="342900" indent="-342900">
              <a:buAutoNum type="arabicPeriod"/>
            </a:pPr>
            <a:r>
              <a:rPr lang="en-US" b="1" dirty="0"/>
              <a:t>30 Hz, 	I1 = 250 A, 	µ = 3.5, 	copper, 	all slots 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“30, 250, 3.5, c, a”</a:t>
            </a:r>
          </a:p>
          <a:p>
            <a:pPr marL="342900" indent="-342900">
              <a:buAutoNum type="arabicPeriod"/>
            </a:pPr>
            <a:r>
              <a:rPr lang="en-US" b="1" dirty="0"/>
              <a:t>60 Hz, 	I1 = 250 A, 	µ = 3.5, 	copper, 	all slots 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“60, 250, 3.5, c, a”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" y="2014618"/>
            <a:ext cx="7025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Logic tells that the losses should increase proportionally to the frequency. They also must be quadratic to the current. Some field re-distribution can modify this scaling, but not dramatically. Results of the case modeling support this statement. Shown is power loss (in Watts per quadrant)  in parts of the shell: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9580" y="3511934"/>
            <a:ext cx="76771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Parameter set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</a:rPr>
              <a:t>	15, 500, 3.5, c, a	30, 250, 3.5, c, a	60, 250, 3.5, c, a</a:t>
            </a:r>
            <a:r>
              <a:rPr lang="en-US" dirty="0">
                <a:latin typeface="Times New Roman" panose="02020603050405020304" pitchFamily="18" charset="0"/>
              </a:rPr>
              <a:t>	</a:t>
            </a:r>
          </a:p>
          <a:p>
            <a:r>
              <a:rPr lang="nb-NO" dirty="0">
                <a:latin typeface="Times New Roman" panose="02020603050405020304" pitchFamily="18" charset="0"/>
              </a:rPr>
              <a:t>Inner Shell	             	335				174.5			292	</a:t>
            </a:r>
          </a:p>
          <a:p>
            <a:r>
              <a:rPr lang="en-US" dirty="0">
                <a:latin typeface="Times New Roman" panose="02020603050405020304" pitchFamily="18" charset="0"/>
              </a:rPr>
              <a:t>Outer Shell			264				127				228	</a:t>
            </a:r>
          </a:p>
          <a:p>
            <a:r>
              <a:rPr lang="da-DK" dirty="0">
                <a:latin typeface="Times New Roman" panose="02020603050405020304" pitchFamily="18" charset="0"/>
              </a:rPr>
              <a:t>End Flange			441				198				294	</a:t>
            </a:r>
          </a:p>
          <a:p>
            <a:r>
              <a:rPr lang="nl-NL" dirty="0">
                <a:latin typeface="Times New Roman" panose="02020603050405020304" pitchFamily="18" charset="0"/>
              </a:rPr>
              <a:t>Gap Wall				594				344.5			607	</a:t>
            </a:r>
          </a:p>
          <a:p>
            <a:r>
              <a:rPr lang="en-US" dirty="0">
                <a:latin typeface="Times New Roman" panose="02020603050405020304" pitchFamily="18" charset="0"/>
              </a:rPr>
              <a:t>Insert				42				12				11	</a:t>
            </a:r>
          </a:p>
          <a:p>
            <a:r>
              <a:rPr lang="en-US" dirty="0">
                <a:latin typeface="Times New Roman" panose="02020603050405020304" pitchFamily="18" charset="0"/>
              </a:rPr>
              <a:t>Whole Shell			1675			856				1432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" y="5543259"/>
            <a:ext cx="795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This allows using Fourier decomposition to evaluate expected power loss generated by the changing bias magnetic field. </a:t>
            </a:r>
          </a:p>
        </p:txBody>
      </p:sp>
    </p:spTree>
    <p:extLst>
      <p:ext uri="{BB962C8B-B14F-4D97-AF65-F5344CB8AC3E}">
        <p14:creationId xmlns:p14="http://schemas.microsoft.com/office/powerpoint/2010/main" val="861578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75567"/>
            <a:ext cx="6755130" cy="5797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Power Loss for the Shell Made of Copper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82603"/>
              </p:ext>
            </p:extLst>
          </p:nvPr>
        </p:nvGraphicFramePr>
        <p:xfrm>
          <a:off x="284480" y="711486"/>
          <a:ext cx="8310882" cy="2901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295">
                  <a:extLst>
                    <a:ext uri="{9D8B030D-6E8A-4147-A177-3AD203B41FA5}">
                      <a16:colId xmlns:a16="http://schemas.microsoft.com/office/drawing/2014/main" val="3109174916"/>
                    </a:ext>
                  </a:extLst>
                </a:gridCol>
                <a:gridCol w="758202">
                  <a:extLst>
                    <a:ext uri="{9D8B030D-6E8A-4147-A177-3AD203B41FA5}">
                      <a16:colId xmlns:a16="http://schemas.microsoft.com/office/drawing/2014/main" val="1838524665"/>
                    </a:ext>
                  </a:extLst>
                </a:gridCol>
                <a:gridCol w="777757">
                  <a:extLst>
                    <a:ext uri="{9D8B030D-6E8A-4147-A177-3AD203B41FA5}">
                      <a16:colId xmlns:a16="http://schemas.microsoft.com/office/drawing/2014/main" val="1698775024"/>
                    </a:ext>
                  </a:extLst>
                </a:gridCol>
                <a:gridCol w="777757">
                  <a:extLst>
                    <a:ext uri="{9D8B030D-6E8A-4147-A177-3AD203B41FA5}">
                      <a16:colId xmlns:a16="http://schemas.microsoft.com/office/drawing/2014/main" val="2419606157"/>
                    </a:ext>
                  </a:extLst>
                </a:gridCol>
                <a:gridCol w="777757">
                  <a:extLst>
                    <a:ext uri="{9D8B030D-6E8A-4147-A177-3AD203B41FA5}">
                      <a16:colId xmlns:a16="http://schemas.microsoft.com/office/drawing/2014/main" val="4022028185"/>
                    </a:ext>
                  </a:extLst>
                </a:gridCol>
                <a:gridCol w="773312">
                  <a:extLst>
                    <a:ext uri="{9D8B030D-6E8A-4147-A177-3AD203B41FA5}">
                      <a16:colId xmlns:a16="http://schemas.microsoft.com/office/drawing/2014/main" val="1130967554"/>
                    </a:ext>
                  </a:extLst>
                </a:gridCol>
                <a:gridCol w="773312">
                  <a:extLst>
                    <a:ext uri="{9D8B030D-6E8A-4147-A177-3AD203B41FA5}">
                      <a16:colId xmlns:a16="http://schemas.microsoft.com/office/drawing/2014/main" val="607112099"/>
                    </a:ext>
                  </a:extLst>
                </a:gridCol>
                <a:gridCol w="851531">
                  <a:extLst>
                    <a:ext uri="{9D8B030D-6E8A-4147-A177-3AD203B41FA5}">
                      <a16:colId xmlns:a16="http://schemas.microsoft.com/office/drawing/2014/main" val="1873709297"/>
                    </a:ext>
                  </a:extLst>
                </a:gridCol>
                <a:gridCol w="663477">
                  <a:extLst>
                    <a:ext uri="{9D8B030D-6E8A-4147-A177-3AD203B41FA5}">
                      <a16:colId xmlns:a16="http://schemas.microsoft.com/office/drawing/2014/main" val="4036839706"/>
                    </a:ext>
                  </a:extLst>
                </a:gridCol>
                <a:gridCol w="792482">
                  <a:extLst>
                    <a:ext uri="{9D8B030D-6E8A-4147-A177-3AD203B41FA5}">
                      <a16:colId xmlns:a16="http://schemas.microsoft.com/office/drawing/2014/main" val="3486706984"/>
                    </a:ext>
                  </a:extLst>
                </a:gridCol>
              </a:tblGrid>
              <a:tr h="349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Parameters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 Hz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 Hz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 Hz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 Hz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 Hz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 Hz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105 Hz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249246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en-US" sz="1200" baseline="-25000">
                          <a:effectLst/>
                        </a:rPr>
                        <a:t>k</a:t>
                      </a:r>
                      <a:r>
                        <a:rPr lang="en-US" sz="1200">
                          <a:effectLst/>
                        </a:rPr>
                        <a:t> (A)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460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81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77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61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38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28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19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Total: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Increase %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880031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Inner Shell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429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28.1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4959146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Outer Shell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338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28.0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97906263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End Flange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566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28.3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8749571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Gap Wall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762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28.3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0894931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Insert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31.0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4274184"/>
                  </a:ext>
                </a:extLst>
              </a:tr>
              <a:tr h="349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Whole Shell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1675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2150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28.4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8931812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024" y="3830288"/>
            <a:ext cx="5149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following scaling was used to generate this table:</a:t>
            </a:r>
          </a:p>
          <a:p>
            <a:r>
              <a:rPr lang="en-US" dirty="0"/>
              <a:t>I1 = 460 A	15 Hz		1</a:t>
            </a:r>
          </a:p>
          <a:p>
            <a:r>
              <a:rPr lang="en-US" dirty="0"/>
              <a:t>I2 = 81 A		30 Hz		(81/460)</a:t>
            </a:r>
            <a:r>
              <a:rPr lang="en-US" baseline="30000" dirty="0"/>
              <a:t>2</a:t>
            </a:r>
            <a:r>
              <a:rPr lang="en-US" dirty="0"/>
              <a:t>*2 = 0.062</a:t>
            </a:r>
          </a:p>
          <a:p>
            <a:r>
              <a:rPr lang="en-US" dirty="0"/>
              <a:t>I3 = 77 A		45 Hz		(77/460)</a:t>
            </a:r>
            <a:r>
              <a:rPr lang="en-US" baseline="30000" dirty="0"/>
              <a:t>2</a:t>
            </a:r>
            <a:r>
              <a:rPr lang="en-US" dirty="0"/>
              <a:t>*3 = 0.084</a:t>
            </a:r>
          </a:p>
          <a:p>
            <a:r>
              <a:rPr lang="en-US" dirty="0"/>
              <a:t>I4 = 61 A		60 Hz		(61/460)</a:t>
            </a:r>
            <a:r>
              <a:rPr lang="en-US" baseline="30000" dirty="0"/>
              <a:t>2</a:t>
            </a:r>
            <a:r>
              <a:rPr lang="en-US" dirty="0"/>
              <a:t>*4 = 0.070</a:t>
            </a:r>
          </a:p>
          <a:p>
            <a:r>
              <a:rPr lang="en-US" dirty="0"/>
              <a:t>I5 = 38 A		75 Hz		(38/460)</a:t>
            </a:r>
            <a:r>
              <a:rPr lang="en-US" baseline="30000" dirty="0"/>
              <a:t>2</a:t>
            </a:r>
            <a:r>
              <a:rPr lang="en-US" dirty="0"/>
              <a:t>*5 = 0.034</a:t>
            </a:r>
          </a:p>
          <a:p>
            <a:r>
              <a:rPr lang="en-US" dirty="0"/>
              <a:t>I6 = 28 A		90 Hz		(28/460)</a:t>
            </a:r>
            <a:r>
              <a:rPr lang="en-US" baseline="30000" dirty="0"/>
              <a:t>2</a:t>
            </a:r>
            <a:r>
              <a:rPr lang="en-US" dirty="0"/>
              <a:t>*6 = 0.022</a:t>
            </a:r>
          </a:p>
          <a:p>
            <a:r>
              <a:rPr lang="en-US" dirty="0"/>
              <a:t>I7 = 19 A		105 Hz		(19/460)</a:t>
            </a:r>
            <a:r>
              <a:rPr lang="en-US" baseline="30000" dirty="0"/>
              <a:t>2</a:t>
            </a:r>
            <a:r>
              <a:rPr lang="en-US" dirty="0"/>
              <a:t>*7 = 0.012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3060" y="4290060"/>
            <a:ext cx="362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Higher harmonics contribute just under 30% to the total power loss in all elements of the shell.</a:t>
            </a:r>
          </a:p>
          <a:p>
            <a:r>
              <a:rPr lang="en-US" dirty="0">
                <a:solidFill>
                  <a:srgbClr val="7030A0"/>
                </a:solidFill>
              </a:rPr>
              <a:t>We can take this into account by scaling the lowest harmonic up by ~15%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460*1.15 </a:t>
            </a:r>
            <a:r>
              <a:rPr lang="en-US" b="1" dirty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030A0"/>
                </a:solidFill>
              </a:rPr>
              <a:t> 530 A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4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947"/>
            <a:ext cx="7886700" cy="6102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Power Loss for the Shell Made of Stainless Steel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090" y="1476534"/>
            <a:ext cx="8462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b="1" u="sng" dirty="0"/>
              <a:t>Case studies for the stainless steel shell</a:t>
            </a:r>
            <a:r>
              <a:rPr lang="en-US" dirty="0"/>
              <a:t>:</a:t>
            </a:r>
          </a:p>
          <a:p>
            <a:r>
              <a:rPr lang="en-US" dirty="0"/>
              <a:t>#	freq.	   	Current 		perm.	material 		design		code</a:t>
            </a:r>
          </a:p>
          <a:p>
            <a:pPr marL="342900" indent="-342900">
              <a:buAutoNum type="arabicPeriod"/>
            </a:pPr>
            <a:r>
              <a:rPr lang="en-US" b="1" dirty="0"/>
              <a:t>15 Hz, 	I1 = 530 A, 	µ = 3.5, 	</a:t>
            </a:r>
            <a:r>
              <a:rPr lang="en-US" b="1" dirty="0" err="1"/>
              <a:t>st.</a:t>
            </a:r>
            <a:r>
              <a:rPr lang="en-US" b="1" dirty="0"/>
              <a:t> steel, 		all slots 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“15, 530, 3.5, </a:t>
            </a:r>
            <a:r>
              <a:rPr lang="en-US" b="1" dirty="0" err="1">
                <a:solidFill>
                  <a:srgbClr val="C00000"/>
                </a:solidFill>
              </a:rPr>
              <a:t>ss</a:t>
            </a:r>
            <a:r>
              <a:rPr lang="en-US" b="1" dirty="0">
                <a:solidFill>
                  <a:srgbClr val="C00000"/>
                </a:solidFill>
              </a:rPr>
              <a:t>, a”</a:t>
            </a:r>
          </a:p>
          <a:p>
            <a:pPr marL="342900" indent="-342900">
              <a:buAutoNum type="arabicPeriod"/>
            </a:pPr>
            <a:r>
              <a:rPr lang="en-US" b="1" dirty="0"/>
              <a:t>15 Hz, 	I1 = 530 A, 	µ = 3.5, 	</a:t>
            </a:r>
            <a:r>
              <a:rPr lang="en-US" b="1" dirty="0" err="1"/>
              <a:t>st.</a:t>
            </a:r>
            <a:r>
              <a:rPr lang="en-US" b="1" dirty="0"/>
              <a:t> steel, 		no slots 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“15, 530, 3.5, </a:t>
            </a:r>
            <a:r>
              <a:rPr lang="en-US" b="1" dirty="0" err="1">
                <a:solidFill>
                  <a:srgbClr val="C00000"/>
                </a:solidFill>
              </a:rPr>
              <a:t>ss</a:t>
            </a:r>
            <a:r>
              <a:rPr lang="en-US" b="1" dirty="0">
                <a:solidFill>
                  <a:srgbClr val="C00000"/>
                </a:solidFill>
              </a:rPr>
              <a:t>, n”</a:t>
            </a:r>
          </a:p>
          <a:p>
            <a:pPr marL="342900" indent="-342900">
              <a:buAutoNum type="arabicPeriod"/>
            </a:pPr>
            <a:r>
              <a:rPr lang="en-US" b="1" dirty="0"/>
              <a:t>15 Hz, 	I1 = 530 A, 	µ = 50, 	</a:t>
            </a:r>
            <a:r>
              <a:rPr lang="en-US" b="1" dirty="0" err="1"/>
              <a:t>st.</a:t>
            </a:r>
            <a:r>
              <a:rPr lang="en-US" b="1" dirty="0"/>
              <a:t> steel, 		all slots </a:t>
            </a: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“15, 530, 50, </a:t>
            </a:r>
            <a:r>
              <a:rPr lang="en-US" b="1" dirty="0" err="1">
                <a:solidFill>
                  <a:srgbClr val="C00000"/>
                </a:solidFill>
              </a:rPr>
              <a:t>ss</a:t>
            </a:r>
            <a:r>
              <a:rPr lang="en-US" b="1" dirty="0">
                <a:solidFill>
                  <a:srgbClr val="C00000"/>
                </a:solidFill>
              </a:rPr>
              <a:t>, n”</a:t>
            </a:r>
          </a:p>
          <a:p>
            <a:pPr marL="342900" indent="-342900">
              <a:buFontTx/>
              <a:buAutoNum type="arabicPeriod"/>
            </a:pPr>
            <a:r>
              <a:rPr lang="en-US" b="1" dirty="0"/>
              <a:t>15 Hz,	I1 = 530 A, 	µ = 3.5, 	0.3 mm Cu	no slots	</a:t>
            </a:r>
            <a:r>
              <a:rPr lang="en-US" b="1" dirty="0">
                <a:solidFill>
                  <a:srgbClr val="C00000"/>
                </a:solidFill>
              </a:rPr>
              <a:t>“15, 530, 3.5, </a:t>
            </a:r>
            <a:r>
              <a:rPr lang="en-US" b="1" dirty="0" err="1">
                <a:solidFill>
                  <a:srgbClr val="C00000"/>
                </a:solidFill>
              </a:rPr>
              <a:t>cp</a:t>
            </a:r>
            <a:r>
              <a:rPr lang="en-US" b="1" dirty="0">
                <a:solidFill>
                  <a:srgbClr val="C00000"/>
                </a:solidFill>
              </a:rPr>
              <a:t>, n”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090" y="678181"/>
            <a:ext cx="787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Power losses generated by eddy currents in the copper shell are prohibitively high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 only stainless steel can be considered as the material</a:t>
            </a:r>
            <a:r>
              <a:rPr lang="en-US" dirty="0">
                <a:solidFill>
                  <a:srgbClr val="C00000"/>
                </a:solidFill>
              </a:rPr>
              <a:t> for the shell.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60086"/>
              </p:ext>
            </p:extLst>
          </p:nvPr>
        </p:nvGraphicFramePr>
        <p:xfrm>
          <a:off x="283528" y="3466702"/>
          <a:ext cx="8231822" cy="1663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135">
                  <a:extLst>
                    <a:ext uri="{9D8B030D-6E8A-4147-A177-3AD203B41FA5}">
                      <a16:colId xmlns:a16="http://schemas.microsoft.com/office/drawing/2014/main" val="611004522"/>
                    </a:ext>
                  </a:extLst>
                </a:gridCol>
                <a:gridCol w="1357107">
                  <a:extLst>
                    <a:ext uri="{9D8B030D-6E8A-4147-A177-3AD203B41FA5}">
                      <a16:colId xmlns:a16="http://schemas.microsoft.com/office/drawing/2014/main" val="3088915786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979203461"/>
                    </a:ext>
                  </a:extLst>
                </a:gridCol>
                <a:gridCol w="1414722">
                  <a:extLst>
                    <a:ext uri="{9D8B030D-6E8A-4147-A177-3AD203B41FA5}">
                      <a16:colId xmlns:a16="http://schemas.microsoft.com/office/drawing/2014/main" val="3731677746"/>
                    </a:ext>
                  </a:extLst>
                </a:gridCol>
                <a:gridCol w="1464339">
                  <a:extLst>
                    <a:ext uri="{9D8B030D-6E8A-4147-A177-3AD203B41FA5}">
                      <a16:colId xmlns:a16="http://schemas.microsoft.com/office/drawing/2014/main" val="355531545"/>
                    </a:ext>
                  </a:extLst>
                </a:gridCol>
                <a:gridCol w="1464339">
                  <a:extLst>
                    <a:ext uri="{9D8B030D-6E8A-4147-A177-3AD203B41FA5}">
                      <a16:colId xmlns:a16="http://schemas.microsoft.com/office/drawing/2014/main" val="2858010177"/>
                    </a:ext>
                  </a:extLst>
                </a:gridCol>
              </a:tblGrid>
              <a:tr h="3541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Parameters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15, 500, 3.5, c, a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 530, 3.5, ss, 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 530, 3.5, ss, 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 530, 50, ss, 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15, 530, 3.5, cp, 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895391"/>
                  </a:ext>
                </a:extLst>
              </a:tr>
              <a:tr h="17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Inner Shell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335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097173"/>
                  </a:ext>
                </a:extLst>
              </a:tr>
              <a:tr h="17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Outer Shell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264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396352"/>
                  </a:ext>
                </a:extLst>
              </a:tr>
              <a:tr h="17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End Flange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441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317973"/>
                  </a:ext>
                </a:extLst>
              </a:tr>
              <a:tr h="17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Gap Wall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594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9349968"/>
                  </a:ext>
                </a:extLst>
              </a:tr>
              <a:tr h="17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Insert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42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061158"/>
                  </a:ext>
                </a:extLst>
              </a:tr>
              <a:tr h="1731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Whole Shell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1675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484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864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01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075" y="127002"/>
            <a:ext cx="3371850" cy="53022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Ends Cooling 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2-nd harmonic tunable cavity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BE15-0A58-4BCF-882D-2A496ED47860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0176" y="1116530"/>
            <a:ext cx="2824798" cy="2493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725" y="657226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“15, 530, 3.5, </a:t>
            </a:r>
            <a:r>
              <a:rPr lang="en-US" b="1" dirty="0" err="1">
                <a:solidFill>
                  <a:srgbClr val="C00000"/>
                </a:solidFill>
              </a:rPr>
              <a:t>ss</a:t>
            </a:r>
            <a:r>
              <a:rPr lang="en-US" b="1" dirty="0">
                <a:solidFill>
                  <a:srgbClr val="C00000"/>
                </a:solidFill>
              </a:rPr>
              <a:t>, a”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26832" y="1116530"/>
            <a:ext cx="2769235" cy="2493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2293" y="654588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“15, 530, 50, </a:t>
            </a:r>
            <a:r>
              <a:rPr lang="en-US" b="1" dirty="0" err="1">
                <a:solidFill>
                  <a:srgbClr val="C00000"/>
                </a:solidFill>
              </a:rPr>
              <a:t>ss</a:t>
            </a:r>
            <a:r>
              <a:rPr lang="en-US" b="1" dirty="0">
                <a:solidFill>
                  <a:srgbClr val="C00000"/>
                </a:solidFill>
              </a:rPr>
              <a:t>, n”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6257925" y="1116530"/>
            <a:ext cx="2870518" cy="2593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7334" y="654588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“15, 530, 3.5, </a:t>
            </a:r>
            <a:r>
              <a:rPr lang="en-US" b="1" dirty="0" err="1">
                <a:solidFill>
                  <a:srgbClr val="C00000"/>
                </a:solidFill>
              </a:rPr>
              <a:t>cp</a:t>
            </a:r>
            <a:r>
              <a:rPr lang="en-US" b="1" dirty="0">
                <a:solidFill>
                  <a:srgbClr val="C00000"/>
                </a:solidFill>
              </a:rPr>
              <a:t>, n”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25" y="4169805"/>
            <a:ext cx="5648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End cooling must be evaluated.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Can uncut inner shell cylinder be considered ?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Other issues? </a:t>
            </a:r>
          </a:p>
        </p:txBody>
      </p:sp>
    </p:spTree>
    <p:extLst>
      <p:ext uri="{BB962C8B-B14F-4D97-AF65-F5344CB8AC3E}">
        <p14:creationId xmlns:p14="http://schemas.microsoft.com/office/powerpoint/2010/main" val="344575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599</Words>
  <Application>Microsoft Office PowerPoint</Application>
  <PresentationFormat>On-screen Show (4:3)</PresentationFormat>
  <Paragraphs>225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Heating of the Tuner’s Shell by Eddy Currents </vt:lpstr>
      <vt:lpstr>Current pulse Fourier decomposition</vt:lpstr>
      <vt:lpstr>Current pulse Fourier decomposition</vt:lpstr>
      <vt:lpstr>Parts of the tuner’s shell</vt:lpstr>
      <vt:lpstr>Power loss depends on the frequency and the current </vt:lpstr>
      <vt:lpstr>Power Loss for the Shell Made of Copper</vt:lpstr>
      <vt:lpstr>Power Loss for the Shell Made of Stainless Steel</vt:lpstr>
      <vt:lpstr>Ends Cooling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Heating of the Tuner’s Shell by Eddy Currents</dc:title>
  <dc:creator>Iouri Terechkine</dc:creator>
  <cp:lastModifiedBy>Iouri Terechkine</cp:lastModifiedBy>
  <cp:revision>14</cp:revision>
  <dcterms:created xsi:type="dcterms:W3CDTF">2017-02-16T14:45:56Z</dcterms:created>
  <dcterms:modified xsi:type="dcterms:W3CDTF">2017-02-16T16:50:00Z</dcterms:modified>
</cp:coreProperties>
</file>