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6"/>
  </p:notesMasterIdLst>
  <p:handoutMasterIdLst>
    <p:handoutMasterId r:id="rId27"/>
  </p:handoutMasterIdLst>
  <p:sldIdLst>
    <p:sldId id="265" r:id="rId3"/>
    <p:sldId id="266" r:id="rId4"/>
    <p:sldId id="270" r:id="rId5"/>
    <p:sldId id="277" r:id="rId6"/>
    <p:sldId id="278" r:id="rId7"/>
    <p:sldId id="280" r:id="rId8"/>
    <p:sldId id="281" r:id="rId9"/>
    <p:sldId id="282" r:id="rId10"/>
    <p:sldId id="290" r:id="rId11"/>
    <p:sldId id="267" r:id="rId12"/>
    <p:sldId id="279" r:id="rId13"/>
    <p:sldId id="269" r:id="rId14"/>
    <p:sldId id="268" r:id="rId15"/>
    <p:sldId id="283" r:id="rId16"/>
    <p:sldId id="287" r:id="rId17"/>
    <p:sldId id="284" r:id="rId18"/>
    <p:sldId id="286" r:id="rId19"/>
    <p:sldId id="289" r:id="rId20"/>
    <p:sldId id="288" r:id="rId21"/>
    <p:sldId id="275" r:id="rId22"/>
    <p:sldId id="276" r:id="rId23"/>
    <p:sldId id="271" r:id="rId24"/>
    <p:sldId id="272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 snapToObjects="1">
      <p:cViewPr>
        <p:scale>
          <a:sx n="180" d="100"/>
          <a:sy n="180" d="100"/>
        </p:scale>
        <p:origin x="-1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375B2DA-DEC5-7F41-B28E-EA0CA7FE80C7}" type="datetimeFigureOut">
              <a:rPr lang="en-US"/>
              <a:pPr>
                <a:defRPr/>
              </a:pPr>
              <a:t>2/22/17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317BBF33-BB53-F147-8F08-302B0E8E4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980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F8DFC21B-49CA-BA48-BC77-64681B0DFF38}" type="datetimeFigureOut">
              <a:rPr lang="en-US"/>
              <a:pPr>
                <a:defRPr/>
              </a:pPr>
              <a:t>2/22/17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1A5910E0-AE36-D442-AC7C-DEE4F2BE1F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085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333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21B04D65-FDB1-9D47-B7AC-43233F8093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4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34983-A9E1-2543-88EF-B24812D56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3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0D97-348B-D940-8966-498CD11074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8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C2888-4F29-B948-9A78-75C1D2D2CA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9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696A7-EFFF-864C-B59B-E3E7501D0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BCA08-E1EA-0347-A76A-3B27323DA4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7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A08E2-15CB-ED49-8ED2-3B092A5871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6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AFDD-624A-DA43-9994-DDFB5248A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4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B4E15145-AA62-4448-8E9B-9E634C48F2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0" r:id="rId3"/>
    <p:sldLayoutId id="2147484091" r:id="rId4"/>
    <p:sldLayoutId id="2147484092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 smtClean="0">
                <a:solidFill>
                  <a:srgbClr val="004C97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 smtClean="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fld id="{2BC4D05D-6884-4643-9112-05E98BECB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petrenko.blob.core.windows.net/fnal-booster-orm/ORM_vs_model.html" TargetMode="External"/><Relationship Id="rId3" Type="http://schemas.openxmlformats.org/officeDocument/2006/relationships/hyperlink" Target="https://apetrenko.blob.core.windows.net/fnal-booster-orm/ORM_viewer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png"/><Relationship Id="rId9" Type="http://schemas.openxmlformats.org/officeDocument/2006/relationships/image" Target="../media/image28.emf"/><Relationship Id="rId10" Type="http://schemas.openxmlformats.org/officeDocument/2006/relationships/image" Target="../media/image29.emf"/><Relationship Id="rId11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27.png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8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Booster lattice measurements</a:t>
            </a:r>
            <a:endParaRPr lang="en-US" dirty="0"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Helvetica" charset="0"/>
              </a:rPr>
              <a:t>C.Y. </a:t>
            </a:r>
            <a:r>
              <a:rPr lang="en-US" dirty="0" smtClean="0">
                <a:latin typeface="Helvetica" charset="0"/>
              </a:rPr>
              <a:t>Tan, K. </a:t>
            </a:r>
            <a:r>
              <a:rPr lang="en-US" dirty="0" err="1" smtClean="0">
                <a:latin typeface="Helvetica" charset="0"/>
              </a:rPr>
              <a:t>Seiya</a:t>
            </a:r>
            <a:r>
              <a:rPr lang="en-US" dirty="0" smtClean="0">
                <a:latin typeface="Helvetica" charset="0"/>
              </a:rPr>
              <a:t> &amp; A. </a:t>
            </a:r>
            <a:r>
              <a:rPr lang="en-US" dirty="0" err="1" smtClean="0">
                <a:latin typeface="Helvetica" charset="0"/>
              </a:rPr>
              <a:t>Petrenko</a:t>
            </a:r>
            <a:r>
              <a:rPr lang="en-US" dirty="0">
                <a:latin typeface="Helvetica" charset="0"/>
              </a:rPr>
              <a:t>	</a:t>
            </a:r>
          </a:p>
          <a:p>
            <a:pPr eaLnBrk="1" hangingPunct="1"/>
            <a:r>
              <a:rPr lang="en-US" dirty="0" smtClean="0">
                <a:latin typeface="Helvetica" charset="0"/>
              </a:rPr>
              <a:t>23 Feb 2017</a:t>
            </a:r>
            <a:endParaRPr lang="en-US" dirty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LOCO applied to </a:t>
            </a:r>
            <a:r>
              <a:rPr lang="en-US" dirty="0" smtClean="0"/>
              <a:t>Booster (Reminder)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 smtClean="0"/>
              <a:t>used to have </a:t>
            </a:r>
            <a:r>
              <a:rPr lang="en-US" dirty="0" smtClean="0"/>
              <a:t>a chicken and the egg problem.</a:t>
            </a:r>
          </a:p>
          <a:p>
            <a:pPr lvl="1"/>
            <a:r>
              <a:rPr lang="en-US" dirty="0" smtClean="0"/>
              <a:t>Without a good known lattice, LOCO does *not* have a unique solution and is highly dependent on fitting </a:t>
            </a:r>
            <a:r>
              <a:rPr lang="en-US" dirty="0" err="1" smtClean="0"/>
              <a:t>stepsize</a:t>
            </a:r>
            <a:r>
              <a:rPr lang="en-US" dirty="0" smtClean="0"/>
              <a:t> and singular value cutoff.</a:t>
            </a:r>
          </a:p>
          <a:p>
            <a:r>
              <a:rPr lang="en-US" dirty="0" smtClean="0"/>
              <a:t>Previously, what I did was to measure the orbit response using the as-found HEP </a:t>
            </a:r>
            <a:r>
              <a:rPr lang="en-US" dirty="0" smtClean="0"/>
              <a:t>lattice (with a bad MADX model)</a:t>
            </a:r>
            <a:endParaRPr lang="en-US" dirty="0" smtClean="0"/>
          </a:p>
          <a:p>
            <a:pPr lvl="1"/>
            <a:r>
              <a:rPr lang="en-US" dirty="0" smtClean="0"/>
              <a:t>This is bad because I don’t have a “known” starting </a:t>
            </a:r>
            <a:r>
              <a:rPr lang="en-US" dirty="0" smtClean="0"/>
              <a:t>point or a good model because LOCO is model dependent.</a:t>
            </a:r>
            <a:endParaRPr lang="en-US" dirty="0" smtClean="0"/>
          </a:p>
          <a:p>
            <a:pPr lvl="1"/>
            <a:r>
              <a:rPr lang="en-US" dirty="0" smtClean="0"/>
              <a:t>This makes things a lot more difficult to pin down the correct </a:t>
            </a:r>
            <a:r>
              <a:rPr lang="en-US" dirty="0" smtClean="0"/>
              <a:t>lattice or even know I was doing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r>
              <a:rPr lang="en-US" dirty="0" smtClean="0"/>
              <a:t>Now, since we have confirmed that the MADX model is close</a:t>
            </a:r>
            <a:endParaRPr lang="en-US" dirty="0" smtClean="0"/>
          </a:p>
          <a:p>
            <a:pPr lvl="1"/>
            <a:r>
              <a:rPr lang="en-US" dirty="0" smtClean="0"/>
              <a:t>Use tune response method to pin down LOCO solution</a:t>
            </a:r>
            <a:endParaRPr lang="en-US" dirty="0" smtClean="0"/>
          </a:p>
          <a:p>
            <a:pPr lvl="1"/>
            <a:r>
              <a:rPr lang="en-US" dirty="0" smtClean="0"/>
              <a:t>Calculate </a:t>
            </a:r>
            <a:r>
              <a:rPr lang="en-US" dirty="0" smtClean="0"/>
              <a:t>the fix for the </a:t>
            </a:r>
            <a:r>
              <a:rPr lang="en-US" dirty="0" smtClean="0"/>
              <a:t>real life lattice with the LOCO solution.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process of checking LOCO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use the MADX model (with some mangling) to compare the measured orbit response to the model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which again shows that the MADX model is very good.</a:t>
            </a:r>
            <a:endParaRPr lang="en-US" dirty="0" smtClean="0"/>
          </a:p>
          <a:p>
            <a:r>
              <a:rPr lang="en-US" dirty="0" smtClean="0"/>
              <a:t>Alexey wrote </a:t>
            </a:r>
            <a:r>
              <a:rPr lang="en-US" dirty="0" smtClean="0"/>
              <a:t>two </a:t>
            </a:r>
            <a:r>
              <a:rPr lang="en-US" dirty="0" smtClean="0"/>
              <a:t>very nice </a:t>
            </a:r>
            <a:r>
              <a:rPr lang="en-US" dirty="0" smtClean="0"/>
              <a:t>programs </a:t>
            </a:r>
            <a:r>
              <a:rPr lang="en-US" dirty="0" smtClean="0"/>
              <a:t>to do this.</a:t>
            </a:r>
          </a:p>
          <a:p>
            <a:pPr lvl="1"/>
            <a:r>
              <a:rPr lang="en-US" dirty="0" smtClean="0">
                <a:hlinkClick r:id="rId2"/>
              </a:rPr>
              <a:t>Compare_ORM_vs_Model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Orbit response viewer</a:t>
            </a:r>
            <a:endParaRPr lang="en-US" dirty="0" smtClean="0"/>
          </a:p>
          <a:p>
            <a:pPr lvl="2"/>
            <a:r>
              <a:rPr lang="en-US" dirty="0" smtClean="0"/>
              <a:t>The above uses </a:t>
            </a:r>
            <a:r>
              <a:rPr lang="en-US" dirty="0" smtClean="0"/>
              <a:t>data collected on 22 Nov 2016 and has a “flat” </a:t>
            </a:r>
            <a:r>
              <a:rPr lang="en-US" dirty="0" smtClean="0"/>
              <a:t>lattice (but with non flat dispersion)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“as loaded</a:t>
            </a:r>
            <a:r>
              <a:rPr lang="en-US" dirty="0" smtClean="0"/>
              <a:t>” currents from Booster </a:t>
            </a:r>
            <a:r>
              <a:rPr lang="en-US" dirty="0" smtClean="0"/>
              <a:t>for a “flat” lattice calculated using MADX.</a:t>
            </a:r>
          </a:p>
          <a:p>
            <a:pPr lvl="1"/>
            <a:r>
              <a:rPr lang="en-US" dirty="0" smtClean="0"/>
              <a:t>The measurements show that the ORM and the </a:t>
            </a:r>
            <a:r>
              <a:rPr lang="en-US" dirty="0" smtClean="0"/>
              <a:t>measurements </a:t>
            </a:r>
            <a:r>
              <a:rPr lang="en-US" dirty="0" smtClean="0"/>
              <a:t>are very close</a:t>
            </a:r>
            <a:r>
              <a:rPr lang="en-US" dirty="0" smtClean="0"/>
              <a:t>!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39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LOCO </a:t>
            </a:r>
            <a:r>
              <a:rPr lang="en-US" dirty="0" smtClean="0"/>
              <a:t>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fake data, LOCO was found to re-create the fake lattice given the fake orbit response.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 descr="compare_beta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63183"/>
            <a:ext cx="2785533" cy="2089150"/>
          </a:xfrm>
          <a:prstGeom prst="rect">
            <a:avLst/>
          </a:prstGeom>
        </p:spPr>
      </p:pic>
      <p:pic>
        <p:nvPicPr>
          <p:cNvPr id="8" name="Picture 7" descr="compare_bet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933" y="1763183"/>
            <a:ext cx="2785534" cy="2089150"/>
          </a:xfrm>
          <a:prstGeom prst="rect">
            <a:avLst/>
          </a:prstGeom>
        </p:spPr>
      </p:pic>
      <p:pic>
        <p:nvPicPr>
          <p:cNvPr id="9" name="Picture 8" descr="qerl_val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17950"/>
            <a:ext cx="2709333" cy="2032000"/>
          </a:xfrm>
          <a:prstGeom prst="rect">
            <a:avLst/>
          </a:prstGeom>
        </p:spPr>
      </p:pic>
      <p:pic>
        <p:nvPicPr>
          <p:cNvPr id="10" name="Picture 9" descr="qers_val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4" y="3917950"/>
            <a:ext cx="2817284" cy="21129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52066" y="2032000"/>
            <a:ext cx="2963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Fake data had +4 A at QL11.</a:t>
            </a:r>
          </a:p>
          <a:p>
            <a:r>
              <a:rPr lang="en-US" sz="1600" dirty="0" smtClean="0"/>
              <a:t>Notice that lattice matches. LOCO also finds that QL11 has a large error BUT it has a larger value (+7 A) than was input. Also assumed 15 bad </a:t>
            </a:r>
            <a:r>
              <a:rPr lang="en-US" sz="1600" dirty="0" err="1" smtClean="0"/>
              <a:t>bpms</a:t>
            </a:r>
            <a:r>
              <a:rPr lang="en-US" sz="1600" dirty="0" smtClean="0"/>
              <a:t> like in practice.</a:t>
            </a:r>
          </a:p>
          <a:p>
            <a:endParaRPr lang="en-US" sz="1600" dirty="0"/>
          </a:p>
          <a:p>
            <a:r>
              <a:rPr lang="en-US" sz="1600" dirty="0" smtClean="0"/>
              <a:t>Again, LOCO finds a solution, but is it the “right” solution?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144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I say I have LOCO multiple solutions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68" y="944033"/>
            <a:ext cx="2404532" cy="1716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68" y="2805664"/>
            <a:ext cx="2404532" cy="1716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69" y="4675763"/>
            <a:ext cx="2404532" cy="1716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340" y="944033"/>
            <a:ext cx="2357924" cy="17165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340" y="2660602"/>
            <a:ext cx="2357925" cy="17165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2340" y="4543215"/>
            <a:ext cx="2539997" cy="18491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6466" y="944033"/>
            <a:ext cx="658962" cy="31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87067" y="92375"/>
            <a:ext cx="25569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So, all three solutions are fit the </a:t>
            </a:r>
            <a:r>
              <a:rPr lang="en-US" sz="1050" dirty="0" err="1" smtClean="0"/>
              <a:t>bpm</a:t>
            </a:r>
            <a:r>
              <a:rPr lang="en-US" sz="1050" dirty="0" smtClean="0"/>
              <a:t> response quite well. But the last 2 solutions fit the </a:t>
            </a:r>
            <a:r>
              <a:rPr lang="en-US" sz="1050" dirty="0" err="1" smtClean="0"/>
              <a:t>rpos</a:t>
            </a:r>
            <a:r>
              <a:rPr lang="en-US" sz="1050" dirty="0" smtClean="0"/>
              <a:t> data better. It’s difficult to distinguish between these 2 solutions</a:t>
            </a:r>
            <a:endParaRPr lang="en-US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7763" y="944032"/>
            <a:ext cx="2357924" cy="17165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5428" y="2730779"/>
            <a:ext cx="2460789" cy="17914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3167" y="4522233"/>
            <a:ext cx="2661341" cy="193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8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Perhaps it’s from singular values cutoff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44" y="4731880"/>
            <a:ext cx="2534648" cy="1657660"/>
          </a:xfrm>
          <a:prstGeom prst="rect">
            <a:avLst/>
          </a:prstGeom>
        </p:spPr>
      </p:pic>
      <p:pic>
        <p:nvPicPr>
          <p:cNvPr id="8" name="Picture 7" descr="lattices_cutoff0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556"/>
            <a:ext cx="3073160" cy="3619500"/>
          </a:xfrm>
          <a:prstGeom prst="rect">
            <a:avLst/>
          </a:prstGeom>
        </p:spPr>
      </p:pic>
      <p:pic>
        <p:nvPicPr>
          <p:cNvPr id="9" name="Picture 8" descr="lattices_cutoff0.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192" y="959555"/>
            <a:ext cx="3071696" cy="3617775"/>
          </a:xfrm>
          <a:prstGeom prst="rect">
            <a:avLst/>
          </a:prstGeom>
        </p:spPr>
      </p:pic>
      <p:pic>
        <p:nvPicPr>
          <p:cNvPr id="10" name="Picture 9" descr="lattices_cutoff1.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278" y="959556"/>
            <a:ext cx="3073400" cy="36197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56000" y="4731880"/>
            <a:ext cx="4727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still have multiple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fits for different singular value cutoffs and fitting step size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8601" y="912990"/>
            <a:ext cx="2371959" cy="5278138"/>
            <a:chOff x="228601" y="912990"/>
            <a:chExt cx="2371959" cy="52781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1" y="912990"/>
              <a:ext cx="2371958" cy="17267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2" y="2737557"/>
              <a:ext cx="2371957" cy="17267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2" y="4464342"/>
              <a:ext cx="2371958" cy="172678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5722" y="785283"/>
            <a:ext cx="658962" cy="3175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864557" y="912990"/>
            <a:ext cx="2371958" cy="5278138"/>
            <a:chOff x="2864557" y="912990"/>
            <a:chExt cx="2371958" cy="527813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64557" y="912990"/>
              <a:ext cx="2371958" cy="172678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64557" y="2737557"/>
              <a:ext cx="2371958" cy="172678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0348" y="4512238"/>
              <a:ext cx="2306167" cy="167889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5425722" y="1102783"/>
            <a:ext cx="210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cutoff =0.15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6450" y="745403"/>
            <a:ext cx="1027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Step size = 0.1 A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527073" y="774692"/>
            <a:ext cx="1157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Step size = 0.005 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8640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fits for different singular value cutoffs and fitting step size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265" y="754240"/>
            <a:ext cx="658962" cy="3175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25721" y="1102783"/>
            <a:ext cx="3489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cutoff =0.6</a:t>
            </a:r>
          </a:p>
          <a:p>
            <a:endParaRPr lang="en-US" dirty="0"/>
          </a:p>
          <a:p>
            <a:r>
              <a:rPr lang="en-US" dirty="0" smtClean="0"/>
              <a:t>Clearly worse than cutoff=0.15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12989"/>
            <a:ext cx="2371959" cy="17267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3" y="2737557"/>
            <a:ext cx="2371957" cy="17267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3" y="4512238"/>
            <a:ext cx="2371957" cy="17267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0348" y="960886"/>
            <a:ext cx="2306167" cy="16788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0347" y="2737558"/>
            <a:ext cx="2313429" cy="16841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0348" y="4503013"/>
            <a:ext cx="2495373" cy="18166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6450" y="745403"/>
            <a:ext cx="1027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Step size = 0.1 A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27073" y="774692"/>
            <a:ext cx="1157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Step size = 0.005 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5820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fits for different singular value cutoffs and fitting step size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722" y="785283"/>
            <a:ext cx="658962" cy="3175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25721" y="1102783"/>
            <a:ext cx="335844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cutoff =1.0</a:t>
            </a:r>
          </a:p>
          <a:p>
            <a:endParaRPr lang="en-US" dirty="0"/>
          </a:p>
          <a:p>
            <a:r>
              <a:rPr lang="en-US" dirty="0" smtClean="0"/>
              <a:t>and slightly worse than cutoff=</a:t>
            </a:r>
            <a:r>
              <a:rPr lang="en-US" dirty="0" smtClean="0"/>
              <a:t>0.6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previous slides demonstrate the need to pin down the LOCO solution with an independent method.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33" y="912990"/>
            <a:ext cx="2304226" cy="16774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34" y="2737557"/>
            <a:ext cx="2304226" cy="16774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34" y="4464342"/>
            <a:ext cx="2363610" cy="17207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4558" y="912989"/>
            <a:ext cx="2401144" cy="17480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558" y="2737557"/>
            <a:ext cx="2401144" cy="17480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2649" y="4485590"/>
            <a:ext cx="2293053" cy="16693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6450" y="745403"/>
            <a:ext cx="1027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Step size = 0.1 A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27073" y="774692"/>
            <a:ext cx="1157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Step size = 0.005 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5359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(one </a:t>
            </a:r>
            <a:r>
              <a:rPr lang="en-US" smtClean="0"/>
              <a:t>more time) </a:t>
            </a:r>
            <a:r>
              <a:rPr lang="en-US" dirty="0" smtClean="0"/>
              <a:t>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Load new “flat” lattice in Booster</a:t>
            </a:r>
          </a:p>
          <a:p>
            <a:pPr lvl="1"/>
            <a:r>
              <a:rPr lang="en-US" sz="1800" dirty="0" smtClean="0"/>
              <a:t>Check with tune response method that lattice is flat.</a:t>
            </a:r>
          </a:p>
          <a:p>
            <a:pPr lvl="1"/>
            <a:r>
              <a:rPr lang="en-US" sz="1800" dirty="0" smtClean="0"/>
              <a:t>IMPORTANT: See whether beam lifetime is better with flat lattice for different current </a:t>
            </a:r>
            <a:r>
              <a:rPr lang="en-US" sz="1800" dirty="0" smtClean="0"/>
              <a:t>settings</a:t>
            </a:r>
          </a:p>
          <a:p>
            <a:pPr lvl="2"/>
            <a:r>
              <a:rPr lang="en-US" sz="1600" dirty="0" smtClean="0"/>
              <a:t>Intuitively, the “garbage” lattice now in Booster cannot be better than a flat lattice at low current!</a:t>
            </a:r>
            <a:endParaRPr lang="en-US" sz="1600" dirty="0" smtClean="0"/>
          </a:p>
          <a:p>
            <a:pPr lvl="2"/>
            <a:r>
              <a:rPr lang="en-US" sz="1600" dirty="0" smtClean="0"/>
              <a:t>If we cannot see any lifetime improvements for low currents, maybe aperture is the limiting factor and not space </a:t>
            </a:r>
            <a:r>
              <a:rPr lang="en-US" sz="1600" dirty="0" smtClean="0"/>
              <a:t>charge</a:t>
            </a:r>
          </a:p>
          <a:p>
            <a:pPr lvl="3"/>
            <a:r>
              <a:rPr lang="en-US" sz="1400" dirty="0" smtClean="0"/>
              <a:t>This is the reason for the as found Booster lattice!</a:t>
            </a:r>
            <a:endParaRPr lang="en-US" sz="1400" dirty="0" smtClean="0"/>
          </a:p>
          <a:p>
            <a:r>
              <a:rPr lang="en-US" sz="1800" dirty="0" smtClean="0"/>
              <a:t>Since Booster lattice is now more or less modeled well with MADX</a:t>
            </a:r>
          </a:p>
          <a:p>
            <a:pPr lvl="1"/>
            <a:r>
              <a:rPr lang="en-US" sz="1800" dirty="0" smtClean="0"/>
              <a:t>The simulations guys will have to see if the “flat” lattice helps with high intensity with harmonic tuning</a:t>
            </a:r>
          </a:p>
          <a:p>
            <a:pPr lvl="2"/>
            <a:r>
              <a:rPr lang="en-US" sz="1600" dirty="0" smtClean="0"/>
              <a:t>Does intensity distort the “flat” lattice so much that it is </a:t>
            </a:r>
            <a:r>
              <a:rPr lang="en-US" sz="1600" dirty="0" smtClean="0"/>
              <a:t>hopeless even with harmonic tuning?</a:t>
            </a:r>
            <a:endParaRPr lang="en-US" sz="1600" dirty="0" smtClean="0"/>
          </a:p>
          <a:p>
            <a:pPr lvl="2"/>
            <a:r>
              <a:rPr lang="en-US" sz="1600" dirty="0" smtClean="0"/>
              <a:t>If </a:t>
            </a:r>
            <a:r>
              <a:rPr lang="en-US" sz="1600" dirty="0" smtClean="0"/>
              <a:t>the 5% “</a:t>
            </a:r>
            <a:r>
              <a:rPr lang="en-US" sz="1600" dirty="0" smtClean="0"/>
              <a:t>flat” lattice </a:t>
            </a:r>
            <a:r>
              <a:rPr lang="en-US" sz="1600" dirty="0" smtClean="0"/>
              <a:t>helps with harmonic tuning, we have to make sure that the real world lattice comes as close as possible to </a:t>
            </a:r>
            <a:r>
              <a:rPr lang="en-US" sz="1600" dirty="0" smtClean="0"/>
              <a:t>the </a:t>
            </a:r>
            <a:r>
              <a:rPr lang="en-US" sz="1600" dirty="0" smtClean="0"/>
              <a:t>5% “</a:t>
            </a:r>
            <a:r>
              <a:rPr lang="en-US" sz="1600" dirty="0" smtClean="0"/>
              <a:t>flat” lattice </a:t>
            </a:r>
            <a:r>
              <a:rPr lang="mr-IN" sz="1600" dirty="0" smtClean="0"/>
              <a:t>–</a:t>
            </a:r>
            <a:r>
              <a:rPr lang="en-US" sz="1600" dirty="0" smtClean="0"/>
              <a:t> here is where LOCO helps to get the real world lattice close to the model “flat” lattice</a:t>
            </a:r>
            <a:r>
              <a:rPr lang="en-US" sz="1600" dirty="0" smtClean="0"/>
              <a:t>.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Of course, if it is aperture, then this whole flat lattice business will have to be looked at from a different perspective.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46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5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Kiyomi</a:t>
            </a:r>
            <a:r>
              <a:rPr lang="en-US" dirty="0" smtClean="0"/>
              <a:t> and I worked on the MADX model for a very long time.</a:t>
            </a:r>
          </a:p>
          <a:p>
            <a:pPr lvl="1"/>
            <a:r>
              <a:rPr lang="en-US" dirty="0" smtClean="0"/>
              <a:t>It took a lot of effort to get to where we are today.</a:t>
            </a:r>
            <a:endParaRPr lang="en-US" dirty="0" smtClean="0"/>
          </a:p>
          <a:p>
            <a:r>
              <a:rPr lang="en-US" dirty="0" smtClean="0"/>
              <a:t>There was no obvious way to confirm way to confirm the model</a:t>
            </a:r>
          </a:p>
          <a:p>
            <a:pPr lvl="1"/>
            <a:r>
              <a:rPr lang="en-US" dirty="0" smtClean="0"/>
              <a:t> During DC </a:t>
            </a:r>
            <a:r>
              <a:rPr lang="en-US" dirty="0" smtClean="0"/>
              <a:t>studies, orbit response method gave strange results, i.e. some missing scale factor although shape of beta functions look similar to MADX model.</a:t>
            </a:r>
          </a:p>
          <a:p>
            <a:pPr lvl="1"/>
            <a:r>
              <a:rPr lang="en-US" dirty="0" smtClean="0"/>
              <a:t>tune </a:t>
            </a:r>
            <a:r>
              <a:rPr lang="en-US" dirty="0"/>
              <a:t>response, (</a:t>
            </a:r>
            <a:r>
              <a:rPr lang="en-US" dirty="0" err="1"/>
              <a:t>d</a:t>
            </a:r>
            <a:r>
              <a:rPr lang="en-US" i="1" dirty="0" err="1"/>
              <a:t>Q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i="1" dirty="0" err="1"/>
              <a:t>K</a:t>
            </a:r>
            <a:r>
              <a:rPr lang="en-US" dirty="0"/>
              <a:t> ∝ </a:t>
            </a:r>
            <a:r>
              <a:rPr lang="en-US" i="1" dirty="0" smtClean="0"/>
              <a:t>β</a:t>
            </a:r>
            <a:r>
              <a:rPr lang="en-US" dirty="0" smtClean="0"/>
              <a:t>)</a:t>
            </a:r>
            <a:r>
              <a:rPr lang="en-US" dirty="0" smtClean="0"/>
              <a:t> for some reason didn’t work.</a:t>
            </a:r>
          </a:p>
          <a:p>
            <a:r>
              <a:rPr lang="en-US" dirty="0" smtClean="0"/>
              <a:t>Alexey </a:t>
            </a:r>
            <a:r>
              <a:rPr lang="en-US" dirty="0" err="1" smtClean="0"/>
              <a:t>Petrenko</a:t>
            </a:r>
            <a:r>
              <a:rPr lang="en-US" dirty="0"/>
              <a:t> </a:t>
            </a:r>
            <a:r>
              <a:rPr lang="en-US" dirty="0" smtClean="0"/>
              <a:t>(CERN) came to visit us for 3 months starting from Jan 2017.</a:t>
            </a:r>
          </a:p>
          <a:p>
            <a:pPr lvl="1"/>
            <a:r>
              <a:rPr lang="en-US" dirty="0" smtClean="0"/>
              <a:t>He assured us that the tune response method works and we should try it again.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4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between 15 bad </a:t>
            </a:r>
            <a:r>
              <a:rPr lang="en-US" dirty="0" err="1" smtClean="0"/>
              <a:t>bpms</a:t>
            </a:r>
            <a:r>
              <a:rPr lang="en-US" dirty="0" smtClean="0"/>
              <a:t> and 3 bad </a:t>
            </a:r>
            <a:r>
              <a:rPr lang="en-US" dirty="0" err="1" smtClean="0"/>
              <a:t>bpms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6" descr="latti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37167"/>
            <a:ext cx="2919586" cy="5242278"/>
          </a:xfrm>
          <a:prstGeom prst="rect">
            <a:avLst/>
          </a:prstGeom>
        </p:spPr>
      </p:pic>
      <p:pic>
        <p:nvPicPr>
          <p:cNvPr id="8" name="Picture 7" descr="lattic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30" y="1037167"/>
            <a:ext cx="2919585" cy="52422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5945" y="785778"/>
            <a:ext cx="987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 bad </a:t>
            </a:r>
            <a:r>
              <a:rPr lang="en-US" sz="1200" dirty="0" err="1" smtClean="0"/>
              <a:t>bpms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842457" y="785778"/>
            <a:ext cx="987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 bad </a:t>
            </a:r>
            <a:r>
              <a:rPr lang="en-US" sz="1200" dirty="0" err="1" smtClean="0"/>
              <a:t>bpms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828815" y="1150056"/>
            <a:ext cx="2553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Still converges to different solutions depending on error parameter step size.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637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between 15 bad </a:t>
            </a:r>
            <a:r>
              <a:rPr lang="en-US" dirty="0" err="1" smtClean="0"/>
              <a:t>bpms</a:t>
            </a:r>
            <a:r>
              <a:rPr lang="en-US" dirty="0" smtClean="0"/>
              <a:t> and 3 bad </a:t>
            </a:r>
            <a:r>
              <a:rPr lang="en-US" dirty="0" err="1" smtClean="0"/>
              <a:t>bpms</a:t>
            </a:r>
            <a:r>
              <a:rPr lang="en-US" dirty="0" smtClean="0"/>
              <a:t> (cont’d)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6" descr="disper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2" y="1062777"/>
            <a:ext cx="2947878" cy="5293078"/>
          </a:xfrm>
          <a:prstGeom prst="rect">
            <a:avLst/>
          </a:prstGeom>
        </p:spPr>
      </p:pic>
      <p:pic>
        <p:nvPicPr>
          <p:cNvPr id="8" name="Picture 7" descr="dispers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96" y="1062777"/>
            <a:ext cx="2947878" cy="5293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5945" y="785778"/>
            <a:ext cx="987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 bad </a:t>
            </a:r>
            <a:r>
              <a:rPr lang="en-US" sz="1200" dirty="0" err="1" smtClean="0"/>
              <a:t>bpms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842457" y="785778"/>
            <a:ext cx="987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 bad </a:t>
            </a:r>
            <a:r>
              <a:rPr lang="en-US" sz="1200" dirty="0" err="1" smtClean="0"/>
              <a:t>bpms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54804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LOCO relies on RPOS response data. But RPOS is not calibrated. LOCO finds non-convergent lattice if RPOS is wrong.</a:t>
            </a:r>
          </a:p>
          <a:p>
            <a:pPr lvl="1"/>
            <a:r>
              <a:rPr lang="en-US" dirty="0" smtClean="0"/>
              <a:t>Therefore, I have used fake data as a guide as to what the RPOS calibration should be and then rescaled the data so that the the RPOS response is close to what the model predicts.</a:t>
            </a:r>
          </a:p>
          <a:p>
            <a:r>
              <a:rPr lang="en-US" dirty="0" smtClean="0"/>
              <a:t>Corrections found from LOCO and break points don’t match and creates problems.</a:t>
            </a:r>
          </a:p>
          <a:p>
            <a:pPr lvl="1"/>
            <a:r>
              <a:rPr lang="en-US" dirty="0" smtClean="0"/>
              <a:t>See next slide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6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Booster lattice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LOCO lattice is determined, the lattice fix can be applied. </a:t>
            </a:r>
          </a:p>
          <a:p>
            <a:pPr lvl="1"/>
            <a:r>
              <a:rPr lang="en-US" dirty="0" smtClean="0"/>
              <a:t>However, 465 card break points don’t match. </a:t>
            </a:r>
          </a:p>
          <a:p>
            <a:pPr lvl="1"/>
            <a:r>
              <a:rPr lang="en-US" dirty="0" smtClean="0"/>
              <a:t>Need more break points?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" name="Picture 7" descr="check_interpol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8" y="3108394"/>
            <a:ext cx="6092371" cy="316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8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response method to check MADX model (and eventually to pin down LOCO results)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5624097" cy="5194065"/>
          </a:xfrm>
        </p:spPr>
        <p:txBody>
          <a:bodyPr/>
          <a:lstStyle/>
          <a:p>
            <a:r>
              <a:rPr lang="en-US" sz="2000" dirty="0" smtClean="0"/>
              <a:t>The tune response method is model independent. The formula that relates </a:t>
            </a:r>
            <a:r>
              <a:rPr lang="en-US" sz="2000" i="1" dirty="0" smtClean="0"/>
              <a:t>β</a:t>
            </a:r>
            <a:r>
              <a:rPr lang="en-US" sz="2000" dirty="0" smtClean="0"/>
              <a:t> to tune response is: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Bill Marsh has written a program that allows us to scan the tunes as a function of QS and QL currents. Therefore, we can measure the </a:t>
            </a:r>
            <a:r>
              <a:rPr lang="en-US" sz="2000" i="1" dirty="0"/>
              <a:t>β</a:t>
            </a:r>
            <a:r>
              <a:rPr lang="en-US" sz="2000" dirty="0" smtClean="0"/>
              <a:t> functions at these locations.</a:t>
            </a:r>
          </a:p>
          <a:p>
            <a:r>
              <a:rPr lang="en-US" sz="2000" dirty="0" smtClean="0"/>
              <a:t>We can also use these measurements to compare them to our MADX model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No cheating!</a:t>
            </a:r>
          </a:p>
          <a:p>
            <a:pPr lvl="1"/>
            <a:r>
              <a:rPr lang="en-US" sz="2000" dirty="0" smtClean="0"/>
              <a:t>Read in quad, </a:t>
            </a:r>
            <a:r>
              <a:rPr lang="en-US" sz="2000" dirty="0" err="1" smtClean="0"/>
              <a:t>sext</a:t>
            </a:r>
            <a:r>
              <a:rPr lang="en-US" sz="2000" dirty="0" smtClean="0"/>
              <a:t>, etc</a:t>
            </a:r>
            <a:r>
              <a:rPr lang="en-US" sz="2000" dirty="0" smtClean="0"/>
              <a:t>. currents and just load into MADX model.</a:t>
            </a:r>
          </a:p>
          <a:p>
            <a:r>
              <a:rPr lang="en-US" sz="2000" dirty="0" smtClean="0"/>
              <a:t>Note: Tune response does not take into account calibration errors of quads.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976636"/>
              </p:ext>
            </p:extLst>
          </p:nvPr>
        </p:nvGraphicFramePr>
        <p:xfrm>
          <a:off x="2518127" y="1896534"/>
          <a:ext cx="1698398" cy="730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3" imgW="1003300" imgH="431800" progId="Equation.3">
                  <p:embed/>
                </p:oleObj>
              </mc:Choice>
              <mc:Fallback>
                <p:oleObj name="Equation" r:id="rId3" imgW="1003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8127" y="1896534"/>
                        <a:ext cx="1698398" cy="730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611" y="2449435"/>
            <a:ext cx="3224389" cy="26771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52697" y="970930"/>
            <a:ext cx="3143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Measurements done at ~1.2 --  1.5e12 protons.</a:t>
            </a:r>
          </a:p>
          <a:p>
            <a:r>
              <a:rPr lang="en-US" sz="1800" dirty="0" smtClean="0"/>
              <a:t>Is this low current enough? </a:t>
            </a:r>
          </a:p>
          <a:p>
            <a:r>
              <a:rPr lang="en-US" sz="1800" dirty="0" smtClean="0"/>
              <a:t>MADX model is zero current model.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5809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done on 13 and 14 Feb 2017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 descr="all_measurem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23" y="941211"/>
            <a:ext cx="5531556" cy="36942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9222" y="4826000"/>
            <a:ext cx="7789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model uses the currents read directly from the power supplies in Booster. </a:t>
            </a:r>
            <a:r>
              <a:rPr lang="en-US" dirty="0" err="1" smtClean="0"/>
              <a:t>Errorbars</a:t>
            </a:r>
            <a:r>
              <a:rPr lang="en-US" dirty="0" smtClean="0"/>
              <a:t> are ±1σ.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2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views of the measurements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 descr="hard_ki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20045"/>
            <a:ext cx="4126481" cy="2755900"/>
          </a:xfrm>
          <a:prstGeom prst="rect">
            <a:avLst/>
          </a:prstGeom>
        </p:spPr>
      </p:pic>
      <p:pic>
        <p:nvPicPr>
          <p:cNvPr id="8" name="Picture 7" descr="combin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32" y="804333"/>
            <a:ext cx="4301067" cy="2872499"/>
          </a:xfrm>
          <a:prstGeom prst="rect">
            <a:avLst/>
          </a:prstGeom>
        </p:spPr>
      </p:pic>
      <p:pic>
        <p:nvPicPr>
          <p:cNvPr id="9" name="Picture 8" descr="betax_erro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32" y="3569774"/>
            <a:ext cx="3944056" cy="2863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1134" y="3675945"/>
            <a:ext cx="41831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relative errors are &lt; 10% except at one point QS11. This location and </a:t>
            </a:r>
            <a:r>
              <a:rPr lang="en-US" sz="2000" dirty="0" smtClean="0"/>
              <a:t>QS14, QS16 </a:t>
            </a:r>
            <a:r>
              <a:rPr lang="en-US" sz="2000" dirty="0" smtClean="0"/>
              <a:t>needs to be investigated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These results look really good! Therefore, we can make a flat lattice using the MADX model with confidence!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111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“flat” lattice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Make a new lattice that is flat in both beta’s and dispersion.</a:t>
            </a:r>
          </a:p>
          <a:p>
            <a:pPr lvl="1"/>
            <a:r>
              <a:rPr lang="en-US" sz="1600" dirty="0" smtClean="0"/>
              <a:t>It’ll be a compromise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/>
              <a:t>Using 17 quads to correct the beta functions due to the dogleg. </a:t>
            </a:r>
          </a:p>
          <a:p>
            <a:pPr lvl="2"/>
            <a:r>
              <a:rPr lang="en-US" sz="1400" dirty="0"/>
              <a:t>QS23,24,01,02,03,04,05,06,07 </a:t>
            </a:r>
          </a:p>
          <a:p>
            <a:pPr lvl="2"/>
            <a:r>
              <a:rPr lang="en-US" sz="1400" dirty="0"/>
              <a:t>QL23,34,01,02,03,04,05,06.</a:t>
            </a:r>
          </a:p>
          <a:p>
            <a:pPr lvl="2"/>
            <a:endParaRPr lang="en-US" sz="1400" dirty="0" smtClean="0"/>
          </a:p>
          <a:p>
            <a:r>
              <a:rPr lang="en-US" sz="1600" dirty="0" smtClean="0"/>
              <a:t>Previous “flat” lattices did not pay attention to flatness of dispersion</a:t>
            </a:r>
          </a:p>
          <a:p>
            <a:pPr lvl="1"/>
            <a:r>
              <a:rPr lang="en-US" sz="1600" dirty="0" smtClean="0"/>
              <a:t>Alex </a:t>
            </a:r>
            <a:r>
              <a:rPr lang="en-US" sz="1600" dirty="0" err="1" smtClean="0"/>
              <a:t>Macridin’s</a:t>
            </a:r>
            <a:r>
              <a:rPr lang="en-US" sz="1600" dirty="0" smtClean="0"/>
              <a:t> simulations say that dispersion is important.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 descr="flat_latt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93" y="3795717"/>
            <a:ext cx="3872089" cy="2576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86513" y="3174819"/>
            <a:ext cx="24412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Flattening βx, makes </a:t>
            </a:r>
            <a:r>
              <a:rPr lang="en-US" sz="1600" dirty="0"/>
              <a:t>β</a:t>
            </a:r>
            <a:r>
              <a:rPr lang="en-US" sz="1600" dirty="0" smtClean="0"/>
              <a:t>y worse.</a:t>
            </a:r>
            <a:endParaRPr lang="en-US" sz="1600" dirty="0"/>
          </a:p>
        </p:txBody>
      </p:sp>
      <p:pic>
        <p:nvPicPr>
          <p:cNvPr id="9" name="Picture 8" descr="uncorrect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08606"/>
            <a:ext cx="3860034" cy="23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8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errors compared to ideal lattice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 descr="dbeta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1155"/>
            <a:ext cx="3300368" cy="2396067"/>
          </a:xfrm>
          <a:prstGeom prst="rect">
            <a:avLst/>
          </a:prstGeom>
        </p:spPr>
      </p:pic>
      <p:pic>
        <p:nvPicPr>
          <p:cNvPr id="8" name="Picture 7" descr="dbet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745257"/>
            <a:ext cx="3300368" cy="2396068"/>
          </a:xfrm>
          <a:prstGeom prst="rect">
            <a:avLst/>
          </a:prstGeom>
        </p:spPr>
      </p:pic>
      <p:pic>
        <p:nvPicPr>
          <p:cNvPr id="9" name="Picture 8" descr="dD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11" y="1061378"/>
            <a:ext cx="3300061" cy="23958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8556" y="813879"/>
            <a:ext cx="2166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Location of min βx’s</a:t>
            </a:r>
            <a:endParaRPr lang="en-US" sz="105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06451" y="1061155"/>
            <a:ext cx="188382" cy="4275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44223" y="1061155"/>
            <a:ext cx="103010" cy="484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354667" y="1008944"/>
            <a:ext cx="2003777" cy="698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14376" y="3802944"/>
            <a:ext cx="188382" cy="4275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2845" y="3541002"/>
            <a:ext cx="2166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Location of min βy’s</a:t>
            </a:r>
            <a:endParaRPr lang="en-US" sz="105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866776" y="3852333"/>
            <a:ext cx="128057" cy="1954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055158" y="3802944"/>
            <a:ext cx="188382" cy="500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94667" y="3745257"/>
            <a:ext cx="3873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Relative error is better than 5% for βx, and 10% for β</a:t>
            </a:r>
            <a:r>
              <a:rPr lang="en-US" dirty="0"/>
              <a:t>y</a:t>
            </a:r>
            <a:r>
              <a:rPr lang="en-US" dirty="0" smtClean="0"/>
              <a:t>. Dispersion better than 5%.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4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lattice not the panacea?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 descr="as_f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27" y="976489"/>
            <a:ext cx="5616071" cy="37507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3610" y="976489"/>
            <a:ext cx="945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Collimators</a:t>
            </a:r>
            <a:endParaRPr lang="en-US" sz="1100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2836333" y="1238099"/>
            <a:ext cx="0" cy="1287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15542" y="1552776"/>
            <a:ext cx="412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???</a:t>
            </a:r>
            <a:endParaRPr lang="en-US" sz="11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14511" y="1707999"/>
            <a:ext cx="0" cy="817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05391" y="976489"/>
            <a:ext cx="785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Orbump</a:t>
            </a:r>
            <a:endParaRPr lang="en-US" sz="11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890889" y="1265741"/>
            <a:ext cx="0" cy="10837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29942" y="1577194"/>
            <a:ext cx="412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???</a:t>
            </a:r>
            <a:endParaRPr lang="en-US" sz="11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135966" y="1814386"/>
            <a:ext cx="0" cy="60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14144" y="1838804"/>
            <a:ext cx="0" cy="60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08121" y="1574372"/>
            <a:ext cx="412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RF</a:t>
            </a:r>
            <a:endParaRPr lang="en-US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4720166" y="1578302"/>
            <a:ext cx="3386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RF</a:t>
            </a:r>
            <a:endParaRPr lang="en-US" sz="11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906433" y="1839912"/>
            <a:ext cx="0" cy="60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64665" y="1599897"/>
            <a:ext cx="324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RF</a:t>
            </a:r>
            <a:endParaRPr lang="en-US" sz="11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291666" y="1861507"/>
            <a:ext cx="0" cy="60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96054" y="4861278"/>
            <a:ext cx="59337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Maybe some locations must have smaller β’s because of some sort of aperture </a:t>
            </a:r>
            <a:r>
              <a:rPr lang="en-US" dirty="0" smtClean="0"/>
              <a:t>restriction rather than space charge?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9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Plan is to load the “flat” lattice into Booster</a:t>
            </a:r>
          </a:p>
          <a:p>
            <a:pPr lvl="1"/>
            <a:r>
              <a:rPr lang="en-US" sz="1800" dirty="0" smtClean="0"/>
              <a:t>Earlier measurements with tune response show that with the earlier “flat” lattice, the lattice is indeed flat!</a:t>
            </a:r>
          </a:p>
          <a:p>
            <a:pPr lvl="1"/>
            <a:r>
              <a:rPr lang="en-US" sz="1800" dirty="0" smtClean="0"/>
              <a:t>Check to see if lifetime improves at low current with “flat” lattice.</a:t>
            </a:r>
          </a:p>
          <a:p>
            <a:pPr lvl="1"/>
            <a:r>
              <a:rPr lang="en-US" sz="1800" dirty="0" smtClean="0"/>
              <a:t>If not, check apertures!</a:t>
            </a:r>
          </a:p>
          <a:p>
            <a:r>
              <a:rPr lang="en-US" sz="1800" dirty="0" smtClean="0"/>
              <a:t>In the meantime, the simulation and theory guys will have to tell us whether a 5% error in flatness at low intensity is good enough for high intensity or not</a:t>
            </a:r>
          </a:p>
          <a:p>
            <a:pPr lvl="1"/>
            <a:r>
              <a:rPr lang="en-US" sz="1800" dirty="0" smtClean="0"/>
              <a:t>Space charge amplifies the beta beatings, is the 5% “flat” lattice good enough, so that harmonic corrections can correct for the space charge distortion?</a:t>
            </a:r>
          </a:p>
          <a:p>
            <a:r>
              <a:rPr lang="en-US" sz="1800" dirty="0" smtClean="0"/>
              <a:t>However, if it is good enough</a:t>
            </a:r>
          </a:p>
          <a:p>
            <a:pPr lvl="1"/>
            <a:r>
              <a:rPr lang="en-US" sz="1800" dirty="0" smtClean="0"/>
              <a:t>Then LOCO comes into play.</a:t>
            </a:r>
          </a:p>
          <a:p>
            <a:pPr lvl="1"/>
            <a:r>
              <a:rPr lang="en-US" sz="1800" dirty="0" smtClean="0"/>
              <a:t>The real life lattice is only ~10% close to the model. So LOCO can correct the real life lattice to the “flat” lattice at </a:t>
            </a:r>
            <a:r>
              <a:rPr lang="en-US" sz="1800" u="sng" dirty="0" smtClean="0"/>
              <a:t>low intensity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And then we can use harmonic corrections to flatten the lattice again for high intensity.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Feb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Tan, K. Seiya &amp; A. Petrenko | Booster lattice measurements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8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51168</TotalTime>
  <Words>1963</Words>
  <Application>Microsoft Macintosh PowerPoint</Application>
  <PresentationFormat>On-screen Show (4:3)</PresentationFormat>
  <Paragraphs>205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FNAL_TemplateMac_060514</vt:lpstr>
      <vt:lpstr>Fermilab: Footer Only</vt:lpstr>
      <vt:lpstr>Equation</vt:lpstr>
      <vt:lpstr>Booster lattice measurements</vt:lpstr>
      <vt:lpstr>Some reminders</vt:lpstr>
      <vt:lpstr>Tune response method to check MADX model (and eventually to pin down LOCO results)</vt:lpstr>
      <vt:lpstr>Measurements done on 13 and 14 Feb 2017</vt:lpstr>
      <vt:lpstr>Different views of the measurements</vt:lpstr>
      <vt:lpstr>New “flat” lattice</vt:lpstr>
      <vt:lpstr>Relative errors compared to ideal lattice</vt:lpstr>
      <vt:lpstr>Flat lattice not the panacea?</vt:lpstr>
      <vt:lpstr>So now what?</vt:lpstr>
      <vt:lpstr>LOCO applied to Booster (Reminder)</vt:lpstr>
      <vt:lpstr>In the process of checking LOCO</vt:lpstr>
      <vt:lpstr>Other LOCO checks</vt:lpstr>
      <vt:lpstr>Why do I say I have LOCO multiple solutions</vt:lpstr>
      <vt:lpstr>Perhaps it’s from singular values cutoff</vt:lpstr>
      <vt:lpstr>Comparing fits for different singular value cutoffs and fitting step size</vt:lpstr>
      <vt:lpstr>Comparing fits for different singular value cutoffs and fitting step size</vt:lpstr>
      <vt:lpstr>Comparing fits for different singular value cutoffs and fitting step size</vt:lpstr>
      <vt:lpstr>Plan (one more time) and conclusion</vt:lpstr>
      <vt:lpstr>Spare slides</vt:lpstr>
      <vt:lpstr>Comparison between 15 bad bpms and 3 bad bpms</vt:lpstr>
      <vt:lpstr>Comparison between 15 bad bpms and 3 bad bpms (cont’d)</vt:lpstr>
      <vt:lpstr>Other problems</vt:lpstr>
      <vt:lpstr>Fixing Booster lattice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Cheng-Yang Tan</cp:lastModifiedBy>
  <cp:revision>512</cp:revision>
  <cp:lastPrinted>2014-01-20T19:40:21Z</cp:lastPrinted>
  <dcterms:created xsi:type="dcterms:W3CDTF">2014-01-03T20:18:13Z</dcterms:created>
  <dcterms:modified xsi:type="dcterms:W3CDTF">2017-02-22T15:10:11Z</dcterms:modified>
</cp:coreProperties>
</file>