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70" r:id="rId4"/>
    <p:sldId id="277" r:id="rId5"/>
    <p:sldId id="273" r:id="rId6"/>
    <p:sldId id="276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5BBABD4F-D1B3-41C2-BFFB-5F9F41FBFAD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A781A950-E034-49B9-8B9A-4FB3707BFC62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02044B4-AABD-4C15-9E2A-61A19D25BB1F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905FC8E-1E26-4CC9-841F-1C55616AA0EB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037D57F-6C4A-49E9-BFB0-C01EFF930A14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7F8F4A3-BF7C-4BEE-BC91-6BA9C53EC119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C3BBC4B-A4DB-4A43-A69B-3CE5AEAAA776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51EB3D7-B566-4872-B2A0-9DAD57701215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10F1D74-6C58-4E5E-8F98-F3BF8943F744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02 March 2017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42" t="17054" r="12919" b="3869"/>
          <a:stretch/>
        </p:blipFill>
        <p:spPr>
          <a:xfrm>
            <a:off x="1463040" y="955735"/>
            <a:ext cx="6217920" cy="5134062"/>
          </a:xfrm>
        </p:spPr>
      </p:pic>
    </p:spTree>
    <p:extLst>
      <p:ext uri="{BB962C8B-B14F-4D97-AF65-F5344CB8AC3E}">
        <p14:creationId xmlns:p14="http://schemas.microsoft.com/office/powerpoint/2010/main" val="259434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Cooling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Estimate:</a:t>
            </a:r>
          </a:p>
          <a:p>
            <a:pPr lvl="1"/>
            <a:r>
              <a:rPr lang="en-US" dirty="0"/>
              <a:t>9 GPM for 20% anode efficiency</a:t>
            </a:r>
          </a:p>
          <a:p>
            <a:pPr lvl="1"/>
            <a:r>
              <a:rPr lang="en-US" dirty="0"/>
              <a:t>&lt; 5 GPM for 60% anode efficiency</a:t>
            </a:r>
          </a:p>
          <a:p>
            <a:r>
              <a:rPr lang="en-US" dirty="0"/>
              <a:t>For 3/8 pipe, 9 GPM is about the max allowable flow based on velocity</a:t>
            </a:r>
          </a:p>
          <a:p>
            <a:r>
              <a:rPr lang="en-US" dirty="0"/>
              <a:t>Existing Booster cavities use ~1/2 pipe size</a:t>
            </a:r>
          </a:p>
        </p:txBody>
      </p:sp>
    </p:spTree>
    <p:extLst>
      <p:ext uri="{BB962C8B-B14F-4D97-AF65-F5344CB8AC3E}">
        <p14:creationId xmlns:p14="http://schemas.microsoft.com/office/powerpoint/2010/main" val="181698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3/8 Pipe Size Tube Cooling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Content Placeholder 8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87" t="17405" r="842" b="3166"/>
          <a:stretch/>
        </p:blipFill>
        <p:spPr>
          <a:xfrm>
            <a:off x="228599" y="1014770"/>
            <a:ext cx="8336189" cy="5161585"/>
          </a:xfrm>
        </p:spPr>
      </p:pic>
      <p:sp>
        <p:nvSpPr>
          <p:cNvPr id="10" name="TextBox 9"/>
          <p:cNvSpPr txBox="1"/>
          <p:nvPr/>
        </p:nvSpPr>
        <p:spPr>
          <a:xfrm>
            <a:off x="7128699" y="232068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.029”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76278" y="3857106"/>
            <a:ext cx="24374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76278" y="3909750"/>
            <a:ext cx="24374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7552647" y="2782353"/>
            <a:ext cx="1810" cy="1074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52647" y="3926376"/>
            <a:ext cx="2768" cy="252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18579" y="4340061"/>
            <a:ext cx="2514221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Will thin bottom of shroud to give more clearance ~3/32 more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599" y="5448131"/>
            <a:ext cx="5359211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3/8 pipe fitting shown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- ½ pipe will require additional .153” of clearance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- ½ pipe would require raising tetrode</a:t>
            </a:r>
          </a:p>
        </p:txBody>
      </p:sp>
    </p:spTree>
    <p:extLst>
      <p:ext uri="{BB962C8B-B14F-4D97-AF65-F5344CB8AC3E}">
        <p14:creationId xmlns:p14="http://schemas.microsoft.com/office/powerpoint/2010/main" val="225149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3/8 Pipe Size Tube Cooling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91" t="16701" r="12775" b="3167"/>
          <a:stretch/>
        </p:blipFill>
        <p:spPr>
          <a:xfrm>
            <a:off x="228600" y="933103"/>
            <a:ext cx="5041669" cy="3790603"/>
          </a:xfrm>
        </p:spPr>
      </p:pic>
      <p:pic>
        <p:nvPicPr>
          <p:cNvPr id="9" name="Content Placeholder 7" descr="NX 9.0 Fermilab - Modeling - [F10060372---BOOSTER 2ND HARMONIC RF CAVITY ASSEMBLY (Modified)    (!)]"/>
          <p:cNvPicPr>
            <a:picLocks noChangeAspect="1"/>
          </p:cNvPicPr>
          <p:nvPr/>
        </p:nvPicPr>
        <p:blipFill rotWithShape="1">
          <a:blip r:embed="rId3"/>
          <a:srcRect l="40784" t="26717" r="14309" b="3167"/>
          <a:stretch/>
        </p:blipFill>
        <p:spPr>
          <a:xfrm>
            <a:off x="4913669" y="933103"/>
            <a:ext cx="3894512" cy="3316778"/>
          </a:xfrm>
          <a:prstGeom prst="rect">
            <a:avLst/>
          </a:prstGeom>
        </p:spPr>
      </p:pic>
      <p:pic>
        <p:nvPicPr>
          <p:cNvPr id="10" name="Picture 9" descr="5560d.pdf - Adobe Reader"/>
          <p:cNvPicPr>
            <a:picLocks noChangeAspect="1"/>
          </p:cNvPicPr>
          <p:nvPr/>
        </p:nvPicPr>
        <p:blipFill rotWithShape="1">
          <a:blip r:embed="rId4"/>
          <a:srcRect l="14722" t="10787" r="40741" b="3318"/>
          <a:stretch/>
        </p:blipFill>
        <p:spPr>
          <a:xfrm>
            <a:off x="6316133" y="3412920"/>
            <a:ext cx="2492048" cy="26215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34912" y="1075267"/>
            <a:ext cx="354289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Need cutouts on outer shell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- prefer not to cut through weld</a:t>
            </a:r>
          </a:p>
        </p:txBody>
      </p:sp>
      <p:sp>
        <p:nvSpPr>
          <p:cNvPr id="12" name="Oval 11"/>
          <p:cNvSpPr/>
          <p:nvPr/>
        </p:nvSpPr>
        <p:spPr>
          <a:xfrm>
            <a:off x="7772537" y="2134292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2"/>
            <a:endCxn id="12" idx="1"/>
          </p:cNvCxnSpPr>
          <p:nvPr/>
        </p:nvCxnSpPr>
        <p:spPr>
          <a:xfrm>
            <a:off x="6806359" y="1783153"/>
            <a:ext cx="1100089" cy="485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3638" y="5095187"/>
            <a:ext cx="336476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Booster has large tube and fan</a:t>
            </a:r>
          </a:p>
        </p:txBody>
      </p:sp>
      <p:sp>
        <p:nvSpPr>
          <p:cNvPr id="18" name="Oval 17"/>
          <p:cNvSpPr/>
          <p:nvPr/>
        </p:nvSpPr>
        <p:spPr>
          <a:xfrm>
            <a:off x="6011337" y="4305305"/>
            <a:ext cx="1337733" cy="1341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3"/>
            <a:endCxn id="18" idx="2"/>
          </p:cNvCxnSpPr>
          <p:nvPr/>
        </p:nvCxnSpPr>
        <p:spPr>
          <a:xfrm flipV="1">
            <a:off x="5488405" y="4976287"/>
            <a:ext cx="522932" cy="318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1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Cooling Jacket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72" t="16526" r="3813" b="2990"/>
          <a:stretch/>
        </p:blipFill>
        <p:spPr>
          <a:xfrm>
            <a:off x="228600" y="931026"/>
            <a:ext cx="5178829" cy="3807229"/>
          </a:xfrm>
        </p:spPr>
      </p:pic>
      <p:pic>
        <p:nvPicPr>
          <p:cNvPr id="9" name="Picture 8" descr="NX 9.0 Fermilab - Modeling - [F10060372---BOOSTER 2ND HARMONIC RF CAVITY ASSEMBLY (Modified)    (!)]"/>
          <p:cNvPicPr>
            <a:picLocks noChangeAspect="1"/>
          </p:cNvPicPr>
          <p:nvPr/>
        </p:nvPicPr>
        <p:blipFill rotWithShape="1">
          <a:blip r:embed="rId3"/>
          <a:srcRect l="37091" t="17583" r="3181" b="7250"/>
          <a:stretch/>
        </p:blipFill>
        <p:spPr>
          <a:xfrm>
            <a:off x="3493294" y="2410690"/>
            <a:ext cx="5461462" cy="37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 Inner Conductor to Beam Tube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Kevin Duel | Mechanical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Content Placeholder 6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79" t="16351" r="938" b="3166"/>
          <a:stretch/>
        </p:blipFill>
        <p:spPr>
          <a:xfrm>
            <a:off x="228600" y="836864"/>
            <a:ext cx="8487296" cy="5346880"/>
          </a:xfrm>
        </p:spPr>
      </p:pic>
      <p:sp>
        <p:nvSpPr>
          <p:cNvPr id="8" name="TextBox 7"/>
          <p:cNvSpPr txBox="1"/>
          <p:nvPr/>
        </p:nvSpPr>
        <p:spPr>
          <a:xfrm>
            <a:off x="594096" y="5447213"/>
            <a:ext cx="2789225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Copper to stainless braze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988709" y="2842954"/>
            <a:ext cx="2766171" cy="2604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 flipV="1">
            <a:off x="997527" y="2485505"/>
            <a:ext cx="991182" cy="2961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92817" y="973896"/>
            <a:ext cx="300254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Stainless to stainless weld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- 4 places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4754880" y="1681782"/>
            <a:ext cx="2339209" cy="529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60868" y="5675706"/>
            <a:ext cx="2589145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Copper to copper weld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5155441" y="4148052"/>
            <a:ext cx="100040" cy="1527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1012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395</TotalTime>
  <Words>192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Overall View</vt:lpstr>
      <vt:lpstr>Tube Cooling</vt:lpstr>
      <vt:lpstr>3/8 Pipe Size Tube Cooling</vt:lpstr>
      <vt:lpstr>3/8 Pipe Size Tube Cooling</vt:lpstr>
      <vt:lpstr>Outer Cooling Jacket</vt:lpstr>
      <vt:lpstr>Tuner Inner Conductor to Beam Tube Design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 Duel</cp:lastModifiedBy>
  <cp:revision>28</cp:revision>
  <cp:lastPrinted>2014-01-20T19:40:21Z</cp:lastPrinted>
  <dcterms:created xsi:type="dcterms:W3CDTF">2017-01-19T16:44:24Z</dcterms:created>
  <dcterms:modified xsi:type="dcterms:W3CDTF">2017-03-02T19:27:32Z</dcterms:modified>
</cp:coreProperties>
</file>