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10"/>
  </p:notesMasterIdLst>
  <p:handoutMasterIdLst>
    <p:handoutMasterId r:id="rId11"/>
  </p:handoutMasterIdLst>
  <p:sldIdLst>
    <p:sldId id="265" r:id="rId3"/>
    <p:sldId id="338" r:id="rId4"/>
    <p:sldId id="341" r:id="rId5"/>
    <p:sldId id="339" r:id="rId6"/>
    <p:sldId id="340" r:id="rId7"/>
    <p:sldId id="342" r:id="rId8"/>
    <p:sldId id="34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FF6600"/>
    <a:srgbClr val="E8D9F3"/>
    <a:srgbClr val="FC5AD9"/>
    <a:srgbClr val="025DF0"/>
    <a:srgbClr val="63666A"/>
    <a:srgbClr val="004C97"/>
    <a:srgbClr val="40404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22" autoAdjust="0"/>
    <p:restoredTop sz="94682" autoAdjust="0"/>
  </p:normalViewPr>
  <p:slideViewPr>
    <p:cSldViewPr snapToGrid="0" snapToObjects="1">
      <p:cViewPr varScale="1">
        <p:scale>
          <a:sx n="114" d="100"/>
          <a:sy n="114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(3)'!$A$5:$A$10</c:f>
              <c:numCache>
                <c:formatCode>General</c:formatCode>
                <c:ptCount val="6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400</c:v>
                </c:pt>
                <c:pt idx="5">
                  <c:v>600</c:v>
                </c:pt>
              </c:numCache>
            </c:numRef>
          </c:xVal>
          <c:y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1BF-46D6-A5C2-F59937B7A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6640928"/>
        <c:axId val="306640600"/>
      </c:scatterChart>
      <c:valAx>
        <c:axId val="306640928"/>
        <c:scaling>
          <c:orientation val="minMax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dynamic, A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6640600"/>
        <c:crosses val="autoZero"/>
        <c:crossBetween val="midCat"/>
      </c:valAx>
      <c:valAx>
        <c:axId val="306640600"/>
        <c:scaling>
          <c:orientation val="minMax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6640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Shunt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impedance, k</a:t>
            </a:r>
            <a:r>
              <a:rPr lang="el-GR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70C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xVal>
          <c:yVal>
            <c:numRef>
              <c:f>'RebuiltMechModel (3)'!$D$5:$D$10</c:f>
              <c:numCache>
                <c:formatCode>General</c:formatCode>
                <c:ptCount val="6"/>
                <c:pt idx="0">
                  <c:v>185.5</c:v>
                </c:pt>
                <c:pt idx="1">
                  <c:v>232.1</c:v>
                </c:pt>
                <c:pt idx="2">
                  <c:v>269</c:v>
                </c:pt>
                <c:pt idx="3">
                  <c:v>313.89999999999998</c:v>
                </c:pt>
                <c:pt idx="4">
                  <c:v>349.1</c:v>
                </c:pt>
                <c:pt idx="5">
                  <c:v>363.9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1D8-4024-8FC6-FD128C408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2412424"/>
        <c:axId val="302412096"/>
      </c:scatterChart>
      <c:valAx>
        <c:axId val="302412424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2412096"/>
        <c:crosses val="autoZero"/>
        <c:crossBetween val="midCat"/>
      </c:valAx>
      <c:valAx>
        <c:axId val="302412096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888888888888888E-2"/>
              <c:y val="0.406921114027413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024124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xVal>
          <c:yVal>
            <c:numRef>
              <c:f>'RebuiltMechModel (3)'!$J$5:$J$10</c:f>
              <c:numCache>
                <c:formatCode>General</c:formatCode>
                <c:ptCount val="6"/>
                <c:pt idx="0">
                  <c:v>58.669475936631876</c:v>
                </c:pt>
                <c:pt idx="1">
                  <c:v>59.167234997715639</c:v>
                </c:pt>
                <c:pt idx="2">
                  <c:v>58.996041292082587</c:v>
                </c:pt>
                <c:pt idx="3">
                  <c:v>62.303481943112821</c:v>
                </c:pt>
                <c:pt idx="4">
                  <c:v>63.196626915484643</c:v>
                </c:pt>
                <c:pt idx="5">
                  <c:v>68.852088614570704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EA-4A28-AB4F-82726B7E7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543904"/>
        <c:axId val="639550792"/>
      </c:scatterChart>
      <c:valAx>
        <c:axId val="639543904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2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2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9550792"/>
        <c:crosses val="autoZero"/>
        <c:crossBetween val="midCat"/>
      </c:valAx>
      <c:valAx>
        <c:axId val="639550792"/>
        <c:scaling>
          <c:orientation val="minMax"/>
          <c:min val="5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baseline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1400" b="1" i="0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</a:t>
                </a:r>
                <a:r>
                  <a:rPr lang="en-US" sz="1400" b="1" i="0" baseline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/Q</a:t>
                </a:r>
                <a:r>
                  <a:rPr lang="en-US" sz="1400" b="1" i="0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400" b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1.3888888888888888E-2"/>
              <c:y val="0.36722222222222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000" b="0" i="0" u="none" strike="noStrike" kern="1200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395439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Unloaded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47222222222222"/>
          <c:y val="0.1701159230096238"/>
          <c:w val="0.74497222222222226"/>
          <c:h val="0.63581000291630207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xVal>
          <c:yVal>
            <c:numRef>
              <c:f>'RebuiltMechModel (3)'!$H$5:$H$10</c:f>
              <c:numCache>
                <c:formatCode>General</c:formatCode>
                <c:ptCount val="6"/>
                <c:pt idx="0">
                  <c:v>3161.7804154302671</c:v>
                </c:pt>
                <c:pt idx="1">
                  <c:v>3922.7792207792209</c:v>
                </c:pt>
                <c:pt idx="2">
                  <c:v>4559.6279700906043</c:v>
                </c:pt>
                <c:pt idx="3">
                  <c:v>5038.241687464777</c:v>
                </c:pt>
                <c:pt idx="4">
                  <c:v>5524.0290034287</c:v>
                </c:pt>
                <c:pt idx="5">
                  <c:v>5285.2427184466023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B1-4BC4-8D6D-2009EB1CF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9201832"/>
        <c:axId val="559203472"/>
      </c:scatterChart>
      <c:valAx>
        <c:axId val="559201832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9203472"/>
        <c:crosses val="autoZero"/>
        <c:crossBetween val="midCat"/>
      </c:valAx>
      <c:valAx>
        <c:axId val="559203472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59201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 ratio V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/V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tetrode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00B05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xVal>
          <c:yVal>
            <c:numRef>
              <c:f>'RebuiltMechModel (3)'!$V$5:$V$10</c:f>
              <c:numCache>
                <c:formatCode>General</c:formatCode>
                <c:ptCount val="6"/>
                <c:pt idx="0">
                  <c:v>9.08</c:v>
                </c:pt>
                <c:pt idx="1">
                  <c:v>7.65</c:v>
                </c:pt>
                <c:pt idx="2">
                  <c:v>6.9349999999999996</c:v>
                </c:pt>
                <c:pt idx="3">
                  <c:v>6.2160000000000002</c:v>
                </c:pt>
                <c:pt idx="4">
                  <c:v>5.5220000000000002</c:v>
                </c:pt>
                <c:pt idx="5">
                  <c:v>5.37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08A-4673-B0B2-97B4048C4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8867696"/>
        <c:axId val="648866384"/>
      </c:scatterChart>
      <c:valAx>
        <c:axId val="648867696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8866384"/>
        <c:crosses val="autoZero"/>
        <c:crossBetween val="midCat"/>
      </c:valAx>
      <c:valAx>
        <c:axId val="648866384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 u="none" strike="noStrike" baseline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400" b="1" i="0" u="none" strike="noStrike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</a:t>
                </a:r>
                <a:r>
                  <a:rPr lang="en-US" sz="1400" b="1" i="0" u="none" strike="noStrike" baseline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/V</a:t>
                </a:r>
                <a:r>
                  <a:rPr lang="en-US" sz="1400" b="1" i="0" u="none" strike="noStrike" baseline="-2500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tetrode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6488676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impedance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2540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FF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'RebuiltMechModel (3)'!$B$5:$B$10</c:f>
              <c:numCache>
                <c:formatCode>General</c:formatCode>
                <c:ptCount val="6"/>
                <c:pt idx="0">
                  <c:v>75.652799999999999</c:v>
                </c:pt>
                <c:pt idx="1">
                  <c:v>84.575000000000003</c:v>
                </c:pt>
                <c:pt idx="2">
                  <c:v>90.331999999999994</c:v>
                </c:pt>
                <c:pt idx="3">
                  <c:v>96.995999999999995</c:v>
                </c:pt>
                <c:pt idx="4">
                  <c:v>103.19</c:v>
                </c:pt>
                <c:pt idx="5">
                  <c:v>106.154</c:v>
                </c:pt>
              </c:numCache>
            </c:numRef>
          </c:xVal>
          <c:yVal>
            <c:numRef>
              <c:f>'RebuiltMechModel (3)'!$U$5:$U$10</c:f>
              <c:numCache>
                <c:formatCode>General</c:formatCode>
                <c:ptCount val="6"/>
                <c:pt idx="0">
                  <c:v>1121</c:v>
                </c:pt>
                <c:pt idx="1">
                  <c:v>1790</c:v>
                </c:pt>
                <c:pt idx="2">
                  <c:v>2481</c:v>
                </c:pt>
                <c:pt idx="3">
                  <c:v>3673.6</c:v>
                </c:pt>
                <c:pt idx="4">
                  <c:v>5289</c:v>
                </c:pt>
                <c:pt idx="5">
                  <c:v>6268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D3-425B-A798-A45AC54ED2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5478488"/>
        <c:axId val="595475208"/>
      </c:scatterChart>
      <c:valAx>
        <c:axId val="595478488"/>
        <c:scaling>
          <c:orientation val="minMax"/>
          <c:min val="7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5475208"/>
        <c:crosses val="autoZero"/>
        <c:crossBetween val="midCat"/>
      </c:valAx>
      <c:valAx>
        <c:axId val="595475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Z11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95478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5/25/2017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5/25/2017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25/V-2017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RF parameters table update 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May 25, 2017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28291" r="42229"/>
          <a:stretch/>
        </p:blipFill>
        <p:spPr>
          <a:xfrm>
            <a:off x="4173523" y="880366"/>
            <a:ext cx="1677943" cy="2520219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27742" r="29459"/>
          <a:stretch/>
        </p:blipFill>
        <p:spPr>
          <a:xfrm>
            <a:off x="366799" y="3458089"/>
            <a:ext cx="2285039" cy="2363995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5016" r="35451"/>
          <a:stretch/>
        </p:blipFill>
        <p:spPr>
          <a:xfrm>
            <a:off x="806450" y="872328"/>
            <a:ext cx="2192760" cy="2327576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31537" r="40835"/>
          <a:stretch/>
        </p:blipFill>
        <p:spPr>
          <a:xfrm>
            <a:off x="6450014" y="872328"/>
            <a:ext cx="1475950" cy="2585761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31300" r="17734"/>
          <a:stretch/>
        </p:blipFill>
        <p:spPr>
          <a:xfrm>
            <a:off x="5672371" y="2922751"/>
            <a:ext cx="1853967" cy="176068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37213" t="10960" r="28855" b="6500"/>
          <a:stretch/>
        </p:blipFill>
        <p:spPr>
          <a:xfrm>
            <a:off x="2773621" y="3458089"/>
            <a:ext cx="2013825" cy="2371074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162700" y="5869255"/>
            <a:ext cx="2617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1-2 M tetrahedrons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63041" y="4727010"/>
            <a:ext cx="2850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0.8-1 M tetrahedrons</a:t>
            </a:r>
          </a:p>
        </p:txBody>
      </p:sp>
      <p:sp>
        <p:nvSpPr>
          <p:cNvPr id="19" name="Arrow: Right 18"/>
          <p:cNvSpPr/>
          <p:nvPr/>
        </p:nvSpPr>
        <p:spPr>
          <a:xfrm>
            <a:off x="3171039" y="2043076"/>
            <a:ext cx="962490" cy="231179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/>
          <p:cNvSpPr/>
          <p:nvPr/>
        </p:nvSpPr>
        <p:spPr>
          <a:xfrm>
            <a:off x="2331105" y="2860150"/>
            <a:ext cx="360727" cy="67950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012494" y="5127842"/>
            <a:ext cx="3504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models, three datasets, two meshes.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solver – often reaches operating memory limit.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solver – longer simulation.</a:t>
            </a:r>
          </a:p>
        </p:txBody>
      </p:sp>
    </p:spTree>
    <p:extLst>
      <p:ext uri="{BB962C8B-B14F-4D97-AF65-F5344CB8AC3E}">
        <p14:creationId xmlns:p14="http://schemas.microsoft.com/office/powerpoint/2010/main" val="297262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factor problem in FD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117820"/>
              </p:ext>
            </p:extLst>
          </p:nvPr>
        </p:nvGraphicFramePr>
        <p:xfrm>
          <a:off x="207963" y="927100"/>
          <a:ext cx="8507412" cy="221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3" imgW="6006960" imgH="1562040" progId="Equation.3">
                  <p:embed/>
                </p:oleObj>
              </mc:Choice>
              <mc:Fallback>
                <p:oleObj name="Equation" r:id="rId3" imgW="6006960" imgH="1562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7963" y="927100"/>
                        <a:ext cx="8507412" cy="2211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08091" y="3673559"/>
            <a:ext cx="3161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FD has a macro that calculates loaded </a:t>
            </a:r>
            <a:r>
              <a:rPr lang="en-US" sz="16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i="1" baseline="-25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using S11(</a:t>
            </a:r>
            <a:r>
              <a:rPr lang="en-US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curve. It’s not very accurate, but reliable</a:t>
            </a:r>
            <a:endParaRPr lang="en-US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9668"/>
          <a:stretch/>
        </p:blipFill>
        <p:spPr>
          <a:xfrm>
            <a:off x="2926358" y="3194619"/>
            <a:ext cx="2926484" cy="23674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2046" r="19765"/>
          <a:stretch/>
        </p:blipFill>
        <p:spPr>
          <a:xfrm>
            <a:off x="0" y="3163796"/>
            <a:ext cx="2885496" cy="2398308"/>
          </a:xfrm>
          <a:prstGeom prst="rect">
            <a:avLst/>
          </a:prstGeom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0832084"/>
              </p:ext>
            </p:extLst>
          </p:nvPr>
        </p:nvGraphicFramePr>
        <p:xfrm>
          <a:off x="6180138" y="4721001"/>
          <a:ext cx="2399066" cy="637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7" imgW="1625400" imgH="431640" progId="Equation.3">
                  <p:embed/>
                </p:oleObj>
              </mc:Choice>
              <mc:Fallback>
                <p:oleObj name="Equation" r:id="rId7" imgW="1625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0138" y="4721001"/>
                        <a:ext cx="2399066" cy="637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: Shape 2"/>
          <p:cNvSpPr/>
          <p:nvPr/>
        </p:nvSpPr>
        <p:spPr>
          <a:xfrm>
            <a:off x="5394122" y="1132514"/>
            <a:ext cx="268448" cy="251669"/>
          </a:xfrm>
          <a:custGeom>
            <a:avLst/>
            <a:gdLst>
              <a:gd name="connsiteX0" fmla="*/ 16781 w 201339"/>
              <a:gd name="connsiteY0" fmla="*/ 8389 h 251669"/>
              <a:gd name="connsiteX1" fmla="*/ 8392 w 201339"/>
              <a:gd name="connsiteY1" fmla="*/ 192947 h 251669"/>
              <a:gd name="connsiteX2" fmla="*/ 16781 w 201339"/>
              <a:gd name="connsiteY2" fmla="*/ 218114 h 251669"/>
              <a:gd name="connsiteX3" fmla="*/ 67115 w 201339"/>
              <a:gd name="connsiteY3" fmla="*/ 251669 h 251669"/>
              <a:gd name="connsiteX4" fmla="*/ 176172 w 201339"/>
              <a:gd name="connsiteY4" fmla="*/ 226503 h 251669"/>
              <a:gd name="connsiteX5" fmla="*/ 192950 w 201339"/>
              <a:gd name="connsiteY5" fmla="*/ 201336 h 251669"/>
              <a:gd name="connsiteX6" fmla="*/ 201339 w 201339"/>
              <a:gd name="connsiteY6" fmla="*/ 176169 h 251669"/>
              <a:gd name="connsiteX7" fmla="*/ 192950 w 201339"/>
              <a:gd name="connsiteY7" fmla="*/ 83890 h 251669"/>
              <a:gd name="connsiteX8" fmla="*/ 184561 w 201339"/>
              <a:gd name="connsiteY8" fmla="*/ 58723 h 251669"/>
              <a:gd name="connsiteX9" fmla="*/ 109060 w 201339"/>
              <a:gd name="connsiteY9" fmla="*/ 16778 h 251669"/>
              <a:gd name="connsiteX10" fmla="*/ 83893 w 201339"/>
              <a:gd name="connsiteY10" fmla="*/ 8389 h 251669"/>
              <a:gd name="connsiteX11" fmla="*/ 58726 w 201339"/>
              <a:gd name="connsiteY11" fmla="*/ 0 h 251669"/>
              <a:gd name="connsiteX12" fmla="*/ 16781 w 201339"/>
              <a:gd name="connsiteY12" fmla="*/ 8389 h 251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1339" h="251669">
                <a:moveTo>
                  <a:pt x="16781" y="8389"/>
                </a:moveTo>
                <a:cubicBezTo>
                  <a:pt x="1479" y="115506"/>
                  <a:pt x="-7561" y="105206"/>
                  <a:pt x="8392" y="192947"/>
                </a:cubicBezTo>
                <a:cubicBezTo>
                  <a:pt x="9974" y="201647"/>
                  <a:pt x="10528" y="211861"/>
                  <a:pt x="16781" y="218114"/>
                </a:cubicBezTo>
                <a:cubicBezTo>
                  <a:pt x="31040" y="232372"/>
                  <a:pt x="67115" y="251669"/>
                  <a:pt x="67115" y="251669"/>
                </a:cubicBezTo>
                <a:cubicBezTo>
                  <a:pt x="110912" y="247289"/>
                  <a:pt x="145605" y="257070"/>
                  <a:pt x="176172" y="226503"/>
                </a:cubicBezTo>
                <a:cubicBezTo>
                  <a:pt x="183301" y="219374"/>
                  <a:pt x="188441" y="210354"/>
                  <a:pt x="192950" y="201336"/>
                </a:cubicBezTo>
                <a:cubicBezTo>
                  <a:pt x="196905" y="193427"/>
                  <a:pt x="198543" y="184558"/>
                  <a:pt x="201339" y="176169"/>
                </a:cubicBezTo>
                <a:cubicBezTo>
                  <a:pt x="198543" y="145409"/>
                  <a:pt x="197318" y="114466"/>
                  <a:pt x="192950" y="83890"/>
                </a:cubicBezTo>
                <a:cubicBezTo>
                  <a:pt x="191699" y="75136"/>
                  <a:pt x="189466" y="66081"/>
                  <a:pt x="184561" y="58723"/>
                </a:cubicBezTo>
                <a:cubicBezTo>
                  <a:pt x="163034" y="26432"/>
                  <a:pt x="146581" y="29285"/>
                  <a:pt x="109060" y="16778"/>
                </a:cubicBezTo>
                <a:lnTo>
                  <a:pt x="83893" y="8389"/>
                </a:lnTo>
                <a:cubicBezTo>
                  <a:pt x="75504" y="5593"/>
                  <a:pt x="67569" y="0"/>
                  <a:pt x="58726" y="0"/>
                </a:cubicBezTo>
                <a:lnTo>
                  <a:pt x="16781" y="8389"/>
                </a:lnTo>
                <a:close/>
              </a:path>
            </a:pathLst>
          </a:custGeom>
          <a:noFill/>
          <a:ln w="158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4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Tuning curve and shunt impedance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2231471" y="1343802"/>
            <a:ext cx="558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51B1A121-7D14-41C1-8F57-5B13581A55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6500116"/>
              </p:ext>
            </p:extLst>
          </p:nvPr>
        </p:nvGraphicFramePr>
        <p:xfrm>
          <a:off x="144711" y="950054"/>
          <a:ext cx="4351788" cy="261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4" y="895080"/>
            <a:ext cx="3817216" cy="260312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5" y="3567248"/>
            <a:ext cx="3764810" cy="2567391"/>
          </a:xfrm>
          <a:prstGeom prst="rect">
            <a:avLst/>
          </a:prstGeom>
        </p:spPr>
      </p:pic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9E4D402D-D497-4F40-BE3E-FDE12277E7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700458"/>
              </p:ext>
            </p:extLst>
          </p:nvPr>
        </p:nvGraphicFramePr>
        <p:xfrm>
          <a:off x="144711" y="3632264"/>
          <a:ext cx="4351788" cy="2611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143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69" y="956572"/>
            <a:ext cx="3788053" cy="260604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2"/>
          <a:stretch/>
        </p:blipFill>
        <p:spPr>
          <a:xfrm>
            <a:off x="4580389" y="3529567"/>
            <a:ext cx="3981291" cy="2606040"/>
          </a:xfrm>
          <a:prstGeom prst="rect">
            <a:avLst/>
          </a:prstGeom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3" t="40721" b="41896"/>
          <a:stretch/>
        </p:blipFill>
        <p:spPr>
          <a:xfrm>
            <a:off x="7407479" y="5150840"/>
            <a:ext cx="466174" cy="4530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1512" y="209725"/>
            <a:ext cx="192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Helvetica" panose="020B0604020202020204" pitchFamily="34" charset="0"/>
                <a:cs typeface="Helvetica" panose="020B0604020202020204" pitchFamily="34" charset="0"/>
              </a:rPr>
              <a:t>R</a:t>
            </a:r>
            <a:r>
              <a:rPr lang="en-US" b="1" baseline="-25000" dirty="0" err="1">
                <a:latin typeface="Helvetica" panose="020B0604020202020204" pitchFamily="34" charset="0"/>
                <a:cs typeface="Helvetica" panose="020B0604020202020204" pitchFamily="34" charset="0"/>
              </a:rPr>
              <a:t>sh</a:t>
            </a:r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/Q and Q</a:t>
            </a:r>
          </a:p>
        </p:txBody>
      </p:sp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82395F4E-4681-44E7-BF60-0F256AD86A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7418138"/>
              </p:ext>
            </p:extLst>
          </p:nvPr>
        </p:nvGraphicFramePr>
        <p:xfrm>
          <a:off x="219167" y="905239"/>
          <a:ext cx="4352544" cy="26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88E6600E-F2FE-426B-B2CA-5798D0290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016104"/>
              </p:ext>
            </p:extLst>
          </p:nvPr>
        </p:nvGraphicFramePr>
        <p:xfrm>
          <a:off x="228600" y="3653682"/>
          <a:ext cx="4352544" cy="26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Freeform: Shape 10"/>
          <p:cNvSpPr/>
          <p:nvPr/>
        </p:nvSpPr>
        <p:spPr>
          <a:xfrm>
            <a:off x="3858936" y="4320330"/>
            <a:ext cx="353993" cy="343949"/>
          </a:xfrm>
          <a:custGeom>
            <a:avLst/>
            <a:gdLst>
              <a:gd name="connsiteX0" fmla="*/ 0 w 353993"/>
              <a:gd name="connsiteY0" fmla="*/ 226503 h 343949"/>
              <a:gd name="connsiteX1" fmla="*/ 8389 w 353993"/>
              <a:gd name="connsiteY1" fmla="*/ 67112 h 343949"/>
              <a:gd name="connsiteX2" fmla="*/ 41945 w 353993"/>
              <a:gd name="connsiteY2" fmla="*/ 50334 h 343949"/>
              <a:gd name="connsiteX3" fmla="*/ 67112 w 353993"/>
              <a:gd name="connsiteY3" fmla="*/ 33556 h 343949"/>
              <a:gd name="connsiteX4" fmla="*/ 92279 w 353993"/>
              <a:gd name="connsiteY4" fmla="*/ 25167 h 343949"/>
              <a:gd name="connsiteX5" fmla="*/ 159391 w 353993"/>
              <a:gd name="connsiteY5" fmla="*/ 0 h 343949"/>
              <a:gd name="connsiteX6" fmla="*/ 285225 w 353993"/>
              <a:gd name="connsiteY6" fmla="*/ 8389 h 343949"/>
              <a:gd name="connsiteX7" fmla="*/ 335559 w 353993"/>
              <a:gd name="connsiteY7" fmla="*/ 41945 h 343949"/>
              <a:gd name="connsiteX8" fmla="*/ 343948 w 353993"/>
              <a:gd name="connsiteY8" fmla="*/ 67112 h 343949"/>
              <a:gd name="connsiteX9" fmla="*/ 343948 w 353993"/>
              <a:gd name="connsiteY9" fmla="*/ 276837 h 343949"/>
              <a:gd name="connsiteX10" fmla="*/ 335559 w 353993"/>
              <a:gd name="connsiteY10" fmla="*/ 302004 h 343949"/>
              <a:gd name="connsiteX11" fmla="*/ 310392 w 353993"/>
              <a:gd name="connsiteY11" fmla="*/ 327171 h 343949"/>
              <a:gd name="connsiteX12" fmla="*/ 260058 w 353993"/>
              <a:gd name="connsiteY12" fmla="*/ 343949 h 343949"/>
              <a:gd name="connsiteX13" fmla="*/ 117446 w 353993"/>
              <a:gd name="connsiteY13" fmla="*/ 335560 h 343949"/>
              <a:gd name="connsiteX14" fmla="*/ 75501 w 353993"/>
              <a:gd name="connsiteY14" fmla="*/ 302004 h 343949"/>
              <a:gd name="connsiteX15" fmla="*/ 58723 w 353993"/>
              <a:gd name="connsiteY15" fmla="*/ 251670 h 343949"/>
              <a:gd name="connsiteX16" fmla="*/ 50334 w 353993"/>
              <a:gd name="connsiteY16" fmla="*/ 226503 h 343949"/>
              <a:gd name="connsiteX17" fmla="*/ 0 w 353993"/>
              <a:gd name="connsiteY17" fmla="*/ 226503 h 34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53993" h="343949">
                <a:moveTo>
                  <a:pt x="0" y="226503"/>
                </a:moveTo>
                <a:cubicBezTo>
                  <a:pt x="2796" y="173373"/>
                  <a:pt x="-3934" y="118869"/>
                  <a:pt x="8389" y="67112"/>
                </a:cubicBezTo>
                <a:cubicBezTo>
                  <a:pt x="11286" y="54946"/>
                  <a:pt x="31087" y="56539"/>
                  <a:pt x="41945" y="50334"/>
                </a:cubicBezTo>
                <a:cubicBezTo>
                  <a:pt x="50699" y="45332"/>
                  <a:pt x="58094" y="38065"/>
                  <a:pt x="67112" y="33556"/>
                </a:cubicBezTo>
                <a:cubicBezTo>
                  <a:pt x="75021" y="29601"/>
                  <a:pt x="84151" y="28650"/>
                  <a:pt x="92279" y="25167"/>
                </a:cubicBezTo>
                <a:cubicBezTo>
                  <a:pt x="153695" y="-1154"/>
                  <a:pt x="97525" y="15467"/>
                  <a:pt x="159391" y="0"/>
                </a:cubicBezTo>
                <a:cubicBezTo>
                  <a:pt x="201336" y="2796"/>
                  <a:pt x="244330" y="-1348"/>
                  <a:pt x="285225" y="8389"/>
                </a:cubicBezTo>
                <a:cubicBezTo>
                  <a:pt x="304841" y="13060"/>
                  <a:pt x="335559" y="41945"/>
                  <a:pt x="335559" y="41945"/>
                </a:cubicBezTo>
                <a:cubicBezTo>
                  <a:pt x="338355" y="50334"/>
                  <a:pt x="342030" y="58480"/>
                  <a:pt x="343948" y="67112"/>
                </a:cubicBezTo>
                <a:cubicBezTo>
                  <a:pt x="361210" y="144792"/>
                  <a:pt x="352835" y="179077"/>
                  <a:pt x="343948" y="276837"/>
                </a:cubicBezTo>
                <a:cubicBezTo>
                  <a:pt x="343147" y="285643"/>
                  <a:pt x="340464" y="294646"/>
                  <a:pt x="335559" y="302004"/>
                </a:cubicBezTo>
                <a:cubicBezTo>
                  <a:pt x="328978" y="311875"/>
                  <a:pt x="320763" y="321409"/>
                  <a:pt x="310392" y="327171"/>
                </a:cubicBezTo>
                <a:cubicBezTo>
                  <a:pt x="294932" y="335760"/>
                  <a:pt x="260058" y="343949"/>
                  <a:pt x="260058" y="343949"/>
                </a:cubicBezTo>
                <a:cubicBezTo>
                  <a:pt x="212521" y="341153"/>
                  <a:pt x="164829" y="340298"/>
                  <a:pt x="117446" y="335560"/>
                </a:cubicBezTo>
                <a:cubicBezTo>
                  <a:pt x="93117" y="333127"/>
                  <a:pt x="85323" y="324102"/>
                  <a:pt x="75501" y="302004"/>
                </a:cubicBezTo>
                <a:cubicBezTo>
                  <a:pt x="68318" y="285843"/>
                  <a:pt x="64316" y="268448"/>
                  <a:pt x="58723" y="251670"/>
                </a:cubicBezTo>
                <a:cubicBezTo>
                  <a:pt x="55927" y="243281"/>
                  <a:pt x="54289" y="234412"/>
                  <a:pt x="50334" y="226503"/>
                </a:cubicBezTo>
                <a:lnTo>
                  <a:pt x="0" y="226503"/>
                </a:lnTo>
                <a:close/>
              </a:path>
            </a:pathLst>
          </a:custGeom>
          <a:noFill/>
          <a:ln w="2222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58936" y="466427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359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up ratio and Z11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18" y="918488"/>
            <a:ext cx="3822192" cy="2591187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pic>
        <p:nvPicPr>
          <p:cNvPr id="8" name="Picture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863518" y="3587906"/>
            <a:ext cx="3822192" cy="260604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9CCB215-AE7E-4E15-9C40-E7735FBE3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421456"/>
              </p:ext>
            </p:extLst>
          </p:nvPr>
        </p:nvGraphicFramePr>
        <p:xfrm>
          <a:off x="228600" y="887051"/>
          <a:ext cx="4352544" cy="26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2AF8700-D628-4CDF-AFCF-1C40DDDC4D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472178"/>
              </p:ext>
            </p:extLst>
          </p:nvPr>
        </p:nvGraphicFramePr>
        <p:xfrm>
          <a:off x="228600" y="3587906"/>
          <a:ext cx="4352544" cy="261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055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up electrodes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25/V-2017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RF parameters table update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38348"/>
          <a:stretch/>
        </p:blipFill>
        <p:spPr>
          <a:xfrm>
            <a:off x="315548" y="1060109"/>
            <a:ext cx="5637402" cy="41002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7064" t="7904" r="40092" b="17213"/>
          <a:stretch/>
        </p:blipFill>
        <p:spPr>
          <a:xfrm>
            <a:off x="5319581" y="1417739"/>
            <a:ext cx="3005144" cy="235520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8481270" y="1837189"/>
            <a:ext cx="0" cy="1451295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86319" y="1837189"/>
            <a:ext cx="58723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6319" y="3288484"/>
            <a:ext cx="494951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8332992" y="2361602"/>
            <a:ext cx="6351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1.66”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90033" y="2139193"/>
            <a:ext cx="5117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90033" y="3020037"/>
            <a:ext cx="51172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692705" y="2139193"/>
            <a:ext cx="8389" cy="880844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7580653" y="2374222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0.4”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325299" y="2139193"/>
            <a:ext cx="0" cy="327170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6325299" y="2676088"/>
            <a:ext cx="0" cy="343949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325299" y="2679157"/>
            <a:ext cx="532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15548" y="5469406"/>
            <a:ext cx="8504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field disturbance, no frequency shift. To evaluate coupling the exact dimensions are needed.</a:t>
            </a:r>
          </a:p>
        </p:txBody>
      </p:sp>
    </p:spTree>
    <p:extLst>
      <p:ext uri="{BB962C8B-B14F-4D97-AF65-F5344CB8AC3E}">
        <p14:creationId xmlns:p14="http://schemas.microsoft.com/office/powerpoint/2010/main" val="402955712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34718</TotalTime>
  <Words>215</Words>
  <Application>Microsoft Office PowerPoint</Application>
  <PresentationFormat>On-screen Show (4:3)</PresentationFormat>
  <Paragraphs>59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Microsoft Equation 3.0</vt:lpstr>
      <vt:lpstr>Equation</vt:lpstr>
      <vt:lpstr> RF parameters table update .</vt:lpstr>
      <vt:lpstr>The model </vt:lpstr>
      <vt:lpstr>Q factor problem in FD</vt:lpstr>
      <vt:lpstr>Tuning curve and shunt impedance </vt:lpstr>
      <vt:lpstr>PowerPoint Presentation</vt:lpstr>
      <vt:lpstr>Step up ratio and Z11</vt:lpstr>
      <vt:lpstr>Pick up electrodes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119157N</cp:lastModifiedBy>
  <cp:revision>749</cp:revision>
  <cp:lastPrinted>2014-01-20T19:40:21Z</cp:lastPrinted>
  <dcterms:created xsi:type="dcterms:W3CDTF">2015-06-19T17:30:25Z</dcterms:created>
  <dcterms:modified xsi:type="dcterms:W3CDTF">2017-05-25T17:42:55Z</dcterms:modified>
</cp:coreProperties>
</file>