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2" r:id="rId3"/>
    <p:sldId id="267" r:id="rId4"/>
    <p:sldId id="274" r:id="rId5"/>
    <p:sldId id="271" r:id="rId6"/>
    <p:sldId id="269" r:id="rId7"/>
    <p:sldId id="265" r:id="rId8"/>
    <p:sldId id="266" r:id="rId9"/>
    <p:sldId id="281" r:id="rId10"/>
    <p:sldId id="275" r:id="rId11"/>
    <p:sldId id="278" r:id="rId12"/>
    <p:sldId id="279" r:id="rId13"/>
    <p:sldId id="276" r:id="rId14"/>
    <p:sldId id="277" r:id="rId15"/>
    <p:sldId id="280" r:id="rId16"/>
    <p:sldId id="283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7" autoAdjust="0"/>
    <p:restoredTop sz="94660"/>
  </p:normalViewPr>
  <p:slideViewPr>
    <p:cSldViewPr snapToGrid="0">
      <p:cViewPr>
        <p:scale>
          <a:sx n="59" d="100"/>
          <a:sy n="59" d="100"/>
        </p:scale>
        <p:origin x="15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B1502-B27D-4D18-8B52-A113DBA6841E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514D-4675-4F2A-B2FB-16BB0984E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575 Amps is the limit of MC6D….low end is limited by lack of</a:t>
            </a:r>
            <a:r>
              <a:rPr lang="en-US" baseline="0" dirty="0"/>
              <a:t> vacuum in the second half of the line.  Scattering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514D-4675-4F2A-B2FB-16BB0984E6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2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3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6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5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1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4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BEABA-8A2E-4123-BCAA-1AA666A5DED0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1530-5674-4FA5-B55E-DD5F0319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883" y="1855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Nova Test Beam </a:t>
            </a:r>
            <a:br>
              <a:rPr lang="en-US" dirty="0"/>
            </a:br>
            <a:r>
              <a:rPr lang="en-US" sz="2000" dirty="0"/>
              <a:t>Accelerator and Spectrometer Considerations</a:t>
            </a:r>
            <a:br>
              <a:rPr lang="en-US" sz="2000" dirty="0"/>
            </a:br>
            <a:r>
              <a:rPr lang="en-US" sz="2000" dirty="0"/>
              <a:t>Michael Backfish 6 14 2017</a:t>
            </a:r>
            <a:endParaRPr lang="en-US" dirty="0"/>
          </a:p>
        </p:txBody>
      </p:sp>
      <p:pic>
        <p:nvPicPr>
          <p:cNvPr id="14338" name="Picture 2" descr="C:\Users\backfish\Desktop\MCenter Tuning\Lab 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66" y="1392678"/>
            <a:ext cx="8952634" cy="48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82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Former Wideband Sweeping Dipole Specifications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759"/>
            <a:ext cx="3201694" cy="3115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0208" y="2021759"/>
            <a:ext cx="778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Length is length of steel plus ½ Gap at Each  (42 in+3.5 in)  or 1.1557 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0207" y="2722162"/>
            <a:ext cx="8723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Brho</a:t>
            </a:r>
            <a:r>
              <a:rPr lang="en-US" dirty="0"/>
              <a:t>=(10/3) P (With Momentum in GeV/C and B and </a:t>
            </a:r>
            <a:r>
              <a:rPr lang="en-US" dirty="0" err="1"/>
              <a:t>Brho</a:t>
            </a:r>
            <a:r>
              <a:rPr lang="en-US" dirty="0"/>
              <a:t> in Tesla Meters</a:t>
            </a:r>
          </a:p>
          <a:p>
            <a:r>
              <a:rPr lang="en-US" dirty="0" err="1"/>
              <a:t>Brho</a:t>
            </a:r>
            <a:r>
              <a:rPr lang="en-US" dirty="0"/>
              <a:t>=BL/</a:t>
            </a:r>
            <a:r>
              <a:rPr lang="en-US" dirty="0" err="1"/>
              <a:t>deltaTheta</a:t>
            </a:r>
            <a:r>
              <a:rPr lang="en-US" dirty="0"/>
              <a:t> (where </a:t>
            </a:r>
            <a:r>
              <a:rPr lang="en-US" dirty="0" err="1"/>
              <a:t>deltaTheta</a:t>
            </a:r>
            <a:r>
              <a:rPr lang="en-US" dirty="0"/>
              <a:t> is the angle and BL is integrated field in Tesla Metes</a:t>
            </a:r>
          </a:p>
          <a:p>
            <a:r>
              <a:rPr lang="en-US" dirty="0"/>
              <a:t>P=(3/10)BL/</a:t>
            </a:r>
            <a:r>
              <a:rPr lang="en-US" dirty="0" err="1"/>
              <a:t>deltaTheta</a:t>
            </a:r>
            <a:r>
              <a:rPr lang="en-US" dirty="0"/>
              <a:t> (with momentum in GeV/C)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0207" y="3870983"/>
            <a:ext cx="28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Degree is .279253 Radian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0207" y="4330957"/>
            <a:ext cx="398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on central axis is 2.235 GeV </a:t>
            </a:r>
          </a:p>
        </p:txBody>
      </p:sp>
    </p:spTree>
    <p:extLst>
      <p:ext uri="{BB962C8B-B14F-4D97-AF65-F5344CB8AC3E}">
        <p14:creationId xmlns:p14="http://schemas.microsoft.com/office/powerpoint/2010/main" val="215726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941"/>
            <a:ext cx="12191999" cy="62353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G4 Beamline Model</a:t>
            </a:r>
          </a:p>
        </p:txBody>
      </p:sp>
    </p:spTree>
    <p:extLst>
      <p:ext uri="{BB962C8B-B14F-4D97-AF65-F5344CB8AC3E}">
        <p14:creationId xmlns:p14="http://schemas.microsoft.com/office/powerpoint/2010/main" val="32599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4" y="365125"/>
            <a:ext cx="11593286" cy="1325563"/>
          </a:xfrm>
        </p:spPr>
        <p:txBody>
          <a:bodyPr/>
          <a:lstStyle/>
          <a:p>
            <a:pPr algn="ctr"/>
            <a:r>
              <a:rPr lang="en-US" dirty="0"/>
              <a:t>Momentum of 2.05 GeV/C Plus or Minus .1 GeV/C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32" y="1825625"/>
            <a:ext cx="8596135" cy="4351338"/>
          </a:xfrm>
        </p:spPr>
      </p:pic>
    </p:spTree>
    <p:extLst>
      <p:ext uri="{BB962C8B-B14F-4D97-AF65-F5344CB8AC3E}">
        <p14:creationId xmlns:p14="http://schemas.microsoft.com/office/powerpoint/2010/main" val="400611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FTBF Wire Chambers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4808" y="1321356"/>
            <a:ext cx="402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 wires 1 mm apart for X and Y planes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84272" y="1690688"/>
            <a:ext cx="210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dP</a:t>
            </a:r>
            <a:r>
              <a:rPr lang="en-US" dirty="0"/>
              <a:t>/P = </a:t>
            </a:r>
            <a:r>
              <a:rPr lang="en-US" dirty="0" err="1"/>
              <a:t>Dtheta</a:t>
            </a:r>
            <a:r>
              <a:rPr lang="en-US" dirty="0"/>
              <a:t>/Theta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1563" y="2333071"/>
            <a:ext cx="8901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chamber 1.1 meter downstream of the magnet offers an angle distinction of .0324 Degrees</a:t>
            </a:r>
          </a:p>
          <a:p>
            <a:pPr algn="ctr"/>
            <a:r>
              <a:rPr lang="en-US" dirty="0"/>
              <a:t>For a 16 degree angle </a:t>
            </a:r>
            <a:r>
              <a:rPr lang="en-US" dirty="0" err="1"/>
              <a:t>Dtheta</a:t>
            </a:r>
            <a:r>
              <a:rPr lang="en-US" dirty="0"/>
              <a:t>/theta is .002 or .2% Momentum Resolution  </a:t>
            </a:r>
          </a:p>
        </p:txBody>
      </p:sp>
    </p:spTree>
    <p:extLst>
      <p:ext uri="{BB962C8B-B14F-4D97-AF65-F5344CB8AC3E}">
        <p14:creationId xmlns:p14="http://schemas.microsoft.com/office/powerpoint/2010/main" val="47756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Dave Harding’s Magnetic Field Measurement Recommendations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58143" y="1392510"/>
            <a:ext cx="7516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“Simplest is probably integral </a:t>
            </a:r>
            <a:r>
              <a:rPr lang="en-US" dirty="0" err="1"/>
              <a:t>Bdl</a:t>
            </a:r>
            <a:r>
              <a:rPr lang="en-US" dirty="0"/>
              <a:t> (measured with a rotating coil) as a function of x and current.  That gets you the field integral on a straight line, not on a curved trajectory.  A 3-D point-by-point map takes much longer, so you wouldn't get as many currents.  You can also think about exploring the hysteresis curves to help develop a current changing procedure.”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4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just one idea of a solution</a:t>
            </a:r>
          </a:p>
          <a:p>
            <a:r>
              <a:rPr lang="en-US" dirty="0"/>
              <a:t>Establish whether the floor can hold the weight</a:t>
            </a:r>
          </a:p>
          <a:p>
            <a:r>
              <a:rPr lang="en-US" dirty="0"/>
              <a:t>Have technical division test the magnets in situ for inductance </a:t>
            </a:r>
          </a:p>
          <a:p>
            <a:r>
              <a:rPr lang="en-US" dirty="0"/>
              <a:t>If this is the correct plan forward then the magnets should be sent to Technical Division for detailed testing</a:t>
            </a:r>
          </a:p>
        </p:txBody>
      </p:sp>
    </p:spTree>
    <p:extLst>
      <p:ext uri="{BB962C8B-B14F-4D97-AF65-F5344CB8AC3E}">
        <p14:creationId xmlns:p14="http://schemas.microsoft.com/office/powerpoint/2010/main" val="956890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5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More Magnet Information Including</a:t>
            </a:r>
            <a:br>
              <a:rPr lang="en-US" dirty="0"/>
            </a:br>
            <a:r>
              <a:rPr lang="en-US" dirty="0"/>
              <a:t>Weight of 15,600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8" y="1294039"/>
            <a:ext cx="7418614" cy="55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9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187" y="7234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Magnets are in PB6</a:t>
            </a:r>
            <a:br>
              <a:rPr lang="en-US" dirty="0"/>
            </a:br>
            <a:r>
              <a:rPr lang="en-US" dirty="0"/>
              <a:t>Protected by Snakes </a:t>
            </a:r>
            <a:br>
              <a:rPr lang="en-US" dirty="0"/>
            </a:br>
            <a:r>
              <a:rPr lang="en-US" sz="2400" dirty="0"/>
              <a:t>We Saw At Least 8, but NO mice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0" y="1567543"/>
            <a:ext cx="7315200" cy="5290457"/>
            <a:chOff x="-206828" y="2257425"/>
            <a:chExt cx="6134100" cy="46005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828" y="2257425"/>
              <a:ext cx="6134100" cy="4600575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2139042" y="3039156"/>
              <a:ext cx="721180" cy="30820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993320" y="4341308"/>
              <a:ext cx="555172" cy="43280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393621" y="3757359"/>
              <a:ext cx="133350" cy="68945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837356" y="319325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58536" y="338802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859058" y="2998487"/>
              <a:ext cx="667913" cy="36920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411508" y="3562589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35670" y="4609350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87" y="3757359"/>
            <a:ext cx="6055098" cy="310064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8997043" y="4096686"/>
            <a:ext cx="881743" cy="67742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64557" y="391202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6540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“Switchyard”</a:t>
            </a:r>
          </a:p>
        </p:txBody>
      </p:sp>
      <p:pic>
        <p:nvPicPr>
          <p:cNvPr id="2050" name="Picture 2" descr="Schematic of NAL Beam Switchyard. Beam travels from left to righ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90" y="2387266"/>
            <a:ext cx="8215412" cy="31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6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 Bunch Structure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8486"/>
            <a:ext cx="10515600" cy="3785615"/>
          </a:xfrm>
        </p:spPr>
      </p:pic>
    </p:spTree>
    <p:extLst>
      <p:ext uri="{BB962C8B-B14F-4D97-AF65-F5344CB8AC3E}">
        <p14:creationId xmlns:p14="http://schemas.microsoft.com/office/powerpoint/2010/main" val="119032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0" y="0"/>
            <a:ext cx="6871138" cy="68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72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215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Variations Within the Spill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94" y="2139043"/>
            <a:ext cx="5683606" cy="4718957"/>
          </a:xfrm>
        </p:spPr>
      </p:pic>
      <p:sp>
        <p:nvSpPr>
          <p:cNvPr id="3" name="TextBox 2"/>
          <p:cNvSpPr txBox="1"/>
          <p:nvPr/>
        </p:nvSpPr>
        <p:spPr>
          <a:xfrm>
            <a:off x="0" y="2139043"/>
            <a:ext cx="66169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53.1 MHz RF for 4 second spill allows </a:t>
            </a:r>
            <a:r>
              <a:rPr lang="en-US" dirty="0"/>
              <a:t>212,400,000 RF buckets</a:t>
            </a:r>
          </a:p>
          <a:p>
            <a:endParaRPr lang="en-US" dirty="0"/>
          </a:p>
          <a:p>
            <a:r>
              <a:rPr lang="en-US" dirty="0"/>
              <a:t>The maximum intensities that we currently run to Meson Center</a:t>
            </a:r>
          </a:p>
          <a:p>
            <a:r>
              <a:rPr lang="en-US" dirty="0"/>
              <a:t>result in about 1E7 Secondary Particles</a:t>
            </a:r>
          </a:p>
          <a:p>
            <a:endParaRPr lang="en-US" dirty="0"/>
          </a:p>
          <a:p>
            <a:r>
              <a:rPr lang="en-US" dirty="0"/>
              <a:t>On average this is .05 Particles per bucket</a:t>
            </a:r>
          </a:p>
          <a:p>
            <a:endParaRPr lang="en-US" dirty="0"/>
          </a:p>
          <a:p>
            <a:r>
              <a:rPr lang="en-US" dirty="0"/>
              <a:t>In practice FTBF staff claims to rarely detect more than one track </a:t>
            </a:r>
          </a:p>
          <a:p>
            <a:r>
              <a:rPr lang="en-US" dirty="0"/>
              <a:t>per bucket in the FTBF chambers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There are often longer time frame variations in the spill as illustrated</a:t>
            </a:r>
          </a:p>
          <a:p>
            <a:r>
              <a:rPr lang="en-US" dirty="0"/>
              <a:t>by the image to the left</a:t>
            </a:r>
          </a:p>
        </p:txBody>
      </p:sp>
    </p:spTree>
    <p:extLst>
      <p:ext uri="{BB962C8B-B14F-4D97-AF65-F5344CB8AC3E}">
        <p14:creationId xmlns:p14="http://schemas.microsoft.com/office/powerpoint/2010/main" val="407412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30" y="662603"/>
            <a:ext cx="6261315" cy="6511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29" y="-25729"/>
            <a:ext cx="9313190" cy="7439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120 GeV Primary Beam Target and Shielding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141" y="2980221"/>
            <a:ext cx="3416112" cy="523220"/>
            <a:chOff x="171149" y="3041181"/>
            <a:chExt cx="3416112" cy="523220"/>
          </a:xfrm>
        </p:grpSpPr>
        <p:sp>
          <p:nvSpPr>
            <p:cNvPr id="5" name="TextBox 4"/>
            <p:cNvSpPr txBox="1"/>
            <p:nvPr/>
          </p:nvSpPr>
          <p:spPr>
            <a:xfrm>
              <a:off x="171149" y="3041181"/>
              <a:ext cx="22274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Copper Target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482594" y="3289749"/>
              <a:ext cx="1104667" cy="13042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0" y="3576949"/>
            <a:ext cx="357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under 20 cm long</a:t>
            </a:r>
          </a:p>
          <a:p>
            <a:r>
              <a:rPr lang="en-US" dirty="0"/>
              <a:t>Just under .5 cm wide by .5 cm tall</a:t>
            </a:r>
          </a:p>
        </p:txBody>
      </p:sp>
    </p:spTree>
    <p:extLst>
      <p:ext uri="{BB962C8B-B14F-4D97-AF65-F5344CB8AC3E}">
        <p14:creationId xmlns:p14="http://schemas.microsoft.com/office/powerpoint/2010/main" val="388578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14199" y="56541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en-US" dirty="0"/>
                  <a:t>Secondary Beamline 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2400" dirty="0"/>
                  <a:t>4 to 80 GeV)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sz="1400" dirty="0"/>
                  <a:t>Vertical Momentum Selection accomplished with CV (Vertical Collimator)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14199" y="56541"/>
                <a:ext cx="10515600" cy="132556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78338" y="1162504"/>
            <a:ext cx="11787321" cy="5695496"/>
            <a:chOff x="234198" y="1162504"/>
            <a:chExt cx="11787321" cy="5695496"/>
          </a:xfrm>
        </p:grpSpPr>
        <p:grpSp>
          <p:nvGrpSpPr>
            <p:cNvPr id="20" name="Group 19"/>
            <p:cNvGrpSpPr/>
            <p:nvPr/>
          </p:nvGrpSpPr>
          <p:grpSpPr>
            <a:xfrm>
              <a:off x="234198" y="1162504"/>
              <a:ext cx="11787321" cy="5695496"/>
              <a:chOff x="533832" y="1549932"/>
              <a:chExt cx="11787321" cy="569549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33832" y="1549932"/>
                <a:ext cx="11787321" cy="5695496"/>
                <a:chOff x="223731" y="1592526"/>
                <a:chExt cx="5204147" cy="5429461"/>
              </a:xfrm>
            </p:grpSpPr>
            <p:pic>
              <p:nvPicPr>
                <p:cNvPr id="4" name="Content Placeholder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61" y="1592526"/>
                  <a:ext cx="5129917" cy="5121012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223731" y="3527210"/>
                  <a:ext cx="203827" cy="857115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dirty="0"/>
                    <a:t>Vertical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2510938" y="6652655"/>
                  <a:ext cx="13468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Longitudinal</a:t>
                  </a: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756011" y="3751970"/>
                <a:ext cx="492443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Q1-1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238515" y="3474971"/>
                <a:ext cx="492443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Q1-2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761324" y="3336865"/>
                <a:ext cx="357790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D1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24521" y="3136996"/>
                <a:ext cx="367408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Q2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97902" y="2998497"/>
                <a:ext cx="367408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Q3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30694" y="3136996"/>
                <a:ext cx="357790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D2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476582" y="2582998"/>
                <a:ext cx="367408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Q4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397500" y="2444498"/>
                <a:ext cx="367408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353074" y="2412205"/>
                <a:ext cx="367408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Q6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57190" y="2545483"/>
                <a:ext cx="357790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D3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58180" y="2412204"/>
                <a:ext cx="357790" cy="27699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D4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256151" y="2425092"/>
              <a:ext cx="352982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19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81793" y="-110871"/>
            <a:ext cx="6850251" cy="6968871"/>
            <a:chOff x="-381793" y="-110871"/>
            <a:chExt cx="6850251" cy="69688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1793" y="-110871"/>
              <a:ext cx="6850251" cy="69688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45710" y="2526221"/>
              <a:ext cx="7646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Target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8058" y="2068527"/>
              <a:ext cx="11581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Collimator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033562" y="3188898"/>
                  <a:ext cx="50526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13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3562" y="3188898"/>
                  <a:ext cx="505267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976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2882684" y="3837371"/>
              <a:ext cx="9044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MC7AN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501" y="-312349"/>
            <a:ext cx="3254645" cy="101994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Lariat Tertiary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1777" y="909075"/>
            <a:ext cx="458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MCAN at 100 Amps Selects  616 MeV Particles</a:t>
            </a:r>
          </a:p>
          <a:p>
            <a:r>
              <a:rPr lang="en-US" dirty="0"/>
              <a:t>Field rolls off near 100 amps 588 MeV Particles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9939" y="4448013"/>
            <a:ext cx="538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TPC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1777" y="20685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MCAN at 50 Amps Selects  308 MeV Particles</a:t>
            </a:r>
          </a:p>
        </p:txBody>
      </p:sp>
    </p:spTree>
    <p:extLst>
      <p:ext uri="{BB962C8B-B14F-4D97-AF65-F5344CB8AC3E}">
        <p14:creationId xmlns:p14="http://schemas.microsoft.com/office/powerpoint/2010/main" val="69795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085" y="0"/>
            <a:ext cx="4969329" cy="2090057"/>
          </a:xfrm>
        </p:spPr>
        <p:txBody>
          <a:bodyPr/>
          <a:lstStyle/>
          <a:p>
            <a:r>
              <a:rPr lang="en-US" dirty="0"/>
              <a:t>Wideband 42” Sweeping Dipoles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2"/>
            <a:ext cx="6253843" cy="4690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2404382"/>
            <a:ext cx="5938157" cy="44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9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423</Words>
  <Application>Microsoft Office PowerPoint</Application>
  <PresentationFormat>Widescreen</PresentationFormat>
  <Paragraphs>75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Nova Test Beam  Accelerator and Spectrometer Considerations Michael Backfish 6 14 2017</vt:lpstr>
      <vt:lpstr>“Switchyard”</vt:lpstr>
      <vt:lpstr>MI Bunch Structure </vt:lpstr>
      <vt:lpstr>PowerPoint Presentation</vt:lpstr>
      <vt:lpstr>Variations Within the Spill</vt:lpstr>
      <vt:lpstr>120 GeV Primary Beam Target and Shielding</vt:lpstr>
      <vt:lpstr>Secondary Beamline (≈ 4 to 80 GeV)  Vertical Momentum Selection accomplished with CV (Vertical Collimator)</vt:lpstr>
      <vt:lpstr>Lariat Tertiary </vt:lpstr>
      <vt:lpstr>Wideband 42” Sweeping Dipoles</vt:lpstr>
      <vt:lpstr>Former Wideband Sweeping Dipole Specifications</vt:lpstr>
      <vt:lpstr>G4 Beamline Model</vt:lpstr>
      <vt:lpstr>Momentum of 2.05 GeV/C Plus or Minus .1 GeV/C</vt:lpstr>
      <vt:lpstr>FTBF Wire Chambers</vt:lpstr>
      <vt:lpstr>Dave Harding’s Magnetic Field Measurement Recommendations </vt:lpstr>
      <vt:lpstr>Path Forward</vt:lpstr>
      <vt:lpstr>More Magnet Information Including Weight of 15,600 Lbs</vt:lpstr>
      <vt:lpstr>The Magnets are in PB6 Protected by Snakes  We Saw At Least 8, but NO mice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Backfish x3721 13947N</dc:creator>
  <cp:lastModifiedBy>Michael Backfish x3721 13947N</cp:lastModifiedBy>
  <cp:revision>57</cp:revision>
  <dcterms:created xsi:type="dcterms:W3CDTF">2015-08-17T19:17:12Z</dcterms:created>
  <dcterms:modified xsi:type="dcterms:W3CDTF">2017-06-14T12:56:14Z</dcterms:modified>
</cp:coreProperties>
</file>