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82" r:id="rId2"/>
  </p:sldMasterIdLst>
  <p:notesMasterIdLst>
    <p:notesMasterId r:id="rId8"/>
  </p:notesMasterIdLst>
  <p:handoutMasterIdLst>
    <p:handoutMasterId r:id="rId9"/>
  </p:handoutMasterIdLst>
  <p:sldIdLst>
    <p:sldId id="265" r:id="rId3"/>
    <p:sldId id="347" r:id="rId4"/>
    <p:sldId id="340" r:id="rId5"/>
    <p:sldId id="348" r:id="rId6"/>
    <p:sldId id="349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nnady Romanov x6766 12815N" initials="GRx1" lastIdx="1" clrIdx="0">
    <p:extLst>
      <p:ext uri="{19B8F6BF-5375-455C-9EA6-DF929625EA0E}">
        <p15:presenceInfo xmlns:p15="http://schemas.microsoft.com/office/powerpoint/2012/main" userId="S-1-5-21-1644491937-1202660629-839522115-9843" providerId="AD"/>
      </p:ext>
    </p:extLst>
  </p:cmAuthor>
  <p:cmAuthor id="2" name="Gennady Romanov x6766 12815N" initials="GRx1 [2]" lastIdx="0" clrIdx="1">
    <p:extLst>
      <p:ext uri="{19B8F6BF-5375-455C-9EA6-DF929625EA0E}">
        <p15:presenceInfo xmlns:p15="http://schemas.microsoft.com/office/powerpoint/2012/main" userId="Gennady Romanov x6766 12815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66FF"/>
    <a:srgbClr val="FF6600"/>
    <a:srgbClr val="E8D9F3"/>
    <a:srgbClr val="FC5AD9"/>
    <a:srgbClr val="025DF0"/>
    <a:srgbClr val="63666A"/>
    <a:srgbClr val="004C97"/>
    <a:srgbClr val="404040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53" autoAdjust="0"/>
    <p:restoredTop sz="94682" autoAdjust="0"/>
  </p:normalViewPr>
  <p:slideViewPr>
    <p:cSldViewPr snapToGrid="0" snapToObjects="1">
      <p:cViewPr varScale="1">
        <p:scale>
          <a:sx n="114" d="100"/>
          <a:sy n="114" d="100"/>
        </p:scale>
        <p:origin x="11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fermicloud-my.sharepoint.com/personal/gromanov_services_fnal_gov/Documents/2nd_Harm_2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fermicloud-my.sharepoint.com/personal/gromanov_services_fnal_gov/Documents/2nd_Harm_2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1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Unloaded</a:t>
            </a:r>
            <a:r>
              <a:rPr lang="en-US" b="1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  <a:endParaRPr lang="en-US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466599766903286"/>
          <c:y val="0.17171296296296296"/>
          <c:w val="0.77174848617549796"/>
          <c:h val="0.65607283464566923"/>
        </c:manualLayout>
      </c:layout>
      <c:scatterChart>
        <c:scatterStyle val="lineMarker"/>
        <c:varyColors val="0"/>
        <c:ser>
          <c:idx val="2"/>
          <c:order val="0"/>
          <c:tx>
            <c:v>Q_0</c:v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'RebuiltMechModel (2)'!$A$5:$A$17</c:f>
              <c:numCache>
                <c:formatCode>General</c:formatCode>
                <c:ptCount val="13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150</c:v>
                </c:pt>
                <c:pt idx="6">
                  <c:v>200</c:v>
                </c:pt>
                <c:pt idx="7">
                  <c:v>300</c:v>
                </c:pt>
                <c:pt idx="8">
                  <c:v>400</c:v>
                </c:pt>
                <c:pt idx="9">
                  <c:v>500</c:v>
                </c:pt>
                <c:pt idx="10">
                  <c:v>600</c:v>
                </c:pt>
                <c:pt idx="11">
                  <c:v>700</c:v>
                </c:pt>
                <c:pt idx="12">
                  <c:v>800</c:v>
                </c:pt>
              </c:numCache>
            </c:numRef>
          </c:xVal>
          <c:yVal>
            <c:numRef>
              <c:f>'RebuiltMechModel (2)'!$H$5:$H$17</c:f>
              <c:numCache>
                <c:formatCode>General</c:formatCode>
                <c:ptCount val="13"/>
                <c:pt idx="0">
                  <c:v>3161.7804154302671</c:v>
                </c:pt>
                <c:pt idx="2">
                  <c:v>3922.7792207792209</c:v>
                </c:pt>
                <c:pt idx="4">
                  <c:v>4559.6279700906043</c:v>
                </c:pt>
                <c:pt idx="6">
                  <c:v>5038.241687464777</c:v>
                </c:pt>
                <c:pt idx="7">
                  <c:v>5381.2201441892448</c:v>
                </c:pt>
                <c:pt idx="8">
                  <c:v>5524.0290034287</c:v>
                </c:pt>
                <c:pt idx="9">
                  <c:v>5581.6631999031342</c:v>
                </c:pt>
                <c:pt idx="10">
                  <c:v>5285.2427184466023</c:v>
                </c:pt>
                <c:pt idx="12">
                  <c:v>4915.9065420560746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BFF-4576-A2F8-43827B1D2B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9656096"/>
        <c:axId val="439655440"/>
      </c:scatterChart>
      <c:valAx>
        <c:axId val="439656096"/>
        <c:scaling>
          <c:orientation val="minMax"/>
          <c:max val="7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I_dyn,</a:t>
                </a:r>
                <a:r>
                  <a:rPr lang="en-US" sz="1400" b="1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endParaRPr lang="en-US" sz="1400" b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39655440"/>
        <c:crosses val="autoZero"/>
        <c:crossBetween val="midCat"/>
      </c:valAx>
      <c:valAx>
        <c:axId val="439655440"/>
        <c:scaling>
          <c:orientation val="minMax"/>
          <c:min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1400" b="1" baseline="-250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sz="1400" b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5.0646140977294793E-3"/>
              <c:y val="0.43429970820839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396560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0631911636045491"/>
          <c:y val="0.72098279381743957"/>
          <c:w val="0.17701421697287839"/>
          <c:h val="0.137154418197725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7030A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Unloaded</a:t>
            </a:r>
            <a:r>
              <a:rPr lang="en-US" b="1" baseline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  <a:endParaRPr lang="en-US" b="1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17602965920016"/>
          <c:y val="0.17171296296296296"/>
          <c:w val="0.77465418725252921"/>
          <c:h val="0.65607283464566923"/>
        </c:manualLayout>
      </c:layout>
      <c:scatterChart>
        <c:scatterStyle val="lineMarker"/>
        <c:varyColors val="0"/>
        <c:ser>
          <c:idx val="0"/>
          <c:order val="0"/>
          <c:spPr>
            <a:ln w="2222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rgbClr val="000000"/>
                </a:solidFill>
              </a:ln>
              <a:effectLst/>
            </c:spPr>
          </c:marker>
          <c:xVal>
            <c:numRef>
              <c:f>Q_S12!$A$5:$A$17</c:f>
              <c:numCache>
                <c:formatCode>General</c:formatCode>
                <c:ptCount val="13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150</c:v>
                </c:pt>
                <c:pt idx="6">
                  <c:v>200</c:v>
                </c:pt>
                <c:pt idx="7">
                  <c:v>300</c:v>
                </c:pt>
                <c:pt idx="8">
                  <c:v>400</c:v>
                </c:pt>
                <c:pt idx="9">
                  <c:v>500</c:v>
                </c:pt>
                <c:pt idx="10">
                  <c:v>600</c:v>
                </c:pt>
                <c:pt idx="11">
                  <c:v>700</c:v>
                </c:pt>
                <c:pt idx="12">
                  <c:v>800</c:v>
                </c:pt>
              </c:numCache>
            </c:numRef>
          </c:xVal>
          <c:yVal>
            <c:numRef>
              <c:f>Q_S12!$I$5:$I$17</c:f>
              <c:numCache>
                <c:formatCode>General</c:formatCode>
                <c:ptCount val="13"/>
                <c:pt idx="0">
                  <c:v>3252.7100045992838</c:v>
                </c:pt>
                <c:pt idx="1">
                  <c:v>3693.696205370718</c:v>
                </c:pt>
                <c:pt idx="2">
                  <c:v>4075.2987027172685</c:v>
                </c:pt>
                <c:pt idx="3">
                  <c:v>4378.1168443301704</c:v>
                </c:pt>
                <c:pt idx="4">
                  <c:v>4637.3461547138322</c:v>
                </c:pt>
                <c:pt idx="5">
                  <c:v>5002.153549963562</c:v>
                </c:pt>
                <c:pt idx="6">
                  <c:v>5226.9089913724474</c:v>
                </c:pt>
                <c:pt idx="7">
                  <c:v>5497.0725855137789</c:v>
                </c:pt>
                <c:pt idx="8">
                  <c:v>5636.1150919891134</c:v>
                </c:pt>
                <c:pt idx="9">
                  <c:v>5733.0775410166998</c:v>
                </c:pt>
                <c:pt idx="10">
                  <c:v>5752.96332478768</c:v>
                </c:pt>
                <c:pt idx="11">
                  <c:v>5777.4392126596076</c:v>
                </c:pt>
                <c:pt idx="12">
                  <c:v>5779.1031693463365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17B-4DE5-B8D9-CE23CDCED8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9656096"/>
        <c:axId val="439655440"/>
      </c:scatterChart>
      <c:valAx>
        <c:axId val="439656096"/>
        <c:scaling>
          <c:orientation val="minMax"/>
          <c:max val="8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I_dyn,</a:t>
                </a:r>
                <a:r>
                  <a:rPr lang="en-US" sz="1400" b="1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endParaRPr lang="en-US" sz="1400" b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39655440"/>
        <c:crosses val="autoZero"/>
        <c:crossBetween val="midCat"/>
      </c:valAx>
      <c:valAx>
        <c:axId val="439655440"/>
        <c:scaling>
          <c:orientation val="minMax"/>
          <c:min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1400" b="1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1400" b="1" baseline="-2500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sz="1400" b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396560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7030A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Tuning</a:t>
            </a:r>
            <a:r>
              <a:rPr lang="en-US" b="1" baseline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curve</a:t>
            </a:r>
            <a:endParaRPr 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613888888888889"/>
          <c:y val="0.1701159230096238"/>
          <c:w val="0.78386111111111112"/>
          <c:h val="0.58905074365704291"/>
        </c:manualLayout>
      </c:layout>
      <c:scatterChart>
        <c:scatterStyle val="smoothMarker"/>
        <c:varyColors val="0"/>
        <c:ser>
          <c:idx val="0"/>
          <c:order val="0"/>
          <c:tx>
            <c:v>With slots</c:v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Slots!$A$6:$A$18</c:f>
              <c:numCache>
                <c:formatCode>General</c:formatCode>
                <c:ptCount val="13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150</c:v>
                </c:pt>
                <c:pt idx="6">
                  <c:v>200</c:v>
                </c:pt>
                <c:pt idx="7">
                  <c:v>300</c:v>
                </c:pt>
                <c:pt idx="8">
                  <c:v>400</c:v>
                </c:pt>
                <c:pt idx="9">
                  <c:v>500</c:v>
                </c:pt>
                <c:pt idx="10">
                  <c:v>600</c:v>
                </c:pt>
                <c:pt idx="11">
                  <c:v>700</c:v>
                </c:pt>
                <c:pt idx="12">
                  <c:v>800</c:v>
                </c:pt>
              </c:numCache>
            </c:numRef>
          </c:xVal>
          <c:yVal>
            <c:numRef>
              <c:f>Slots!$B$6:$B$18</c:f>
              <c:numCache>
                <c:formatCode>General</c:formatCode>
                <c:ptCount val="13"/>
                <c:pt idx="0">
                  <c:v>75.686999999999998</c:v>
                </c:pt>
                <c:pt idx="1">
                  <c:v>80.643000000000001</c:v>
                </c:pt>
                <c:pt idx="2">
                  <c:v>84.542000000000002</c:v>
                </c:pt>
                <c:pt idx="3">
                  <c:v>87.713999999999999</c:v>
                </c:pt>
                <c:pt idx="4">
                  <c:v>90.286000000000001</c:v>
                </c:pt>
                <c:pt idx="5">
                  <c:v>94.180999999999997</c:v>
                </c:pt>
                <c:pt idx="6">
                  <c:v>96.962999999999994</c:v>
                </c:pt>
                <c:pt idx="7">
                  <c:v>100.7</c:v>
                </c:pt>
                <c:pt idx="8">
                  <c:v>103.15</c:v>
                </c:pt>
                <c:pt idx="9">
                  <c:v>104.86</c:v>
                </c:pt>
                <c:pt idx="10">
                  <c:v>106.1</c:v>
                </c:pt>
                <c:pt idx="11">
                  <c:v>107.044</c:v>
                </c:pt>
                <c:pt idx="12">
                  <c:v>107.78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3DF-49D0-BE74-2E521A118D47}"/>
            </c:ext>
          </c:extLst>
        </c:ser>
        <c:ser>
          <c:idx val="1"/>
          <c:order val="1"/>
          <c:tx>
            <c:v>Without slots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rgbClr val="000000"/>
                </a:solidFill>
              </a:ln>
              <a:effectLst/>
            </c:spPr>
          </c:marker>
          <c:xVal>
            <c:numRef>
              <c:f>Slots!$A$6:$A$18</c:f>
              <c:numCache>
                <c:formatCode>General</c:formatCode>
                <c:ptCount val="13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150</c:v>
                </c:pt>
                <c:pt idx="6">
                  <c:v>200</c:v>
                </c:pt>
                <c:pt idx="7">
                  <c:v>300</c:v>
                </c:pt>
                <c:pt idx="8">
                  <c:v>400</c:v>
                </c:pt>
                <c:pt idx="9">
                  <c:v>500</c:v>
                </c:pt>
                <c:pt idx="10">
                  <c:v>600</c:v>
                </c:pt>
                <c:pt idx="11">
                  <c:v>700</c:v>
                </c:pt>
                <c:pt idx="12">
                  <c:v>800</c:v>
                </c:pt>
              </c:numCache>
            </c:numRef>
          </c:xVal>
          <c:yVal>
            <c:numRef>
              <c:f>Slots!$F$6:$F$18</c:f>
              <c:numCache>
                <c:formatCode>General</c:formatCode>
                <c:ptCount val="13"/>
                <c:pt idx="0">
                  <c:v>75.766999999999996</c:v>
                </c:pt>
                <c:pt idx="1">
                  <c:v>80.662999999999997</c:v>
                </c:pt>
                <c:pt idx="2">
                  <c:v>84.599000000000004</c:v>
                </c:pt>
                <c:pt idx="3">
                  <c:v>87.757999999999996</c:v>
                </c:pt>
                <c:pt idx="4">
                  <c:v>90.322999999999993</c:v>
                </c:pt>
                <c:pt idx="5">
                  <c:v>94.204999999999998</c:v>
                </c:pt>
                <c:pt idx="6">
                  <c:v>96.978999999999999</c:v>
                </c:pt>
                <c:pt idx="7">
                  <c:v>100.71</c:v>
                </c:pt>
                <c:pt idx="8">
                  <c:v>103.16</c:v>
                </c:pt>
                <c:pt idx="9">
                  <c:v>104.864</c:v>
                </c:pt>
                <c:pt idx="10">
                  <c:v>106.1</c:v>
                </c:pt>
                <c:pt idx="11">
                  <c:v>107.09</c:v>
                </c:pt>
                <c:pt idx="12">
                  <c:v>107.78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3DF-49D0-BE74-2E521A118D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4063800"/>
        <c:axId val="434055600"/>
      </c:scatterChart>
      <c:valAx>
        <c:axId val="4340638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I_dyn,</a:t>
                </a:r>
                <a:r>
                  <a:rPr lang="en-US" sz="1400" b="1" baseline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endParaRPr lang="en-US" sz="1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34055600"/>
        <c:crosses val="autoZero"/>
        <c:crossBetween val="midCat"/>
      </c:valAx>
      <c:valAx>
        <c:axId val="434055600"/>
        <c:scaling>
          <c:orientation val="minMax"/>
          <c:min val="7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F,</a:t>
                </a:r>
                <a:r>
                  <a:rPr lang="en-US" sz="1400" b="1" baseline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MHz</a:t>
                </a:r>
                <a:endParaRPr lang="en-US" sz="1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4340638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5776290463692035"/>
          <c:y val="0.48923556430446202"/>
          <c:w val="0.29192490051646769"/>
          <c:h val="0.17738043161271508"/>
        </c:manualLayout>
      </c:layout>
      <c:overlay val="0"/>
      <c:spPr>
        <a:solidFill>
          <a:srgbClr val="7030A0">
            <a:alpha val="11000"/>
          </a:srgbClr>
        </a:solidFill>
        <a:ln>
          <a:solidFill>
            <a:srgbClr val="7030A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7030A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="1" baseline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(I_dyn)</a:t>
            </a:r>
            <a:endParaRPr lang="en-US" b="1" baseline="-250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8280555555555555"/>
          <c:y val="0.1701159230096238"/>
          <c:w val="0.7671944444444444"/>
          <c:h val="0.58905074365704291"/>
        </c:manualLayout>
      </c:layout>
      <c:scatterChart>
        <c:scatterStyle val="lineMarker"/>
        <c:varyColors val="0"/>
        <c:ser>
          <c:idx val="0"/>
          <c:order val="0"/>
          <c:tx>
            <c:v>With slots</c:v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Slots!$A$6:$A$18</c:f>
              <c:numCache>
                <c:formatCode>General</c:formatCode>
                <c:ptCount val="13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150</c:v>
                </c:pt>
                <c:pt idx="6">
                  <c:v>200</c:v>
                </c:pt>
                <c:pt idx="7">
                  <c:v>300</c:v>
                </c:pt>
                <c:pt idx="8">
                  <c:v>400</c:v>
                </c:pt>
                <c:pt idx="9">
                  <c:v>500</c:v>
                </c:pt>
                <c:pt idx="10">
                  <c:v>600</c:v>
                </c:pt>
                <c:pt idx="11">
                  <c:v>700</c:v>
                </c:pt>
                <c:pt idx="12">
                  <c:v>800</c:v>
                </c:pt>
              </c:numCache>
            </c:numRef>
          </c:xVal>
          <c:yVal>
            <c:numRef>
              <c:f>Slots!$D$6:$D$18</c:f>
              <c:numCache>
                <c:formatCode>General</c:formatCode>
                <c:ptCount val="13"/>
                <c:pt idx="0">
                  <c:v>3255</c:v>
                </c:pt>
                <c:pt idx="1">
                  <c:v>3694.8</c:v>
                </c:pt>
                <c:pt idx="2">
                  <c:v>4073.1509999999998</c:v>
                </c:pt>
                <c:pt idx="3">
                  <c:v>4359.8</c:v>
                </c:pt>
                <c:pt idx="4">
                  <c:v>4624.1000000000004</c:v>
                </c:pt>
                <c:pt idx="5">
                  <c:v>4996.8</c:v>
                </c:pt>
                <c:pt idx="6">
                  <c:v>5232</c:v>
                </c:pt>
                <c:pt idx="7">
                  <c:v>5509</c:v>
                </c:pt>
                <c:pt idx="8">
                  <c:v>5641</c:v>
                </c:pt>
                <c:pt idx="9">
                  <c:v>5687.2</c:v>
                </c:pt>
                <c:pt idx="10">
                  <c:v>5742.5</c:v>
                </c:pt>
                <c:pt idx="11">
                  <c:v>5762.9</c:v>
                </c:pt>
                <c:pt idx="12">
                  <c:v>5772.9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64F-47AE-AD25-01616DFB74A3}"/>
            </c:ext>
          </c:extLst>
        </c:ser>
        <c:ser>
          <c:idx val="1"/>
          <c:order val="1"/>
          <c:tx>
            <c:v>Without slots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rgbClr val="000000"/>
                </a:solidFill>
              </a:ln>
              <a:effectLst/>
            </c:spPr>
          </c:marker>
          <c:xVal>
            <c:numRef>
              <c:f>Slots!$A$6:$A$18</c:f>
              <c:numCache>
                <c:formatCode>General</c:formatCode>
                <c:ptCount val="13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150</c:v>
                </c:pt>
                <c:pt idx="6">
                  <c:v>200</c:v>
                </c:pt>
                <c:pt idx="7">
                  <c:v>300</c:v>
                </c:pt>
                <c:pt idx="8">
                  <c:v>400</c:v>
                </c:pt>
                <c:pt idx="9">
                  <c:v>500</c:v>
                </c:pt>
                <c:pt idx="10">
                  <c:v>600</c:v>
                </c:pt>
                <c:pt idx="11">
                  <c:v>700</c:v>
                </c:pt>
                <c:pt idx="12">
                  <c:v>800</c:v>
                </c:pt>
              </c:numCache>
            </c:numRef>
          </c:xVal>
          <c:yVal>
            <c:numRef>
              <c:f>Slots!$E$6:$E$18</c:f>
              <c:numCache>
                <c:formatCode>General</c:formatCode>
                <c:ptCount val="13"/>
                <c:pt idx="0">
                  <c:v>3252.7100045992838</c:v>
                </c:pt>
                <c:pt idx="1">
                  <c:v>3693.696205370718</c:v>
                </c:pt>
                <c:pt idx="2">
                  <c:v>4075.2987027172685</c:v>
                </c:pt>
                <c:pt idx="3">
                  <c:v>4378.1168443301704</c:v>
                </c:pt>
                <c:pt idx="4">
                  <c:v>4637.3461547138322</c:v>
                </c:pt>
                <c:pt idx="5">
                  <c:v>5002.153549963562</c:v>
                </c:pt>
                <c:pt idx="6">
                  <c:v>5226.9089913724474</c:v>
                </c:pt>
                <c:pt idx="7">
                  <c:v>5497.0725855137789</c:v>
                </c:pt>
                <c:pt idx="8">
                  <c:v>5636.1150919891134</c:v>
                </c:pt>
                <c:pt idx="9">
                  <c:v>5733.0775410166998</c:v>
                </c:pt>
                <c:pt idx="10">
                  <c:v>5752.96332478768</c:v>
                </c:pt>
                <c:pt idx="11">
                  <c:v>5777.4392126596076</c:v>
                </c:pt>
                <c:pt idx="12">
                  <c:v>5779.1031693463365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64F-47AE-AD25-01616DFB74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4541976"/>
        <c:axId val="534541320"/>
      </c:scatterChart>
      <c:valAx>
        <c:axId val="5345419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I_dyn,</a:t>
                </a:r>
                <a:r>
                  <a:rPr lang="en-US" sz="1400" b="1" baseline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endParaRPr lang="en-US" sz="1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34541320"/>
        <c:crosses val="autoZero"/>
        <c:crossBetween val="midCat"/>
      </c:valAx>
      <c:valAx>
        <c:axId val="534541320"/>
        <c:scaling>
          <c:orientation val="minMax"/>
          <c:min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1400" b="1" baseline="-2500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345419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0498512685914276"/>
          <c:y val="0.48460593467483232"/>
          <c:w val="0.30984604746987271"/>
          <c:h val="0.22367672790901139"/>
        </c:manualLayout>
      </c:layout>
      <c:overlay val="0"/>
      <c:spPr>
        <a:solidFill>
          <a:srgbClr val="7030A0">
            <a:alpha val="18000"/>
          </a:srgbClr>
        </a:solidFill>
        <a:ln>
          <a:solidFill>
            <a:srgbClr val="7030A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7030A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b="1" baseline="-250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(I_dyn)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613888888888889"/>
          <c:y val="0.1701159230096238"/>
          <c:w val="0.78386111111111112"/>
          <c:h val="0.58905074365704291"/>
        </c:manualLayout>
      </c:layout>
      <c:scatterChart>
        <c:scatterStyle val="lineMarker"/>
        <c:varyColors val="0"/>
        <c:ser>
          <c:idx val="0"/>
          <c:order val="0"/>
          <c:tx>
            <c:v>With slots</c:v>
          </c:tx>
          <c:spPr>
            <a:ln w="254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Slots!$A$6:$A$18</c:f>
              <c:numCache>
                <c:formatCode>General</c:formatCode>
                <c:ptCount val="13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150</c:v>
                </c:pt>
                <c:pt idx="6">
                  <c:v>200</c:v>
                </c:pt>
                <c:pt idx="7">
                  <c:v>300</c:v>
                </c:pt>
                <c:pt idx="8">
                  <c:v>400</c:v>
                </c:pt>
                <c:pt idx="9">
                  <c:v>500</c:v>
                </c:pt>
                <c:pt idx="10">
                  <c:v>600</c:v>
                </c:pt>
                <c:pt idx="11">
                  <c:v>700</c:v>
                </c:pt>
                <c:pt idx="12">
                  <c:v>800</c:v>
                </c:pt>
              </c:numCache>
            </c:numRef>
          </c:xVal>
          <c:yVal>
            <c:numRef>
              <c:f>Slots!$C$6:$C$18</c:f>
              <c:numCache>
                <c:formatCode>General</c:formatCode>
                <c:ptCount val="13"/>
                <c:pt idx="0">
                  <c:v>185.5</c:v>
                </c:pt>
                <c:pt idx="1">
                  <c:v>210.4</c:v>
                </c:pt>
                <c:pt idx="2">
                  <c:v>231.97</c:v>
                </c:pt>
                <c:pt idx="3">
                  <c:v>252.35</c:v>
                </c:pt>
                <c:pt idx="4">
                  <c:v>268.5</c:v>
                </c:pt>
                <c:pt idx="5">
                  <c:v>295.39999999999998</c:v>
                </c:pt>
                <c:pt idx="6">
                  <c:v>313.10000000000002</c:v>
                </c:pt>
                <c:pt idx="7">
                  <c:v>336.15</c:v>
                </c:pt>
                <c:pt idx="8">
                  <c:v>350.4</c:v>
                </c:pt>
                <c:pt idx="9">
                  <c:v>356.8</c:v>
                </c:pt>
                <c:pt idx="10">
                  <c:v>360</c:v>
                </c:pt>
                <c:pt idx="11">
                  <c:v>362.9</c:v>
                </c:pt>
                <c:pt idx="12">
                  <c:v>365.7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DFEE-4432-A920-9F88CE97EA5B}"/>
            </c:ext>
          </c:extLst>
        </c:ser>
        <c:ser>
          <c:idx val="1"/>
          <c:order val="1"/>
          <c:tx>
            <c:v>Without slots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rgbClr val="000000"/>
                </a:solidFill>
              </a:ln>
              <a:effectLst/>
            </c:spPr>
          </c:marker>
          <c:xVal>
            <c:numRef>
              <c:f>Slots!$A$6:$A$18</c:f>
              <c:numCache>
                <c:formatCode>General</c:formatCode>
                <c:ptCount val="13"/>
                <c:pt idx="0">
                  <c:v>0</c:v>
                </c:pt>
                <c:pt idx="1">
                  <c:v>25</c:v>
                </c:pt>
                <c:pt idx="2">
                  <c:v>50</c:v>
                </c:pt>
                <c:pt idx="3">
                  <c:v>75</c:v>
                </c:pt>
                <c:pt idx="4">
                  <c:v>100</c:v>
                </c:pt>
                <c:pt idx="5">
                  <c:v>150</c:v>
                </c:pt>
                <c:pt idx="6">
                  <c:v>200</c:v>
                </c:pt>
                <c:pt idx="7">
                  <c:v>300</c:v>
                </c:pt>
                <c:pt idx="8">
                  <c:v>400</c:v>
                </c:pt>
                <c:pt idx="9">
                  <c:v>500</c:v>
                </c:pt>
                <c:pt idx="10">
                  <c:v>600</c:v>
                </c:pt>
                <c:pt idx="11">
                  <c:v>700</c:v>
                </c:pt>
                <c:pt idx="12">
                  <c:v>800</c:v>
                </c:pt>
              </c:numCache>
            </c:numRef>
          </c:xVal>
          <c:yVal>
            <c:numRef>
              <c:f>Slots!$G$6:$G$18</c:f>
              <c:numCache>
                <c:formatCode>General</c:formatCode>
                <c:ptCount val="13"/>
                <c:pt idx="0">
                  <c:v>185.5</c:v>
                </c:pt>
                <c:pt idx="1">
                  <c:v>210.55</c:v>
                </c:pt>
                <c:pt idx="2">
                  <c:v>232.1</c:v>
                </c:pt>
                <c:pt idx="3">
                  <c:v>252.52</c:v>
                </c:pt>
                <c:pt idx="4">
                  <c:v>269</c:v>
                </c:pt>
                <c:pt idx="5">
                  <c:v>296</c:v>
                </c:pt>
                <c:pt idx="6">
                  <c:v>313.89999999999998</c:v>
                </c:pt>
                <c:pt idx="7">
                  <c:v>336.4</c:v>
                </c:pt>
                <c:pt idx="8">
                  <c:v>349.1</c:v>
                </c:pt>
                <c:pt idx="9">
                  <c:v>359.7</c:v>
                </c:pt>
                <c:pt idx="10">
                  <c:v>363.9</c:v>
                </c:pt>
                <c:pt idx="11">
                  <c:v>370.2</c:v>
                </c:pt>
                <c:pt idx="12">
                  <c:v>368.5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FEE-4432-A920-9F88CE97E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34532792"/>
        <c:axId val="534534104"/>
      </c:scatterChart>
      <c:valAx>
        <c:axId val="534532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I_dyn,</a:t>
                </a:r>
                <a:r>
                  <a:rPr lang="en-US" sz="1400" b="1" baseline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endParaRPr lang="en-US" sz="1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34534104"/>
        <c:crosses val="autoZero"/>
        <c:crossBetween val="midCat"/>
      </c:valAx>
      <c:valAx>
        <c:axId val="534534104"/>
        <c:scaling>
          <c:orientation val="minMax"/>
          <c:min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Rsh</a:t>
                </a:r>
                <a:r>
                  <a:rPr lang="en-US" sz="1400" b="1" baseline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k</a:t>
                </a:r>
                <a:r>
                  <a:rPr lang="el-GR" sz="1400" b="1" baseline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endParaRPr lang="en-US" sz="1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5345327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1887401574803146"/>
          <c:y val="0.44293926800816563"/>
          <c:w val="0.30387233181873768"/>
          <c:h val="0.17738043161271508"/>
        </c:manualLayout>
      </c:layout>
      <c:overlay val="0"/>
      <c:spPr>
        <a:solidFill>
          <a:srgbClr val="7030A0">
            <a:alpha val="11000"/>
          </a:srgbClr>
        </a:solidFill>
        <a:ln>
          <a:solidFill>
            <a:srgbClr val="7030A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7030A0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6/22/2017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6/22/2017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4536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22/VI-2017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Gennady Romanov| Miscellaneous.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22/VI-2017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Gennady Romanov| Miscellaneous.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22/VI-2017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Gennady Romanov| Miscellaneous.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22/VI-2017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Gennady Romanov| Miscellaneous.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22/VI-2017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Gennady Romanov| Miscellaneous.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22/VI-2017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Gennady Romanov| Miscellaneous.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22/VI-2017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Gennady Romanov| Miscellaneous.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/>
              <a:t>22/VI-2017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Gennady Romanov| Miscellaneous.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22/VI-2017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Gennady Romanov| Miscellaneous.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/>
              <a:t>22/VI-2017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Gennady Romanov| Miscellaneous.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chart" Target="../charts/char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2960645"/>
            <a:ext cx="7526338" cy="489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sz="2800" dirty="0">
                <a:latin typeface="Helvetica" panose="020B0604020202020204" pitchFamily="34" charset="0"/>
                <a:ea typeface="Geneva" pitchFamily="121" charset="-128"/>
              </a:rPr>
              <a:t> Miscellaneous.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6"/>
            <a:ext cx="7526338" cy="714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2</a:t>
            </a:r>
            <a:r>
              <a:rPr lang="en-US" altLang="en-US" baseline="30000" dirty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nd</a:t>
            </a:r>
            <a:r>
              <a:rPr lang="en-US" altLang="en-US" dirty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 Harmonic cavity meeting</a:t>
            </a:r>
          </a:p>
          <a:p>
            <a:r>
              <a:rPr lang="en-US" altLang="en-US" dirty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June 8, 2017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806450" y="3915560"/>
            <a:ext cx="7526338" cy="34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4572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9144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3716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82880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kern="1200">
                <a:solidFill>
                  <a:srgbClr val="2E5286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latin typeface="Times New Roman" panose="02020603050405020304" pitchFamily="18" charset="0"/>
                <a:ea typeface="Geneva" pitchFamily="121" charset="-128"/>
                <a:cs typeface="Times New Roman" panose="02020603050405020304" pitchFamily="18" charset="0"/>
              </a:rPr>
              <a:t>Gennady Romanov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Angular recess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22/VI-2017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Gennady Romanov| Miscellaneous.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2230" t="8377" b="915"/>
          <a:stretch/>
        </p:blipFill>
        <p:spPr>
          <a:xfrm>
            <a:off x="452437" y="926997"/>
            <a:ext cx="5075626" cy="2517093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636030" y="843357"/>
            <a:ext cx="3187091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shim with tiny rectangular edges is slightly recessed  in the main alumina substrate. Then the shim edges are covered with additional alumina disks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two “recess” alumina disks with angular edges.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Obviously a good tight connection between parts without air pockets is hard to make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best recess design, but the most complicated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2546" b="12200"/>
          <a:stretch/>
        </p:blipFill>
        <p:spPr>
          <a:xfrm>
            <a:off x="1357534" y="3532416"/>
            <a:ext cx="6428931" cy="1566407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30558" b="23135"/>
          <a:stretch/>
        </p:blipFill>
        <p:spPr>
          <a:xfrm>
            <a:off x="452437" y="5319597"/>
            <a:ext cx="4556330" cy="993913"/>
          </a:xfrm>
          <a:prstGeom prst="rect">
            <a:avLst/>
          </a:prstGeom>
          <a:ln>
            <a:solidFill>
              <a:srgbClr val="7030A0"/>
            </a:solidFill>
          </a:ln>
        </p:spPr>
      </p:pic>
      <p:cxnSp>
        <p:nvCxnSpPr>
          <p:cNvPr id="13" name="Straight Connector 12"/>
          <p:cNvCxnSpPr/>
          <p:nvPr/>
        </p:nvCxnSpPr>
        <p:spPr>
          <a:xfrm>
            <a:off x="228600" y="5250531"/>
            <a:ext cx="8430370" cy="18288"/>
          </a:xfrm>
          <a:prstGeom prst="line">
            <a:avLst/>
          </a:prstGeom>
          <a:ln w="38100">
            <a:gradFill flip="none" rotWithShape="1">
              <a:gsLst>
                <a:gs pos="85000">
                  <a:srgbClr val="0070C0">
                    <a:alpha val="62000"/>
                  </a:srgbClr>
                </a:gs>
                <a:gs pos="0">
                  <a:srgbClr val="0070C0">
                    <a:alpha val="0"/>
                  </a:srgbClr>
                </a:gs>
                <a:gs pos="100000">
                  <a:srgbClr val="0070C0"/>
                </a:gs>
              </a:gsLst>
              <a:lin ang="1620000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08767" y="5318205"/>
            <a:ext cx="39066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practical recess (if we decide to make a recess at all). Depth is 0.02” .</a:t>
            </a:r>
          </a:p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model sent to Kevin.</a:t>
            </a:r>
          </a:p>
        </p:txBody>
      </p:sp>
    </p:spTree>
    <p:extLst>
      <p:ext uri="{BB962C8B-B14F-4D97-AF65-F5344CB8AC3E}">
        <p14:creationId xmlns:p14="http://schemas.microsoft.com/office/powerpoint/2010/main" val="715575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22/VI-2017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Gennady Romanov| Miscellaneous.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981512" y="209725"/>
            <a:ext cx="1909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" panose="020B0604020202020204" pitchFamily="34" charset="0"/>
                <a:cs typeface="Helvetica" panose="020B0604020202020204" pitchFamily="34" charset="0"/>
              </a:rPr>
              <a:t>Unloaded Q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0000000-0008-0000-11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4187110"/>
              </p:ext>
            </p:extLst>
          </p:nvPr>
        </p:nvGraphicFramePr>
        <p:xfrm>
          <a:off x="335560" y="917689"/>
          <a:ext cx="4370718" cy="2479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2032" r="21789"/>
          <a:stretch/>
        </p:blipFill>
        <p:spPr>
          <a:xfrm>
            <a:off x="5972962" y="917689"/>
            <a:ext cx="2514149" cy="2173611"/>
          </a:xfrm>
          <a:prstGeom prst="rect">
            <a:avLst/>
          </a:prstGeom>
        </p:spPr>
      </p:pic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0000000-0008-0000-11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439631"/>
              </p:ext>
            </p:extLst>
          </p:nvPr>
        </p:nvGraphicFramePr>
        <p:xfrm>
          <a:off x="335560" y="3540154"/>
          <a:ext cx="4370718" cy="2528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89397" y="1985403"/>
            <a:ext cx="3007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Discrete port in the tetrode,</a:t>
            </a:r>
          </a:p>
          <a:p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reflection method. S11 is interpreted as a scalar?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50402" y="4663933"/>
            <a:ext cx="3255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probes, discrete port removed, transmission method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629575"/>
              </p:ext>
            </p:extLst>
          </p:nvPr>
        </p:nvGraphicFramePr>
        <p:xfrm>
          <a:off x="4786313" y="3851896"/>
          <a:ext cx="4197350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6" imgW="3276360" imgH="863280" progId="Equation.3">
                  <p:embed/>
                </p:oleObj>
              </mc:Choice>
              <mc:Fallback>
                <p:oleObj name="Equation" r:id="rId6" imgW="3276360" imgH="8632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3851896"/>
                        <a:ext cx="4197350" cy="11001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86313" y="2567288"/>
            <a:ext cx="11449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probes</a:t>
            </a:r>
          </a:p>
        </p:txBody>
      </p:sp>
      <p:cxnSp>
        <p:nvCxnSpPr>
          <p:cNvPr id="18" name="Straight Arrow Connector 17"/>
          <p:cNvCxnSpPr>
            <a:stCxn id="9" idx="0"/>
          </p:cNvCxnSpPr>
          <p:nvPr/>
        </p:nvCxnSpPr>
        <p:spPr>
          <a:xfrm flipV="1">
            <a:off x="5358810" y="1916264"/>
            <a:ext cx="1176633" cy="651024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3"/>
          </p:cNvCxnSpPr>
          <p:nvPr/>
        </p:nvCxnSpPr>
        <p:spPr>
          <a:xfrm>
            <a:off x="5931306" y="2736565"/>
            <a:ext cx="1298730" cy="79835"/>
          </a:xfrm>
          <a:prstGeom prst="straightConnector1">
            <a:avLst/>
          </a:prstGeom>
          <a:ln>
            <a:solidFill>
              <a:srgbClr val="0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068938" y="3426172"/>
            <a:ext cx="2228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Transmission method.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59808" y="5064042"/>
            <a:ext cx="4286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final table of the cavity RF parameters will be posted in our share point folder after revision. </a:t>
            </a:r>
          </a:p>
        </p:txBody>
      </p:sp>
    </p:spTree>
    <p:extLst>
      <p:ext uri="{BB962C8B-B14F-4D97-AF65-F5344CB8AC3E}">
        <p14:creationId xmlns:p14="http://schemas.microsoft.com/office/powerpoint/2010/main" val="1063597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MDC probe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22/VI-2017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Gennady Romanov| Miscellaneous.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41768"/>
          <a:stretch/>
        </p:blipFill>
        <p:spPr>
          <a:xfrm>
            <a:off x="405577" y="962636"/>
            <a:ext cx="3669778" cy="2590800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28124" t="19764" r="42501" b="28546"/>
          <a:stretch/>
        </p:blipFill>
        <p:spPr>
          <a:xfrm>
            <a:off x="1186715" y="3639739"/>
            <a:ext cx="3581400" cy="2590800"/>
          </a:xfrm>
          <a:prstGeom prst="rect">
            <a:avLst/>
          </a:prstGeom>
          <a:ln>
            <a:solidFill>
              <a:srgbClr val="7030A0"/>
            </a:solidFill>
          </a:ln>
        </p:spPr>
      </p:pic>
      <p:cxnSp>
        <p:nvCxnSpPr>
          <p:cNvPr id="21" name="Straight Connector 20"/>
          <p:cNvCxnSpPr/>
          <p:nvPr/>
        </p:nvCxnSpPr>
        <p:spPr>
          <a:xfrm flipH="1">
            <a:off x="617590" y="4696436"/>
            <a:ext cx="5691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2" name="Straight Connector 21"/>
          <p:cNvCxnSpPr/>
          <p:nvPr/>
        </p:nvCxnSpPr>
        <p:spPr>
          <a:xfrm flipH="1">
            <a:off x="617590" y="5229836"/>
            <a:ext cx="569125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3" name="Straight Arrow Connector 22"/>
          <p:cNvCxnSpPr/>
          <p:nvPr/>
        </p:nvCxnSpPr>
        <p:spPr>
          <a:xfrm>
            <a:off x="2590800" y="1676400"/>
            <a:ext cx="0" cy="5334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24" name="TextBox 23"/>
          <p:cNvSpPr txBox="1"/>
          <p:nvPr/>
        </p:nvSpPr>
        <p:spPr>
          <a:xfrm rot="16200000">
            <a:off x="395609" y="477847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0.25”</a:t>
            </a: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99311" y="4391636"/>
            <a:ext cx="1087404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6" name="Straight Connector 25"/>
          <p:cNvCxnSpPr/>
          <p:nvPr/>
        </p:nvCxnSpPr>
        <p:spPr>
          <a:xfrm flipH="1">
            <a:off x="99311" y="5534636"/>
            <a:ext cx="1087404" cy="0"/>
          </a:xfrm>
          <a:prstGeom prst="line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7" name="Straight Arrow Connector 26"/>
          <p:cNvCxnSpPr/>
          <p:nvPr/>
        </p:nvCxnSpPr>
        <p:spPr>
          <a:xfrm>
            <a:off x="554146" y="4391636"/>
            <a:ext cx="0" cy="11430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28" name="TextBox 27"/>
          <p:cNvSpPr txBox="1"/>
          <p:nvPr/>
        </p:nvSpPr>
        <p:spPr>
          <a:xfrm rot="16200000">
            <a:off x="-59226" y="477847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0.55”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943076" y="4391636"/>
            <a:ext cx="0" cy="304800"/>
          </a:xfrm>
          <a:prstGeom prst="straightConnector1">
            <a:avLst/>
          </a:prstGeom>
          <a:noFill/>
          <a:ln w="22225" cap="flat" cmpd="sng" algn="ctr">
            <a:solidFill>
              <a:srgbClr val="FF0000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3777515" y="4391636"/>
            <a:ext cx="1099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1300 V/m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3396515" y="4619932"/>
            <a:ext cx="381000" cy="369332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cxnSp>
        <p:nvCxnSpPr>
          <p:cNvPr id="32" name="Straight Arrow Connector 31"/>
          <p:cNvCxnSpPr/>
          <p:nvPr/>
        </p:nvCxnSpPr>
        <p:spPr>
          <a:xfrm>
            <a:off x="996864" y="4696436"/>
            <a:ext cx="0" cy="53340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headEnd type="triangle"/>
            <a:tailEnd type="triangle"/>
          </a:ln>
          <a:effectLst/>
        </p:spPr>
      </p:cxn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453"/>
          <a:stretch/>
        </p:blipFill>
        <p:spPr>
          <a:xfrm>
            <a:off x="4768115" y="979631"/>
            <a:ext cx="4136560" cy="196228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641551" y="4750394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0000"/>
                </a:solidFill>
                <a:latin typeface="Calibri"/>
                <a:ea typeface="+mn-ea"/>
              </a:rPr>
              <a:t>10</a:t>
            </a:r>
            <a:r>
              <a:rPr lang="en-US" sz="1800" b="1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alibri"/>
                <a:ea typeface="+mn-ea"/>
              </a:rPr>
              <a:t>V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521708" y="3176141"/>
            <a:ext cx="26293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MDC Type-N, up to 1 GHz,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500 V dc, 3 A 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5"/>
          <a:srcRect l="67500" t="45383" r="22500" b="40767"/>
          <a:stretch/>
        </p:blipFill>
        <p:spPr>
          <a:xfrm>
            <a:off x="5657945" y="4172766"/>
            <a:ext cx="1946236" cy="1459677"/>
          </a:xfrm>
          <a:prstGeom prst="rect">
            <a:avLst/>
          </a:prstGeom>
          <a:ln>
            <a:solidFill>
              <a:srgbClr val="7030A0"/>
            </a:solidFill>
          </a:ln>
        </p:spPr>
      </p:pic>
      <p:cxnSp>
        <p:nvCxnSpPr>
          <p:cNvPr id="42" name="Straight Arrow Connector 41"/>
          <p:cNvCxnSpPr/>
          <p:nvPr/>
        </p:nvCxnSpPr>
        <p:spPr>
          <a:xfrm>
            <a:off x="2887684" y="4269996"/>
            <a:ext cx="0" cy="1362447"/>
          </a:xfrm>
          <a:prstGeom prst="straightConnector1">
            <a:avLst/>
          </a:prstGeom>
          <a:noFill/>
          <a:ln w="19050" cap="flat" cmpd="sng" algn="ctr">
            <a:solidFill>
              <a:srgbClr val="000000"/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45" name="TextBox 44"/>
          <p:cNvSpPr txBox="1"/>
          <p:nvPr/>
        </p:nvSpPr>
        <p:spPr>
          <a:xfrm rot="16200000">
            <a:off x="2344710" y="4776867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alibri"/>
                <a:ea typeface="+mn-ea"/>
              </a:rPr>
              <a:t>0.68”</a:t>
            </a:r>
          </a:p>
        </p:txBody>
      </p:sp>
    </p:spTree>
    <p:extLst>
      <p:ext uri="{BB962C8B-B14F-4D97-AF65-F5344CB8AC3E}">
        <p14:creationId xmlns:p14="http://schemas.microsoft.com/office/powerpoint/2010/main" val="4190281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22/VI-2017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Gennady Romanov| Miscellaneous.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1101" t="29234" r="29462"/>
          <a:stretch/>
        </p:blipFill>
        <p:spPr>
          <a:xfrm>
            <a:off x="413158" y="860166"/>
            <a:ext cx="3689059" cy="2770929"/>
          </a:xfrm>
          <a:prstGeom prst="rect">
            <a:avLst/>
          </a:prstGeom>
          <a:ln>
            <a:solidFill>
              <a:srgbClr val="7030A0"/>
            </a:solidFill>
          </a:ln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DB079672-EE53-4C66-86E1-4D39C2F0B9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5156934"/>
              </p:ext>
            </p:extLst>
          </p:nvPr>
        </p:nvGraphicFramePr>
        <p:xfrm>
          <a:off x="228600" y="3724529"/>
          <a:ext cx="4251960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1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5320163"/>
              </p:ext>
            </p:extLst>
          </p:nvPr>
        </p:nvGraphicFramePr>
        <p:xfrm>
          <a:off x="4663440" y="846480"/>
          <a:ext cx="4251960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13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3558083"/>
              </p:ext>
            </p:extLst>
          </p:nvPr>
        </p:nvGraphicFramePr>
        <p:xfrm>
          <a:off x="4663440" y="3724529"/>
          <a:ext cx="4251960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525086" y="3350667"/>
            <a:ext cx="524312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 w="222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Barely noticeable degradation with perfectly aligned slots </a:t>
            </a:r>
          </a:p>
        </p:txBody>
      </p:sp>
    </p:spTree>
    <p:extLst>
      <p:ext uri="{BB962C8B-B14F-4D97-AF65-F5344CB8AC3E}">
        <p14:creationId xmlns:p14="http://schemas.microsoft.com/office/powerpoint/2010/main" val="1058463019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36133</TotalTime>
  <Words>253</Words>
  <Application>Microsoft Office PowerPoint</Application>
  <PresentationFormat>On-screen Show (4:3)</PresentationFormat>
  <Paragraphs>56</Paragraphs>
  <Slides>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MS PGothic</vt:lpstr>
      <vt:lpstr>MS PGothic</vt:lpstr>
      <vt:lpstr>Arial</vt:lpstr>
      <vt:lpstr>Calibri</vt:lpstr>
      <vt:lpstr>Geneva</vt:lpstr>
      <vt:lpstr>Helvetica</vt:lpstr>
      <vt:lpstr>Times New Roman</vt:lpstr>
      <vt:lpstr>FNAL_TemplateMac_060514</vt:lpstr>
      <vt:lpstr>Fermilab: Footer Only</vt:lpstr>
      <vt:lpstr>Microsoft Equation 3.0</vt:lpstr>
      <vt:lpstr> Miscellaneous.</vt:lpstr>
      <vt:lpstr>Angular recess</vt:lpstr>
      <vt:lpstr>PowerPoint Presentation</vt:lpstr>
      <vt:lpstr>MDC probe</vt:lpstr>
      <vt:lpstr>Slots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Miscellaneous</dc:title>
  <dc:creator>Gennady Romanov x6766 12815N</dc:creator>
  <cp:lastModifiedBy>Gennady Romanov x6766 12815N</cp:lastModifiedBy>
  <cp:revision>796</cp:revision>
  <cp:lastPrinted>2014-01-20T19:40:21Z</cp:lastPrinted>
  <dcterms:created xsi:type="dcterms:W3CDTF">2015-06-19T17:30:25Z</dcterms:created>
  <dcterms:modified xsi:type="dcterms:W3CDTF">2017-06-22T18:06:10Z</dcterms:modified>
</cp:coreProperties>
</file>