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75" r:id="rId5"/>
    <p:sldId id="269" r:id="rId6"/>
    <p:sldId id="271" r:id="rId7"/>
    <p:sldId id="276" r:id="rId8"/>
    <p:sldId id="270" r:id="rId9"/>
    <p:sldId id="277" r:id="rId10"/>
    <p:sldId id="27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22968035674252"/>
          <c:y val="9.1268862937822215E-2"/>
          <c:w val="0.71222156784632573"/>
          <c:h val="0.77232224857239651"/>
        </c:manualLayout>
      </c:layout>
      <c:scatterChart>
        <c:scatterStyle val="lineMarker"/>
        <c:varyColors val="0"/>
        <c:ser>
          <c:idx val="0"/>
          <c:order val="0"/>
          <c:tx>
            <c:v>Pload, calorimetry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[pcalc_106MHz_03_ana.xlsx]data!$H$22,[pcalc_106MHz_03_ana.xlsx]data!$H$24,[pcalc_106MHz_03_ana.xlsx]data!$H$26,[pcalc_106MHz_03_ana.xlsx]data!$H$28</c:f>
              <c:numCache>
                <c:formatCode>0.00</c:formatCode>
                <c:ptCount val="4"/>
                <c:pt idx="0">
                  <c:v>47.394542263068523</c:v>
                </c:pt>
                <c:pt idx="1">
                  <c:v>75.847904899176584</c:v>
                </c:pt>
                <c:pt idx="2">
                  <c:v>105.50783188960085</c:v>
                </c:pt>
                <c:pt idx="3">
                  <c:v>145.13927544132548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A3-40A2-8A81-8ABCDC61771C}"/>
            </c:ext>
          </c:extLst>
        </c:ser>
        <c:ser>
          <c:idx val="1"/>
          <c:order val="1"/>
          <c:tx>
            <c:v>Panode, calorimetry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[pcalc_106MHz_03_ana.xlsx]data!$L$22,[pcalc_106MHz_03_ana.xlsx]data!$L$24,[pcalc_106MHz_03_ana.xlsx]data!$L$26,[pcalc_106MHz_03_ana.xlsx]data!$L$28</c:f>
              <c:numCache>
                <c:formatCode>0.00</c:formatCode>
                <c:ptCount val="4"/>
                <c:pt idx="0">
                  <c:v>31.405996888010435</c:v>
                </c:pt>
                <c:pt idx="1">
                  <c:v>43.243641868875905</c:v>
                </c:pt>
                <c:pt idx="2">
                  <c:v>55.322871441187608</c:v>
                </c:pt>
                <c:pt idx="3">
                  <c:v>69.334777745069175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A3-40A2-8A81-8ABCDC61771C}"/>
            </c:ext>
          </c:extLst>
        </c:ser>
        <c:ser>
          <c:idx val="2"/>
          <c:order val="2"/>
          <c:tx>
            <c:v>Pload, dir coupler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[pcalc_106MHz_03_ana.xlsx]data!$V$22,[pcalc_106MHz_03_ana.xlsx]data!$V$24,[pcalc_106MHz_03_ana.xlsx]data!$V$26,[pcalc_106MHz_03_ana.xlsx]data!$V$28</c:f>
              <c:numCache>
                <c:formatCode>0.00</c:formatCode>
                <c:ptCount val="4"/>
                <c:pt idx="0">
                  <c:v>47.51002002165594</c:v>
                </c:pt>
                <c:pt idx="1">
                  <c:v>79.390628340768316</c:v>
                </c:pt>
                <c:pt idx="2">
                  <c:v>113.96328270810362</c:v>
                </c:pt>
                <c:pt idx="3">
                  <c:v>144.48726939661549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A3-40A2-8A81-8ABCDC617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41464"/>
        <c:axId val="371642448"/>
      </c:scatterChart>
      <c:scatterChart>
        <c:scatterStyle val="lineMarker"/>
        <c:varyColors val="0"/>
        <c:ser>
          <c:idx val="3"/>
          <c:order val="3"/>
          <c:tx>
            <c:v>Efficiency (right axis)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[pcalc_106MHz_03_ana.xlsx]data!$N$22,[pcalc_106MHz_03_ana.xlsx]data!$N$24,[pcalc_106MHz_03_ana.xlsx]data!$N$26,[pcalc_106MHz_03_ana.xlsx]data!$N$28</c:f>
              <c:numCache>
                <c:formatCode>0.00</c:formatCode>
                <c:ptCount val="4"/>
                <c:pt idx="0">
                  <c:v>0.60144946689009526</c:v>
                </c:pt>
                <c:pt idx="1">
                  <c:v>0.63688739425730212</c:v>
                </c:pt>
                <c:pt idx="2">
                  <c:v>0.656017972343239</c:v>
                </c:pt>
                <c:pt idx="3">
                  <c:v>0.67672183784016127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A3-40A2-8A81-8ABCDC617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937176"/>
        <c:axId val="427225784"/>
      </c:scatterChart>
      <c:valAx>
        <c:axId val="37164146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DC anode V (kV)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2448"/>
        <c:crosses val="autoZero"/>
        <c:crossBetween val="midCat"/>
      </c:valAx>
      <c:valAx>
        <c:axId val="37164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 </a:t>
                </a:r>
                <a:r>
                  <a:rPr lang="en-US" sz="2000" dirty="0" err="1"/>
                  <a:t>IkW</a:t>
                </a:r>
                <a:r>
                  <a:rPr lang="en-US" sz="2000" dirty="0"/>
                  <a:t>)</a:t>
                </a:r>
              </a:p>
            </c:rich>
          </c:tx>
          <c:layout>
            <c:manualLayout>
              <c:xMode val="edge"/>
              <c:yMode val="edge"/>
              <c:x val="4.9565153589531839E-3"/>
              <c:y val="0.43616643060357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1464"/>
        <c:crosses val="autoZero"/>
        <c:crossBetween val="midCat"/>
      </c:valAx>
      <c:valAx>
        <c:axId val="427225784"/>
        <c:scaling>
          <c:orientation val="minMax"/>
          <c:max val="0.70000000000000007"/>
          <c:min val="0.6000000000000000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Efficiency</a:t>
                </a:r>
              </a:p>
            </c:rich>
          </c:tx>
          <c:layout>
            <c:manualLayout>
              <c:xMode val="edge"/>
              <c:yMode val="edge"/>
              <c:x val="0.94061462231958326"/>
              <c:y val="0.38443146891110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37176"/>
        <c:crosses val="max"/>
        <c:crossBetween val="midCat"/>
      </c:valAx>
      <c:valAx>
        <c:axId val="5979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225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959098862642169"/>
          <c:y val="0.20708923884514435"/>
          <c:w val="0.26385508658160711"/>
          <c:h val="0.32636770330338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8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4895742198891"/>
          <c:y val="0.19494607492245292"/>
          <c:w val="0.72640219451735211"/>
          <c:h val="0.67123693629205439"/>
        </c:manualLayout>
      </c:layout>
      <c:scatterChart>
        <c:scatterStyle val="lineMarker"/>
        <c:varyColors val="0"/>
        <c:ser>
          <c:idx val="0"/>
          <c:order val="0"/>
          <c:tx>
            <c:v>Pload, calorimetry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(data!$H$18,data!$H$21,data!$H$23,data!$H$25)</c:f>
              <c:numCache>
                <c:formatCode>0.00</c:formatCode>
                <c:ptCount val="4"/>
                <c:pt idx="0">
                  <c:v>43.709426381059757</c:v>
                </c:pt>
                <c:pt idx="1">
                  <c:v>69.636718755355133</c:v>
                </c:pt>
                <c:pt idx="2">
                  <c:v>103.14349398872606</c:v>
                </c:pt>
                <c:pt idx="3">
                  <c:v>137.96544281397971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05-4696-A909-9E1F1E028C5E}"/>
            </c:ext>
          </c:extLst>
        </c:ser>
        <c:ser>
          <c:idx val="1"/>
          <c:order val="1"/>
          <c:tx>
            <c:v>Panode, calorimetry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(data!$L$18,data!$L$21,data!$L$23,data!$L$25)</c:f>
              <c:numCache>
                <c:formatCode>0.00</c:formatCode>
                <c:ptCount val="4"/>
                <c:pt idx="0">
                  <c:v>16.866008372093024</c:v>
                </c:pt>
                <c:pt idx="1">
                  <c:v>27.21848244518273</c:v>
                </c:pt>
                <c:pt idx="2">
                  <c:v>41.454090418604657</c:v>
                </c:pt>
                <c:pt idx="3">
                  <c:v>58.422935122923612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05-4696-A909-9E1F1E02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41464"/>
        <c:axId val="371642448"/>
      </c:scatterChart>
      <c:scatterChart>
        <c:scatterStyle val="lineMarker"/>
        <c:varyColors val="0"/>
        <c:ser>
          <c:idx val="3"/>
          <c:order val="2"/>
          <c:tx>
            <c:v>Efficiency (right axis)</c:v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(data!$W$18,data!$W$21,data!$W$23,data!$W$25)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(data!$N$18,data!$N$21,data!$N$23,data!$N$25)</c:f>
              <c:numCache>
                <c:formatCode>0.00</c:formatCode>
                <c:ptCount val="4"/>
                <c:pt idx="0">
                  <c:v>0.72157016386555617</c:v>
                </c:pt>
                <c:pt idx="1">
                  <c:v>0.71897758604799034</c:v>
                </c:pt>
                <c:pt idx="2">
                  <c:v>0.71331408758649328</c:v>
                </c:pt>
                <c:pt idx="3">
                  <c:v>0.70251327631162552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05-4696-A909-9E1F1E02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937176"/>
        <c:axId val="427225784"/>
      </c:scatterChart>
      <c:valAx>
        <c:axId val="37164146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DC anode V (kV)</a:t>
                </a:r>
              </a:p>
            </c:rich>
          </c:tx>
          <c:layout>
            <c:manualLayout>
              <c:xMode val="edge"/>
              <c:yMode val="edge"/>
              <c:x val="0.33310422134733159"/>
              <c:y val="0.91526867096158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2448"/>
        <c:crosses val="autoZero"/>
        <c:crossBetween val="midCat"/>
      </c:valAx>
      <c:valAx>
        <c:axId val="37164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1464"/>
        <c:crosses val="autoZero"/>
        <c:crossBetween val="midCat"/>
      </c:valAx>
      <c:valAx>
        <c:axId val="427225784"/>
        <c:scaling>
          <c:orientation val="minMax"/>
          <c:max val="0.7400000000000001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37176"/>
        <c:crosses val="max"/>
        <c:crossBetween val="midCat"/>
      </c:valAx>
      <c:valAx>
        <c:axId val="5979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225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959098862642169"/>
          <c:y val="0.20708923884514435"/>
          <c:w val="0.36208460921551477"/>
          <c:h val="0.2560620376998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47343967504581"/>
          <c:y val="0.14152483822627418"/>
          <c:w val="0.77812775361012743"/>
          <c:h val="0.71653264942464823"/>
        </c:manualLayout>
      </c:layout>
      <c:scatterChart>
        <c:scatterStyle val="lineMarker"/>
        <c:varyColors val="0"/>
        <c:ser>
          <c:idx val="0"/>
          <c:order val="0"/>
          <c:tx>
            <c:v>Pload, calorimetry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[pcalc_106MHz_03_ana.xlsx]data!$H$22,[pcalc_106MHz_03_ana.xlsx]data!$H$24,[pcalc_106MHz_03_ana.xlsx]data!$H$26,[pcalc_106MHz_03_ana.xlsx]data!$H$28</c:f>
              <c:numCache>
                <c:formatCode>0.00</c:formatCode>
                <c:ptCount val="4"/>
                <c:pt idx="0">
                  <c:v>47.394542263068523</c:v>
                </c:pt>
                <c:pt idx="1">
                  <c:v>75.847904899176584</c:v>
                </c:pt>
                <c:pt idx="2">
                  <c:v>105.50783188960085</c:v>
                </c:pt>
                <c:pt idx="3">
                  <c:v>145.13927544132548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D2-44DD-9ABC-FBE05C1C291E}"/>
            </c:ext>
          </c:extLst>
        </c:ser>
        <c:ser>
          <c:idx val="1"/>
          <c:order val="1"/>
          <c:tx>
            <c:v>Panode, calorimetry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[pcalc_106MHz_03_ana.xlsx]data!$L$22,[pcalc_106MHz_03_ana.xlsx]data!$L$24,[pcalc_106MHz_03_ana.xlsx]data!$L$26,[pcalc_106MHz_03_ana.xlsx]data!$L$28</c:f>
              <c:numCache>
                <c:formatCode>0.00</c:formatCode>
                <c:ptCount val="4"/>
                <c:pt idx="0">
                  <c:v>31.405996888010435</c:v>
                </c:pt>
                <c:pt idx="1">
                  <c:v>43.243641868875905</c:v>
                </c:pt>
                <c:pt idx="2">
                  <c:v>55.322871441187608</c:v>
                </c:pt>
                <c:pt idx="3">
                  <c:v>69.334777745069175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D2-44DD-9ABC-FBE05C1C2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41464"/>
        <c:axId val="371642448"/>
      </c:scatterChart>
      <c:scatterChart>
        <c:scatterStyle val="lineMarker"/>
        <c:varyColors val="0"/>
        <c:ser>
          <c:idx val="3"/>
          <c:order val="2"/>
          <c:tx>
            <c:v>Efficiency (right axis)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[pcalc_106MHz_03_ana.xlsx]data!$N$22,[pcalc_106MHz_03_ana.xlsx]data!$N$24,[pcalc_106MHz_03_ana.xlsx]data!$N$26,[pcalc_106MHz_03_ana.xlsx]data!$N$28</c:f>
              <c:numCache>
                <c:formatCode>0.00</c:formatCode>
                <c:ptCount val="4"/>
                <c:pt idx="0">
                  <c:v>0.60144946689009526</c:v>
                </c:pt>
                <c:pt idx="1">
                  <c:v>0.63688739425730212</c:v>
                </c:pt>
                <c:pt idx="2">
                  <c:v>0.656017972343239</c:v>
                </c:pt>
                <c:pt idx="3">
                  <c:v>0.67672183784016127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2-44DD-9ABC-FBE05C1C2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937176"/>
        <c:axId val="427225784"/>
      </c:scatterChart>
      <c:valAx>
        <c:axId val="37164146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2448"/>
        <c:crosses val="autoZero"/>
        <c:crossBetween val="midCat"/>
      </c:valAx>
      <c:valAx>
        <c:axId val="37164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41464"/>
        <c:crosses val="autoZero"/>
        <c:crossBetween val="midCat"/>
      </c:valAx>
      <c:valAx>
        <c:axId val="427225784"/>
        <c:scaling>
          <c:orientation val="minMax"/>
          <c:max val="0.7400000000000001"/>
          <c:min val="0.60000000000000009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37176"/>
        <c:crosses val="max"/>
        <c:crossBetween val="midCat"/>
      </c:valAx>
      <c:valAx>
        <c:axId val="5979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225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959098862642169"/>
          <c:y val="0.20708923884514435"/>
          <c:w val="0.32741728541092951"/>
          <c:h val="0.2045468861846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67046671659808"/>
          <c:y val="0.14545098039215687"/>
          <c:w val="0.77918005114416589"/>
          <c:h val="0.6921831094642581"/>
        </c:manualLayout>
      </c:layout>
      <c:scatterChart>
        <c:scatterStyle val="lineMarker"/>
        <c:varyColors val="0"/>
        <c:ser>
          <c:idx val="0"/>
          <c:order val="0"/>
          <c:tx>
            <c:v>Front Panel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[pcalc_106MHz_03_ana.xlsx]data!$AA$22,[pcalc_106MHz_03_ana.xlsx]data!$AA$24,[pcalc_106MHz_03_ana.xlsx]data!$AA$26,[pcalc_106MHz_03_ana.xlsx]data!$AA$28</c:f>
              <c:numCache>
                <c:formatCode>0.0</c:formatCode>
                <c:ptCount val="4"/>
                <c:pt idx="0" formatCode="0.000">
                  <c:v>2.0299999999999998</c:v>
                </c:pt>
                <c:pt idx="1">
                  <c:v>2.96</c:v>
                </c:pt>
                <c:pt idx="2">
                  <c:v>3.78</c:v>
                </c:pt>
                <c:pt idx="3">
                  <c:v>4.72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2F-40B7-AF61-D44B8288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913624"/>
        <c:axId val="319913952"/>
      </c:scatterChart>
      <c:valAx>
        <c:axId val="31991362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anode V (kV)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13952"/>
        <c:crosses val="autoZero"/>
        <c:crossBetween val="midCat"/>
      </c:valAx>
      <c:valAx>
        <c:axId val="3199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FWD drive power</a:t>
                </a:r>
              </a:p>
            </c:rich>
          </c:tx>
          <c:layout>
            <c:manualLayout>
              <c:xMode val="edge"/>
              <c:yMode val="edge"/>
              <c:x val="5.1852372576531797E-4"/>
              <c:y val="0.28267083895186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13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588439140419948"/>
          <c:y val="0.15142304939155332"/>
          <c:w val="0.19719694760377171"/>
          <c:h val="0.13370434651302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74702750808724"/>
          <c:y val="0.14545098039215687"/>
          <c:w val="0.70610350820297341"/>
          <c:h val="0.70475723952236768"/>
        </c:manualLayout>
      </c:layout>
      <c:scatterChart>
        <c:scatterStyle val="lineMarker"/>
        <c:varyColors val="0"/>
        <c:ser>
          <c:idx val="0"/>
          <c:order val="0"/>
          <c:tx>
            <c:v>Front Panel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[pcalc_106MHz_03_ana.xlsx]data!$AC$22,[pcalc_106MHz_03_ana.xlsx]data!$AC$24,[pcalc_106MHz_03_ana.xlsx]data!$AC$26,[pcalc_106MHz_03_ana.xlsx]data!$AC$28</c:f>
              <c:numCache>
                <c:formatCode>0.000</c:formatCode>
                <c:ptCount val="4"/>
                <c:pt idx="0">
                  <c:v>0.36945812807881778</c:v>
                </c:pt>
                <c:pt idx="1">
                  <c:v>0.38175675675675674</c:v>
                </c:pt>
                <c:pt idx="2">
                  <c:v>0.38624338624338628</c:v>
                </c:pt>
                <c:pt idx="3">
                  <c:v>0.40466101694915257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DE-4D4B-AD0B-1B051ED3B108}"/>
            </c:ext>
          </c:extLst>
        </c:ser>
        <c:ser>
          <c:idx val="1"/>
          <c:order val="1"/>
          <c:tx>
            <c:v>dir Cplr, Pmeter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[pcalc_106MHz_03_ana.xlsx]data!$AH$22,[pcalc_106MHz_03_ana.xlsx]data!$AH$24,[pcalc_106MHz_03_ana.xlsx]data!$AH$26,[pcalc_106MHz_03_ana.xlsx]data!$AH$28</c:f>
              <c:numCache>
                <c:formatCode>0.000</c:formatCode>
                <c:ptCount val="4"/>
                <c:pt idx="0">
                  <c:v>0.29737194950692919</c:v>
                </c:pt>
                <c:pt idx="1">
                  <c:v>0.28529883615207147</c:v>
                </c:pt>
                <c:pt idx="2">
                  <c:v>0.29194429974027031</c:v>
                </c:pt>
                <c:pt idx="3">
                  <c:v>0.30220385498282665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DE-4D4B-AD0B-1B051ED3B108}"/>
            </c:ext>
          </c:extLst>
        </c:ser>
        <c:ser>
          <c:idx val="2"/>
          <c:order val="2"/>
          <c:tx>
            <c:v>dir Cplr, 100 MHz scope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[pcalc_106MHz_03_ana.xlsx]data!$AN$22,[pcalc_106MHz_03_ana.xlsx]data!$AN$24,[pcalc_106MHz_03_ana.xlsx]data!$AN$26,[pcalc_106MHz_03_ana.xlsx]data!$AN$28</c:f>
              <c:numCache>
                <c:formatCode>General</c:formatCode>
                <c:ptCount val="4"/>
                <c:pt idx="0">
                  <c:v>0.28543185509786972</c:v>
                </c:pt>
                <c:pt idx="1">
                  <c:v>0.27427872747730803</c:v>
                </c:pt>
                <c:pt idx="2">
                  <c:v>0.28254750204745993</c:v>
                </c:pt>
                <c:pt idx="3">
                  <c:v>0.27642541029200596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DE-4D4B-AD0B-1B051ED3B108}"/>
            </c:ext>
          </c:extLst>
        </c:ser>
        <c:ser>
          <c:idx val="3"/>
          <c:order val="3"/>
          <c:tx>
            <c:v>cath res dc 1/4 x 4, 500 MHz scope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[pcalc_106MHz_03_ana.xlsx]data!$W$22,[pcalc_106MHz_03_ana.xlsx]data!$W$24,[pcalc_106MHz_03_ana.xlsx]data!$W$26,[pcalc_106MHz_03_ana.xlsx]data!$W$28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[pcalc_106MHz_03_ana.xlsx]data!$AT$22,[pcalc_106MHz_03_ana.xlsx]data!$AT$24,[pcalc_106MHz_03_ana.xlsx]data!$AT$26,[pcalc_106MHz_03_ana.xlsx]data!$AT$28</c:f>
              <c:numCache>
                <c:formatCode>0.000</c:formatCode>
                <c:ptCount val="4"/>
                <c:pt idx="0">
                  <c:v>0.4301221941304641</c:v>
                </c:pt>
                <c:pt idx="1">
                  <c:v>0.47175839349252191</c:v>
                </c:pt>
                <c:pt idx="2">
                  <c:v>0.48315061181116548</c:v>
                </c:pt>
                <c:pt idx="3">
                  <c:v>0.51191580042145701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DE-4D4B-AD0B-1B051ED3B108}"/>
            </c:ext>
          </c:extLst>
        </c:ser>
        <c:ser>
          <c:idx val="4"/>
          <c:order val="4"/>
          <c:tx>
            <c:v>cath res dc 1/4 x4, Pmeter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[pcalc_106MHz_03_ana.xlsx]data!$W$28</c:f>
              <c:numCache>
                <c:formatCode>General</c:formatCode>
                <c:ptCount val="1"/>
                <c:pt idx="0">
                  <c:v>21</c:v>
                </c:pt>
              </c:numCache>
            </c:numRef>
          </c:xVal>
          <c:yVal>
            <c:numRef>
              <c:f>[pcalc_106MHz_03_ana.xlsx]data!$AY$28</c:f>
              <c:numCache>
                <c:formatCode>General</c:formatCode>
                <c:ptCount val="1"/>
                <c:pt idx="0">
                  <c:v>0.42169650342858228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6DE-4D4B-AD0B-1B051ED3B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913624"/>
        <c:axId val="319913952"/>
      </c:scatterChart>
      <c:valAx>
        <c:axId val="31991362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anode V (kV)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13952"/>
        <c:crosses val="autoZero"/>
        <c:crossBetween val="midCat"/>
      </c:valAx>
      <c:valAx>
        <c:axId val="3199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FWD drive power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913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143253025683459"/>
          <c:y val="0.57478862951135568"/>
          <c:w val="0.41777302305580033"/>
          <c:h val="0.27127133499074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0.08779</cdr:x>
      <cdr:y>1.86883E-7</cdr:y>
    </cdr:from>
    <cdr:to>
      <cdr:x>0.96296</cdr:x>
      <cdr:y>0.13229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A631E770-5DBB-47A4-8064-78639B9881D6}"/>
            </a:ext>
          </a:extLst>
        </cdr:cNvPr>
        <cdr:cNvSpPr txBox="1"/>
      </cdr:nvSpPr>
      <cdr:spPr>
        <a:xfrm xmlns:a="http://schemas.openxmlformats.org/drawingml/2006/main">
          <a:off x="722489" y="1"/>
          <a:ext cx="720231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baseline="0" dirty="0"/>
            <a:t>Forward power for 300 mA screen current, given anode voltage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0.13953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F13ECC4F-2301-46A3-A3A9-E1EFF304B655}"/>
            </a:ext>
          </a:extLst>
        </cdr:cNvPr>
        <cdr:cNvSpPr txBox="1"/>
      </cdr:nvSpPr>
      <cdr:spPr>
        <a:xfrm xmlns:a="http://schemas.openxmlformats.org/drawingml/2006/main">
          <a:off x="0" y="0"/>
          <a:ext cx="7413449" cy="71019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Fraction</a:t>
          </a:r>
          <a:r>
            <a:rPr lang="en-US" sz="1600" baseline="0" dirty="0"/>
            <a:t> reflected d</a:t>
          </a:r>
          <a:r>
            <a:rPr lang="en-US" sz="1600" dirty="0"/>
            <a:t>rive</a:t>
          </a:r>
          <a:r>
            <a:rPr lang="en-US" sz="1600" baseline="0" dirty="0"/>
            <a:t> power given anode voltage and drive power producing</a:t>
          </a:r>
        </a:p>
        <a:p xmlns:a="http://schemas.openxmlformats.org/drawingml/2006/main">
          <a:r>
            <a:rPr lang="en-US" sz="1600" baseline="0" dirty="0"/>
            <a:t>300 mA screen current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7/20/2017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Y567B PA test at 106 MHz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Robyn Madrak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 Jul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Previously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042988"/>
            <a:ext cx="8153400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Already tested at 76 MHz, got to ~ 150 kW (Need ~50 kW)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7/20/2017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Robyn Madrak | Booster 2nd Harmonic Cavity Meeting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14" y="2422008"/>
            <a:ext cx="6205641" cy="3728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106 MHz test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79" y="1084917"/>
            <a:ext cx="2974213" cy="50906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10844" y="1043046"/>
            <a:ext cx="5390269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cathode resonator with a better response at 106 MHz (and a sufficient response at 76 MHz)</a:t>
            </a:r>
          </a:p>
          <a:p>
            <a:r>
              <a:rPr lang="en-US" dirty="0"/>
              <a:t>Anode resonator is 3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/4, since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/4 was not possible at this frequency (too small)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70755" y="2754489"/>
            <a:ext cx="1840089" cy="875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56530" y="1580189"/>
            <a:ext cx="1954314" cy="437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6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was done last time, several data points were taken at varying DC anode voltages</a:t>
            </a:r>
          </a:p>
          <a:p>
            <a:r>
              <a:rPr lang="en-US" dirty="0"/>
              <a:t>The drive power from the </a:t>
            </a:r>
            <a:r>
              <a:rPr lang="en-US" dirty="0" err="1"/>
              <a:t>Tomco</a:t>
            </a:r>
            <a:r>
              <a:rPr lang="en-US" dirty="0"/>
              <a:t> was set to that which produced 300 mA screen current</a:t>
            </a:r>
          </a:p>
          <a:p>
            <a:r>
              <a:rPr lang="en-US" dirty="0"/>
              <a:t>The duty cycle was 50% which ~40 </a:t>
            </a:r>
            <a:r>
              <a:rPr lang="en-US" dirty="0" err="1"/>
              <a:t>ms</a:t>
            </a:r>
            <a:r>
              <a:rPr lang="en-US" dirty="0"/>
              <a:t> wide pulses</a:t>
            </a:r>
          </a:p>
          <a:p>
            <a:r>
              <a:rPr lang="en-US" dirty="0"/>
              <a:t>Measured quantities: Anode DC voltage and current, output (load) power, dissipated anode power, cathode and anode response, forward and reflected drive power, reflected drive power at cathode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1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power and anode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9645" y="103664"/>
            <a:ext cx="369005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At 106 MHz, only need 28 kW for 100 kV in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For extraction may only need 30 kV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07150A9-E436-4166-86F1-5958BE35A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001295"/>
              </p:ext>
            </p:extLst>
          </p:nvPr>
        </p:nvGraphicFramePr>
        <p:xfrm>
          <a:off x="79022" y="1230047"/>
          <a:ext cx="8060267" cy="489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54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901983"/>
              </p:ext>
            </p:extLst>
          </p:nvPr>
        </p:nvGraphicFramePr>
        <p:xfrm>
          <a:off x="114300" y="1045801"/>
          <a:ext cx="4581878" cy="462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07150A9-E436-4166-86F1-5958BE35A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910853"/>
              </p:ext>
            </p:extLst>
          </p:nvPr>
        </p:nvGraphicFramePr>
        <p:xfrm>
          <a:off x="4526844" y="1333500"/>
          <a:ext cx="4388557" cy="433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9778" y="136264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76 MHz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138" y="136498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106 MHz</a:t>
            </a:r>
          </a:p>
        </p:txBody>
      </p:sp>
    </p:spTree>
    <p:extLst>
      <p:ext uri="{BB962C8B-B14F-4D97-AF65-F5344CB8AC3E}">
        <p14:creationId xmlns:p14="http://schemas.microsoft.com/office/powerpoint/2010/main" val="23712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power (out of 8 kW max from </a:t>
            </a:r>
            <a:r>
              <a:rPr lang="en-US" dirty="0" err="1"/>
              <a:t>Tomco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A630D7-F68F-4DAB-B637-8306A83D1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094183"/>
              </p:ext>
            </p:extLst>
          </p:nvPr>
        </p:nvGraphicFramePr>
        <p:xfrm>
          <a:off x="395111" y="869244"/>
          <a:ext cx="8229600" cy="535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18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 of power reflected: low power </a:t>
            </a:r>
            <a:r>
              <a:rPr lang="en-US" dirty="0" err="1"/>
              <a:t>meas</a:t>
            </a:r>
            <a:r>
              <a:rPr lang="en-US" dirty="0"/>
              <a:t> was ~62%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D921C52-9F19-471A-95D0-D0BEF7CAE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252383"/>
              </p:ext>
            </p:extLst>
          </p:nvPr>
        </p:nvGraphicFramePr>
        <p:xfrm>
          <a:off x="112889" y="1006122"/>
          <a:ext cx="7413449" cy="508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42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 we have low level measurements, we need to high power test at 76 MHz with the new cathode resonator</a:t>
            </a:r>
          </a:p>
          <a:p>
            <a:pPr lvl="1"/>
            <a:r>
              <a:rPr lang="en-US" dirty="0"/>
              <a:t>The tube loading is not present during low power testing and thus the impedance seen by the drive is different</a:t>
            </a:r>
          </a:p>
          <a:p>
            <a:pPr lvl="1"/>
            <a:r>
              <a:rPr lang="en-US" dirty="0"/>
              <a:t>Not expected to be a problem, but must be verified</a:t>
            </a:r>
          </a:p>
          <a:p>
            <a:endParaRPr lang="en-US" dirty="0"/>
          </a:p>
          <a:p>
            <a:r>
              <a:rPr lang="en-US" dirty="0"/>
              <a:t>The tetrode itself produces more power than we require and both frequencies.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Robyn Madrak | Booster 2nd Harmonic Cavity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7911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655</TotalTime>
  <Words>418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FNAL_TemplateMac_060514</vt:lpstr>
      <vt:lpstr>Fermilab: Footer Only</vt:lpstr>
      <vt:lpstr>Y567B PA test at 106 MHz</vt:lpstr>
      <vt:lpstr>Previously</vt:lpstr>
      <vt:lpstr>106 MHz test</vt:lpstr>
      <vt:lpstr>Procedure</vt:lpstr>
      <vt:lpstr>Output power and anode power</vt:lpstr>
      <vt:lpstr>Comparison</vt:lpstr>
      <vt:lpstr>Drive power (out of 8 kW max from Tomco)</vt:lpstr>
      <vt:lpstr>Fraction of power reflected: low power meas was ~62%</vt:lpstr>
      <vt:lpstr>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Y567B PA test at 76 MHz</dc:title>
  <dc:creator>Robyn Madrak</dc:creator>
  <cp:lastModifiedBy>Robyn L. Madrak plant x6668 14079N</cp:lastModifiedBy>
  <cp:revision>27</cp:revision>
  <cp:lastPrinted>2014-01-20T19:40:21Z</cp:lastPrinted>
  <dcterms:created xsi:type="dcterms:W3CDTF">2017-01-18T16:15:35Z</dcterms:created>
  <dcterms:modified xsi:type="dcterms:W3CDTF">2017-07-18T22:24:18Z</dcterms:modified>
</cp:coreProperties>
</file>