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1" r:id="rId4"/>
    <p:sldId id="262" r:id="rId5"/>
    <p:sldId id="258" r:id="rId6"/>
    <p:sldId id="259" r:id="rId7"/>
    <p:sldId id="260"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126" d="100"/>
          <a:sy n="126"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EE60D-E791-4409-A5DA-AD896A4A34AF}" type="datetimeFigureOut">
              <a:rPr lang="en-US" smtClean="0"/>
              <a:t>9/28/2017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907F7-4E74-4FB1-9432-9F579ABE34F0}" type="slidenum">
              <a:rPr lang="en-US" smtClean="0"/>
              <a:t>‹#›</a:t>
            </a:fld>
            <a:endParaRPr lang="en-US"/>
          </a:p>
        </p:txBody>
      </p:sp>
    </p:spTree>
    <p:extLst>
      <p:ext uri="{BB962C8B-B14F-4D97-AF65-F5344CB8AC3E}">
        <p14:creationId xmlns:p14="http://schemas.microsoft.com/office/powerpoint/2010/main" val="247572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9/28/2017</a:t>
            </a:r>
          </a:p>
        </p:txBody>
      </p:sp>
      <p:sp>
        <p:nvSpPr>
          <p:cNvPr id="5" name="Footer Placeholder 4"/>
          <p:cNvSpPr>
            <a:spLocks noGrp="1"/>
          </p:cNvSpPr>
          <p:nvPr>
            <p:ph type="ftr" sz="quarter" idx="11"/>
          </p:nvPr>
        </p:nvSpPr>
        <p:spPr/>
        <p:txBody>
          <a:bodyPr/>
          <a:lstStyle/>
          <a:p>
            <a:r>
              <a:rPr lang="en-US"/>
              <a:t>2-nd Harmonic Booster Cavity Meeting</a:t>
            </a:r>
          </a:p>
        </p:txBody>
      </p:sp>
      <p:sp>
        <p:nvSpPr>
          <p:cNvPr id="6" name="Slide Number Placeholder 5"/>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357681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9/28/2017</a:t>
            </a:r>
          </a:p>
        </p:txBody>
      </p:sp>
      <p:sp>
        <p:nvSpPr>
          <p:cNvPr id="5" name="Footer Placeholder 4"/>
          <p:cNvSpPr>
            <a:spLocks noGrp="1"/>
          </p:cNvSpPr>
          <p:nvPr>
            <p:ph type="ftr" sz="quarter" idx="11"/>
          </p:nvPr>
        </p:nvSpPr>
        <p:spPr/>
        <p:txBody>
          <a:bodyPr/>
          <a:lstStyle/>
          <a:p>
            <a:r>
              <a:rPr lang="en-US"/>
              <a:t>2-nd Harmonic Booster Cavity Meeting</a:t>
            </a:r>
          </a:p>
        </p:txBody>
      </p:sp>
      <p:sp>
        <p:nvSpPr>
          <p:cNvPr id="6" name="Slide Number Placeholder 5"/>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967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9/28/2017</a:t>
            </a:r>
          </a:p>
        </p:txBody>
      </p:sp>
      <p:sp>
        <p:nvSpPr>
          <p:cNvPr id="5" name="Footer Placeholder 4"/>
          <p:cNvSpPr>
            <a:spLocks noGrp="1"/>
          </p:cNvSpPr>
          <p:nvPr>
            <p:ph type="ftr" sz="quarter" idx="11"/>
          </p:nvPr>
        </p:nvSpPr>
        <p:spPr/>
        <p:txBody>
          <a:bodyPr/>
          <a:lstStyle/>
          <a:p>
            <a:r>
              <a:rPr lang="en-US"/>
              <a:t>2-nd Harmonic Booster Cavity Meeting</a:t>
            </a:r>
          </a:p>
        </p:txBody>
      </p:sp>
      <p:sp>
        <p:nvSpPr>
          <p:cNvPr id="6" name="Slide Number Placeholder 5"/>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92756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9/28/2017</a:t>
            </a:r>
          </a:p>
        </p:txBody>
      </p:sp>
      <p:sp>
        <p:nvSpPr>
          <p:cNvPr id="5" name="Footer Placeholder 4"/>
          <p:cNvSpPr>
            <a:spLocks noGrp="1"/>
          </p:cNvSpPr>
          <p:nvPr>
            <p:ph type="ftr" sz="quarter" idx="11"/>
          </p:nvPr>
        </p:nvSpPr>
        <p:spPr/>
        <p:txBody>
          <a:bodyPr/>
          <a:lstStyle/>
          <a:p>
            <a:r>
              <a:rPr lang="en-US"/>
              <a:t>2-nd Harmonic Booster Cavity Meeting</a:t>
            </a:r>
          </a:p>
        </p:txBody>
      </p:sp>
      <p:sp>
        <p:nvSpPr>
          <p:cNvPr id="6" name="Slide Number Placeholder 5"/>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58684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9/28/2017</a:t>
            </a:r>
          </a:p>
        </p:txBody>
      </p:sp>
      <p:sp>
        <p:nvSpPr>
          <p:cNvPr id="5" name="Footer Placeholder 4"/>
          <p:cNvSpPr>
            <a:spLocks noGrp="1"/>
          </p:cNvSpPr>
          <p:nvPr>
            <p:ph type="ftr" sz="quarter" idx="11"/>
          </p:nvPr>
        </p:nvSpPr>
        <p:spPr/>
        <p:txBody>
          <a:bodyPr/>
          <a:lstStyle/>
          <a:p>
            <a:r>
              <a:rPr lang="en-US"/>
              <a:t>2-nd Harmonic Booster Cavity Meeting</a:t>
            </a:r>
          </a:p>
        </p:txBody>
      </p:sp>
      <p:sp>
        <p:nvSpPr>
          <p:cNvPr id="6" name="Slide Number Placeholder 5"/>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234936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9/28/2017</a:t>
            </a:r>
          </a:p>
        </p:txBody>
      </p:sp>
      <p:sp>
        <p:nvSpPr>
          <p:cNvPr id="6" name="Footer Placeholder 5"/>
          <p:cNvSpPr>
            <a:spLocks noGrp="1"/>
          </p:cNvSpPr>
          <p:nvPr>
            <p:ph type="ftr" sz="quarter" idx="11"/>
          </p:nvPr>
        </p:nvSpPr>
        <p:spPr/>
        <p:txBody>
          <a:bodyPr/>
          <a:lstStyle/>
          <a:p>
            <a:r>
              <a:rPr lang="en-US"/>
              <a:t>2-nd Harmonic Booster Cavity Meeting</a:t>
            </a:r>
          </a:p>
        </p:txBody>
      </p:sp>
      <p:sp>
        <p:nvSpPr>
          <p:cNvPr id="7" name="Slide Number Placeholder 6"/>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13194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9/28/2017</a:t>
            </a:r>
          </a:p>
        </p:txBody>
      </p:sp>
      <p:sp>
        <p:nvSpPr>
          <p:cNvPr id="8" name="Footer Placeholder 7"/>
          <p:cNvSpPr>
            <a:spLocks noGrp="1"/>
          </p:cNvSpPr>
          <p:nvPr>
            <p:ph type="ftr" sz="quarter" idx="11"/>
          </p:nvPr>
        </p:nvSpPr>
        <p:spPr/>
        <p:txBody>
          <a:bodyPr/>
          <a:lstStyle/>
          <a:p>
            <a:r>
              <a:rPr lang="en-US"/>
              <a:t>2-nd Harmonic Booster Cavity Meeting</a:t>
            </a:r>
          </a:p>
        </p:txBody>
      </p:sp>
      <p:sp>
        <p:nvSpPr>
          <p:cNvPr id="9" name="Slide Number Placeholder 8"/>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371645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114101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9/28/2017</a:t>
            </a:r>
          </a:p>
        </p:txBody>
      </p:sp>
      <p:sp>
        <p:nvSpPr>
          <p:cNvPr id="3" name="Footer Placeholder 2"/>
          <p:cNvSpPr>
            <a:spLocks noGrp="1"/>
          </p:cNvSpPr>
          <p:nvPr>
            <p:ph type="ftr" sz="quarter" idx="11"/>
          </p:nvPr>
        </p:nvSpPr>
        <p:spPr/>
        <p:txBody>
          <a:bodyPr/>
          <a:lstStyle/>
          <a:p>
            <a:r>
              <a:rPr lang="en-US"/>
              <a:t>2-nd Harmonic Booster Cavity Meeting</a:t>
            </a:r>
          </a:p>
        </p:txBody>
      </p:sp>
      <p:sp>
        <p:nvSpPr>
          <p:cNvPr id="4" name="Slide Number Placeholder 3"/>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86720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9/28/2017</a:t>
            </a:r>
          </a:p>
        </p:txBody>
      </p:sp>
      <p:sp>
        <p:nvSpPr>
          <p:cNvPr id="6" name="Footer Placeholder 5"/>
          <p:cNvSpPr>
            <a:spLocks noGrp="1"/>
          </p:cNvSpPr>
          <p:nvPr>
            <p:ph type="ftr" sz="quarter" idx="11"/>
          </p:nvPr>
        </p:nvSpPr>
        <p:spPr/>
        <p:txBody>
          <a:bodyPr/>
          <a:lstStyle/>
          <a:p>
            <a:r>
              <a:rPr lang="en-US"/>
              <a:t>2-nd Harmonic Booster Cavity Meeting</a:t>
            </a:r>
          </a:p>
        </p:txBody>
      </p:sp>
      <p:sp>
        <p:nvSpPr>
          <p:cNvPr id="7" name="Slide Number Placeholder 6"/>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219406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9/28/2017</a:t>
            </a:r>
          </a:p>
        </p:txBody>
      </p:sp>
      <p:sp>
        <p:nvSpPr>
          <p:cNvPr id="6" name="Footer Placeholder 5"/>
          <p:cNvSpPr>
            <a:spLocks noGrp="1"/>
          </p:cNvSpPr>
          <p:nvPr>
            <p:ph type="ftr" sz="quarter" idx="11"/>
          </p:nvPr>
        </p:nvSpPr>
        <p:spPr/>
        <p:txBody>
          <a:bodyPr/>
          <a:lstStyle/>
          <a:p>
            <a:r>
              <a:rPr lang="en-US"/>
              <a:t>2-nd Harmonic Booster Cavity Meeting</a:t>
            </a:r>
          </a:p>
        </p:txBody>
      </p:sp>
      <p:sp>
        <p:nvSpPr>
          <p:cNvPr id="7" name="Slide Number Placeholder 6"/>
          <p:cNvSpPr>
            <a:spLocks noGrp="1"/>
          </p:cNvSpPr>
          <p:nvPr>
            <p:ph type="sldNum" sz="quarter" idx="12"/>
          </p:nvPr>
        </p:nvSpPr>
        <p:spPr/>
        <p:txBody>
          <a:bodyPr/>
          <a:lstStyle/>
          <a:p>
            <a:fld id="{6E5A38AC-E84F-418C-9AF1-0ED3B3A29C8D}" type="slidenum">
              <a:rPr lang="en-US" smtClean="0"/>
              <a:t>‹#›</a:t>
            </a:fld>
            <a:endParaRPr lang="en-US"/>
          </a:p>
        </p:txBody>
      </p:sp>
    </p:spTree>
    <p:extLst>
      <p:ext uri="{BB962C8B-B14F-4D97-AF65-F5344CB8AC3E}">
        <p14:creationId xmlns:p14="http://schemas.microsoft.com/office/powerpoint/2010/main" val="2286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9/28/2017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Harmonic Booster Cavity Meeting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A38AC-E84F-418C-9AF1-0ED3B3A29C8D}" type="slidenum">
              <a:rPr lang="en-US" smtClean="0"/>
              <a:t>‹#›</a:t>
            </a:fld>
            <a:endParaRPr lang="en-US"/>
          </a:p>
        </p:txBody>
      </p:sp>
    </p:spTree>
    <p:extLst>
      <p:ext uri="{BB962C8B-B14F-4D97-AF65-F5344CB8AC3E}">
        <p14:creationId xmlns:p14="http://schemas.microsoft.com/office/powerpoint/2010/main" val="1937526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1260" y="998220"/>
            <a:ext cx="3352800" cy="982980"/>
          </a:xfrm>
        </p:spPr>
        <p:txBody>
          <a:bodyPr>
            <a:normAutofit fontScale="90000"/>
          </a:bodyPr>
          <a:lstStyle/>
          <a:p>
            <a:r>
              <a:rPr lang="en-US" sz="4000" b="1" dirty="0">
                <a:solidFill>
                  <a:srgbClr val="7030A0"/>
                </a:solidFill>
              </a:rPr>
              <a:t>Understanding Loss Coefficient </a:t>
            </a:r>
          </a:p>
        </p:txBody>
      </p:sp>
      <p:sp>
        <p:nvSpPr>
          <p:cNvPr id="3" name="Subtitle 2"/>
          <p:cNvSpPr>
            <a:spLocks noGrp="1"/>
          </p:cNvSpPr>
          <p:nvPr>
            <p:ph type="subTitle" idx="1"/>
          </p:nvPr>
        </p:nvSpPr>
        <p:spPr>
          <a:xfrm>
            <a:off x="1441858" y="2942432"/>
            <a:ext cx="5684520" cy="817562"/>
          </a:xfrm>
        </p:spPr>
        <p:txBody>
          <a:bodyPr/>
          <a:lstStyle/>
          <a:p>
            <a:r>
              <a:rPr lang="en-US" dirty="0">
                <a:solidFill>
                  <a:srgbClr val="0070C0"/>
                </a:solidFill>
              </a:rPr>
              <a:t>Based in the latest results of measurements of the garnet ring assembly in the test setup</a:t>
            </a:r>
          </a:p>
        </p:txBody>
      </p:sp>
      <p:sp>
        <p:nvSpPr>
          <p:cNvPr id="4" name="Date Placeholder 3"/>
          <p:cNvSpPr>
            <a:spLocks noGrp="1"/>
          </p:cNvSpPr>
          <p:nvPr>
            <p:ph type="dt" sz="half" idx="10"/>
          </p:nvPr>
        </p:nvSpPr>
        <p:spPr/>
        <p:txBody>
          <a:bodyPr/>
          <a:lstStyle/>
          <a:p>
            <a:r>
              <a:rPr lang="en-US"/>
              <a:t>9/28/2017</a:t>
            </a:r>
            <a:endParaRPr lang="en-US" dirty="0"/>
          </a:p>
        </p:txBody>
      </p:sp>
      <p:sp>
        <p:nvSpPr>
          <p:cNvPr id="5" name="Footer Placeholder 4"/>
          <p:cNvSpPr>
            <a:spLocks noGrp="1"/>
          </p:cNvSpPr>
          <p:nvPr>
            <p:ph type="ftr" sz="quarter" idx="11"/>
          </p:nvPr>
        </p:nvSpPr>
        <p:spPr/>
        <p:txBody>
          <a:bodyPr/>
          <a:lstStyle/>
          <a:p>
            <a:r>
              <a:rPr lang="en-US"/>
              <a:t>2-nd Harmonic Booster Cavity Meeting</a:t>
            </a:r>
            <a:endParaRPr lang="en-US" dirty="0"/>
          </a:p>
        </p:txBody>
      </p:sp>
      <p:sp>
        <p:nvSpPr>
          <p:cNvPr id="6" name="Slide Number Placeholder 5"/>
          <p:cNvSpPr>
            <a:spLocks noGrp="1"/>
          </p:cNvSpPr>
          <p:nvPr>
            <p:ph type="sldNum" sz="quarter" idx="12"/>
          </p:nvPr>
        </p:nvSpPr>
        <p:spPr/>
        <p:txBody>
          <a:bodyPr/>
          <a:lstStyle/>
          <a:p>
            <a:fld id="{6E5A38AC-E84F-418C-9AF1-0ED3B3A29C8D}" type="slidenum">
              <a:rPr lang="en-US" smtClean="0"/>
              <a:t>1</a:t>
            </a:fld>
            <a:endParaRPr lang="en-US"/>
          </a:p>
        </p:txBody>
      </p:sp>
    </p:spTree>
    <p:extLst>
      <p:ext uri="{BB962C8B-B14F-4D97-AF65-F5344CB8AC3E}">
        <p14:creationId xmlns:p14="http://schemas.microsoft.com/office/powerpoint/2010/main" val="405809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790" y="113457"/>
            <a:ext cx="2651445" cy="482162"/>
          </a:xfrm>
        </p:spPr>
        <p:txBody>
          <a:bodyPr>
            <a:normAutofit fontScale="90000"/>
          </a:bodyPr>
          <a:lstStyle/>
          <a:p>
            <a:r>
              <a:rPr lang="en-US" b="1" dirty="0">
                <a:solidFill>
                  <a:srgbClr val="7030A0"/>
                </a:solidFill>
              </a:rPr>
              <a:t>Conclusion</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10</a:t>
            </a:fld>
            <a:endParaRPr lang="en-US"/>
          </a:p>
        </p:txBody>
      </p:sp>
      <p:sp>
        <p:nvSpPr>
          <p:cNvPr id="6" name="TextBox 5"/>
          <p:cNvSpPr txBox="1"/>
          <p:nvPr/>
        </p:nvSpPr>
        <p:spPr>
          <a:xfrm>
            <a:off x="838200" y="1259993"/>
            <a:ext cx="6614160" cy="1631216"/>
          </a:xfrm>
          <a:prstGeom prst="rect">
            <a:avLst/>
          </a:prstGeom>
          <a:noFill/>
        </p:spPr>
        <p:txBody>
          <a:bodyPr wrap="square" rtlCol="0">
            <a:spAutoFit/>
          </a:bodyPr>
          <a:lstStyle/>
          <a:p>
            <a:pPr algn="ctr"/>
            <a:r>
              <a:rPr lang="en-US" sz="2000" dirty="0">
                <a:solidFill>
                  <a:srgbClr val="0070C0"/>
                </a:solidFill>
              </a:rPr>
              <a:t>Still have little idea why the measurement data cannot be fitted by adjusting parameters of the model, like it was possible to make long time ago.</a:t>
            </a:r>
          </a:p>
          <a:p>
            <a:pPr algn="ctr"/>
            <a:endParaRPr lang="en-US" sz="2000" dirty="0">
              <a:solidFill>
                <a:srgbClr val="0070C0"/>
              </a:solidFill>
            </a:endParaRPr>
          </a:p>
          <a:p>
            <a:pPr algn="ctr"/>
            <a:r>
              <a:rPr lang="en-US" sz="2000" dirty="0">
                <a:solidFill>
                  <a:srgbClr val="0070C0"/>
                </a:solidFill>
              </a:rPr>
              <a:t>Next (maybe not last) resort is to improve the test cavity.</a:t>
            </a:r>
          </a:p>
        </p:txBody>
      </p:sp>
    </p:spTree>
    <p:extLst>
      <p:ext uri="{BB962C8B-B14F-4D97-AF65-F5344CB8AC3E}">
        <p14:creationId xmlns:p14="http://schemas.microsoft.com/office/powerpoint/2010/main" val="192444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396" y="106047"/>
            <a:ext cx="5031596" cy="467685"/>
          </a:xfrm>
        </p:spPr>
        <p:txBody>
          <a:bodyPr>
            <a:noAutofit/>
          </a:bodyPr>
          <a:lstStyle/>
          <a:p>
            <a:r>
              <a:rPr lang="en-US" sz="2800" b="1" dirty="0">
                <a:solidFill>
                  <a:srgbClr val="7030A0"/>
                </a:solidFill>
              </a:rPr>
              <a:t>Early measurements (TD-15-005) </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44089" y="716450"/>
            <a:ext cx="3159721" cy="2324413"/>
          </a:xfrm>
          <a:prstGeom prst="rect">
            <a:avLst/>
          </a:prstGeom>
          <a:noFill/>
        </p:spPr>
      </p:pic>
      <p:sp>
        <p:nvSpPr>
          <p:cNvPr id="7" name="TextBox 6"/>
          <p:cNvSpPr txBox="1"/>
          <p:nvPr/>
        </p:nvSpPr>
        <p:spPr>
          <a:xfrm>
            <a:off x="4973167" y="3554554"/>
            <a:ext cx="4170833" cy="1477328"/>
          </a:xfrm>
          <a:prstGeom prst="rect">
            <a:avLst/>
          </a:prstGeom>
          <a:noFill/>
        </p:spPr>
        <p:txBody>
          <a:bodyPr wrap="square" rtlCol="0">
            <a:spAutoFit/>
          </a:bodyPr>
          <a:lstStyle/>
          <a:p>
            <a:r>
              <a:rPr lang="en-US" dirty="0">
                <a:solidFill>
                  <a:srgbClr val="0070C0"/>
                </a:solidFill>
              </a:rPr>
              <a:t>Precession frequency </a:t>
            </a:r>
            <a:r>
              <a:rPr lang="el-GR" dirty="0">
                <a:solidFill>
                  <a:srgbClr val="0070C0"/>
                </a:solidFill>
              </a:rPr>
              <a:t>ω</a:t>
            </a:r>
            <a:r>
              <a:rPr lang="en-US" baseline="-25000" dirty="0">
                <a:solidFill>
                  <a:srgbClr val="0070C0"/>
                </a:solidFill>
              </a:rPr>
              <a:t>0</a:t>
            </a:r>
            <a:r>
              <a:rPr lang="en-US" dirty="0">
                <a:solidFill>
                  <a:srgbClr val="0070C0"/>
                </a:solidFill>
              </a:rPr>
              <a:t>  is a function of magnetic field at the point of observation.</a:t>
            </a:r>
          </a:p>
          <a:p>
            <a:r>
              <a:rPr lang="en-US" dirty="0">
                <a:solidFill>
                  <a:srgbClr val="0070C0"/>
                </a:solidFill>
              </a:rPr>
              <a:t>So, the loss tangent is also changes depending on the magnetic field in the garnet</a:t>
            </a:r>
            <a:r>
              <a:rPr lang="en-US" dirty="0"/>
              <a:t>    </a:t>
            </a:r>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3962937" y="573732"/>
            <a:ext cx="2774315" cy="2609850"/>
          </a:xfrm>
          <a:prstGeom prst="rect">
            <a:avLst/>
          </a:prstGeom>
        </p:spPr>
      </p:pic>
      <p:cxnSp>
        <p:nvCxnSpPr>
          <p:cNvPr id="17" name="Straight Arrow Connector 16"/>
          <p:cNvCxnSpPr/>
          <p:nvPr/>
        </p:nvCxnSpPr>
        <p:spPr>
          <a:xfrm flipH="1">
            <a:off x="5570290" y="1040524"/>
            <a:ext cx="1292965" cy="83813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63255" y="562987"/>
            <a:ext cx="2165131" cy="923330"/>
          </a:xfrm>
          <a:prstGeom prst="rect">
            <a:avLst/>
          </a:prstGeom>
          <a:noFill/>
        </p:spPr>
        <p:txBody>
          <a:bodyPr wrap="square" rtlCol="0">
            <a:spAutoFit/>
          </a:bodyPr>
          <a:lstStyle/>
          <a:p>
            <a:r>
              <a:rPr lang="en-US" dirty="0"/>
              <a:t>Steel plug to increase uniformity of the magnetic field</a:t>
            </a:r>
          </a:p>
        </p:txBody>
      </p:sp>
      <p:pic>
        <p:nvPicPr>
          <p:cNvPr id="20" name="Picture 19"/>
          <p:cNvPicPr/>
          <p:nvPr/>
        </p:nvPicPr>
        <p:blipFill>
          <a:blip r:embed="rId4"/>
          <a:stretch>
            <a:fillRect/>
          </a:stretch>
        </p:blipFill>
        <p:spPr>
          <a:xfrm>
            <a:off x="6728637" y="1530503"/>
            <a:ext cx="2182361" cy="153727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0" y="3221309"/>
                <a:ext cx="5005677" cy="7641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𝑀</m:t>
                              </m:r>
                            </m:sub>
                          </m:sSub>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𝜇</m:t>
                              </m:r>
                            </m:e>
                            <m:sup>
                              <m:r>
                                <a:rPr lang="en-US" i="1">
                                  <a:latin typeface="Cambria Math" panose="02040503050406030204" pitchFamily="18" charset="0"/>
                                </a:rPr>
                                <m:t>″</m:t>
                              </m:r>
                            </m:sup>
                          </m:sSup>
                        </m:num>
                        <m:den>
                          <m:sSup>
                            <m:sSupPr>
                              <m:ctrlPr>
                                <a:rPr lang="en-US" i="1">
                                  <a:latin typeface="Cambria Math" panose="02040503050406030204" pitchFamily="18" charset="0"/>
                                </a:rPr>
                              </m:ctrlPr>
                            </m:sSupPr>
                            <m:e>
                              <m:r>
                                <a:rPr lang="en-US" i="1">
                                  <a:latin typeface="Cambria Math" panose="02040503050406030204" pitchFamily="18" charset="0"/>
                                </a:rPr>
                                <m:t>𝜇</m:t>
                              </m:r>
                            </m:e>
                            <m:sup>
                              <m:r>
                                <a:rPr lang="en-US" i="1">
                                  <a:latin typeface="Cambria Math" panose="02040503050406030204" pitchFamily="18" charset="0"/>
                                </a:rPr>
                                <m:t>′</m:t>
                              </m:r>
                            </m:sup>
                          </m:sSup>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𝛼𝜔</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𝑀</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e>
                          </m:d>
                        </m:num>
                        <m:den>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𝑀</m:t>
                                  </m:r>
                                </m:sub>
                              </m:sSub>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e>
                          </m:d>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0" y="3221309"/>
                <a:ext cx="5005677" cy="764120"/>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210207" y="4046185"/>
            <a:ext cx="3626070" cy="923330"/>
          </a:xfrm>
          <a:prstGeom prst="rect">
            <a:avLst/>
          </a:prstGeom>
          <a:noFill/>
        </p:spPr>
        <p:txBody>
          <a:bodyPr wrap="square" rtlCol="0">
            <a:spAutoFit/>
          </a:bodyPr>
          <a:lstStyle/>
          <a:p>
            <a:r>
              <a:rPr lang="en-US" b="1" i="1" dirty="0"/>
              <a:t>ω</a:t>
            </a:r>
            <a:r>
              <a:rPr lang="en-US" b="1" i="1" baseline="-25000" dirty="0"/>
              <a:t>0</a:t>
            </a:r>
            <a:r>
              <a:rPr lang="en-US" b="1" i="1" dirty="0"/>
              <a:t> = µ</a:t>
            </a:r>
            <a:r>
              <a:rPr lang="en-US" b="1" i="1" baseline="-25000" dirty="0"/>
              <a:t>0</a:t>
            </a:r>
            <a:r>
              <a:rPr lang="en-US" b="1" i="1" dirty="0"/>
              <a:t>γ·H</a:t>
            </a:r>
            <a:r>
              <a:rPr lang="en-US" b="1" i="1" baseline="-25000" dirty="0"/>
              <a:t>0 	</a:t>
            </a:r>
            <a:r>
              <a:rPr lang="en-US" dirty="0"/>
              <a:t>precession frequency</a:t>
            </a:r>
          </a:p>
          <a:p>
            <a:r>
              <a:rPr lang="en-US" b="1" i="1" dirty="0" err="1"/>
              <a:t>ω</a:t>
            </a:r>
            <a:r>
              <a:rPr lang="en-US" b="1" i="1" baseline="-25000" dirty="0" err="1"/>
              <a:t>m</a:t>
            </a:r>
            <a:r>
              <a:rPr lang="en-US" b="1" i="1" dirty="0"/>
              <a:t> = µ</a:t>
            </a:r>
            <a:r>
              <a:rPr lang="en-US" b="1" i="1" baseline="-25000" dirty="0"/>
              <a:t>0</a:t>
            </a:r>
            <a:r>
              <a:rPr lang="en-US" b="1" i="1" dirty="0"/>
              <a:t>γ·M</a:t>
            </a:r>
            <a:r>
              <a:rPr lang="en-US" b="1" i="1" baseline="-25000" dirty="0"/>
              <a:t>S</a:t>
            </a:r>
            <a:r>
              <a:rPr lang="en-US" b="1" i="1" dirty="0"/>
              <a:t> 	</a:t>
            </a:r>
            <a:r>
              <a:rPr lang="en-US" dirty="0" err="1"/>
              <a:t>gyrotropic</a:t>
            </a:r>
            <a:r>
              <a:rPr lang="en-US" dirty="0"/>
              <a:t> frequency</a:t>
            </a:r>
          </a:p>
          <a:p>
            <a:r>
              <a:rPr lang="en-US" b="1" i="1" dirty="0"/>
              <a:t>γ = e/m</a:t>
            </a:r>
            <a:r>
              <a:rPr lang="en-US" b="1" i="1" baseline="-25000" dirty="0"/>
              <a:t>e</a:t>
            </a:r>
            <a:r>
              <a:rPr lang="en-US" b="1" i="1" dirty="0"/>
              <a:t>		</a:t>
            </a:r>
            <a:r>
              <a:rPr lang="en-US" dirty="0"/>
              <a:t>gyromagnetic ratio</a:t>
            </a:r>
          </a:p>
        </p:txBody>
      </p:sp>
      <p:sp>
        <p:nvSpPr>
          <p:cNvPr id="23" name="TextBox 22"/>
          <p:cNvSpPr txBox="1"/>
          <p:nvPr/>
        </p:nvSpPr>
        <p:spPr>
          <a:xfrm>
            <a:off x="344645" y="5113046"/>
            <a:ext cx="3618848" cy="369332"/>
          </a:xfrm>
          <a:prstGeom prst="rect">
            <a:avLst/>
          </a:prstGeom>
          <a:noFill/>
        </p:spPr>
        <p:txBody>
          <a:bodyPr wrap="square" rtlCol="0">
            <a:spAutoFit/>
          </a:bodyPr>
          <a:lstStyle/>
          <a:p>
            <a:r>
              <a:rPr lang="en-US" dirty="0">
                <a:solidFill>
                  <a:srgbClr val="FF0000"/>
                </a:solidFill>
              </a:rPr>
              <a:t>Cavity wall material  - pure copper.</a:t>
            </a:r>
          </a:p>
        </p:txBody>
      </p:sp>
    </p:spTree>
    <p:extLst>
      <p:ext uri="{BB962C8B-B14F-4D97-AF65-F5344CB8AC3E}">
        <p14:creationId xmlns:p14="http://schemas.microsoft.com/office/powerpoint/2010/main" val="357376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515" y="22400"/>
            <a:ext cx="5790588" cy="467685"/>
          </a:xfrm>
        </p:spPr>
        <p:txBody>
          <a:bodyPr>
            <a:noAutofit/>
          </a:bodyPr>
          <a:lstStyle/>
          <a:p>
            <a:r>
              <a:rPr lang="en-US" sz="2800" b="1" dirty="0">
                <a:solidFill>
                  <a:srgbClr val="7030A0"/>
                </a:solidFill>
              </a:rPr>
              <a:t>Verification measurements (TD-16-001) </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3</a:t>
            </a:fld>
            <a:endParaRPr lang="en-US"/>
          </a:p>
        </p:txBody>
      </p:sp>
      <p:sp>
        <p:nvSpPr>
          <p:cNvPr id="7" name="TextBox 6"/>
          <p:cNvSpPr txBox="1"/>
          <p:nvPr/>
        </p:nvSpPr>
        <p:spPr>
          <a:xfrm>
            <a:off x="247649" y="490085"/>
            <a:ext cx="7246227" cy="1477328"/>
          </a:xfrm>
          <a:prstGeom prst="rect">
            <a:avLst/>
          </a:prstGeom>
          <a:noFill/>
        </p:spPr>
        <p:txBody>
          <a:bodyPr wrap="square" rtlCol="0">
            <a:spAutoFit/>
          </a:bodyPr>
          <a:lstStyle/>
          <a:p>
            <a:r>
              <a:rPr lang="en-US" dirty="0"/>
              <a:t>Conclusion made based on the measurement  results in TD-15-005:</a:t>
            </a:r>
          </a:p>
          <a:p>
            <a:r>
              <a:rPr lang="en-US" b="1" dirty="0">
                <a:solidFill>
                  <a:srgbClr val="0070C0"/>
                </a:solidFill>
              </a:rPr>
              <a:t>The loss coefficient may be a material constant. </a:t>
            </a:r>
          </a:p>
          <a:p>
            <a:r>
              <a:rPr lang="en-US" dirty="0"/>
              <a:t>This is what previous studies made in TRIUMF and SSC tried to understand. </a:t>
            </a:r>
          </a:p>
          <a:p>
            <a:r>
              <a:rPr lang="en-US" dirty="0"/>
              <a:t>No definite conclusion has been made </a:t>
            </a:r>
            <a:r>
              <a:rPr lang="en-US" dirty="0">
                <a:sym typeface="Wingdings" panose="05000000000000000000" pitchFamily="2" charset="2"/>
              </a:rPr>
              <a:t> uncertainty is high </a:t>
            </a:r>
          </a:p>
          <a:p>
            <a:pPr algn="ctr"/>
            <a:r>
              <a:rPr lang="en-US" dirty="0">
                <a:solidFill>
                  <a:srgbClr val="C00000"/>
                </a:solidFill>
                <a:sym typeface="Wingdings" panose="05000000000000000000" pitchFamily="2" charset="2"/>
              </a:rPr>
              <a:t>Verification test</a:t>
            </a:r>
            <a:r>
              <a:rPr lang="en-US" dirty="0">
                <a:solidFill>
                  <a:srgbClr val="C00000"/>
                </a:solidFill>
              </a:rPr>
              <a:t>    </a:t>
            </a:r>
          </a:p>
        </p:txBody>
      </p:sp>
      <p:pic>
        <p:nvPicPr>
          <p:cNvPr id="14" name="Picture 13"/>
          <p:cNvPicPr/>
          <p:nvPr/>
        </p:nvPicPr>
        <p:blipFill rotWithShape="1">
          <a:blip r:embed="rId2"/>
          <a:srcRect l="25469" t="38869" r="8340" b="14880"/>
          <a:stretch/>
        </p:blipFill>
        <p:spPr bwMode="auto">
          <a:xfrm>
            <a:off x="194737" y="1931401"/>
            <a:ext cx="4982625" cy="2741221"/>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5554079" y="1713749"/>
            <a:ext cx="3157342" cy="2031325"/>
          </a:xfrm>
          <a:prstGeom prst="rect">
            <a:avLst/>
          </a:prstGeom>
          <a:noFill/>
        </p:spPr>
        <p:txBody>
          <a:bodyPr wrap="square" rtlCol="0">
            <a:spAutoFit/>
          </a:bodyPr>
          <a:lstStyle/>
          <a:p>
            <a:r>
              <a:rPr lang="en-US" dirty="0">
                <a:solidFill>
                  <a:srgbClr val="0070C0"/>
                </a:solidFill>
              </a:rPr>
              <a:t>The static magnetic properties of the garnet material found in TD-15-004 and the loss coefficient found in TD-15-005 were used to verify the measured frequency and the quality factor of a test cavity.  </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10899" y="3796665"/>
            <a:ext cx="3238151" cy="2427966"/>
          </a:xfrm>
          <a:prstGeom prst="rect">
            <a:avLst/>
          </a:prstGeom>
          <a:noFill/>
        </p:spPr>
      </p:pic>
      <p:sp>
        <p:nvSpPr>
          <p:cNvPr id="16" name="TextBox 15"/>
          <p:cNvSpPr txBox="1"/>
          <p:nvPr/>
        </p:nvSpPr>
        <p:spPr>
          <a:xfrm>
            <a:off x="444617" y="4747303"/>
            <a:ext cx="4271045" cy="1477328"/>
          </a:xfrm>
          <a:prstGeom prst="rect">
            <a:avLst/>
          </a:prstGeom>
          <a:noFill/>
        </p:spPr>
        <p:txBody>
          <a:bodyPr wrap="square" rtlCol="0">
            <a:spAutoFit/>
          </a:bodyPr>
          <a:lstStyle/>
          <a:p>
            <a:r>
              <a:rPr lang="en-US" dirty="0">
                <a:solidFill>
                  <a:srgbClr val="C00000"/>
                </a:solidFill>
              </a:rPr>
              <a:t>Fitting modeling provided satisfactory results only after correct line width of the used garnet  material and the increased resistivity of the contact area in the cavity walls were taken into account. </a:t>
            </a:r>
          </a:p>
        </p:txBody>
      </p:sp>
      <p:sp>
        <p:nvSpPr>
          <p:cNvPr id="17" name="Arrow: Right 16"/>
          <p:cNvSpPr/>
          <p:nvPr/>
        </p:nvSpPr>
        <p:spPr>
          <a:xfrm>
            <a:off x="4658654" y="5281279"/>
            <a:ext cx="581090" cy="23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03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198" y="48104"/>
            <a:ext cx="2483272" cy="351581"/>
          </a:xfrm>
        </p:spPr>
        <p:txBody>
          <a:bodyPr>
            <a:noAutofit/>
          </a:bodyPr>
          <a:lstStyle/>
          <a:p>
            <a:r>
              <a:rPr lang="en-US" sz="2800" b="1" dirty="0">
                <a:solidFill>
                  <a:srgbClr val="7030A0"/>
                </a:solidFill>
              </a:rPr>
              <a:t>Ring Test Setup </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4</a:t>
            </a:fld>
            <a:endParaRPr lang="en-US" dirty="0"/>
          </a:p>
        </p:txBody>
      </p:sp>
      <p:sp>
        <p:nvSpPr>
          <p:cNvPr id="8" name="TextBox 7"/>
          <p:cNvSpPr txBox="1"/>
          <p:nvPr/>
        </p:nvSpPr>
        <p:spPr>
          <a:xfrm>
            <a:off x="4747260" y="367242"/>
            <a:ext cx="4396740" cy="646331"/>
          </a:xfrm>
          <a:prstGeom prst="rect">
            <a:avLst/>
          </a:prstGeom>
          <a:noFill/>
        </p:spPr>
        <p:txBody>
          <a:bodyPr wrap="square" rtlCol="0">
            <a:spAutoFit/>
          </a:bodyPr>
          <a:lstStyle/>
          <a:p>
            <a:pPr algn="ctr"/>
            <a:r>
              <a:rPr lang="en-US" b="1" dirty="0">
                <a:solidFill>
                  <a:srgbClr val="0070C0"/>
                </a:solidFill>
              </a:rPr>
              <a:t>Results of measurements presented by J. K. during the Aug. 31, 2017 meeting:</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582107" y="1575431"/>
            <a:ext cx="3140168" cy="2324413"/>
          </a:xfrm>
          <a:prstGeom prst="rect">
            <a:avLst/>
          </a:prstGeom>
          <a:noFill/>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582107" y="3926052"/>
            <a:ext cx="3140168" cy="2321231"/>
          </a:xfrm>
          <a:prstGeom prst="rect">
            <a:avLst/>
          </a:prstGeom>
          <a:noFill/>
        </p:spPr>
      </p:pic>
      <p:sp>
        <p:nvSpPr>
          <p:cNvPr id="11" name="TextBox 10"/>
          <p:cNvSpPr txBox="1"/>
          <p:nvPr/>
        </p:nvSpPr>
        <p:spPr>
          <a:xfrm>
            <a:off x="4923267" y="967986"/>
            <a:ext cx="4044726" cy="646331"/>
          </a:xfrm>
          <a:prstGeom prst="rect">
            <a:avLst/>
          </a:prstGeom>
          <a:noFill/>
        </p:spPr>
        <p:txBody>
          <a:bodyPr wrap="square" rtlCol="0">
            <a:spAutoFit/>
          </a:bodyPr>
          <a:lstStyle/>
          <a:p>
            <a:r>
              <a:rPr lang="en-US" b="1" u="sng" dirty="0">
                <a:solidFill>
                  <a:srgbClr val="0070C0"/>
                </a:solidFill>
              </a:rPr>
              <a:t>Empty cavity</a:t>
            </a:r>
            <a:r>
              <a:rPr lang="en-US" b="1" dirty="0">
                <a:solidFill>
                  <a:srgbClr val="0070C0"/>
                </a:solidFill>
              </a:rPr>
              <a:t> f = 138.62 MHz, Q ≈ 1600.</a:t>
            </a:r>
          </a:p>
          <a:p>
            <a:r>
              <a:rPr lang="en-US" b="1" dirty="0">
                <a:solidFill>
                  <a:srgbClr val="0070C0"/>
                </a:solidFill>
              </a:rPr>
              <a:t>			</a:t>
            </a:r>
            <a:r>
              <a:rPr lang="en-US" b="1" u="sng" dirty="0">
                <a:solidFill>
                  <a:srgbClr val="0070C0"/>
                </a:solidFill>
              </a:rPr>
              <a:t>Loaded cavity</a:t>
            </a:r>
            <a:r>
              <a:rPr lang="en-US" b="1" dirty="0">
                <a:solidFill>
                  <a:srgbClr val="0070C0"/>
                </a:solidFill>
              </a:rPr>
              <a:t> </a:t>
            </a:r>
          </a:p>
        </p:txBody>
      </p:sp>
      <p:pic>
        <p:nvPicPr>
          <p:cNvPr id="38" name="Picture 37"/>
          <p:cNvPicPr/>
          <p:nvPr/>
        </p:nvPicPr>
        <p:blipFill rotWithShape="1">
          <a:blip r:embed="rId4"/>
          <a:srcRect l="38690" t="39010" r="11362" b="9188"/>
          <a:stretch/>
        </p:blipFill>
        <p:spPr bwMode="auto">
          <a:xfrm>
            <a:off x="104432" y="1151744"/>
            <a:ext cx="4674359" cy="3314003"/>
          </a:xfrm>
          <a:prstGeom prst="rect">
            <a:avLst/>
          </a:prstGeom>
          <a:ln>
            <a:noFill/>
          </a:ln>
          <a:extLst>
            <a:ext uri="{53640926-AAD7-44D8-BBD7-CCE9431645EC}">
              <a14:shadowObscured xmlns:a14="http://schemas.microsoft.com/office/drawing/2010/main"/>
            </a:ext>
          </a:extLst>
        </p:spPr>
      </p:pic>
      <p:cxnSp>
        <p:nvCxnSpPr>
          <p:cNvPr id="39" name="Straight Arrow Connector 38"/>
          <p:cNvCxnSpPr/>
          <p:nvPr/>
        </p:nvCxnSpPr>
        <p:spPr>
          <a:xfrm>
            <a:off x="1255052" y="1090586"/>
            <a:ext cx="365760" cy="9296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7352" y="753309"/>
            <a:ext cx="708660" cy="369332"/>
          </a:xfrm>
          <a:prstGeom prst="rect">
            <a:avLst/>
          </a:prstGeom>
          <a:noFill/>
        </p:spPr>
        <p:txBody>
          <a:bodyPr wrap="square" rtlCol="0">
            <a:spAutoFit/>
          </a:bodyPr>
          <a:lstStyle/>
          <a:p>
            <a:r>
              <a:rPr lang="en-US" dirty="0">
                <a:solidFill>
                  <a:srgbClr val="0070C0"/>
                </a:solidFill>
              </a:rPr>
              <a:t>Wall</a:t>
            </a:r>
          </a:p>
        </p:txBody>
      </p:sp>
      <p:cxnSp>
        <p:nvCxnSpPr>
          <p:cNvPr id="41" name="Straight Arrow Connector 40"/>
          <p:cNvCxnSpPr/>
          <p:nvPr/>
        </p:nvCxnSpPr>
        <p:spPr>
          <a:xfrm flipH="1">
            <a:off x="2771432" y="1090586"/>
            <a:ext cx="772448" cy="10243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54604" y="767861"/>
            <a:ext cx="1039895" cy="369332"/>
          </a:xfrm>
          <a:prstGeom prst="rect">
            <a:avLst/>
          </a:prstGeom>
          <a:noFill/>
        </p:spPr>
        <p:txBody>
          <a:bodyPr wrap="square" rtlCol="0">
            <a:spAutoFit/>
          </a:bodyPr>
          <a:lstStyle/>
          <a:p>
            <a:r>
              <a:rPr lang="en-US" dirty="0">
                <a:solidFill>
                  <a:srgbClr val="0070C0"/>
                </a:solidFill>
              </a:rPr>
              <a:t>Contact</a:t>
            </a:r>
          </a:p>
        </p:txBody>
      </p:sp>
      <p:cxnSp>
        <p:nvCxnSpPr>
          <p:cNvPr id="43" name="Straight Arrow Connector 42"/>
          <p:cNvCxnSpPr/>
          <p:nvPr/>
        </p:nvCxnSpPr>
        <p:spPr>
          <a:xfrm>
            <a:off x="2294632" y="1090586"/>
            <a:ext cx="381000" cy="10243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43117" y="751833"/>
            <a:ext cx="898494" cy="369332"/>
          </a:xfrm>
          <a:prstGeom prst="rect">
            <a:avLst/>
          </a:prstGeom>
          <a:noFill/>
        </p:spPr>
        <p:txBody>
          <a:bodyPr wrap="square" rtlCol="0">
            <a:spAutoFit/>
          </a:bodyPr>
          <a:lstStyle/>
          <a:p>
            <a:r>
              <a:rPr lang="en-US" dirty="0">
                <a:solidFill>
                  <a:srgbClr val="0070C0"/>
                </a:solidFill>
              </a:rPr>
              <a:t>Garnet</a:t>
            </a:r>
          </a:p>
        </p:txBody>
      </p:sp>
      <p:cxnSp>
        <p:nvCxnSpPr>
          <p:cNvPr id="45" name="Straight Arrow Connector 44"/>
          <p:cNvCxnSpPr/>
          <p:nvPr/>
        </p:nvCxnSpPr>
        <p:spPr>
          <a:xfrm flipV="1">
            <a:off x="1771641" y="2318424"/>
            <a:ext cx="311084" cy="6027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87774" y="2596307"/>
            <a:ext cx="1013715" cy="369332"/>
          </a:xfrm>
          <a:prstGeom prst="rect">
            <a:avLst/>
          </a:prstGeom>
          <a:noFill/>
        </p:spPr>
        <p:txBody>
          <a:bodyPr wrap="square" rtlCol="0">
            <a:spAutoFit/>
          </a:bodyPr>
          <a:lstStyle/>
          <a:p>
            <a:r>
              <a:rPr lang="en-US" dirty="0">
                <a:solidFill>
                  <a:srgbClr val="0070C0"/>
                </a:solidFill>
              </a:rPr>
              <a:t>Alumina</a:t>
            </a:r>
          </a:p>
        </p:txBody>
      </p:sp>
      <p:sp>
        <p:nvSpPr>
          <p:cNvPr id="47" name="TextBox 46"/>
          <p:cNvSpPr txBox="1"/>
          <p:nvPr/>
        </p:nvSpPr>
        <p:spPr>
          <a:xfrm>
            <a:off x="2158010" y="2349002"/>
            <a:ext cx="708660" cy="369332"/>
          </a:xfrm>
          <a:prstGeom prst="rect">
            <a:avLst/>
          </a:prstGeom>
          <a:noFill/>
        </p:spPr>
        <p:txBody>
          <a:bodyPr wrap="square" rtlCol="0">
            <a:spAutoFit/>
          </a:bodyPr>
          <a:lstStyle/>
          <a:p>
            <a:r>
              <a:rPr lang="en-US" dirty="0">
                <a:solidFill>
                  <a:srgbClr val="0070C0"/>
                </a:solidFill>
              </a:rPr>
              <a:t>Glue</a:t>
            </a:r>
          </a:p>
        </p:txBody>
      </p:sp>
      <p:cxnSp>
        <p:nvCxnSpPr>
          <p:cNvPr id="48" name="Straight Arrow Connector 47"/>
          <p:cNvCxnSpPr/>
          <p:nvPr/>
        </p:nvCxnSpPr>
        <p:spPr>
          <a:xfrm flipV="1">
            <a:off x="784106" y="2194181"/>
            <a:ext cx="816582" cy="6709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5469" y="2565230"/>
            <a:ext cx="708660" cy="369332"/>
          </a:xfrm>
          <a:prstGeom prst="rect">
            <a:avLst/>
          </a:prstGeom>
          <a:noFill/>
        </p:spPr>
        <p:txBody>
          <a:bodyPr wrap="square" rtlCol="0">
            <a:spAutoFit/>
          </a:bodyPr>
          <a:lstStyle/>
          <a:p>
            <a:r>
              <a:rPr lang="en-US" dirty="0">
                <a:solidFill>
                  <a:srgbClr val="0070C0"/>
                </a:solidFill>
              </a:rPr>
              <a:t>Air</a:t>
            </a:r>
          </a:p>
        </p:txBody>
      </p:sp>
      <p:cxnSp>
        <p:nvCxnSpPr>
          <p:cNvPr id="51" name="Straight Connector 50"/>
          <p:cNvCxnSpPr/>
          <p:nvPr/>
        </p:nvCxnSpPr>
        <p:spPr>
          <a:xfrm flipH="1">
            <a:off x="628650" y="1090586"/>
            <a:ext cx="62640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600688" y="1090586"/>
            <a:ext cx="6939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43880" y="1090586"/>
            <a:ext cx="11506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35469" y="2865150"/>
            <a:ext cx="4486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87774" y="2921209"/>
            <a:ext cx="88785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165131" y="2648371"/>
            <a:ext cx="562960" cy="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165131" y="2349002"/>
            <a:ext cx="88547" cy="3087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55368" y="5215802"/>
            <a:ext cx="3832127" cy="923330"/>
          </a:xfrm>
          <a:prstGeom prst="rect">
            <a:avLst/>
          </a:prstGeom>
          <a:noFill/>
        </p:spPr>
        <p:txBody>
          <a:bodyPr wrap="square" rtlCol="0">
            <a:spAutoFit/>
          </a:bodyPr>
          <a:lstStyle/>
          <a:p>
            <a:r>
              <a:rPr lang="en-US" dirty="0">
                <a:solidFill>
                  <a:srgbClr val="0070C0"/>
                </a:solidFill>
              </a:rPr>
              <a:t>Fitting modeling was made to find loss coefficients that would fit the data obtained by the measurements. </a:t>
            </a:r>
          </a:p>
        </p:txBody>
      </p:sp>
      <p:sp>
        <p:nvSpPr>
          <p:cNvPr id="6" name="TextBox 5"/>
          <p:cNvSpPr txBox="1"/>
          <p:nvPr/>
        </p:nvSpPr>
        <p:spPr>
          <a:xfrm>
            <a:off x="295121" y="4410202"/>
            <a:ext cx="4857317" cy="646331"/>
          </a:xfrm>
          <a:prstGeom prst="rect">
            <a:avLst/>
          </a:prstGeom>
          <a:noFill/>
        </p:spPr>
        <p:txBody>
          <a:bodyPr wrap="square" rtlCol="0">
            <a:spAutoFit/>
          </a:bodyPr>
          <a:lstStyle/>
          <a:p>
            <a:r>
              <a:rPr lang="en-US" dirty="0"/>
              <a:t>Vendor’s provided the -3 dB line width </a:t>
            </a:r>
            <a:r>
              <a:rPr lang="el-GR" dirty="0"/>
              <a:t>Δ</a:t>
            </a:r>
            <a:r>
              <a:rPr lang="en-US" dirty="0"/>
              <a:t>H = 26 </a:t>
            </a:r>
            <a:r>
              <a:rPr lang="en-US" dirty="0" err="1"/>
              <a:t>Oe</a:t>
            </a:r>
            <a:endParaRPr lang="en-US" dirty="0"/>
          </a:p>
          <a:p>
            <a:r>
              <a:rPr lang="en-US" dirty="0"/>
              <a:t>This corresponds to </a:t>
            </a:r>
            <a:r>
              <a:rPr lang="el-GR" dirty="0"/>
              <a:t>α</a:t>
            </a:r>
            <a:r>
              <a:rPr lang="en-US" dirty="0"/>
              <a:t> = 0.0039</a:t>
            </a:r>
          </a:p>
        </p:txBody>
      </p:sp>
    </p:spTree>
    <p:extLst>
      <p:ext uri="{BB962C8B-B14F-4D97-AF65-F5344CB8AC3E}">
        <p14:creationId xmlns:p14="http://schemas.microsoft.com/office/powerpoint/2010/main" val="228986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3684"/>
            <a:ext cx="6496050" cy="800734"/>
          </a:xfrm>
        </p:spPr>
        <p:txBody>
          <a:bodyPr>
            <a:normAutofit/>
          </a:bodyPr>
          <a:lstStyle/>
          <a:p>
            <a:pPr algn="ctr"/>
            <a:r>
              <a:rPr lang="en-US" sz="2400" b="1" dirty="0">
                <a:solidFill>
                  <a:srgbClr val="7030A0"/>
                </a:solidFill>
              </a:rPr>
              <a:t>Fitting results for the case when the resistive losses are mainly due to the imperfect contact</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5</a:t>
            </a:fld>
            <a:endParaRPr lang="en-US"/>
          </a:p>
        </p:txBody>
      </p:sp>
      <p:sp>
        <p:nvSpPr>
          <p:cNvPr id="6" name="TextBox 5"/>
          <p:cNvSpPr txBox="1"/>
          <p:nvPr/>
        </p:nvSpPr>
        <p:spPr>
          <a:xfrm>
            <a:off x="533400" y="1036320"/>
            <a:ext cx="2811780" cy="646331"/>
          </a:xfrm>
          <a:prstGeom prst="rect">
            <a:avLst/>
          </a:prstGeom>
          <a:noFill/>
        </p:spPr>
        <p:txBody>
          <a:bodyPr wrap="square" rtlCol="0">
            <a:spAutoFit/>
          </a:bodyPr>
          <a:lstStyle/>
          <a:p>
            <a:r>
              <a:rPr lang="en-US" dirty="0">
                <a:solidFill>
                  <a:srgbClr val="0070C0"/>
                </a:solidFill>
              </a:rPr>
              <a:t>Cavity walls: 	</a:t>
            </a:r>
            <a:r>
              <a:rPr lang="el-GR" dirty="0">
                <a:solidFill>
                  <a:srgbClr val="0070C0"/>
                </a:solidFill>
              </a:rPr>
              <a:t>σ</a:t>
            </a:r>
            <a:r>
              <a:rPr lang="en-US" dirty="0">
                <a:solidFill>
                  <a:srgbClr val="0070C0"/>
                </a:solidFill>
              </a:rPr>
              <a:t> = 5E7 S/m;</a:t>
            </a:r>
          </a:p>
          <a:p>
            <a:r>
              <a:rPr lang="en-US" dirty="0">
                <a:solidFill>
                  <a:srgbClr val="0070C0"/>
                </a:solidFill>
              </a:rPr>
              <a:t>Contact area: 	</a:t>
            </a:r>
            <a:r>
              <a:rPr lang="el-GR" dirty="0">
                <a:solidFill>
                  <a:srgbClr val="0070C0"/>
                </a:solidFill>
              </a:rPr>
              <a:t>σ</a:t>
            </a:r>
            <a:r>
              <a:rPr lang="en-US" dirty="0">
                <a:solidFill>
                  <a:srgbClr val="0070C0"/>
                </a:solidFill>
              </a:rPr>
              <a:t> = 7E5 S/m;</a:t>
            </a:r>
          </a:p>
        </p:txBody>
      </p:sp>
      <p:sp>
        <p:nvSpPr>
          <p:cNvPr id="7" name="TextBox 6"/>
          <p:cNvSpPr txBox="1"/>
          <p:nvPr/>
        </p:nvSpPr>
        <p:spPr>
          <a:xfrm>
            <a:off x="4884420" y="1036319"/>
            <a:ext cx="2750820" cy="646331"/>
          </a:xfrm>
          <a:prstGeom prst="rect">
            <a:avLst/>
          </a:prstGeom>
          <a:noFill/>
        </p:spPr>
        <p:txBody>
          <a:bodyPr wrap="square" rtlCol="0">
            <a:spAutoFit/>
          </a:bodyPr>
          <a:lstStyle/>
          <a:p>
            <a:r>
              <a:rPr lang="en-US" dirty="0">
                <a:solidFill>
                  <a:srgbClr val="0070C0"/>
                </a:solidFill>
              </a:rPr>
              <a:t>Empty Cavity:</a:t>
            </a:r>
          </a:p>
          <a:p>
            <a:r>
              <a:rPr lang="en-US" dirty="0">
                <a:solidFill>
                  <a:srgbClr val="0070C0"/>
                </a:solidFill>
              </a:rPr>
              <a:t>F = 139.67 MHz; Q = 1606</a:t>
            </a:r>
          </a:p>
        </p:txBody>
      </p:sp>
      <p:sp>
        <p:nvSpPr>
          <p:cNvPr id="8" name="Arrow: Right 7"/>
          <p:cNvSpPr/>
          <p:nvPr/>
        </p:nvSpPr>
        <p:spPr>
          <a:xfrm>
            <a:off x="3619500" y="1287094"/>
            <a:ext cx="952500" cy="144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83970" y="1943100"/>
            <a:ext cx="5486400" cy="646331"/>
          </a:xfrm>
          <a:prstGeom prst="rect">
            <a:avLst/>
          </a:prstGeom>
          <a:noFill/>
        </p:spPr>
        <p:txBody>
          <a:bodyPr wrap="square" rtlCol="0">
            <a:spAutoFit/>
          </a:bodyPr>
          <a:lstStyle/>
          <a:p>
            <a:r>
              <a:rPr lang="en-US" dirty="0"/>
              <a:t>At each current level, the loss coefficient was found that results in the quality factor that fits the measurements</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72720" y="2849880"/>
            <a:ext cx="2598760" cy="2270125"/>
          </a:xfrm>
          <a:prstGeom prst="rect">
            <a:avLst/>
          </a:prstGeom>
          <a:noFill/>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849880"/>
            <a:ext cx="2759108" cy="2275205"/>
          </a:xfrm>
          <a:prstGeom prst="rect">
            <a:avLst/>
          </a:prstGeom>
          <a:noFill/>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934828" y="2851740"/>
            <a:ext cx="2992356" cy="2268266"/>
          </a:xfrm>
          <a:prstGeom prst="rect">
            <a:avLst/>
          </a:prstGeom>
          <a:noFill/>
        </p:spPr>
      </p:pic>
      <p:sp>
        <p:nvSpPr>
          <p:cNvPr id="13" name="TextBox 12"/>
          <p:cNvSpPr txBox="1"/>
          <p:nvPr/>
        </p:nvSpPr>
        <p:spPr>
          <a:xfrm>
            <a:off x="533400" y="5452681"/>
            <a:ext cx="5306085" cy="646331"/>
          </a:xfrm>
          <a:prstGeom prst="rect">
            <a:avLst/>
          </a:prstGeom>
          <a:noFill/>
        </p:spPr>
        <p:txBody>
          <a:bodyPr wrap="square" rtlCol="0">
            <a:spAutoFit/>
          </a:bodyPr>
          <a:lstStyle/>
          <a:p>
            <a:r>
              <a:rPr lang="en-US" dirty="0"/>
              <a:t>Vendor’s provided the -3 dB line width </a:t>
            </a:r>
            <a:r>
              <a:rPr lang="el-GR" dirty="0"/>
              <a:t>Δ</a:t>
            </a:r>
            <a:r>
              <a:rPr lang="en-US" dirty="0"/>
              <a:t>H = 26 </a:t>
            </a:r>
            <a:r>
              <a:rPr lang="en-US" dirty="0" err="1"/>
              <a:t>Oe</a:t>
            </a:r>
            <a:endParaRPr lang="en-US" dirty="0"/>
          </a:p>
          <a:p>
            <a:r>
              <a:rPr lang="en-US" dirty="0"/>
              <a:t>This corresponds to </a:t>
            </a:r>
            <a:r>
              <a:rPr lang="el-GR" dirty="0"/>
              <a:t>α</a:t>
            </a:r>
            <a:r>
              <a:rPr lang="en-US" dirty="0"/>
              <a:t> = 0.0039</a:t>
            </a:r>
          </a:p>
        </p:txBody>
      </p:sp>
    </p:spTree>
    <p:extLst>
      <p:ext uri="{BB962C8B-B14F-4D97-AF65-F5344CB8AC3E}">
        <p14:creationId xmlns:p14="http://schemas.microsoft.com/office/powerpoint/2010/main" val="313732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147"/>
            <a:ext cx="6496050" cy="800734"/>
          </a:xfrm>
        </p:spPr>
        <p:txBody>
          <a:bodyPr>
            <a:normAutofit/>
          </a:bodyPr>
          <a:lstStyle/>
          <a:p>
            <a:pPr algn="ctr"/>
            <a:r>
              <a:rPr lang="en-US" sz="2400" b="1" dirty="0">
                <a:solidFill>
                  <a:srgbClr val="7030A0"/>
                </a:solidFill>
              </a:rPr>
              <a:t>Fitting results for the case when the resistive losses are due the increased wall resistivity</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6</a:t>
            </a:fld>
            <a:endParaRPr lang="en-US"/>
          </a:p>
        </p:txBody>
      </p:sp>
      <p:sp>
        <p:nvSpPr>
          <p:cNvPr id="6" name="TextBox 5"/>
          <p:cNvSpPr txBox="1"/>
          <p:nvPr/>
        </p:nvSpPr>
        <p:spPr>
          <a:xfrm>
            <a:off x="533400" y="1036320"/>
            <a:ext cx="3009900" cy="646331"/>
          </a:xfrm>
          <a:prstGeom prst="rect">
            <a:avLst/>
          </a:prstGeom>
          <a:noFill/>
        </p:spPr>
        <p:txBody>
          <a:bodyPr wrap="square" rtlCol="0">
            <a:spAutoFit/>
          </a:bodyPr>
          <a:lstStyle/>
          <a:p>
            <a:r>
              <a:rPr lang="en-US" dirty="0">
                <a:solidFill>
                  <a:srgbClr val="0070C0"/>
                </a:solidFill>
              </a:rPr>
              <a:t>Cavity walls: 	</a:t>
            </a:r>
            <a:r>
              <a:rPr lang="el-GR" dirty="0">
                <a:solidFill>
                  <a:srgbClr val="0070C0"/>
                </a:solidFill>
              </a:rPr>
              <a:t>σ</a:t>
            </a:r>
            <a:r>
              <a:rPr lang="en-US" dirty="0">
                <a:solidFill>
                  <a:srgbClr val="0070C0"/>
                </a:solidFill>
              </a:rPr>
              <a:t> = 3.1E7 S/m;</a:t>
            </a:r>
          </a:p>
          <a:p>
            <a:r>
              <a:rPr lang="en-US" dirty="0">
                <a:solidFill>
                  <a:srgbClr val="0070C0"/>
                </a:solidFill>
              </a:rPr>
              <a:t>Contact area: 	</a:t>
            </a:r>
            <a:r>
              <a:rPr lang="el-GR" dirty="0">
                <a:solidFill>
                  <a:srgbClr val="0070C0"/>
                </a:solidFill>
              </a:rPr>
              <a:t>σ</a:t>
            </a:r>
            <a:r>
              <a:rPr lang="en-US" dirty="0">
                <a:solidFill>
                  <a:srgbClr val="0070C0"/>
                </a:solidFill>
              </a:rPr>
              <a:t> = 3.1E7 S/m;</a:t>
            </a:r>
          </a:p>
        </p:txBody>
      </p:sp>
      <p:sp>
        <p:nvSpPr>
          <p:cNvPr id="7" name="TextBox 6"/>
          <p:cNvSpPr txBox="1"/>
          <p:nvPr/>
        </p:nvSpPr>
        <p:spPr>
          <a:xfrm>
            <a:off x="4884420" y="1036319"/>
            <a:ext cx="2750820" cy="646331"/>
          </a:xfrm>
          <a:prstGeom prst="rect">
            <a:avLst/>
          </a:prstGeom>
          <a:noFill/>
        </p:spPr>
        <p:txBody>
          <a:bodyPr wrap="square" rtlCol="0">
            <a:spAutoFit/>
          </a:bodyPr>
          <a:lstStyle/>
          <a:p>
            <a:r>
              <a:rPr lang="en-US" dirty="0">
                <a:solidFill>
                  <a:srgbClr val="0070C0"/>
                </a:solidFill>
              </a:rPr>
              <a:t>Empty Cavity:</a:t>
            </a:r>
          </a:p>
          <a:p>
            <a:r>
              <a:rPr lang="en-US" dirty="0">
                <a:solidFill>
                  <a:srgbClr val="0070C0"/>
                </a:solidFill>
              </a:rPr>
              <a:t>F = 139.67 MHz; Q = 1611</a:t>
            </a:r>
          </a:p>
        </p:txBody>
      </p:sp>
      <p:sp>
        <p:nvSpPr>
          <p:cNvPr id="8" name="Arrow: Right 7"/>
          <p:cNvSpPr/>
          <p:nvPr/>
        </p:nvSpPr>
        <p:spPr>
          <a:xfrm>
            <a:off x="3619500" y="1287094"/>
            <a:ext cx="952500" cy="144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1579" y="1858061"/>
            <a:ext cx="5486400" cy="646331"/>
          </a:xfrm>
          <a:prstGeom prst="rect">
            <a:avLst/>
          </a:prstGeom>
          <a:noFill/>
        </p:spPr>
        <p:txBody>
          <a:bodyPr wrap="square" rtlCol="0">
            <a:spAutoFit/>
          </a:bodyPr>
          <a:lstStyle/>
          <a:p>
            <a:r>
              <a:rPr lang="en-US" dirty="0"/>
              <a:t>At each current level, the loss coefficient was found that results in the quality factor that fits the measurements</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72720" y="2849880"/>
            <a:ext cx="2598760" cy="2270125"/>
          </a:xfrm>
          <a:prstGeom prst="rect">
            <a:avLst/>
          </a:prstGeom>
          <a:noFill/>
        </p:spPr>
      </p:pic>
      <p:pic>
        <p:nvPicPr>
          <p:cNvPr id="14" name="Picture 13"/>
          <p:cNvPicPr>
            <a:picLocks noChangeAspect="1"/>
          </p:cNvPicPr>
          <p:nvPr/>
        </p:nvPicPr>
        <p:blipFill>
          <a:blip r:embed="rId3"/>
          <a:stretch>
            <a:fillRect/>
          </a:stretch>
        </p:blipFill>
        <p:spPr>
          <a:xfrm>
            <a:off x="2844939" y="2855993"/>
            <a:ext cx="2999680" cy="2264012"/>
          </a:xfrm>
          <a:prstGeom prst="rect">
            <a:avLst/>
          </a:prstGeom>
        </p:spPr>
      </p:pic>
      <p:pic>
        <p:nvPicPr>
          <p:cNvPr id="15" name="Picture 14"/>
          <p:cNvPicPr>
            <a:picLocks noChangeAspect="1"/>
          </p:cNvPicPr>
          <p:nvPr/>
        </p:nvPicPr>
        <p:blipFill>
          <a:blip r:embed="rId4"/>
          <a:stretch>
            <a:fillRect/>
          </a:stretch>
        </p:blipFill>
        <p:spPr>
          <a:xfrm>
            <a:off x="5988118" y="2849879"/>
            <a:ext cx="2997064" cy="2270125"/>
          </a:xfrm>
          <a:prstGeom prst="rect">
            <a:avLst/>
          </a:prstGeom>
        </p:spPr>
      </p:pic>
      <p:sp>
        <p:nvSpPr>
          <p:cNvPr id="11" name="TextBox 10"/>
          <p:cNvSpPr txBox="1"/>
          <p:nvPr/>
        </p:nvSpPr>
        <p:spPr>
          <a:xfrm>
            <a:off x="533400" y="5452844"/>
            <a:ext cx="5120780" cy="646331"/>
          </a:xfrm>
          <a:prstGeom prst="rect">
            <a:avLst/>
          </a:prstGeom>
          <a:noFill/>
        </p:spPr>
        <p:txBody>
          <a:bodyPr wrap="square" rtlCol="0">
            <a:spAutoFit/>
          </a:bodyPr>
          <a:lstStyle/>
          <a:p>
            <a:r>
              <a:rPr lang="en-US" dirty="0"/>
              <a:t>Vendor’s provided the -3 dB line width </a:t>
            </a:r>
            <a:r>
              <a:rPr lang="el-GR" dirty="0"/>
              <a:t>Δ</a:t>
            </a:r>
            <a:r>
              <a:rPr lang="en-US" dirty="0"/>
              <a:t>H = 26 </a:t>
            </a:r>
            <a:r>
              <a:rPr lang="en-US" dirty="0" err="1"/>
              <a:t>Oe</a:t>
            </a:r>
            <a:endParaRPr lang="en-US" dirty="0"/>
          </a:p>
          <a:p>
            <a:r>
              <a:rPr lang="en-US" dirty="0"/>
              <a:t>This corresponds to </a:t>
            </a:r>
            <a:r>
              <a:rPr lang="el-GR" dirty="0"/>
              <a:t>α</a:t>
            </a:r>
            <a:r>
              <a:rPr lang="en-US" dirty="0"/>
              <a:t> = 0.0039</a:t>
            </a:r>
          </a:p>
        </p:txBody>
      </p:sp>
    </p:spTree>
    <p:extLst>
      <p:ext uri="{BB962C8B-B14F-4D97-AF65-F5344CB8AC3E}">
        <p14:creationId xmlns:p14="http://schemas.microsoft.com/office/powerpoint/2010/main" val="171738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469" y="98424"/>
            <a:ext cx="5805181" cy="601980"/>
          </a:xfrm>
        </p:spPr>
        <p:txBody>
          <a:bodyPr>
            <a:normAutofit fontScale="90000"/>
          </a:bodyPr>
          <a:lstStyle/>
          <a:p>
            <a:pPr algn="ctr"/>
            <a:r>
              <a:rPr lang="en-US" sz="2800" b="1" dirty="0">
                <a:solidFill>
                  <a:srgbClr val="7030A0"/>
                </a:solidFill>
              </a:rPr>
              <a:t>How the data corresponding the different location of the wall losses compare? </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7</a:t>
            </a:fld>
            <a:endParaRPr lang="en-US"/>
          </a:p>
        </p:txBody>
      </p:sp>
      <p:pic>
        <p:nvPicPr>
          <p:cNvPr id="7" name="Picture 6"/>
          <p:cNvPicPr>
            <a:picLocks noChangeAspect="1"/>
          </p:cNvPicPr>
          <p:nvPr/>
        </p:nvPicPr>
        <p:blipFill>
          <a:blip r:embed="rId2"/>
          <a:stretch>
            <a:fillRect/>
          </a:stretch>
        </p:blipFill>
        <p:spPr>
          <a:xfrm>
            <a:off x="110686" y="849041"/>
            <a:ext cx="4065439" cy="3157351"/>
          </a:xfrm>
          <a:prstGeom prst="rect">
            <a:avLst/>
          </a:prstGeom>
        </p:spPr>
      </p:pic>
      <p:pic>
        <p:nvPicPr>
          <p:cNvPr id="8" name="Picture 7"/>
          <p:cNvPicPr>
            <a:picLocks noChangeAspect="1"/>
          </p:cNvPicPr>
          <p:nvPr/>
        </p:nvPicPr>
        <p:blipFill>
          <a:blip r:embed="rId3"/>
          <a:stretch>
            <a:fillRect/>
          </a:stretch>
        </p:blipFill>
        <p:spPr>
          <a:xfrm>
            <a:off x="4581426" y="849041"/>
            <a:ext cx="4326904" cy="3134043"/>
          </a:xfrm>
          <a:prstGeom prst="rect">
            <a:avLst/>
          </a:prstGeom>
        </p:spPr>
      </p:pic>
      <p:sp>
        <p:nvSpPr>
          <p:cNvPr id="6" name="TextBox 5"/>
          <p:cNvSpPr txBox="1"/>
          <p:nvPr/>
        </p:nvSpPr>
        <p:spPr>
          <a:xfrm>
            <a:off x="2093053" y="4546694"/>
            <a:ext cx="4957894" cy="646331"/>
          </a:xfrm>
          <a:prstGeom prst="rect">
            <a:avLst/>
          </a:prstGeom>
          <a:noFill/>
        </p:spPr>
        <p:txBody>
          <a:bodyPr wrap="square" rtlCol="0">
            <a:spAutoFit/>
          </a:bodyPr>
          <a:lstStyle/>
          <a:p>
            <a:r>
              <a:rPr lang="en-US" dirty="0"/>
              <a:t>Vendor’s provided the -3 dB line width </a:t>
            </a:r>
            <a:r>
              <a:rPr lang="el-GR" dirty="0"/>
              <a:t>Δ</a:t>
            </a:r>
            <a:r>
              <a:rPr lang="en-US" dirty="0"/>
              <a:t>H = 26 </a:t>
            </a:r>
            <a:r>
              <a:rPr lang="en-US" dirty="0" err="1"/>
              <a:t>Oe</a:t>
            </a:r>
            <a:endParaRPr lang="en-US" dirty="0"/>
          </a:p>
          <a:p>
            <a:r>
              <a:rPr lang="en-US" dirty="0"/>
              <a:t>This corresponds to </a:t>
            </a:r>
            <a:r>
              <a:rPr lang="el-GR" dirty="0"/>
              <a:t>α</a:t>
            </a:r>
            <a:r>
              <a:rPr lang="en-US" dirty="0"/>
              <a:t> = 0.0039</a:t>
            </a:r>
          </a:p>
        </p:txBody>
      </p:sp>
    </p:spTree>
    <p:extLst>
      <p:ext uri="{BB962C8B-B14F-4D97-AF65-F5344CB8AC3E}">
        <p14:creationId xmlns:p14="http://schemas.microsoft.com/office/powerpoint/2010/main" val="31357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38" y="166375"/>
            <a:ext cx="7315724" cy="817721"/>
          </a:xfrm>
        </p:spPr>
        <p:txBody>
          <a:bodyPr>
            <a:normAutofit fontScale="90000"/>
          </a:bodyPr>
          <a:lstStyle/>
          <a:p>
            <a:pPr algn="ctr"/>
            <a:r>
              <a:rPr lang="en-US" sz="3200" b="1" dirty="0">
                <a:solidFill>
                  <a:srgbClr val="7030A0"/>
                </a:solidFill>
              </a:rPr>
              <a:t>What if the number of turns we used (220) for the field calculation is not right? </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8</a:t>
            </a:fld>
            <a:endParaRPr lang="en-US"/>
          </a:p>
        </p:txBody>
      </p:sp>
      <p:pic>
        <p:nvPicPr>
          <p:cNvPr id="8" name="Picture 7"/>
          <p:cNvPicPr>
            <a:picLocks noChangeAspect="1"/>
          </p:cNvPicPr>
          <p:nvPr/>
        </p:nvPicPr>
        <p:blipFill>
          <a:blip r:embed="rId2"/>
          <a:stretch>
            <a:fillRect/>
          </a:stretch>
        </p:blipFill>
        <p:spPr>
          <a:xfrm>
            <a:off x="4736858" y="1355257"/>
            <a:ext cx="3845604" cy="2987290"/>
          </a:xfrm>
          <a:prstGeom prst="rect">
            <a:avLst/>
          </a:prstGeom>
        </p:spPr>
      </p:pic>
      <p:pic>
        <p:nvPicPr>
          <p:cNvPr id="9" name="Picture 8"/>
          <p:cNvPicPr>
            <a:picLocks noChangeAspect="1"/>
          </p:cNvPicPr>
          <p:nvPr/>
        </p:nvPicPr>
        <p:blipFill>
          <a:blip r:embed="rId3"/>
          <a:stretch>
            <a:fillRect/>
          </a:stretch>
        </p:blipFill>
        <p:spPr>
          <a:xfrm>
            <a:off x="436967" y="1355257"/>
            <a:ext cx="3767171" cy="2983650"/>
          </a:xfrm>
          <a:prstGeom prst="rect">
            <a:avLst/>
          </a:prstGeom>
        </p:spPr>
      </p:pic>
      <p:sp>
        <p:nvSpPr>
          <p:cNvPr id="10" name="TextBox 9"/>
          <p:cNvSpPr txBox="1"/>
          <p:nvPr/>
        </p:nvSpPr>
        <p:spPr>
          <a:xfrm>
            <a:off x="5322067" y="4773335"/>
            <a:ext cx="3537232" cy="646331"/>
          </a:xfrm>
          <a:prstGeom prst="rect">
            <a:avLst/>
          </a:prstGeom>
          <a:noFill/>
        </p:spPr>
        <p:txBody>
          <a:bodyPr wrap="square" rtlCol="0">
            <a:spAutoFit/>
          </a:bodyPr>
          <a:lstStyle/>
          <a:p>
            <a:r>
              <a:rPr lang="en-US" dirty="0">
                <a:solidFill>
                  <a:srgbClr val="7030A0"/>
                </a:solidFill>
              </a:rPr>
              <a:t>Frequency data show that N = 220 is probably right number of turns</a:t>
            </a:r>
          </a:p>
        </p:txBody>
      </p:sp>
      <p:sp>
        <p:nvSpPr>
          <p:cNvPr id="11" name="TextBox 10"/>
          <p:cNvSpPr txBox="1"/>
          <p:nvPr/>
        </p:nvSpPr>
        <p:spPr>
          <a:xfrm>
            <a:off x="109058" y="4773335"/>
            <a:ext cx="4978118" cy="646331"/>
          </a:xfrm>
          <a:prstGeom prst="rect">
            <a:avLst/>
          </a:prstGeom>
          <a:noFill/>
        </p:spPr>
        <p:txBody>
          <a:bodyPr wrap="square" rtlCol="0">
            <a:spAutoFit/>
          </a:bodyPr>
          <a:lstStyle/>
          <a:p>
            <a:r>
              <a:rPr lang="en-US" dirty="0">
                <a:solidFill>
                  <a:srgbClr val="0070C0"/>
                </a:solidFill>
              </a:rPr>
              <a:t>Vendor’s provided the -3 dB line width </a:t>
            </a:r>
            <a:r>
              <a:rPr lang="el-GR" dirty="0">
                <a:solidFill>
                  <a:srgbClr val="0070C0"/>
                </a:solidFill>
              </a:rPr>
              <a:t>Δ</a:t>
            </a:r>
            <a:r>
              <a:rPr lang="en-US" dirty="0">
                <a:solidFill>
                  <a:srgbClr val="0070C0"/>
                </a:solidFill>
              </a:rPr>
              <a:t>H = 26 </a:t>
            </a:r>
            <a:r>
              <a:rPr lang="en-US" dirty="0" err="1">
                <a:solidFill>
                  <a:srgbClr val="0070C0"/>
                </a:solidFill>
              </a:rPr>
              <a:t>Oe</a:t>
            </a:r>
            <a:endParaRPr lang="en-US" dirty="0">
              <a:solidFill>
                <a:srgbClr val="0070C0"/>
              </a:solidFill>
            </a:endParaRPr>
          </a:p>
          <a:p>
            <a:r>
              <a:rPr lang="en-US" dirty="0">
                <a:solidFill>
                  <a:srgbClr val="0070C0"/>
                </a:solidFill>
              </a:rPr>
              <a:t>This corresponds to </a:t>
            </a:r>
            <a:r>
              <a:rPr lang="el-GR" dirty="0">
                <a:solidFill>
                  <a:srgbClr val="0070C0"/>
                </a:solidFill>
              </a:rPr>
              <a:t>α</a:t>
            </a:r>
            <a:r>
              <a:rPr lang="en-US" dirty="0">
                <a:solidFill>
                  <a:srgbClr val="0070C0"/>
                </a:solidFill>
              </a:rPr>
              <a:t> = 0.0039</a:t>
            </a:r>
          </a:p>
        </p:txBody>
      </p:sp>
    </p:spTree>
    <p:extLst>
      <p:ext uri="{BB962C8B-B14F-4D97-AF65-F5344CB8AC3E}">
        <p14:creationId xmlns:p14="http://schemas.microsoft.com/office/powerpoint/2010/main" val="165866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17" y="58493"/>
            <a:ext cx="8751325" cy="1325563"/>
          </a:xfrm>
        </p:spPr>
        <p:txBody>
          <a:bodyPr>
            <a:normAutofit fontScale="90000"/>
          </a:bodyPr>
          <a:lstStyle/>
          <a:p>
            <a:pPr algn="ctr"/>
            <a:r>
              <a:rPr lang="en-US" sz="3200" b="1" dirty="0">
                <a:solidFill>
                  <a:srgbClr val="7030A0"/>
                </a:solidFill>
              </a:rPr>
              <a:t>How to compare the old and the new set of the loss data? Let’s try using the magnetic field in the material as an independent variable</a:t>
            </a:r>
            <a:r>
              <a:rPr lang="en-US" sz="3200" b="1" dirty="0"/>
              <a:t> </a:t>
            </a:r>
          </a:p>
        </p:txBody>
      </p:sp>
      <p:sp>
        <p:nvSpPr>
          <p:cNvPr id="3" name="Date Placeholder 2"/>
          <p:cNvSpPr>
            <a:spLocks noGrp="1"/>
          </p:cNvSpPr>
          <p:nvPr>
            <p:ph type="dt" sz="half" idx="10"/>
          </p:nvPr>
        </p:nvSpPr>
        <p:spPr/>
        <p:txBody>
          <a:bodyPr/>
          <a:lstStyle/>
          <a:p>
            <a:r>
              <a:rPr lang="en-US"/>
              <a:t>9/28/2017</a:t>
            </a:r>
          </a:p>
        </p:txBody>
      </p:sp>
      <p:sp>
        <p:nvSpPr>
          <p:cNvPr id="4" name="Footer Placeholder 3"/>
          <p:cNvSpPr>
            <a:spLocks noGrp="1"/>
          </p:cNvSpPr>
          <p:nvPr>
            <p:ph type="ftr" sz="quarter" idx="11"/>
          </p:nvPr>
        </p:nvSpPr>
        <p:spPr/>
        <p:txBody>
          <a:bodyPr/>
          <a:lstStyle/>
          <a:p>
            <a:r>
              <a:rPr lang="en-US"/>
              <a:t>2-nd Harmonic Booster Cavity Meeting</a:t>
            </a:r>
          </a:p>
        </p:txBody>
      </p:sp>
      <p:sp>
        <p:nvSpPr>
          <p:cNvPr id="5" name="Slide Number Placeholder 4"/>
          <p:cNvSpPr>
            <a:spLocks noGrp="1"/>
          </p:cNvSpPr>
          <p:nvPr>
            <p:ph type="sldNum" sz="quarter" idx="12"/>
          </p:nvPr>
        </p:nvSpPr>
        <p:spPr/>
        <p:txBody>
          <a:bodyPr/>
          <a:lstStyle/>
          <a:p>
            <a:fld id="{6E5A38AC-E84F-418C-9AF1-0ED3B3A29C8D}" type="slidenum">
              <a:rPr lang="en-US" smtClean="0"/>
              <a:t>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47284" y="1455797"/>
            <a:ext cx="2581666" cy="2182638"/>
          </a:xfrm>
          <a:prstGeom prst="rect">
            <a:avLst/>
          </a:prstGeom>
          <a:noFill/>
        </p:spPr>
      </p:pic>
      <p:pic>
        <p:nvPicPr>
          <p:cNvPr id="8" name="Picture 7"/>
          <p:cNvPicPr>
            <a:picLocks noChangeAspect="1"/>
          </p:cNvPicPr>
          <p:nvPr/>
        </p:nvPicPr>
        <p:blipFill>
          <a:blip r:embed="rId3"/>
          <a:stretch>
            <a:fillRect/>
          </a:stretch>
        </p:blipFill>
        <p:spPr>
          <a:xfrm>
            <a:off x="3216939" y="3974768"/>
            <a:ext cx="2553240" cy="2238101"/>
          </a:xfrm>
          <a:prstGeom prst="rect">
            <a:avLst/>
          </a:prstGeom>
        </p:spPr>
      </p:pic>
      <p:pic>
        <p:nvPicPr>
          <p:cNvPr id="9" name="Picture 8"/>
          <p:cNvPicPr>
            <a:picLocks noChangeAspect="1"/>
          </p:cNvPicPr>
          <p:nvPr/>
        </p:nvPicPr>
        <p:blipFill>
          <a:blip r:embed="rId4"/>
          <a:stretch>
            <a:fillRect/>
          </a:stretch>
        </p:blipFill>
        <p:spPr>
          <a:xfrm>
            <a:off x="3216939" y="1455797"/>
            <a:ext cx="2553240" cy="2134290"/>
          </a:xfrm>
          <a:prstGeom prst="rect">
            <a:avLst/>
          </a:prstGeom>
        </p:spPr>
      </p:pic>
      <p:pic>
        <p:nvPicPr>
          <p:cNvPr id="11" name="Picture 10"/>
          <p:cNvPicPr>
            <a:picLocks noChangeAspect="1"/>
          </p:cNvPicPr>
          <p:nvPr/>
        </p:nvPicPr>
        <p:blipFill>
          <a:blip r:embed="rId5"/>
          <a:stretch>
            <a:fillRect/>
          </a:stretch>
        </p:blipFill>
        <p:spPr>
          <a:xfrm>
            <a:off x="5958168" y="3989777"/>
            <a:ext cx="2805617" cy="2223092"/>
          </a:xfrm>
          <a:prstGeom prst="rect">
            <a:avLst/>
          </a:prstGeom>
        </p:spPr>
      </p:pic>
      <p:pic>
        <p:nvPicPr>
          <p:cNvPr id="13" name="Picture 12"/>
          <p:cNvPicPr>
            <a:picLocks noChangeAspect="1"/>
          </p:cNvPicPr>
          <p:nvPr/>
        </p:nvPicPr>
        <p:blipFill>
          <a:blip r:embed="rId6"/>
          <a:stretch>
            <a:fillRect/>
          </a:stretch>
        </p:blipFill>
        <p:spPr>
          <a:xfrm>
            <a:off x="447284" y="3974768"/>
            <a:ext cx="2581666" cy="2238101"/>
          </a:xfrm>
          <a:prstGeom prst="rect">
            <a:avLst/>
          </a:prstGeom>
        </p:spPr>
      </p:pic>
      <p:sp>
        <p:nvSpPr>
          <p:cNvPr id="14" name="TextBox 13"/>
          <p:cNvSpPr txBox="1"/>
          <p:nvPr/>
        </p:nvSpPr>
        <p:spPr>
          <a:xfrm>
            <a:off x="5958168" y="1527538"/>
            <a:ext cx="2875601" cy="1754326"/>
          </a:xfrm>
          <a:prstGeom prst="rect">
            <a:avLst/>
          </a:prstGeom>
          <a:noFill/>
        </p:spPr>
        <p:txBody>
          <a:bodyPr wrap="square" rtlCol="0">
            <a:spAutoFit/>
          </a:bodyPr>
          <a:lstStyle/>
          <a:p>
            <a:r>
              <a:rPr lang="en-US" dirty="0">
                <a:solidFill>
                  <a:srgbClr val="C00000"/>
                </a:solidFill>
              </a:rPr>
              <a:t>Poor field uniformity in the rings of garnet material </a:t>
            </a:r>
            <a:r>
              <a:rPr lang="en-US" dirty="0">
                <a:solidFill>
                  <a:srgbClr val="C00000"/>
                </a:solidFill>
                <a:sym typeface="Wingdings" panose="05000000000000000000" pitchFamily="2" charset="2"/>
              </a:rPr>
              <a:t> the field data is averaged (roughly). Not tremendously helpful for the loss power evaluation.</a:t>
            </a:r>
            <a:endParaRPr lang="en-US" dirty="0">
              <a:solidFill>
                <a:srgbClr val="C00000"/>
              </a:solidFill>
            </a:endParaRPr>
          </a:p>
        </p:txBody>
      </p:sp>
    </p:spTree>
    <p:extLst>
      <p:ext uri="{BB962C8B-B14F-4D97-AF65-F5344CB8AC3E}">
        <p14:creationId xmlns:p14="http://schemas.microsoft.com/office/powerpoint/2010/main" val="1437294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TotalTime>
  <Words>719</Words>
  <Application>Microsoft Office PowerPoint</Application>
  <PresentationFormat>On-screen Show (4:3)</PresentationFormat>
  <Paragraphs>91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Wingdings</vt:lpstr>
      <vt:lpstr>Office Theme</vt:lpstr>
      <vt:lpstr>Understanding Loss Coefficient </vt:lpstr>
      <vt:lpstr>Early measurements (TD-15-005) </vt:lpstr>
      <vt:lpstr>Verification measurements (TD-16-001) </vt:lpstr>
      <vt:lpstr>Ring Test Setup </vt:lpstr>
      <vt:lpstr>Fitting results for the case when the resistive losses are mainly due to the imperfect contact</vt:lpstr>
      <vt:lpstr>Fitting results for the case when the resistive losses are due the increased wall resistivity</vt:lpstr>
      <vt:lpstr>How the data corresponding the different location of the wall losses compare? </vt:lpstr>
      <vt:lpstr>What if the number of turns we used (220) for the field calculation is not right? </vt:lpstr>
      <vt:lpstr>How to compare the old and the new set of the loss data? Let’s try using the magnetic field in the material as an independent variable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Loss Coefficient</dc:title>
  <dc:creator>Iouri Terechkine</dc:creator>
  <cp:lastModifiedBy>Iouri Terechkine</cp:lastModifiedBy>
  <cp:revision>26</cp:revision>
  <dcterms:created xsi:type="dcterms:W3CDTF">2017-09-11T15:27:39Z</dcterms:created>
  <dcterms:modified xsi:type="dcterms:W3CDTF">2017-09-28T14:31:39Z</dcterms:modified>
</cp:coreProperties>
</file>