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</p:sldMasterIdLst>
  <p:notesMasterIdLst>
    <p:notesMasterId r:id="rId7"/>
  </p:notesMasterIdLst>
  <p:handoutMasterIdLst>
    <p:handoutMasterId r:id="rId8"/>
  </p:handoutMasterIdLst>
  <p:sldIdLst>
    <p:sldId id="265" r:id="rId3"/>
    <p:sldId id="320" r:id="rId4"/>
    <p:sldId id="322" r:id="rId5"/>
    <p:sldId id="323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nnady Romanov x6766 12815N" initials="GRx1" lastIdx="1" clrIdx="0">
    <p:extLst>
      <p:ext uri="{19B8F6BF-5375-455C-9EA6-DF929625EA0E}">
        <p15:presenceInfo xmlns:p15="http://schemas.microsoft.com/office/powerpoint/2012/main" userId="S-1-5-21-1644491937-1202660629-839522115-9843" providerId="AD"/>
      </p:ext>
    </p:extLst>
  </p:cmAuthor>
  <p:cmAuthor id="2" name="Gennady Romanov x6766 12815N" initials="GRx1 [2]" lastIdx="0" clrIdx="1">
    <p:extLst>
      <p:ext uri="{19B8F6BF-5375-455C-9EA6-DF929625EA0E}">
        <p15:presenceInfo xmlns:p15="http://schemas.microsoft.com/office/powerpoint/2012/main" userId="Gennady Romanov x6766 12815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C5AD9"/>
    <a:srgbClr val="025DF0"/>
    <a:srgbClr val="E8D9F3"/>
    <a:srgbClr val="63666A"/>
    <a:srgbClr val="004C97"/>
    <a:srgbClr val="404040"/>
    <a:srgbClr val="505050"/>
    <a:srgbClr val="A7A8AA"/>
    <a:srgbClr val="0030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76" autoAdjust="0"/>
    <p:restoredTop sz="94682" autoAdjust="0"/>
  </p:normalViewPr>
  <p:slideViewPr>
    <p:cSldViewPr snapToGrid="0" snapToObjects="1">
      <p:cViewPr varScale="1">
        <p:scale>
          <a:sx n="114" d="100"/>
          <a:sy n="114" d="100"/>
        </p:scale>
        <p:origin x="182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5/24/2018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5/24/2018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FB643-3B51-4A23-96A6-8ED93A064CCD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4536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FB643-3B51-4A23-96A6-8ED93A064CCD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811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FB643-3B51-4A23-96A6-8ED93A064CCD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711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24/V-2018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Gennady Romanov |  Empty cavity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24/V-2018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Gennady Romanov |  Empty cavity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24/V-2018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Gennady Romanov |  Empty cavity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24/V-2018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Gennady Romanov |  Empty cavity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24/V-2018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Gennady Romanov |  Empty cavity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24/V-2018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Gennady Romanov |  Empty cavity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24/V-2018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Gennady Romanov |  Empty cavity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24/V-2018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Gennady Romanov |  Empty cavity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24/V-2018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Gennady Romanov |  Empty cavity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24/V-2018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Gennady Romanov |  Empty cavity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2960645"/>
            <a:ext cx="7526338" cy="489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altLang="en-US" sz="2800" dirty="0">
                <a:latin typeface="Helvetica" panose="020B0604020202020204" pitchFamily="34" charset="0"/>
                <a:ea typeface="Geneva" pitchFamily="121" charset="-128"/>
              </a:rPr>
              <a:t> Empty cavity.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6"/>
            <a:ext cx="7526338" cy="7148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Times New Roman" panose="02020603050405020304" pitchFamily="18" charset="0"/>
                <a:ea typeface="Geneva" pitchFamily="121" charset="-128"/>
                <a:cs typeface="Times New Roman" panose="02020603050405020304" pitchFamily="18" charset="0"/>
              </a:rPr>
              <a:t>2</a:t>
            </a:r>
            <a:r>
              <a:rPr lang="en-US" altLang="en-US" baseline="30000" dirty="0">
                <a:latin typeface="Times New Roman" panose="02020603050405020304" pitchFamily="18" charset="0"/>
                <a:ea typeface="Geneva" pitchFamily="121" charset="-128"/>
                <a:cs typeface="Times New Roman" panose="02020603050405020304" pitchFamily="18" charset="0"/>
              </a:rPr>
              <a:t>nd</a:t>
            </a:r>
            <a:r>
              <a:rPr lang="en-US" altLang="en-US" dirty="0">
                <a:latin typeface="Times New Roman" panose="02020603050405020304" pitchFamily="18" charset="0"/>
                <a:ea typeface="Geneva" pitchFamily="121" charset="-128"/>
                <a:cs typeface="Times New Roman" panose="02020603050405020304" pitchFamily="18" charset="0"/>
              </a:rPr>
              <a:t> Harmonic cavity meeting</a:t>
            </a:r>
          </a:p>
          <a:p>
            <a:r>
              <a:rPr lang="en-US" altLang="en-US" dirty="0">
                <a:latin typeface="Times New Roman" panose="02020603050405020304" pitchFamily="18" charset="0"/>
                <a:ea typeface="Geneva" pitchFamily="121" charset="-128"/>
                <a:cs typeface="Times New Roman" panose="02020603050405020304" pitchFamily="18" charset="0"/>
              </a:rPr>
              <a:t>May 24, 2018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806450" y="3915560"/>
            <a:ext cx="7526338" cy="34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000" kern="1200">
                <a:solidFill>
                  <a:srgbClr val="004C97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45720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kern="1200">
                <a:solidFill>
                  <a:srgbClr val="2E5286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91440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kern="1200">
                <a:solidFill>
                  <a:srgbClr val="2E5286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37160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kern="1200">
                <a:solidFill>
                  <a:srgbClr val="2E5286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82880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kern="1200">
                <a:solidFill>
                  <a:srgbClr val="2E5286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ea typeface="Geneva" pitchFamily="121" charset="-128"/>
                <a:cs typeface="Times New Roman" panose="02020603050405020304" pitchFamily="18" charset="0"/>
              </a:rPr>
              <a:t>Gennady Romanov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Empty cavity without ports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24/V-2018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Gennady Romanov |  Empty cavity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6" name="TextBox 55"/>
          <p:cNvSpPr txBox="1"/>
          <p:nvPr/>
        </p:nvSpPr>
        <p:spPr>
          <a:xfrm>
            <a:off x="3926048" y="936965"/>
            <a:ext cx="4746812" cy="369332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Model without HOM ports, all is copper except</a:t>
            </a:r>
            <a:r>
              <a:rPr lang="en-US" sz="1800" dirty="0">
                <a:solidFill>
                  <a:prstClr val="black"/>
                </a:solidFill>
                <a:latin typeface="Calibri"/>
                <a:ea typeface="+mn-ea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</a:t>
            </a:r>
            <a:r>
              <a:rPr lang="en-US" sz="18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</a:t>
            </a:r>
            <a:r>
              <a:rPr lang="en-US" sz="18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F2F2C76-F2C1-4D9B-9256-0260221E86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644" y="842606"/>
            <a:ext cx="2650508" cy="2480875"/>
          </a:xfrm>
          <a:prstGeom prst="rect">
            <a:avLst/>
          </a:prstGeom>
          <a:ln>
            <a:solidFill>
              <a:srgbClr val="7030A0"/>
            </a:solidFill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B9191DE-8793-485D-B3E2-5D865C76338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3486" t="5320" r="38808" b="4181"/>
          <a:stretch/>
        </p:blipFill>
        <p:spPr>
          <a:xfrm>
            <a:off x="676275" y="3420684"/>
            <a:ext cx="2732180" cy="290502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B941EDC-2446-4675-A82B-978476F6C3F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3486" t="5422" r="38807" b="3872"/>
          <a:stretch/>
        </p:blipFill>
        <p:spPr>
          <a:xfrm>
            <a:off x="4664278" y="3420175"/>
            <a:ext cx="2726421" cy="2905529"/>
          </a:xfrm>
          <a:prstGeom prst="rect">
            <a:avLst/>
          </a:prstGeom>
        </p:spPr>
      </p:pic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C4324F58-BF83-4F25-B88A-51D2EBF019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895455"/>
              </p:ext>
            </p:extLst>
          </p:nvPr>
        </p:nvGraphicFramePr>
        <p:xfrm>
          <a:off x="4445443" y="1500444"/>
          <a:ext cx="2945256" cy="13411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80230">
                  <a:extLst>
                    <a:ext uri="{9D8B030D-6E8A-4147-A177-3AD203B41FA5}">
                      <a16:colId xmlns:a16="http://schemas.microsoft.com/office/drawing/2014/main" val="2202411137"/>
                    </a:ext>
                  </a:extLst>
                </a:gridCol>
                <a:gridCol w="1132514">
                  <a:extLst>
                    <a:ext uri="{9D8B030D-6E8A-4147-A177-3AD203B41FA5}">
                      <a16:colId xmlns:a16="http://schemas.microsoft.com/office/drawing/2014/main" val="1310005516"/>
                    </a:ext>
                  </a:extLst>
                </a:gridCol>
                <a:gridCol w="1132512">
                  <a:extLst>
                    <a:ext uri="{9D8B030D-6E8A-4147-A177-3AD203B41FA5}">
                      <a16:colId xmlns:a16="http://schemas.microsoft.com/office/drawing/2014/main" val="62330314"/>
                    </a:ext>
                  </a:extLst>
                </a:gridCol>
              </a:tblGrid>
              <a:tr h="2139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F, MHz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498960"/>
                  </a:ext>
                </a:extLst>
              </a:tr>
              <a:tr h="2139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120.5</a:t>
                      </a: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6070</a:t>
                      </a: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74813"/>
                  </a:ext>
                </a:extLst>
              </a:tr>
              <a:tr h="2139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171.1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5242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426862"/>
                  </a:ext>
                </a:extLst>
              </a:tr>
              <a:tr h="2139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268.1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5632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155159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57DF333B-37E1-42EE-8EE5-93531D50BF6C}"/>
              </a:ext>
            </a:extLst>
          </p:cNvPr>
          <p:cNvSpPr txBox="1"/>
          <p:nvPr/>
        </p:nvSpPr>
        <p:spPr>
          <a:xfrm>
            <a:off x="1098958" y="4018327"/>
            <a:ext cx="6174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|E|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8A601AF-C10C-45F1-BD70-9D1FB60CED6D}"/>
              </a:ext>
            </a:extLst>
          </p:cNvPr>
          <p:cNvSpPr txBox="1"/>
          <p:nvPr/>
        </p:nvSpPr>
        <p:spPr>
          <a:xfrm>
            <a:off x="4984459" y="4003218"/>
            <a:ext cx="659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|H|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5F2EC3-8600-4199-AF01-245F1142F0E2}"/>
              </a:ext>
            </a:extLst>
          </p:cNvPr>
          <p:cNvSpPr txBox="1"/>
          <p:nvPr/>
        </p:nvSpPr>
        <p:spPr>
          <a:xfrm>
            <a:off x="3461529" y="4523059"/>
            <a:ext cx="1149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 1</a:t>
            </a:r>
          </a:p>
        </p:txBody>
      </p:sp>
    </p:spTree>
    <p:extLst>
      <p:ext uri="{BB962C8B-B14F-4D97-AF65-F5344CB8AC3E}">
        <p14:creationId xmlns:p14="http://schemas.microsoft.com/office/powerpoint/2010/main" val="2213861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Empty cavity with HOM ports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24/V-2018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Gennady Romanov |  Empty cavity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6" name="TextBox 55"/>
          <p:cNvSpPr txBox="1"/>
          <p:nvPr/>
        </p:nvSpPr>
        <p:spPr>
          <a:xfrm>
            <a:off x="3926048" y="936965"/>
            <a:ext cx="4483920" cy="369332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Model with HOM ports, all is copper except</a:t>
            </a:r>
            <a:r>
              <a:rPr lang="en-US" sz="1800" dirty="0">
                <a:solidFill>
                  <a:prstClr val="black"/>
                </a:solidFill>
                <a:latin typeface="Calibri"/>
                <a:ea typeface="+mn-ea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</a:t>
            </a:r>
            <a:r>
              <a:rPr lang="en-US" sz="18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</a:t>
            </a:r>
            <a:r>
              <a:rPr lang="en-US" sz="18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5E5ED57-8A60-48D7-BF91-9CF6E7EB7A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225" b="4497"/>
          <a:stretch/>
        </p:blipFill>
        <p:spPr>
          <a:xfrm>
            <a:off x="738644" y="3492253"/>
            <a:ext cx="2673336" cy="2842427"/>
          </a:xfrm>
          <a:prstGeom prst="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1F1F538-6A8E-47DE-9E20-5AF9A043840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284" r="38991"/>
          <a:stretch/>
        </p:blipFill>
        <p:spPr>
          <a:xfrm>
            <a:off x="4731391" y="3503900"/>
            <a:ext cx="2538392" cy="2830780"/>
          </a:xfrm>
          <a:prstGeom prst="rect">
            <a:avLst/>
          </a:prstGeom>
          <a:ln>
            <a:solidFill>
              <a:srgbClr val="7030A0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D0ADC30-A947-4E7E-A367-5BE26DAEBFA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4862" t="6056" r="38991" b="7984"/>
          <a:stretch/>
        </p:blipFill>
        <p:spPr>
          <a:xfrm>
            <a:off x="854409" y="829407"/>
            <a:ext cx="2441805" cy="2591278"/>
          </a:xfrm>
          <a:prstGeom prst="rect">
            <a:avLst/>
          </a:prstGeom>
          <a:ln>
            <a:solidFill>
              <a:srgbClr val="7030A0"/>
            </a:solidFill>
          </a:ln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C51FED6-AA10-40D0-8AA2-C0AA7F9C6F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484848"/>
              </p:ext>
            </p:extLst>
          </p:nvPr>
        </p:nvGraphicFramePr>
        <p:xfrm>
          <a:off x="4102217" y="1770173"/>
          <a:ext cx="3288483" cy="13411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87897">
                  <a:extLst>
                    <a:ext uri="{9D8B030D-6E8A-4147-A177-3AD203B41FA5}">
                      <a16:colId xmlns:a16="http://schemas.microsoft.com/office/drawing/2014/main" val="2202411137"/>
                    </a:ext>
                  </a:extLst>
                </a:gridCol>
                <a:gridCol w="906011">
                  <a:extLst>
                    <a:ext uri="{9D8B030D-6E8A-4147-A177-3AD203B41FA5}">
                      <a16:colId xmlns:a16="http://schemas.microsoft.com/office/drawing/2014/main" val="1310005516"/>
                    </a:ext>
                  </a:extLst>
                </a:gridCol>
                <a:gridCol w="781270">
                  <a:extLst>
                    <a:ext uri="{9D8B030D-6E8A-4147-A177-3AD203B41FA5}">
                      <a16:colId xmlns:a16="http://schemas.microsoft.com/office/drawing/2014/main" val="62330314"/>
                    </a:ext>
                  </a:extLst>
                </a:gridCol>
                <a:gridCol w="913305">
                  <a:extLst>
                    <a:ext uri="{9D8B030D-6E8A-4147-A177-3AD203B41FA5}">
                      <a16:colId xmlns:a16="http://schemas.microsoft.com/office/drawing/2014/main" val="1345734765"/>
                    </a:ext>
                  </a:extLst>
                </a:gridCol>
              </a:tblGrid>
              <a:tr h="2139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F, MHz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Q_ext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498960"/>
                  </a:ext>
                </a:extLst>
              </a:tr>
              <a:tr h="2139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120.4</a:t>
                      </a: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6079</a:t>
                      </a: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1392</a:t>
                      </a: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74813"/>
                  </a:ext>
                </a:extLst>
              </a:tr>
              <a:tr h="2139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170.7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5225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0.6449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426862"/>
                  </a:ext>
                </a:extLst>
              </a:tr>
              <a:tr h="2139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268.3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5807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862.3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15515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5E42DB7B-F049-41B8-A93F-94CF5C09B693}"/>
              </a:ext>
            </a:extLst>
          </p:cNvPr>
          <p:cNvSpPr txBox="1"/>
          <p:nvPr/>
        </p:nvSpPr>
        <p:spPr>
          <a:xfrm>
            <a:off x="3461529" y="4523059"/>
            <a:ext cx="1149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2160E9-8202-4704-A5D2-ED835E8DB2D3}"/>
              </a:ext>
            </a:extLst>
          </p:cNvPr>
          <p:cNvSpPr txBox="1"/>
          <p:nvPr/>
        </p:nvSpPr>
        <p:spPr>
          <a:xfrm>
            <a:off x="1098958" y="4018327"/>
            <a:ext cx="6174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|E|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9465165-7236-4FE6-BF61-70E5B4A1A8BA}"/>
              </a:ext>
            </a:extLst>
          </p:cNvPr>
          <p:cNvSpPr txBox="1"/>
          <p:nvPr/>
        </p:nvSpPr>
        <p:spPr>
          <a:xfrm>
            <a:off x="4984459" y="4003218"/>
            <a:ext cx="659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|H|</a:t>
            </a:r>
          </a:p>
        </p:txBody>
      </p:sp>
    </p:spTree>
    <p:extLst>
      <p:ext uri="{BB962C8B-B14F-4D97-AF65-F5344CB8AC3E}">
        <p14:creationId xmlns:p14="http://schemas.microsoft.com/office/powerpoint/2010/main" val="1182961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DFB2A-0CC8-4211-9B73-280916925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</a:t>
            </a:r>
            <a:r>
              <a:rPr lang="en-US" baseline="-25000" dirty="0" err="1"/>
              <a:t>load</a:t>
            </a:r>
            <a:r>
              <a:rPr lang="en-US" dirty="0"/>
              <a:t> of HOM1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569D5-8121-40BD-B05A-BC122AEEC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24/V-2018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ACD3B-011F-4DBE-B5EF-9669BD317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Gennady Romanov |  Empty cavity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43CD2-0761-4072-9A00-0E055F6C6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4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FF45D42-10DF-4964-8F8B-F4264C48F7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706" t="7262" r="38807" b="6735"/>
          <a:stretch/>
        </p:blipFill>
        <p:spPr>
          <a:xfrm>
            <a:off x="322254" y="1174460"/>
            <a:ext cx="3917535" cy="4379052"/>
          </a:xfrm>
          <a:prstGeom prst="rect">
            <a:avLst/>
          </a:prstGeom>
          <a:ln>
            <a:solidFill>
              <a:srgbClr val="7030A0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7E210BF-AF84-47E0-B459-580DBBCC46BF}"/>
              </a:ext>
            </a:extLst>
          </p:cNvPr>
          <p:cNvSpPr txBox="1"/>
          <p:nvPr/>
        </p:nvSpPr>
        <p:spPr>
          <a:xfrm>
            <a:off x="4469235" y="1029197"/>
            <a:ext cx="444616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Eigenmode solver – no non-linear materials, no discrete resistors.</a:t>
            </a:r>
          </a:p>
          <a:p>
            <a:endParaRPr lang="en-US" dirty="0"/>
          </a:p>
          <a:p>
            <a:r>
              <a:rPr lang="en-US" dirty="0"/>
              <a:t>Time domain – the same drawbacks.</a:t>
            </a:r>
          </a:p>
          <a:p>
            <a:endParaRPr lang="en-US" dirty="0"/>
          </a:p>
          <a:p>
            <a:r>
              <a:rPr lang="en-US" dirty="0"/>
              <a:t>Frequency domain – no automatic </a:t>
            </a:r>
          </a:p>
          <a:p>
            <a:r>
              <a:rPr lang="en-US" dirty="0"/>
              <a:t>correct calculation of Q. More or less accurate Q can be calculated via resonance curve or via S –parameters manually at each </a:t>
            </a:r>
            <a:r>
              <a:rPr lang="en-US" dirty="0" err="1"/>
              <a:t>I_sol</a:t>
            </a:r>
            <a:r>
              <a:rPr lang="en-US" dirty="0"/>
              <a:t> value. It was done once for operating mode.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4CF048-65E8-4710-A126-2B6A6BAA1505}"/>
              </a:ext>
            </a:extLst>
          </p:cNvPr>
          <p:cNvSpPr txBox="1"/>
          <p:nvPr/>
        </p:nvSpPr>
        <p:spPr>
          <a:xfrm>
            <a:off x="240897" y="5557414"/>
            <a:ext cx="3998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Model is outdated (Nov.2016) and must be re-built.</a:t>
            </a:r>
          </a:p>
        </p:txBody>
      </p:sp>
    </p:spTree>
    <p:extLst>
      <p:ext uri="{BB962C8B-B14F-4D97-AF65-F5344CB8AC3E}">
        <p14:creationId xmlns:p14="http://schemas.microsoft.com/office/powerpoint/2010/main" val="407605288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30912</TotalTime>
  <Words>199</Words>
  <Application>Microsoft Office PowerPoint</Application>
  <PresentationFormat>On-screen Show (4:3)</PresentationFormat>
  <Paragraphs>62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MS PGothic</vt:lpstr>
      <vt:lpstr>MS PGothic</vt:lpstr>
      <vt:lpstr>Arial</vt:lpstr>
      <vt:lpstr>Calibri</vt:lpstr>
      <vt:lpstr>Geneva</vt:lpstr>
      <vt:lpstr>Helvetica</vt:lpstr>
      <vt:lpstr>Times New Roman</vt:lpstr>
      <vt:lpstr>FNAL_TemplateMac_060514</vt:lpstr>
      <vt:lpstr>Fermilab: Footer Only</vt:lpstr>
      <vt:lpstr> Empty cavity.</vt:lpstr>
      <vt:lpstr>Empty cavity without ports  </vt:lpstr>
      <vt:lpstr>Empty cavity with HOM ports  </vt:lpstr>
      <vt:lpstr>Qload of HOM1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Miscellaneous</dc:title>
  <dc:creator>Gennady Romanov x6766 12815N</dc:creator>
  <cp:lastModifiedBy>Gennady Romanov</cp:lastModifiedBy>
  <cp:revision>518</cp:revision>
  <cp:lastPrinted>2014-01-20T19:40:21Z</cp:lastPrinted>
  <dcterms:created xsi:type="dcterms:W3CDTF">2015-06-19T17:30:25Z</dcterms:created>
  <dcterms:modified xsi:type="dcterms:W3CDTF">2018-05-24T17:47:06Z</dcterms:modified>
</cp:coreProperties>
</file>