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4"/>
  </p:notesMasterIdLst>
  <p:handoutMasterIdLst>
    <p:handoutMasterId r:id="rId15"/>
  </p:handoutMasterIdLst>
  <p:sldIdLst>
    <p:sldId id="294" r:id="rId2"/>
    <p:sldId id="298" r:id="rId3"/>
    <p:sldId id="301" r:id="rId4"/>
    <p:sldId id="299" r:id="rId5"/>
    <p:sldId id="300" r:id="rId6"/>
    <p:sldId id="302" r:id="rId7"/>
    <p:sldId id="303" r:id="rId8"/>
    <p:sldId id="304" r:id="rId9"/>
    <p:sldId id="305" r:id="rId10"/>
    <p:sldId id="306" r:id="rId11"/>
    <p:sldId id="307" r:id="rId12"/>
    <p:sldId id="30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918" y="11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Robyn </a:t>
            </a:r>
            <a:r>
              <a:rPr lang="en-US" dirty="0" err="1"/>
              <a:t>Madrak</a:t>
            </a:r>
            <a:r>
              <a:rPr lang="en-US" dirty="0"/>
              <a:t> and C. Y. Tan</a:t>
            </a:r>
          </a:p>
          <a:p>
            <a:r>
              <a:rPr lang="en-US" dirty="0"/>
              <a:t>Booster 2</a:t>
            </a:r>
            <a:r>
              <a:rPr lang="en-US" baseline="30000" dirty="0"/>
              <a:t>nd</a:t>
            </a:r>
            <a:r>
              <a:rPr lang="en-US" dirty="0"/>
              <a:t> Harmonic Cavity Meeting</a:t>
            </a:r>
          </a:p>
          <a:p>
            <a:r>
              <a:rPr lang="en-US"/>
              <a:t>24 May 2018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Cavity Test Plan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E2699A-4166-40C8-948B-64753C462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Before high power RF testing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Need interlock for low bias on solenoid</a:t>
            </a:r>
          </a:p>
          <a:p>
            <a:pPr lvl="1"/>
            <a:r>
              <a:rPr lang="en-US" sz="2000" dirty="0"/>
              <a:t>Need to test bias supply with solenoid and come up with a plan for which bias levels we can get to and which ones we want to test at </a:t>
            </a:r>
            <a:r>
              <a:rPr lang="en-US" sz="1600" dirty="0">
                <a:solidFill>
                  <a:srgbClr val="FF0000"/>
                </a:solidFill>
              </a:rPr>
              <a:t>(This should be decided after low power tests. This is when we will know what the resonant frequencies are as a function of bias current)</a:t>
            </a:r>
          </a:p>
          <a:p>
            <a:pPr lvl="1"/>
            <a:r>
              <a:rPr lang="en-US" sz="2000" dirty="0"/>
              <a:t>Establish confidence in temperature sensors. </a:t>
            </a:r>
            <a:r>
              <a:rPr lang="en-US" sz="1600" dirty="0">
                <a:solidFill>
                  <a:srgbClr val="FF0000"/>
                </a:solidFill>
              </a:rPr>
              <a:t>(Initial trip point should be 90 </a:t>
            </a:r>
            <a:r>
              <a:rPr lang="en-US" sz="1600" dirty="0" err="1">
                <a:solidFill>
                  <a:srgbClr val="FF0000"/>
                </a:solidFill>
              </a:rPr>
              <a:t>degC</a:t>
            </a:r>
            <a:r>
              <a:rPr lang="en-US" sz="1600" dirty="0">
                <a:solidFill>
                  <a:srgbClr val="FF0000"/>
                </a:solidFill>
              </a:rPr>
              <a:t> because there seems to be a delta T of 10 </a:t>
            </a:r>
            <a:r>
              <a:rPr lang="en-US" sz="1600" dirty="0" err="1">
                <a:solidFill>
                  <a:srgbClr val="FF0000"/>
                </a:solidFill>
              </a:rPr>
              <a:t>degC</a:t>
            </a:r>
            <a:r>
              <a:rPr lang="en-US" sz="1600" dirty="0">
                <a:solidFill>
                  <a:srgbClr val="FF0000"/>
                </a:solidFill>
              </a:rPr>
              <a:t> from bench experiments. Simple back of the envelope calculation shows problems at hotspots will be about 100degC integrated by IR sensor. Calculate the expected temperature by scaling …).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Brainstorm about any other things we can monitor which would indicate a problem in the garnet</a:t>
            </a:r>
          </a:p>
          <a:p>
            <a:pPr lvl="1"/>
            <a:r>
              <a:rPr lang="en-US" sz="2000" dirty="0"/>
              <a:t>Will interlock on water systems. How many separate systems/turbines to monitor? </a:t>
            </a:r>
            <a:r>
              <a:rPr lang="en-US" sz="2000" dirty="0">
                <a:solidFill>
                  <a:srgbClr val="FF0000"/>
                </a:solidFill>
              </a:rPr>
              <a:t>We have to monitor solenoid in/out and cavity in/out. Temperature sensors in/out should indicate problem. Plus temperature probes on the solenoid. </a:t>
            </a:r>
            <a:r>
              <a:rPr lang="en-US" sz="2000" dirty="0" err="1">
                <a:solidFill>
                  <a:srgbClr val="FF0000"/>
                </a:solidFill>
              </a:rPr>
              <a:t>Klixons</a:t>
            </a:r>
            <a:r>
              <a:rPr lang="en-US" sz="2000" dirty="0">
                <a:solidFill>
                  <a:srgbClr val="FF0000"/>
                </a:solidFill>
              </a:rPr>
              <a:t> on cavity shell and solenoid (Eddy currents, not now but later a problem?)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77BC2F-A1B4-406A-908A-A54C7FE5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Power RF Testing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B5509-EEBF-4FB2-8F8F-8051794C0D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FE53D-0FD7-45B4-A1E6-2174F7C5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394BA-9918-4B63-8E57-60ED6FD2A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3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C2447A-4B65-4D56-BE31-362B164A2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Proceed slowly and with caution</a:t>
            </a:r>
          </a:p>
          <a:p>
            <a:r>
              <a:rPr lang="en-US" dirty="0"/>
              <a:t>Start with very low duty factor/pulse width </a:t>
            </a:r>
            <a:r>
              <a:rPr lang="en-US" dirty="0">
                <a:solidFill>
                  <a:srgbClr val="FF0000"/>
                </a:solidFill>
              </a:rPr>
              <a:t>(decide on what)</a:t>
            </a:r>
          </a:p>
          <a:p>
            <a:r>
              <a:rPr lang="en-US" dirty="0"/>
              <a:t>Set solenoid bias</a:t>
            </a:r>
          </a:p>
          <a:p>
            <a:r>
              <a:rPr lang="en-US" dirty="0"/>
              <a:t>Set modulator voltage for expected tube output power, based on tests</a:t>
            </a:r>
          </a:p>
          <a:p>
            <a:r>
              <a:rPr lang="en-US" dirty="0"/>
              <a:t>Increase drive to SSD</a:t>
            </a:r>
          </a:p>
          <a:p>
            <a:pPr lvl="1"/>
            <a:r>
              <a:rPr lang="en-US" dirty="0"/>
              <a:t>Monitor screen current</a:t>
            </a:r>
          </a:p>
          <a:p>
            <a:pPr lvl="1"/>
            <a:r>
              <a:rPr lang="en-US" dirty="0"/>
              <a:t>Tune drive frequency by hand for max gap voltage or zero phase on phase detector</a:t>
            </a:r>
          </a:p>
          <a:p>
            <a:r>
              <a:rPr lang="en-US" dirty="0"/>
              <a:t>Measure gap voltage on field probes</a:t>
            </a:r>
          </a:p>
          <a:p>
            <a:r>
              <a:rPr lang="en-US" dirty="0"/>
              <a:t>Measure anode voltage, current, screen current</a:t>
            </a:r>
          </a:p>
          <a:p>
            <a:pPr lvl="1"/>
            <a:r>
              <a:rPr lang="en-US" dirty="0"/>
              <a:t>dissipation in anode ? (calorimetric)</a:t>
            </a:r>
          </a:p>
          <a:p>
            <a:r>
              <a:rPr lang="en-US" dirty="0"/>
              <a:t>Does gap voltage on cavity make sense given power in?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D52497-A865-4B5C-AB65-9180D5D2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Power Testing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CE7B6-1D38-4907-A35B-3DC42F67BC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7B45B-E1EB-4BCA-B6AA-434807127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506FD-4A04-4825-9256-BB73930E3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49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586D34-41EC-49CC-A218-0577C3B89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Interlocks/controls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9E3B5-6597-4DF2-871B-3026287439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B944E-A97B-4D95-A951-9BDF6F139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AD8F7-12B2-433B-B960-058A879E7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79D0F4-5DF3-478E-BC33-72F3A4F2C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57" y="831453"/>
            <a:ext cx="7226864" cy="512364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C3BEB86-0A36-4636-949B-6CEDC33EA9D7}"/>
              </a:ext>
            </a:extLst>
          </p:cNvPr>
          <p:cNvSpPr/>
          <p:nvPr/>
        </p:nvSpPr>
        <p:spPr>
          <a:xfrm>
            <a:off x="2668385" y="3393273"/>
            <a:ext cx="723208" cy="5303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11D1A0-2122-4782-BD01-91521C85CD31}"/>
              </a:ext>
            </a:extLst>
          </p:cNvPr>
          <p:cNvSpPr txBox="1"/>
          <p:nvPr/>
        </p:nvSpPr>
        <p:spPr>
          <a:xfrm>
            <a:off x="2714838" y="3091539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Need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7465A9-A7F8-422B-B816-E4C33A6E242C}"/>
              </a:ext>
            </a:extLst>
          </p:cNvPr>
          <p:cNvSpPr txBox="1"/>
          <p:nvPr/>
        </p:nvSpPr>
        <p:spPr>
          <a:xfrm>
            <a:off x="6034387" y="4758829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Have?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F7600A-CA8B-445D-9C93-48E156751509}"/>
              </a:ext>
            </a:extLst>
          </p:cNvPr>
          <p:cNvSpPr txBox="1"/>
          <p:nvPr/>
        </p:nvSpPr>
        <p:spPr>
          <a:xfrm>
            <a:off x="4678470" y="5110332"/>
            <a:ext cx="27118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How many separate flow turbines/</a:t>
            </a:r>
          </a:p>
          <a:p>
            <a:r>
              <a:rPr lang="en-US" sz="1400" dirty="0"/>
              <a:t>Water interlocks?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Cavity inner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Cavity outer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solenoid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F53D54-48EF-4933-A2FE-D368A73F753A}"/>
              </a:ext>
            </a:extLst>
          </p:cNvPr>
          <p:cNvSpPr/>
          <p:nvPr/>
        </p:nvSpPr>
        <p:spPr>
          <a:xfrm>
            <a:off x="3658984" y="4155272"/>
            <a:ext cx="1243215" cy="8032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8D06BA-2CA0-4BAC-952B-4B48A69BF2E3}"/>
              </a:ext>
            </a:extLst>
          </p:cNvPr>
          <p:cNvCxnSpPr/>
          <p:nvPr/>
        </p:nvCxnSpPr>
        <p:spPr>
          <a:xfrm flipH="1">
            <a:off x="1412195" y="4758829"/>
            <a:ext cx="2330072" cy="5243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5F2543-117B-4521-B504-935E2771F9FC}"/>
              </a:ext>
            </a:extLst>
          </p:cNvPr>
          <p:cNvSpPr txBox="1"/>
          <p:nvPr/>
        </p:nvSpPr>
        <p:spPr>
          <a:xfrm>
            <a:off x="85699" y="5287425"/>
            <a:ext cx="2332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Or something else?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(will have something else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Real Booster setup)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816A8E-B448-2E48-8FB6-7139A46BCEB6}"/>
              </a:ext>
            </a:extLst>
          </p:cNvPr>
          <p:cNvSpPr txBox="1"/>
          <p:nvPr/>
        </p:nvSpPr>
        <p:spPr>
          <a:xfrm>
            <a:off x="5882640" y="3430093"/>
            <a:ext cx="126634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PLL filter box</a:t>
            </a:r>
          </a:p>
        </p:txBody>
      </p:sp>
    </p:spTree>
    <p:extLst>
      <p:ext uri="{BB962C8B-B14F-4D97-AF65-F5344CB8AC3E}">
        <p14:creationId xmlns:p14="http://schemas.microsoft.com/office/powerpoint/2010/main" val="21057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41E664-B5F7-4112-AD23-E50413DD2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Cavity complete WITHOUT garnet. </a:t>
            </a:r>
            <a:r>
              <a:rPr lang="en-US" sz="1800" dirty="0">
                <a:solidFill>
                  <a:srgbClr val="FF0000"/>
                </a:solidFill>
              </a:rPr>
              <a:t>(Measurement should take 1 day)</a:t>
            </a:r>
          </a:p>
          <a:p>
            <a:pPr lvl="1"/>
            <a:r>
              <a:rPr lang="en-US" sz="1800" dirty="0"/>
              <a:t>Put on PA </a:t>
            </a:r>
            <a:r>
              <a:rPr lang="en-US" sz="1800" dirty="0">
                <a:solidFill>
                  <a:srgbClr val="FF0000"/>
                </a:solidFill>
              </a:rPr>
              <a:t>(Bottleneck is here. Requires RF tech)</a:t>
            </a:r>
          </a:p>
          <a:p>
            <a:pPr lvl="1"/>
            <a:r>
              <a:rPr lang="en-US" sz="1800" dirty="0"/>
              <a:t>No vacuum</a:t>
            </a:r>
          </a:p>
          <a:p>
            <a:pPr lvl="1"/>
            <a:r>
              <a:rPr lang="en-US" sz="1800" dirty="0"/>
              <a:t>Measure f and Q using 2 gap monitors for S21</a:t>
            </a:r>
          </a:p>
          <a:p>
            <a:pPr lvl="2"/>
            <a:r>
              <a:rPr lang="en-US" sz="1600" dirty="0"/>
              <a:t>Longer wires may be used in gap monitor ports to get a bigger signal</a:t>
            </a:r>
          </a:p>
          <a:p>
            <a:pPr lvl="1"/>
            <a:r>
              <a:rPr lang="en-US" sz="1800" dirty="0"/>
              <a:t>Compare to simulation to check quality of shorting gasket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This is where problems can come in. Prepare to tighten like crazy. Check with Kevin about torque value.</a:t>
            </a:r>
          </a:p>
          <a:p>
            <a:pPr lvl="1"/>
            <a:r>
              <a:rPr lang="en-US" sz="1800" strike="sngStrike" dirty="0"/>
              <a:t>Could do stretched wire measurement to get shunt impedance too </a:t>
            </a:r>
            <a:r>
              <a:rPr lang="en-US" sz="1400" strike="sngStrike" dirty="0">
                <a:solidFill>
                  <a:srgbClr val="FF0000"/>
                </a:solidFill>
              </a:rPr>
              <a:t>(optional at this time, depends on time)</a:t>
            </a:r>
          </a:p>
          <a:p>
            <a:r>
              <a:rPr lang="en-US" sz="1800" dirty="0"/>
              <a:t>Solenoid delivered to MI-60 </a:t>
            </a:r>
            <a:r>
              <a:rPr lang="en-US" sz="1400" dirty="0">
                <a:solidFill>
                  <a:srgbClr val="FF0000"/>
                </a:solidFill>
              </a:rPr>
              <a:t>(bias supply is working as of 11 May)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We need a dolly. (Kevin says that he will check that the dollies 1200 </a:t>
            </a:r>
            <a:r>
              <a:rPr lang="en-US" sz="1200" dirty="0" err="1">
                <a:solidFill>
                  <a:srgbClr val="FF0000"/>
                </a:solidFill>
              </a:rPr>
              <a:t>lbs</a:t>
            </a:r>
            <a:r>
              <a:rPr lang="en-US" sz="1200" dirty="0">
                <a:solidFill>
                  <a:srgbClr val="FF0000"/>
                </a:solidFill>
              </a:rPr>
              <a:t> will work)</a:t>
            </a:r>
          </a:p>
          <a:p>
            <a:r>
              <a:rPr lang="en-US" sz="1800" dirty="0"/>
              <a:t>Bias supply for solenoid delivered and hooked up at MI60</a:t>
            </a:r>
          </a:p>
          <a:p>
            <a:pPr lvl="1"/>
            <a:r>
              <a:rPr lang="en-US" sz="1600" dirty="0"/>
              <a:t>Test bias supply with solenoid </a:t>
            </a:r>
            <a:r>
              <a:rPr lang="en-US" sz="1050" dirty="0">
                <a:solidFill>
                  <a:srgbClr val="FF0000"/>
                </a:solidFill>
              </a:rPr>
              <a:t>(bias supply should be done by Friday 18 May, see Sasha email dated 10 May)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See if we can get to larger currents in pulsed mode with low duty factor; if we can do this we can test cavity at higher frequency </a:t>
            </a:r>
            <a:r>
              <a:rPr lang="en-US" sz="1100" dirty="0">
                <a:solidFill>
                  <a:srgbClr val="FF0000"/>
                </a:solidFill>
              </a:rPr>
              <a:t>(test cannot happen until we get solenoid)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Do we want to do this? The bias supplies don’t work as expected and maybe we want to be absolutely conservative and just try to make things work at 76 </a:t>
            </a:r>
            <a:r>
              <a:rPr lang="en-US" sz="1600" dirty="0" err="1"/>
              <a:t>MHz.</a:t>
            </a: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98DD44-4C35-4338-A337-CDD3E55C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and Plans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FE40D-38DE-4B70-95ED-44B4603C50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A3F2A-088D-428D-8029-2EBF960B0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C873C-6EBC-42E7-BD46-977335ACB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A0B627-216E-406B-89A3-0F6D2F6CB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Cavity assembled with tuner rings and PA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sz="1400" dirty="0">
                <a:solidFill>
                  <a:srgbClr val="FF0000"/>
                </a:solidFill>
              </a:rPr>
              <a:t>(Bottleneck here. Requires techs).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Roll to cave. </a:t>
            </a:r>
            <a:r>
              <a:rPr lang="en-US" sz="2000" dirty="0">
                <a:solidFill>
                  <a:srgbClr val="FF0000"/>
                </a:solidFill>
              </a:rPr>
              <a:t>(Can this be done outside cave? Location, location, location!)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At first not under vacuum, for low power tests</a:t>
            </a:r>
          </a:p>
          <a:p>
            <a:pPr lvl="1"/>
            <a:r>
              <a:rPr lang="en-US" dirty="0"/>
              <a:t>Make connections (cables to PA, cavity, solenoid) </a:t>
            </a:r>
            <a:r>
              <a:rPr lang="en-US" sz="1800" dirty="0">
                <a:solidFill>
                  <a:srgbClr val="FF0000"/>
                </a:solidFill>
              </a:rPr>
              <a:t>(depends on location)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Add HOM damper resistors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Need to get these. </a:t>
            </a:r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n-US" sz="1400" dirty="0" err="1">
                <a:solidFill>
                  <a:srgbClr val="FF0000"/>
                </a:solidFill>
              </a:rPr>
              <a:t>globar</a:t>
            </a:r>
            <a:r>
              <a:rPr lang="en-US" sz="1400" dirty="0">
                <a:solidFill>
                  <a:srgbClr val="FF0000"/>
                </a:solidFill>
              </a:rPr>
              <a:t> resistors)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Install temperature sensors inside solenoid/outside RF volume</a:t>
            </a:r>
          </a:p>
          <a:p>
            <a:pPr lvl="2"/>
            <a:r>
              <a:rPr lang="en-US" dirty="0"/>
              <a:t>Must be readout in cave – short cables by nature</a:t>
            </a:r>
          </a:p>
          <a:p>
            <a:pPr lvl="2"/>
            <a:r>
              <a:rPr lang="en-US" dirty="0"/>
              <a:t>Remote desktop to laptop/computer in cave; may need to set up ethernet since wireless may not make it into there. </a:t>
            </a:r>
            <a:r>
              <a:rPr lang="en-US" sz="1800" dirty="0">
                <a:solidFill>
                  <a:srgbClr val="FF0000"/>
                </a:solidFill>
              </a:rPr>
              <a:t>(Check with Steve Conlon. If we are working inside the cave. Needs to be done before high power testing. Don Poll for laptop.)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Once solenoid is connected to power supply, low power tests can proceed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BD069-17F4-41E6-B609-BD66863C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and Plans, Cont’d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56D9C-EDFC-441C-98BE-CD4753C547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056DD-DB48-4216-A32D-3553F8D91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BBD59-E3CB-4E7C-9E94-DA921E4FE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5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66A5C1-F68F-4815-9860-90D6BC33C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12523"/>
            <a:ext cx="8672513" cy="5059363"/>
          </a:xfrm>
        </p:spPr>
        <p:txBody>
          <a:bodyPr/>
          <a:lstStyle/>
          <a:p>
            <a:r>
              <a:rPr lang="en-US" sz="2000" dirty="0"/>
              <a:t>Field probe calibration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Measure simultaneously with network analyzer the response at the gap and the response at the field probes</a:t>
            </a:r>
          </a:p>
          <a:p>
            <a:pPr lvl="2"/>
            <a:r>
              <a:rPr lang="en-US" sz="1800" dirty="0"/>
              <a:t>Directly across gap use high frequency probe</a:t>
            </a:r>
          </a:p>
          <a:p>
            <a:pPr lvl="2"/>
            <a:r>
              <a:rPr lang="en-US" sz="1800" dirty="0"/>
              <a:t>Gap monitors directly into network analyzer</a:t>
            </a:r>
          </a:p>
          <a:p>
            <a:pPr lvl="2"/>
            <a:r>
              <a:rPr lang="en-US" sz="1800" dirty="0"/>
              <a:t>High frequency probe on gap will detune cavity so it is necessary to do these simultaneously and measure exactly at the peak</a:t>
            </a:r>
          </a:p>
          <a:p>
            <a:pPr lvl="2"/>
            <a:r>
              <a:rPr lang="en-US" sz="1800" dirty="0"/>
              <a:t>Do this most importantly near 76 </a:t>
            </a:r>
            <a:r>
              <a:rPr lang="en-US" sz="1800" dirty="0" err="1"/>
              <a:t>MHz.</a:t>
            </a:r>
            <a:r>
              <a:rPr lang="en-US" sz="1800" dirty="0"/>
              <a:t> If there is a way to get to 104 or 106 MHz (pulsed with lower duty factor than we will have in reality) it would be beneficial for the future</a:t>
            </a:r>
          </a:p>
          <a:p>
            <a:pPr lvl="2"/>
            <a:r>
              <a:rPr lang="en-US" sz="1800" dirty="0"/>
              <a:t>Compare to simulation</a:t>
            </a:r>
          </a:p>
          <a:p>
            <a:pPr lvl="1"/>
            <a:r>
              <a:rPr lang="en-US" sz="2000" dirty="0"/>
              <a:t>Drive cavity at some spare port in PA; hopefully we can get enough power in </a:t>
            </a:r>
            <a:r>
              <a:rPr lang="en-US" sz="2000" dirty="0">
                <a:solidFill>
                  <a:srgbClr val="FF0000"/>
                </a:solidFill>
              </a:rPr>
              <a:t>(for the above experiments and following ones)</a:t>
            </a:r>
          </a:p>
          <a:p>
            <a:pPr lvl="2"/>
            <a:r>
              <a:rPr lang="en-US" sz="1800" dirty="0"/>
              <a:t>Otherwise remove one cavity gap probe and drive with longer wire sticking further in </a:t>
            </a:r>
            <a:r>
              <a:rPr lang="en-US" sz="1800" dirty="0">
                <a:solidFill>
                  <a:srgbClr val="FF0000"/>
                </a:solidFill>
              </a:rPr>
              <a:t>(Note: we only have 2 probe ports)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D12E84-4B5A-4568-A5F6-D66FEA89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power tests </a:t>
            </a:r>
            <a:r>
              <a:rPr lang="en-US" dirty="0">
                <a:solidFill>
                  <a:srgbClr val="FF0000"/>
                </a:solidFill>
              </a:rPr>
              <a:t>(Day 1 of 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062B-01E4-4979-B560-35C045B94E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57257-728A-44F3-9F27-C461F9835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7AF8-DE7F-4718-B31F-2157D1EB2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6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31E03B-2AD5-4872-8CE5-0E2222FF9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Using two gap monitors, measure f and Q as a function of bias</a:t>
            </a:r>
          </a:p>
          <a:p>
            <a:r>
              <a:rPr lang="en-US" sz="2000" dirty="0"/>
              <a:t>If there is time, do stretched wire measurement</a:t>
            </a:r>
          </a:p>
          <a:p>
            <a:pPr lvl="1"/>
            <a:r>
              <a:rPr lang="en-US" sz="2000" dirty="0"/>
              <a:t>This is just another network analyzer measurement with some matching resistors and a wire stretched through the beampipe</a:t>
            </a:r>
          </a:p>
          <a:p>
            <a:pPr lvl="1"/>
            <a:r>
              <a:rPr lang="en-US" sz="2000" dirty="0"/>
              <a:t>Setup probably takes ½ a day assuming we have gathered the needed parts</a:t>
            </a:r>
          </a:p>
          <a:p>
            <a:pPr lvl="1"/>
            <a:r>
              <a:rPr lang="en-US" sz="2000" dirty="0"/>
              <a:t>I did this on the mock cavity</a:t>
            </a:r>
          </a:p>
          <a:p>
            <a:pPr lvl="1"/>
            <a:r>
              <a:rPr lang="en-US" sz="2000" dirty="0"/>
              <a:t>Measurements probably also ½ a day</a:t>
            </a:r>
          </a:p>
          <a:p>
            <a:pPr lvl="1"/>
            <a:r>
              <a:rPr lang="en-US" sz="2000" dirty="0"/>
              <a:t>This will tell us the shunt impedance, not just the Q</a:t>
            </a:r>
          </a:p>
          <a:p>
            <a:pPr lvl="1"/>
            <a:r>
              <a:rPr lang="en-US" sz="2000" dirty="0"/>
              <a:t>Would be nice to do at a few bias settings if possible</a:t>
            </a:r>
          </a:p>
          <a:p>
            <a:r>
              <a:rPr lang="en-US" sz="2000" dirty="0"/>
              <a:t>Attach phase detector to anode and cathode and zero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Do we have phase detector yet? Check with Rene. We should have it already.</a:t>
            </a:r>
          </a:p>
          <a:p>
            <a:r>
              <a:rPr lang="en-US" sz="2000" dirty="0"/>
              <a:t>Testing of feedback circuit?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This will probably take longer than 1 day. (I’ll look at the network analyzer measurements, open loop transfer)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BF36F2-9689-4426-85C1-AAEA3658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power tests cont’d </a:t>
            </a:r>
            <a:r>
              <a:rPr lang="en-US" dirty="0">
                <a:solidFill>
                  <a:srgbClr val="FF0000"/>
                </a:solidFill>
              </a:rPr>
              <a:t>(Day 2 of 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FD174-E498-407C-BDC2-F6C35E4673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DE149-932A-4638-A77B-F9F49315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E48A6-6EF9-4F7C-8D25-D963D6E5D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6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E9A589-47ED-46B0-9221-5280F624B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low power measurements are complete, cavity can be pumped down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Need a ion pump, turbo pump, tee, adapter, ion gauge?</a:t>
            </a:r>
          </a:p>
          <a:p>
            <a:r>
              <a:rPr lang="en-US" dirty="0"/>
              <a:t>If all cabling/cable connections are not done, proceed with that while pumping down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37094-D36F-4D8F-9D05-2FBCA6EC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and Plans, cont’d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F7EBB-E553-40CF-B9D8-411E5A0B3E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B138F-89FC-4792-97B0-A9C32B14C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33F4D-30B0-4514-8FCA-83F37829C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2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EEB80B-5C30-43DC-9138-CFA3E249A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Temperature sensors – go to laptop. Connect to it remotely</a:t>
            </a:r>
          </a:p>
          <a:p>
            <a:r>
              <a:rPr lang="en-US" dirty="0"/>
              <a:t>Everything else – use old </a:t>
            </a:r>
            <a:r>
              <a:rPr lang="en-US" dirty="0" err="1"/>
              <a:t>TeV</a:t>
            </a:r>
            <a:r>
              <a:rPr lang="en-US" dirty="0"/>
              <a:t>/RR cavity test station</a:t>
            </a:r>
          </a:p>
          <a:p>
            <a:r>
              <a:rPr lang="en-US" dirty="0"/>
              <a:t>Gap probes – cables exist</a:t>
            </a:r>
          </a:p>
          <a:p>
            <a:r>
              <a:rPr lang="en-US" dirty="0"/>
              <a:t>Anode and cathode monitors – cables exist</a:t>
            </a:r>
          </a:p>
          <a:p>
            <a:r>
              <a:rPr lang="en-US" dirty="0" err="1">
                <a:solidFill>
                  <a:srgbClr val="FF0000"/>
                </a:solidFill>
              </a:rPr>
              <a:t>Heliax</a:t>
            </a:r>
            <a:r>
              <a:rPr lang="en-US" dirty="0">
                <a:solidFill>
                  <a:srgbClr val="FF0000"/>
                </a:solidFill>
              </a:rPr>
              <a:t> cables from SSD to cave for PA – need to run these. Bottle neck here.</a:t>
            </a:r>
          </a:p>
          <a:p>
            <a:r>
              <a:rPr lang="en-US" dirty="0">
                <a:solidFill>
                  <a:srgbClr val="FF0000"/>
                </a:solidFill>
              </a:rPr>
              <a:t>Water connections. Hoses, plumbing etc.</a:t>
            </a:r>
          </a:p>
          <a:p>
            <a:r>
              <a:rPr lang="en-US" dirty="0"/>
              <a:t>Some cables for ion gauge or vacuum pump readout probably exist</a:t>
            </a:r>
          </a:p>
          <a:p>
            <a:pPr lvl="1"/>
            <a:r>
              <a:rPr lang="en-US" dirty="0"/>
              <a:t>We have a vacuum pump controller from the RR cavities</a:t>
            </a:r>
          </a:p>
          <a:p>
            <a:r>
              <a:rPr lang="en-US" dirty="0"/>
              <a:t>Some ACNET datalogging capabilities exist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25D718-D204-47C9-98DE-F3DC6346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Racks / Cabling / Instrumentation </a:t>
            </a:r>
            <a:r>
              <a:rPr lang="en-US" dirty="0">
                <a:solidFill>
                  <a:srgbClr val="FF0000"/>
                </a:solidFill>
              </a:rPr>
              <a:t>(Takes 1 week)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D02D2-D229-4FCE-9129-019C4826BD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D2A06-E3BA-4DC6-86C1-D0E46E011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B7AC1-D066-4119-BDFD-A9A657319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0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4A1E9-C513-48B7-A182-56C9725BB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Interlocks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Before we ever think of high power testing we need an interlock that shuts off the RF if the solenoid bias is below a certain level. (There should be a DCCT in the bias supply. This was already discussed. Need to check with Matt to get it working in PLC. Value determined after low power testing).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We have an interlock summing box which can look at TTL levels from other (slow) systems and shut off the RF through the cavity spark detector</a:t>
            </a:r>
          </a:p>
          <a:p>
            <a:pPr lvl="2"/>
            <a:r>
              <a:rPr lang="en-US" sz="1800" dirty="0"/>
              <a:t>Water to solenoid and cavity</a:t>
            </a:r>
          </a:p>
          <a:p>
            <a:pPr lvl="2"/>
            <a:r>
              <a:rPr lang="en-US" sz="1800" dirty="0">
                <a:solidFill>
                  <a:schemeClr val="accent6"/>
                </a:solidFill>
              </a:rPr>
              <a:t>Vacuum level</a:t>
            </a:r>
          </a:p>
          <a:p>
            <a:pPr lvl="2"/>
            <a:r>
              <a:rPr lang="en-US" sz="1800" dirty="0">
                <a:solidFill>
                  <a:schemeClr val="accent6"/>
                </a:solidFill>
              </a:rPr>
              <a:t>PA fan is on</a:t>
            </a:r>
          </a:p>
          <a:p>
            <a:pPr lvl="2"/>
            <a:r>
              <a:rPr lang="en-US" sz="1800" dirty="0">
                <a:solidFill>
                  <a:schemeClr val="accent6"/>
                </a:solidFill>
              </a:rPr>
              <a:t>….</a:t>
            </a:r>
          </a:p>
          <a:p>
            <a:pPr lvl="2"/>
            <a:r>
              <a:rPr lang="en-US" sz="1800" dirty="0">
                <a:solidFill>
                  <a:schemeClr val="accent6"/>
                </a:solidFill>
              </a:rPr>
              <a:t>It would be nice to integrate the temp sensors into this, but I don’t see how</a:t>
            </a:r>
          </a:p>
          <a:p>
            <a:pPr lvl="3"/>
            <a:r>
              <a:rPr lang="en-US" sz="1600" dirty="0">
                <a:solidFill>
                  <a:schemeClr val="accent6"/>
                </a:solidFill>
              </a:rPr>
              <a:t>And a scary to not be doing it. </a:t>
            </a:r>
            <a:r>
              <a:rPr lang="en-US" sz="1400" dirty="0">
                <a:solidFill>
                  <a:srgbClr val="FF0000"/>
                </a:solidFill>
              </a:rPr>
              <a:t>Use low duty factor to see. Have to talk to controls guys, or Brian </a:t>
            </a:r>
            <a:r>
              <a:rPr lang="en-US" sz="1400" dirty="0" err="1">
                <a:solidFill>
                  <a:srgbClr val="FF0000"/>
                </a:solidFill>
              </a:rPr>
              <a:t>Schupbach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  <a:p>
            <a:pPr lvl="2"/>
            <a:r>
              <a:rPr lang="en-US" sz="1800" dirty="0">
                <a:solidFill>
                  <a:schemeClr val="accent6"/>
                </a:solidFill>
              </a:rPr>
              <a:t>Anything else we need to interlock on?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CEBDF-7C36-44C9-93D0-83679CE8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Racks / Cabling / Instrumentation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CFCA8-5507-4E2A-95A3-2A73A8DEDF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7F4D7-184D-419C-B677-EE3F92C13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4C851-56E6-49D4-9BEF-89F98F243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5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DCEC71-F034-4E11-A112-7F373A1E0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Interlocks cont’d</a:t>
            </a:r>
          </a:p>
          <a:p>
            <a:pPr lvl="1"/>
            <a:r>
              <a:rPr lang="en-US" dirty="0"/>
              <a:t>We have a ‘cavity spark detector’. Different scheme from what we will use in Booster racks but may work. 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Or we can bring out the real module which will be used – IS THIS AVAILABLE? (Check with Rene or Bob)</a:t>
            </a:r>
          </a:p>
          <a:p>
            <a:pPr lvl="2"/>
            <a:r>
              <a:rPr lang="en-US" dirty="0"/>
              <a:t>Spark detector shuts off RF if it observes that gap voltage is dropping at a certain rate during the RF gate</a:t>
            </a:r>
          </a:p>
          <a:p>
            <a:pPr lvl="2"/>
            <a:r>
              <a:rPr lang="en-US" dirty="0"/>
              <a:t>Spark detector is also a mixer which sends LLRF to SSD only during RF gate</a:t>
            </a:r>
          </a:p>
          <a:p>
            <a:pPr lvl="3"/>
            <a:r>
              <a:rPr lang="en-US" dirty="0"/>
              <a:t>RF supplied by HP synthesizer/small amplifier</a:t>
            </a:r>
          </a:p>
          <a:p>
            <a:pPr lvl="3"/>
            <a:r>
              <a:rPr lang="en-US" dirty="0"/>
              <a:t>RF gate by </a:t>
            </a:r>
            <a:r>
              <a:rPr lang="en-US" dirty="0" err="1"/>
              <a:t>pulser</a:t>
            </a:r>
            <a:endParaRPr lang="en-US" dirty="0"/>
          </a:p>
          <a:p>
            <a:pPr lvl="2"/>
            <a:r>
              <a:rPr lang="en-US" dirty="0"/>
              <a:t>Spark detector also looks at outputs of other interlock summing box to shut RF of in case of bad vacuum, no water, no PA fan, etc.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49D734-A49C-40A4-A654-15611680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Racks / Cabling / Instrumentation, cont’d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83E7A-A4EA-4441-85E6-DAC8172107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431D1-56F2-4FB1-9529-02E7216EB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2FC37-B835-4C32-9035-A40295DC2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6176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4862601-7E52-4983-9EE3-9A041742D7EE}" vid="{1219B8F2-C52D-42EB-9A2E-82B60DFE3F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954</TotalTime>
  <Words>1599</Words>
  <Application>Microsoft Office PowerPoint</Application>
  <PresentationFormat>On-screen Show (4:3)</PresentationFormat>
  <Paragraphs>150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Timeline and Plans</vt:lpstr>
      <vt:lpstr>Timeline and Plans, Cont’d</vt:lpstr>
      <vt:lpstr>Low power tests (Day 1 of 2)</vt:lpstr>
      <vt:lpstr>Low power tests cont’d (Day 2 of 2)</vt:lpstr>
      <vt:lpstr>Timeline and Plans, cont’d</vt:lpstr>
      <vt:lpstr>Racks / Cabling / Instrumentation (Takes 1 week)</vt:lpstr>
      <vt:lpstr>Racks / Cabling / Instrumentation</vt:lpstr>
      <vt:lpstr>Racks / Cabling / Instrumentation, cont’d</vt:lpstr>
      <vt:lpstr>High Power RF Testing</vt:lpstr>
      <vt:lpstr>High Power Testing</vt:lpstr>
      <vt:lpstr>Interlocks/controls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madrak plant</dc:creator>
  <cp:lastModifiedBy>Robyn Madrak</cp:lastModifiedBy>
  <cp:revision>56</cp:revision>
  <cp:lastPrinted>2014-01-20T19:40:21Z</cp:lastPrinted>
  <dcterms:created xsi:type="dcterms:W3CDTF">2018-05-09T22:48:15Z</dcterms:created>
  <dcterms:modified xsi:type="dcterms:W3CDTF">2018-05-24T18:22:53Z</dcterms:modified>
</cp:coreProperties>
</file>