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71" r:id="rId5"/>
    <p:sldId id="279" r:id="rId6"/>
    <p:sldId id="259" r:id="rId7"/>
    <p:sldId id="272" r:id="rId8"/>
    <p:sldId id="263" r:id="rId9"/>
    <p:sldId id="277" r:id="rId10"/>
    <p:sldId id="273" r:id="rId11"/>
    <p:sldId id="274" r:id="rId12"/>
    <p:sldId id="260" r:id="rId13"/>
    <p:sldId id="261" r:id="rId14"/>
    <p:sldId id="268" r:id="rId15"/>
    <p:sldId id="270" r:id="rId16"/>
    <p:sldId id="275" r:id="rId17"/>
    <p:sldId id="276" r:id="rId18"/>
    <p:sldId id="278" r:id="rId19"/>
    <p:sldId id="265" r:id="rId20"/>
    <p:sldId id="258" r:id="rId21"/>
    <p:sldId id="266" r:id="rId22"/>
    <p:sldId id="267" r:id="rId23"/>
    <p:sldId id="269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6"/>
    <p:restoredTop sz="94684"/>
  </p:normalViewPr>
  <p:slideViewPr>
    <p:cSldViewPr snapToGrid="0" snapToObjects="1">
      <p:cViewPr varScale="1">
        <p:scale>
          <a:sx n="168" d="100"/>
          <a:sy n="168" d="100"/>
        </p:scale>
        <p:origin x="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5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1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0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0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2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8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8488-1DC6-5748-9263-4C1AE7D49CF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9D34-C378-A24F-BF51-10394BAD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1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2AF3-0ECE-0B47-9BF5-E498A6E52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Bunch length comparisons between operational, Bill’s and adiabatic </a:t>
            </a:r>
            <a:r>
              <a:rPr lang="en-US" sz="4800" dirty="0" err="1">
                <a:solidFill>
                  <a:srgbClr val="FF0000"/>
                </a:solidFill>
              </a:rPr>
              <a:t>paraphase</a:t>
            </a:r>
            <a:r>
              <a:rPr lang="en-US" sz="4800" dirty="0">
                <a:solidFill>
                  <a:srgbClr val="FF0000"/>
                </a:solidFill>
              </a:rPr>
              <a:t> curves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DFD50-AA39-9042-ADB8-CF62BE03DB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C.Y. Tan, C. Bhat, V. </a:t>
            </a:r>
            <a:r>
              <a:rPr lang="en-US" dirty="0" err="1"/>
              <a:t>Grzelak</a:t>
            </a:r>
            <a:endParaRPr lang="en-US" dirty="0"/>
          </a:p>
          <a:p>
            <a:r>
              <a:rPr lang="en-US" dirty="0"/>
              <a:t>25 Jul 2018</a:t>
            </a:r>
          </a:p>
        </p:txBody>
      </p:sp>
    </p:spTree>
    <p:extLst>
      <p:ext uri="{BB962C8B-B14F-4D97-AF65-F5344CB8AC3E}">
        <p14:creationId xmlns:p14="http://schemas.microsoft.com/office/powerpoint/2010/main" val="382849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C0C3-CE40-5642-94DE-FADCD14D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197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 examination of operational curve (14 Apr 2018)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7089F3-0891-954A-8B8E-3C57AD097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4" y="927101"/>
            <a:ext cx="4317998" cy="2684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4A005A-084A-7C42-8585-6C1D1BB53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43" y="927101"/>
            <a:ext cx="4391860" cy="26843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D54F54-EF61-EC41-8357-F1BA9428E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3903557"/>
            <a:ext cx="4186990" cy="2559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3DD4CF-3690-464A-A5B1-7228C3162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53" y="3903558"/>
            <a:ext cx="4186988" cy="25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F204-0132-7A47-A8B8-39C2ECEE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89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Check 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AC18A-D757-6146-82C4-0B1675EC1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" y="3998914"/>
            <a:ext cx="3040543" cy="2212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A43B8B-82F8-3141-B394-D5CC0B208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" y="927101"/>
            <a:ext cx="4318000" cy="2684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A72C93-341B-414D-834F-A75DC23E4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53" y="507395"/>
            <a:ext cx="3040543" cy="2212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D9B251-7B95-C047-B4E5-A1128BE5A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96" y="4386370"/>
            <a:ext cx="3040543" cy="2212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270BC4-00C8-E74B-9C50-E45C78132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841973"/>
            <a:ext cx="3048000" cy="221826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BCE1A8-A2AF-4541-B83C-16A407E7A3EB}"/>
              </a:ext>
            </a:extLst>
          </p:cNvPr>
          <p:cNvCxnSpPr/>
          <p:nvPr/>
        </p:nvCxnSpPr>
        <p:spPr>
          <a:xfrm flipH="1">
            <a:off x="1244600" y="2269279"/>
            <a:ext cx="190500" cy="1959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BE196E-F262-D14B-90A8-0FEF040C5F39}"/>
              </a:ext>
            </a:extLst>
          </p:cNvPr>
          <p:cNvCxnSpPr/>
          <p:nvPr/>
        </p:nvCxnSpPr>
        <p:spPr>
          <a:xfrm flipV="1">
            <a:off x="1765300" y="927101"/>
            <a:ext cx="3238500" cy="253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D14B4F-616F-9E48-A145-592DAB00FF42}"/>
              </a:ext>
            </a:extLst>
          </p:cNvPr>
          <p:cNvCxnSpPr/>
          <p:nvPr/>
        </p:nvCxnSpPr>
        <p:spPr>
          <a:xfrm>
            <a:off x="1871024" y="3249189"/>
            <a:ext cx="2358076" cy="162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50CECD-8F3E-4841-928F-FD363077B2BC}"/>
              </a:ext>
            </a:extLst>
          </p:cNvPr>
          <p:cNvCxnSpPr/>
          <p:nvPr/>
        </p:nvCxnSpPr>
        <p:spPr>
          <a:xfrm>
            <a:off x="2032000" y="1854200"/>
            <a:ext cx="4013200" cy="165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83D566-CC7B-EC41-A721-1DDEAB04D65D}"/>
              </a:ext>
            </a:extLst>
          </p:cNvPr>
          <p:cNvSpPr txBox="1"/>
          <p:nvPr/>
        </p:nvSpPr>
        <p:spPr>
          <a:xfrm>
            <a:off x="6964680" y="523494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great fit but here but clearly there is tumbling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BC7340-86A4-9340-8297-4299E63174D0}"/>
              </a:ext>
            </a:extLst>
          </p:cNvPr>
          <p:cNvCxnSpPr/>
          <p:nvPr/>
        </p:nvCxnSpPr>
        <p:spPr>
          <a:xfrm flipH="1" flipV="1">
            <a:off x="7709296" y="4518660"/>
            <a:ext cx="108824" cy="89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5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A72B-C95E-F84E-9A10-BC8F29B4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First and 4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attempts to get rid of the waist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4139D-9451-014D-8F58-78B80DBA7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" y="1516380"/>
            <a:ext cx="3105592" cy="5341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2A8D1-5C72-9644-AEC3-93902AE8F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36" y="1516380"/>
            <a:ext cx="2795332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B4A81E-7150-604A-A8ED-06EA7B1A270B}"/>
              </a:ext>
            </a:extLst>
          </p:cNvPr>
          <p:cNvSpPr txBox="1"/>
          <p:nvPr/>
        </p:nvSpPr>
        <p:spPr>
          <a:xfrm>
            <a:off x="3566160" y="5052060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Attempt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B95D7-FA3B-C444-A301-52C11ABDC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74" y="1516380"/>
            <a:ext cx="2795331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1FF0-41C5-0240-9E80-00DAFC169850}"/>
              </a:ext>
            </a:extLst>
          </p:cNvPr>
          <p:cNvSpPr txBox="1"/>
          <p:nvPr/>
        </p:nvSpPr>
        <p:spPr>
          <a:xfrm>
            <a:off x="6242268" y="5084326"/>
            <a:ext cx="277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Attempt 4 has less waist (small change in VXTPP: 13 us and PC1off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1EE80-FC68-C44B-AC62-4719F0819136}"/>
              </a:ext>
            </a:extLst>
          </p:cNvPr>
          <p:cNvSpPr txBox="1"/>
          <p:nvPr/>
        </p:nvSpPr>
        <p:spPr>
          <a:xfrm>
            <a:off x="3665220" y="5615940"/>
            <a:ext cx="5350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none of the attempts gave good efficiencies in Booster.</a:t>
            </a:r>
          </a:p>
          <a:p>
            <a:r>
              <a:rPr lang="en-US" sz="1400" dirty="0"/>
              <a:t>Clearly, in attempt 1, the oscillations are quite large compared to attempt 4 right after </a:t>
            </a:r>
            <a:r>
              <a:rPr lang="en-US" sz="1400" dirty="0" err="1"/>
              <a:t>debunching</a:t>
            </a:r>
            <a:r>
              <a:rPr lang="en-US" sz="1400" dirty="0"/>
              <a:t>.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Why are we </a:t>
            </a:r>
            <a:r>
              <a:rPr lang="en-US" sz="1400" dirty="0" err="1">
                <a:solidFill>
                  <a:srgbClr val="FF0000"/>
                </a:solidFill>
              </a:rPr>
              <a:t>debunching</a:t>
            </a:r>
            <a:r>
              <a:rPr lang="en-US" sz="1400" dirty="0">
                <a:solidFill>
                  <a:srgbClr val="FF0000"/>
                </a:solidFill>
              </a:rPr>
              <a:t>??? And this </a:t>
            </a:r>
            <a:r>
              <a:rPr lang="en-US" sz="1400" dirty="0" err="1">
                <a:solidFill>
                  <a:srgbClr val="FF0000"/>
                </a:solidFill>
              </a:rPr>
              <a:t>debunching</a:t>
            </a:r>
            <a:r>
              <a:rPr lang="en-US" sz="1400" dirty="0">
                <a:solidFill>
                  <a:srgbClr val="FF0000"/>
                </a:solidFill>
              </a:rPr>
              <a:t> is very fast, ~ 50 us!!!!</a:t>
            </a:r>
          </a:p>
        </p:txBody>
      </p:sp>
    </p:spTree>
    <p:extLst>
      <p:ext uri="{BB962C8B-B14F-4D97-AF65-F5344CB8AC3E}">
        <p14:creationId xmlns:p14="http://schemas.microsoft.com/office/powerpoint/2010/main" val="38309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9238-EFDD-D941-A195-62725245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767"/>
            <a:ext cx="7886700" cy="78041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Comparing operational to attempts 1 &amp; 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73A985-99C0-6A48-BFDD-66D4DB054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" y="3846194"/>
            <a:ext cx="3902364" cy="25755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F558F8-12AE-B34A-BA89-31AFF02CCA2E}"/>
              </a:ext>
            </a:extLst>
          </p:cNvPr>
          <p:cNvSpPr txBox="1"/>
          <p:nvPr/>
        </p:nvSpPr>
        <p:spPr>
          <a:xfrm>
            <a:off x="4533900" y="3939540"/>
            <a:ext cx="4326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attempts yielded about the same bunch lengths after 0.5 </a:t>
            </a:r>
            <a:r>
              <a:rPr lang="en-US" dirty="0" err="1"/>
              <a:t>ms.</a:t>
            </a:r>
            <a:r>
              <a:rPr lang="en-US" dirty="0"/>
              <a:t> However, the </a:t>
            </a:r>
            <a:r>
              <a:rPr lang="en-US" dirty="0" err="1"/>
              <a:t>debunching</a:t>
            </a:r>
            <a:r>
              <a:rPr lang="en-US" dirty="0"/>
              <a:t> in both attempts is problematic. Why are we </a:t>
            </a:r>
            <a:r>
              <a:rPr lang="en-US" dirty="0" err="1"/>
              <a:t>debunching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And they seem to be fully </a:t>
            </a:r>
            <a:r>
              <a:rPr lang="en-US" dirty="0" err="1"/>
              <a:t>debunched</a:t>
            </a:r>
            <a:r>
              <a:rPr lang="en-US" dirty="0"/>
              <a:t> at nearly the same time! The amount </a:t>
            </a:r>
            <a:r>
              <a:rPr lang="en-US" dirty="0" err="1"/>
              <a:t>debunching</a:t>
            </a:r>
            <a:r>
              <a:rPr lang="en-US" dirty="0"/>
              <a:t> is dependent on the phase change rate???!!!! </a:t>
            </a:r>
            <a:r>
              <a:rPr lang="en-US" dirty="0" err="1"/>
              <a:t>Debunching</a:t>
            </a:r>
            <a:r>
              <a:rPr lang="en-US" dirty="0"/>
              <a:t> occurs when there is volts! Bunch rotation?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DC90B-F2D6-0F44-B344-73A03E000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4" y="932181"/>
            <a:ext cx="3810000" cy="2575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E43E06-0B85-5940-BE53-D2F216190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27" y="932181"/>
            <a:ext cx="3809999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6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B9D9-2CFF-0746-9857-706EA317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4869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Zoom in to compare with 28 Jun and 03 Jul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F917D-94E5-5E4D-B6A7-A35F8CE11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7" y="713232"/>
            <a:ext cx="3572538" cy="6144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FF911-38E4-CF4D-A6EA-9622DBD40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18" y="713232"/>
            <a:ext cx="3572539" cy="61447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02C78B-084B-5A4E-87F4-65ACD1E08AFF}"/>
              </a:ext>
            </a:extLst>
          </p:cNvPr>
          <p:cNvCxnSpPr>
            <a:cxnSpLocks/>
          </p:cNvCxnSpPr>
          <p:nvPr/>
        </p:nvCxnSpPr>
        <p:spPr>
          <a:xfrm>
            <a:off x="1792224" y="1444752"/>
            <a:ext cx="0" cy="4544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F84B11-17AC-D249-A9F5-62847A623DC5}"/>
              </a:ext>
            </a:extLst>
          </p:cNvPr>
          <p:cNvSpPr txBox="1"/>
          <p:nvPr/>
        </p:nvSpPr>
        <p:spPr>
          <a:xfrm>
            <a:off x="155448" y="589472"/>
            <a:ext cx="240311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Seems to be at the same point!</a:t>
            </a:r>
          </a:p>
          <a:p>
            <a:r>
              <a:rPr lang="en-US" sz="1050" dirty="0"/>
              <a:t>Does this show that  there is another V=0 point and that the time spent going through it gives a different </a:t>
            </a:r>
            <a:r>
              <a:rPr lang="en-US" sz="1050" dirty="0" err="1"/>
              <a:t>abount</a:t>
            </a:r>
            <a:r>
              <a:rPr lang="en-US" sz="1050" dirty="0"/>
              <a:t> of </a:t>
            </a:r>
            <a:r>
              <a:rPr lang="en-US" sz="1050" dirty="0" err="1"/>
              <a:t>debunching</a:t>
            </a:r>
            <a:r>
              <a:rPr lang="en-US" sz="1050" dirty="0"/>
              <a:t>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6ABBE7-CFD5-6649-B6C8-580FE4FA7434}"/>
              </a:ext>
            </a:extLst>
          </p:cNvPr>
          <p:cNvCxnSpPr/>
          <p:nvPr/>
        </p:nvCxnSpPr>
        <p:spPr>
          <a:xfrm>
            <a:off x="758952" y="1444752"/>
            <a:ext cx="1033272" cy="813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A72C9B-1A7D-0341-9EE7-A8541B85A1B3}"/>
              </a:ext>
            </a:extLst>
          </p:cNvPr>
          <p:cNvSpPr txBox="1"/>
          <p:nvPr/>
        </p:nvSpPr>
        <p:spPr>
          <a:xfrm>
            <a:off x="520065" y="6337425"/>
            <a:ext cx="810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believe the RF sum curve, then it is IMPOSSIBLE for there to be zero volts!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B6B36F-7792-E645-BC83-5C6D06ADE909}"/>
              </a:ext>
            </a:extLst>
          </p:cNvPr>
          <p:cNvCxnSpPr>
            <a:cxnSpLocks/>
          </p:cNvCxnSpPr>
          <p:nvPr/>
        </p:nvCxnSpPr>
        <p:spPr>
          <a:xfrm>
            <a:off x="5414264" y="1444752"/>
            <a:ext cx="0" cy="4544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4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D0B21F-8F77-D543-98E3-CB77DFEBC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51" y="173103"/>
            <a:ext cx="39872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FB3FA-4FC1-3843-90E2-81BD8E97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103"/>
            <a:ext cx="7886700" cy="51269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Even more zoomed 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E010B-39EE-3A45-B55B-68E33B0E0D4A}"/>
              </a:ext>
            </a:extLst>
          </p:cNvPr>
          <p:cNvSpPr txBox="1"/>
          <p:nvPr/>
        </p:nvSpPr>
        <p:spPr>
          <a:xfrm>
            <a:off x="219456" y="1042416"/>
            <a:ext cx="405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beam is </a:t>
            </a:r>
            <a:r>
              <a:rPr lang="en-US" dirty="0" err="1"/>
              <a:t>debunching</a:t>
            </a:r>
            <a:r>
              <a:rPr lang="en-US" dirty="0"/>
              <a:t>, the voltage the bunch sees is actually getting *smaller* despite the RFSUM saying it is growing!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D1B3C3-66CE-6C4D-956D-9F77C43849CC}"/>
              </a:ext>
            </a:extLst>
          </p:cNvPr>
          <p:cNvCxnSpPr/>
          <p:nvPr/>
        </p:nvCxnSpPr>
        <p:spPr>
          <a:xfrm>
            <a:off x="6684264" y="576072"/>
            <a:ext cx="0" cy="551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61B883-7E8B-F34D-BC5C-0613F11AD751}"/>
              </a:ext>
            </a:extLst>
          </p:cNvPr>
          <p:cNvSpPr txBox="1"/>
          <p:nvPr/>
        </p:nvSpPr>
        <p:spPr>
          <a:xfrm>
            <a:off x="4811565" y="1328345"/>
            <a:ext cx="9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Injection completed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84FEEF-55B9-9C46-896D-DE0E9EBBE20F}"/>
              </a:ext>
            </a:extLst>
          </p:cNvPr>
          <p:cNvCxnSpPr>
            <a:stCxn id="9" idx="2"/>
          </p:cNvCxnSpPr>
          <p:nvPr/>
        </p:nvCxnSpPr>
        <p:spPr>
          <a:xfrm>
            <a:off x="5300769" y="1790010"/>
            <a:ext cx="242316" cy="4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14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F8D6-A214-C041-8E8E-DEAEAD42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65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Check 1</a:t>
            </a:r>
            <a:r>
              <a:rPr lang="en-US" sz="3200" baseline="30000" dirty="0">
                <a:solidFill>
                  <a:srgbClr val="FF0000"/>
                </a:solidFill>
              </a:rPr>
              <a:t>st</a:t>
            </a:r>
            <a:r>
              <a:rPr lang="en-US" sz="3200" dirty="0">
                <a:solidFill>
                  <a:srgbClr val="FF0000"/>
                </a:solidFill>
              </a:rPr>
              <a:t> attempt (03 Jul 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A537E-7555-CB49-840D-6288D8ADE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068389"/>
            <a:ext cx="4241800" cy="2867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5069D9-0E9F-C841-9E44-F2A6CC0CB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1068389"/>
            <a:ext cx="3276600" cy="2384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41D240-AF30-C44B-ADD6-599A452B0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102534"/>
            <a:ext cx="2946400" cy="214432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2165D4-E2F8-1844-9C58-1CD5735505CC}"/>
              </a:ext>
            </a:extLst>
          </p:cNvPr>
          <p:cNvCxnSpPr/>
          <p:nvPr/>
        </p:nvCxnSpPr>
        <p:spPr>
          <a:xfrm>
            <a:off x="927100" y="2260707"/>
            <a:ext cx="355600" cy="2222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950C1D-A7BC-3945-AB48-FFB7082E0B07}"/>
              </a:ext>
            </a:extLst>
          </p:cNvPr>
          <p:cNvCxnSpPr/>
          <p:nvPr/>
        </p:nvCxnSpPr>
        <p:spPr>
          <a:xfrm>
            <a:off x="1104900" y="1346200"/>
            <a:ext cx="4610100" cy="58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5AF681D-E78F-024F-AEC2-30586E255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9950"/>
            <a:ext cx="3238500" cy="235690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A6E9FE-9C05-E84C-B7F2-D7D23D833D19}"/>
              </a:ext>
            </a:extLst>
          </p:cNvPr>
          <p:cNvCxnSpPr/>
          <p:nvPr/>
        </p:nvCxnSpPr>
        <p:spPr>
          <a:xfrm>
            <a:off x="2705100" y="2362200"/>
            <a:ext cx="2743200" cy="231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5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4E16-86F8-334B-BCBA-EBEAA020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89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Long ramp (28 Jun 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BBECB-4F23-7A45-BEF8-2DB740B8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54101"/>
            <a:ext cx="4635500" cy="3115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B24513-14F1-044E-B992-0B5932F4F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4552332"/>
            <a:ext cx="2809875" cy="204496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F26822-23B3-1D4F-854C-3524FBC15CAA}"/>
              </a:ext>
            </a:extLst>
          </p:cNvPr>
          <p:cNvCxnSpPr>
            <a:cxnSpLocks/>
          </p:cNvCxnSpPr>
          <p:nvPr/>
        </p:nvCxnSpPr>
        <p:spPr>
          <a:xfrm>
            <a:off x="1270000" y="3111500"/>
            <a:ext cx="2603500" cy="173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30AFF9B-E9C7-3748-8C25-6F8FBF995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610100"/>
            <a:ext cx="2730500" cy="198719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711846-1782-3C41-AC1D-7B73D732D92E}"/>
              </a:ext>
            </a:extLst>
          </p:cNvPr>
          <p:cNvCxnSpPr/>
          <p:nvPr/>
        </p:nvCxnSpPr>
        <p:spPr>
          <a:xfrm>
            <a:off x="1155700" y="1955800"/>
            <a:ext cx="0" cy="303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210D130-D015-BF42-990E-D42D70250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50" y="220274"/>
            <a:ext cx="2844799" cy="204667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B2BB87-2625-4543-A603-B9BBD0AD7A96}"/>
              </a:ext>
            </a:extLst>
          </p:cNvPr>
          <p:cNvCxnSpPr>
            <a:cxnSpLocks/>
          </p:cNvCxnSpPr>
          <p:nvPr/>
        </p:nvCxnSpPr>
        <p:spPr>
          <a:xfrm flipV="1">
            <a:off x="1892300" y="825501"/>
            <a:ext cx="3975100" cy="540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8AAB6A5-AD39-C74D-8FB1-803DA2369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57" y="2266949"/>
            <a:ext cx="2774392" cy="201914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2A0B40-05D5-5C4A-A98C-A06616A8B2DA}"/>
              </a:ext>
            </a:extLst>
          </p:cNvPr>
          <p:cNvCxnSpPr/>
          <p:nvPr/>
        </p:nvCxnSpPr>
        <p:spPr>
          <a:xfrm>
            <a:off x="2819400" y="1778000"/>
            <a:ext cx="32004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F0E4C7D-4288-254F-965A-68C39A439F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49" y="4374828"/>
            <a:ext cx="2770249" cy="201612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408C229-9E08-D94C-B35B-7398A959DE1D}"/>
              </a:ext>
            </a:extLst>
          </p:cNvPr>
          <p:cNvCxnSpPr/>
          <p:nvPr/>
        </p:nvCxnSpPr>
        <p:spPr>
          <a:xfrm>
            <a:off x="3873500" y="2266949"/>
            <a:ext cx="2813049" cy="2965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4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CA3D-7E91-E143-983D-640015CF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No conclusion for now but mysteries remain (Preliminary observations)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0192A-029A-0348-AF98-B1E44505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RMS and Gaussian sigma don’t match.</a:t>
            </a:r>
          </a:p>
          <a:p>
            <a:pPr lvl="1"/>
            <a:r>
              <a:rPr lang="en-US" dirty="0"/>
              <a:t>The gaussian fits are good by eye-ball.</a:t>
            </a:r>
          </a:p>
          <a:p>
            <a:r>
              <a:rPr lang="en-US" dirty="0"/>
              <a:t>If we believe the Gaussian sigma, the purpose of the waist (or neck) is to actually over-focus the beam to compensate for beam </a:t>
            </a:r>
            <a:r>
              <a:rPr lang="en-US" dirty="0" err="1"/>
              <a:t>debunching</a:t>
            </a:r>
            <a:r>
              <a:rPr lang="en-US" dirty="0"/>
              <a:t> later on.</a:t>
            </a:r>
          </a:p>
          <a:p>
            <a:pPr lvl="1"/>
            <a:r>
              <a:rPr lang="en-US" dirty="0"/>
              <a:t>Longer adiabatic curve seems to mean that the bunches are staying longer at </a:t>
            </a:r>
            <a:r>
              <a:rPr lang="en-US" dirty="0" err="1"/>
              <a:t>debunching</a:t>
            </a:r>
            <a:r>
              <a:rPr lang="en-US" dirty="0"/>
              <a:t>. This could be the reason why we have always have *fast* </a:t>
            </a:r>
            <a:r>
              <a:rPr lang="en-US" dirty="0" err="1"/>
              <a:t>paraphase</a:t>
            </a:r>
            <a:r>
              <a:rPr lang="en-US" dirty="0"/>
              <a:t> curves and not slow </a:t>
            </a:r>
            <a:r>
              <a:rPr lang="en-US" dirty="0" err="1"/>
              <a:t>paraphase</a:t>
            </a:r>
            <a:r>
              <a:rPr lang="en-US" dirty="0"/>
              <a:t> curves.</a:t>
            </a:r>
          </a:p>
          <a:p>
            <a:pPr lvl="1"/>
            <a:r>
              <a:rPr lang="en-US" dirty="0"/>
              <a:t>If you believe RF sum, </a:t>
            </a:r>
            <a:r>
              <a:rPr lang="en-US" dirty="0" err="1"/>
              <a:t>debunching</a:t>
            </a:r>
            <a:r>
              <a:rPr lang="en-US" dirty="0"/>
              <a:t> should not occur (perhaps bunch rotation is happening??)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6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F108-2EEB-194D-9943-A455CA1B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12C53-6F52-E043-86FC-15A1E4D25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1931A-D57D-8643-A475-3BBFF4C6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52E09-2A69-4D4E-A6C8-15A6D518E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 lot of effort was made to balance out the RF phase between cavities at injection</a:t>
            </a:r>
          </a:p>
          <a:p>
            <a:pPr lvl="1"/>
            <a:r>
              <a:rPr lang="en-US" dirty="0"/>
              <a:t>The question still remains as to whether the RF phases are truly balanced because we don’t know the calibration of the amplitude of each RF station.</a:t>
            </a:r>
          </a:p>
          <a:p>
            <a:r>
              <a:rPr lang="en-US" dirty="0"/>
              <a:t>Can we now do adiabatic capture?</a:t>
            </a:r>
          </a:p>
          <a:p>
            <a:pPr lvl="1"/>
            <a:r>
              <a:rPr lang="en-US" dirty="0"/>
              <a:t>Create new adiabatic capture curves</a:t>
            </a:r>
          </a:p>
          <a:p>
            <a:pPr lvl="1"/>
            <a:r>
              <a:rPr lang="en-US" dirty="0"/>
              <a:t>Remove waist (or “neck”) from RF sum</a:t>
            </a:r>
          </a:p>
          <a:p>
            <a:pPr lvl="2"/>
            <a:r>
              <a:rPr lang="en-US" dirty="0"/>
              <a:t>The waist is anomalous! It shouldn’t exist for good capture!</a:t>
            </a:r>
          </a:p>
          <a:p>
            <a:pPr lvl="2"/>
            <a:r>
              <a:rPr lang="en-US" dirty="0"/>
              <a:t>We want to make the waist anachronistic if possible.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BE263-2342-F14F-93FC-97629D62DBB0}"/>
              </a:ext>
            </a:extLst>
          </p:cNvPr>
          <p:cNvSpPr txBox="1"/>
          <p:nvPr/>
        </p:nvSpPr>
        <p:spPr>
          <a:xfrm>
            <a:off x="628650" y="5905500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Everything I’m presenting is PRELIMINARY! Subject to change without notice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175289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4EBC-C82B-D34E-AC46-588A24BC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Comparing the operations measured bunch lengths (ratio of 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to fundamental method)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FD116-C684-DC4F-9026-1001A1A78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813560"/>
            <a:ext cx="3333750" cy="2240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5948B-3947-664B-90FE-060C00B5F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340" y="1813560"/>
            <a:ext cx="3329124" cy="2237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79929-91FA-464E-9ECF-BC40BDDEE895}"/>
              </a:ext>
            </a:extLst>
          </p:cNvPr>
          <p:cNvSpPr txBox="1"/>
          <p:nvPr/>
        </p:nvSpPr>
        <p:spPr>
          <a:xfrm>
            <a:off x="413792" y="4063813"/>
            <a:ext cx="8101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There are 3 bunch lengths on the left which look very similar taken on 02 Jul. So average, shown on right.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8F179-3C95-7A4B-B971-4122DDC1A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0" y="4514016"/>
            <a:ext cx="3333750" cy="2240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1BA35-8842-1144-8956-858B5CA0C0FD}"/>
              </a:ext>
            </a:extLst>
          </p:cNvPr>
          <p:cNvSpPr txBox="1"/>
          <p:nvPr/>
        </p:nvSpPr>
        <p:spPr>
          <a:xfrm>
            <a:off x="3794760" y="461772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operational bunch lengths are again very similar on 02 and 03 July.</a:t>
            </a:r>
          </a:p>
          <a:p>
            <a:r>
              <a:rPr lang="en-US" dirty="0"/>
              <a:t>Therefore, bunch lengths are very reproducible. </a:t>
            </a:r>
          </a:p>
        </p:txBody>
      </p:sp>
    </p:spTree>
    <p:extLst>
      <p:ext uri="{BB962C8B-B14F-4D97-AF65-F5344CB8AC3E}">
        <p14:creationId xmlns:p14="http://schemas.microsoft.com/office/powerpoint/2010/main" val="57169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A72B-C95E-F84E-9A10-BC8F29B4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First and 4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attempts to get rid of the waist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4139D-9451-014D-8F58-78B80DBA7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" y="1516380"/>
            <a:ext cx="3105593" cy="5341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2A8D1-5C72-9644-AEC3-93902AE8F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36" y="1516380"/>
            <a:ext cx="2795332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B4A81E-7150-604A-A8ED-06EA7B1A270B}"/>
              </a:ext>
            </a:extLst>
          </p:cNvPr>
          <p:cNvSpPr txBox="1"/>
          <p:nvPr/>
        </p:nvSpPr>
        <p:spPr>
          <a:xfrm>
            <a:off x="3566160" y="5052060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Attempt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B95D7-FA3B-C444-A301-52C11ABDC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74" y="1516380"/>
            <a:ext cx="2795331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1FF0-41C5-0240-9E80-00DAFC169850}"/>
              </a:ext>
            </a:extLst>
          </p:cNvPr>
          <p:cNvSpPr txBox="1"/>
          <p:nvPr/>
        </p:nvSpPr>
        <p:spPr>
          <a:xfrm>
            <a:off x="6242268" y="5084326"/>
            <a:ext cx="23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Attempt 4 has less waist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1EE80-FC68-C44B-AC62-4719F0819136}"/>
              </a:ext>
            </a:extLst>
          </p:cNvPr>
          <p:cNvSpPr txBox="1"/>
          <p:nvPr/>
        </p:nvSpPr>
        <p:spPr>
          <a:xfrm>
            <a:off x="3665220" y="5615940"/>
            <a:ext cx="4732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none of the attempts gave good efficiencies in Booster.</a:t>
            </a:r>
          </a:p>
          <a:p>
            <a:r>
              <a:rPr lang="en-US" dirty="0"/>
              <a:t>Clearly, in attempt 1, the oscillations are quite large compared to attempt 4.</a:t>
            </a:r>
          </a:p>
        </p:txBody>
      </p:sp>
    </p:spTree>
    <p:extLst>
      <p:ext uri="{BB962C8B-B14F-4D97-AF65-F5344CB8AC3E}">
        <p14:creationId xmlns:p14="http://schemas.microsoft.com/office/powerpoint/2010/main" val="343416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9238-EFDD-D941-A195-62725245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767"/>
            <a:ext cx="7886700" cy="78041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Comparing operational to attempts 1 &amp;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81F993-CD8C-674F-8C83-BC51E750F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" y="932181"/>
            <a:ext cx="3902364" cy="2575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3FF7C7-6B63-BB47-B4E2-13F2367B8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99" y="932181"/>
            <a:ext cx="3902363" cy="2575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73A985-99C0-6A48-BFDD-66D4DB054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" y="3846194"/>
            <a:ext cx="3902364" cy="25755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F558F8-12AE-B34A-BA89-31AFF02CCA2E}"/>
              </a:ext>
            </a:extLst>
          </p:cNvPr>
          <p:cNvSpPr txBox="1"/>
          <p:nvPr/>
        </p:nvSpPr>
        <p:spPr>
          <a:xfrm>
            <a:off x="4533900" y="3939540"/>
            <a:ext cx="377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Clearly, attempt 4 yielded the best bunch length with the smallest oscillations.</a:t>
            </a:r>
          </a:p>
        </p:txBody>
      </p:sp>
    </p:spTree>
    <p:extLst>
      <p:ext uri="{BB962C8B-B14F-4D97-AF65-F5344CB8AC3E}">
        <p14:creationId xmlns:p14="http://schemas.microsoft.com/office/powerpoint/2010/main" val="1734747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0633-D656-9641-A495-CBF73FD5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Clear </a:t>
            </a:r>
            <a:r>
              <a:rPr lang="en-US" dirty="0" err="1">
                <a:solidFill>
                  <a:srgbClr val="FF0000"/>
                </a:solidFill>
              </a:rPr>
              <a:t>debunching</a:t>
            </a:r>
            <a:r>
              <a:rPr lang="en-US" dirty="0">
                <a:solidFill>
                  <a:srgbClr val="FF0000"/>
                </a:solidFill>
              </a:rPr>
              <a:t> (why??)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E86EC-06F9-8E41-9974-5B7B3BAAF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4" y="1690689"/>
            <a:ext cx="5329851" cy="2765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DF986-D874-304A-8568-E60D888EB564}"/>
              </a:ext>
            </a:extLst>
          </p:cNvPr>
          <p:cNvSpPr txBox="1"/>
          <p:nvPr/>
        </p:nvSpPr>
        <p:spPr>
          <a:xfrm>
            <a:off x="628650" y="4456495"/>
            <a:ext cx="6796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Clearly beam has </a:t>
            </a:r>
            <a:r>
              <a:rPr lang="en-US" dirty="0" err="1"/>
              <a:t>debunched</a:t>
            </a:r>
            <a:r>
              <a:rPr lang="en-US" dirty="0"/>
              <a:t> in attempt 4 compared to Bill’s operational. More DC beam! This is taken where the </a:t>
            </a:r>
            <a:r>
              <a:rPr lang="en-US" dirty="0" err="1"/>
              <a:t>debunching</a:t>
            </a:r>
            <a:r>
              <a:rPr lang="en-US" dirty="0"/>
              <a:t> is maximum in the previous graph.</a:t>
            </a:r>
          </a:p>
          <a:p>
            <a:endParaRPr lang="en-US" dirty="0"/>
          </a:p>
          <a:p>
            <a:r>
              <a:rPr lang="en-US" dirty="0"/>
              <a:t>Bunch length (obviously not Gaussian, but use it anyway to get sigma)</a:t>
            </a:r>
          </a:p>
          <a:p>
            <a:r>
              <a:rPr lang="en-US" dirty="0"/>
              <a:t>Bill’s operational:  6.7 ns.</a:t>
            </a:r>
          </a:p>
          <a:p>
            <a:r>
              <a:rPr lang="en-US" dirty="0"/>
              <a:t>Attempt 4: 13 ns.</a:t>
            </a:r>
          </a:p>
        </p:txBody>
      </p:sp>
    </p:spTree>
    <p:extLst>
      <p:ext uri="{BB962C8B-B14F-4D97-AF65-F5344CB8AC3E}">
        <p14:creationId xmlns:p14="http://schemas.microsoft.com/office/powerpoint/2010/main" val="3378076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8551-FE70-CA4E-877D-34B3C8C1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Losses during the experiment shows that operational curve is better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3717C-9264-AA40-B8B2-9956E75DC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1690689"/>
            <a:ext cx="4237777" cy="3550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234EDC-6261-2142-8F23-DDC9E049D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6" y="1690689"/>
            <a:ext cx="4237777" cy="3550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BA8AFB-AED3-5246-8941-FF8E88D6FB79}"/>
              </a:ext>
            </a:extLst>
          </p:cNvPr>
          <p:cNvSpPr txBox="1"/>
          <p:nvPr/>
        </p:nvSpPr>
        <p:spPr>
          <a:xfrm>
            <a:off x="129206" y="5501640"/>
            <a:ext cx="3680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restoration to Bill’s operational </a:t>
            </a:r>
            <a:r>
              <a:rPr lang="en-US" dirty="0" err="1"/>
              <a:t>paraphase</a:t>
            </a:r>
            <a:r>
              <a:rPr lang="en-US" dirty="0"/>
              <a:t> curve, efficiencies and losses are better.</a:t>
            </a:r>
          </a:p>
        </p:txBody>
      </p:sp>
    </p:spTree>
    <p:extLst>
      <p:ext uri="{BB962C8B-B14F-4D97-AF65-F5344CB8AC3E}">
        <p14:creationId xmlns:p14="http://schemas.microsoft.com/office/powerpoint/2010/main" val="25367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5082-EEDD-0844-BC88-FCC95D5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Different RF cavities OFF than on 30 Jun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4581-7A2C-5E48-A069-804EE987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applied phase corrected scheme for these experiments (*except* for the data for normal operations). 20 stations to maintain phase cancelation at injection.</a:t>
            </a:r>
          </a:p>
          <a:p>
            <a:r>
              <a:rPr lang="en-US" dirty="0"/>
              <a:t>Before 30 June</a:t>
            </a:r>
          </a:p>
          <a:p>
            <a:pPr lvl="1"/>
            <a:r>
              <a:rPr lang="en-US" dirty="0"/>
              <a:t>OFF: A2 and B11</a:t>
            </a:r>
          </a:p>
          <a:p>
            <a:r>
              <a:rPr lang="en-US" dirty="0"/>
              <a:t>After 30 June</a:t>
            </a:r>
          </a:p>
          <a:p>
            <a:pPr lvl="1"/>
            <a:r>
              <a:rPr lang="en-US" dirty="0"/>
              <a:t>A20, and B10.</a:t>
            </a:r>
          </a:p>
          <a:p>
            <a:r>
              <a:rPr lang="en-US" dirty="0"/>
              <a:t>We only measured the phase error for B11 and we don’t have the correction for A2.</a:t>
            </a:r>
          </a:p>
          <a:p>
            <a:pPr lvl="2"/>
            <a:r>
              <a:rPr lang="en-US" dirty="0"/>
              <a:t>Therefore, there can be some phase error for the data taken after 30 June.</a:t>
            </a:r>
          </a:p>
        </p:txBody>
      </p:sp>
    </p:spTree>
    <p:extLst>
      <p:ext uri="{BB962C8B-B14F-4D97-AF65-F5344CB8AC3E}">
        <p14:creationId xmlns:p14="http://schemas.microsoft.com/office/powerpoint/2010/main" val="110713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A14A2-305A-AA4B-8909-1DF17B4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157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Timings and curves normal HEP (Reminder)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3BBF5-A670-C446-A835-1841CA6C2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32" y="1304544"/>
            <a:ext cx="7488464" cy="503224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FCDED0-A93F-4B45-AC9E-341BFD592658}"/>
              </a:ext>
            </a:extLst>
          </p:cNvPr>
          <p:cNvCxnSpPr>
            <a:cxnSpLocks/>
          </p:cNvCxnSpPr>
          <p:nvPr/>
        </p:nvCxnSpPr>
        <p:spPr>
          <a:xfrm flipH="1" flipV="1">
            <a:off x="4078224" y="5541264"/>
            <a:ext cx="566928" cy="896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52F6D6-9F4B-6A49-AEA3-EFBADDB012D8}"/>
              </a:ext>
            </a:extLst>
          </p:cNvPr>
          <p:cNvSpPr txBox="1"/>
          <p:nvPr/>
        </p:nvSpPr>
        <p:spPr>
          <a:xfrm>
            <a:off x="4727448" y="6114210"/>
            <a:ext cx="325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negative phase and then goes through 0</a:t>
            </a:r>
          </a:p>
        </p:txBody>
      </p:sp>
    </p:spTree>
    <p:extLst>
      <p:ext uri="{BB962C8B-B14F-4D97-AF65-F5344CB8AC3E}">
        <p14:creationId xmlns:p14="http://schemas.microsoft.com/office/powerpoint/2010/main" val="20907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43C9-8EEA-424D-8735-E02E5FD5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84" y="160383"/>
            <a:ext cx="4903470" cy="64302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Esme simulations for 18 turn beam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C5A793-4215-AA44-8A8C-24426AF9888B}"/>
              </a:ext>
            </a:extLst>
          </p:cNvPr>
          <p:cNvGrpSpPr/>
          <p:nvPr/>
        </p:nvGrpSpPr>
        <p:grpSpPr>
          <a:xfrm>
            <a:off x="105760" y="2071988"/>
            <a:ext cx="6557613" cy="4505448"/>
            <a:chOff x="95534" y="58932"/>
            <a:chExt cx="8823278" cy="60620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9FB0F6-7313-D24C-89A6-62A85FD65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69" r="6275"/>
            <a:stretch/>
          </p:blipFill>
          <p:spPr>
            <a:xfrm>
              <a:off x="95534" y="58932"/>
              <a:ext cx="8823278" cy="606208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0D0E27-5B9B-7948-AE44-AFAB5071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2922" y="868769"/>
              <a:ext cx="1382973" cy="8872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07AA62-6FA1-334C-BE88-61A046ABE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1227" y="2583454"/>
              <a:ext cx="1382973" cy="89014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F194DE-1993-0545-A3EE-308C46A50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8295" y="3486870"/>
              <a:ext cx="1382973" cy="8898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52120C-7076-3745-B44D-1FF7F601F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0206" y="3588946"/>
              <a:ext cx="1382973" cy="896994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AA881-BEDE-954D-8649-04B81A029A0E}"/>
                </a:ext>
              </a:extLst>
            </p:cNvPr>
            <p:cNvSpPr txBox="1"/>
            <p:nvPr/>
          </p:nvSpPr>
          <p:spPr>
            <a:xfrm>
              <a:off x="2639704" y="815388"/>
              <a:ext cx="86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turn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655F13-96C8-4C48-9879-143A038B24C1}"/>
                </a:ext>
              </a:extLst>
            </p:cNvPr>
            <p:cNvSpPr txBox="1"/>
            <p:nvPr/>
          </p:nvSpPr>
          <p:spPr>
            <a:xfrm>
              <a:off x="1904363" y="304808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18</a:t>
              </a:r>
              <a:r>
                <a:rPr lang="en-US" baseline="30000" dirty="0"/>
                <a:t>th</a:t>
              </a:r>
              <a:r>
                <a:rPr lang="en-US" dirty="0"/>
                <a:t> turn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5C6833-901E-3F47-B6CF-A6F90212AB19}"/>
                </a:ext>
              </a:extLst>
            </p:cNvPr>
            <p:cNvSpPr txBox="1"/>
            <p:nvPr/>
          </p:nvSpPr>
          <p:spPr>
            <a:xfrm>
              <a:off x="4218295" y="3931810"/>
              <a:ext cx="1035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91</a:t>
              </a:r>
              <a:r>
                <a:rPr lang="en-US" baseline="30000" dirty="0"/>
                <a:t>st</a:t>
              </a:r>
              <a:r>
                <a:rPr lang="en-US" dirty="0"/>
                <a:t> turn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531003-8173-3345-8819-36F155F18D05}"/>
                </a:ext>
              </a:extLst>
            </p:cNvPr>
            <p:cNvSpPr txBox="1"/>
            <p:nvPr/>
          </p:nvSpPr>
          <p:spPr>
            <a:xfrm>
              <a:off x="6946894" y="4038712"/>
              <a:ext cx="11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183</a:t>
              </a:r>
              <a:r>
                <a:rPr lang="en-US" baseline="30000" dirty="0"/>
                <a:t>rd</a:t>
              </a:r>
              <a:r>
                <a:rPr lang="en-US" dirty="0"/>
                <a:t> turn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CB409E0-B96A-7846-A416-5D75A823A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070" y="1515461"/>
              <a:ext cx="0" cy="1050406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8364D2E-DDDE-834C-9A93-544BCFF08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6161" y="3063743"/>
              <a:ext cx="79793" cy="409857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6B77AF-F620-3E4B-8269-2336C6E213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1692" y="3232751"/>
              <a:ext cx="79793" cy="409857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22">
              <a:extLst>
                <a:ext uri="{FF2B5EF4-FFF2-40B4-BE49-F238E27FC236}">
                  <a16:creationId xmlns:a16="http://schemas.microsoft.com/office/drawing/2014/main" id="{E76EC6B6-375E-B047-B60E-31BE8163B63C}"/>
                </a:ext>
              </a:extLst>
            </p:cNvPr>
            <p:cNvSpPr/>
            <p:nvPr/>
          </p:nvSpPr>
          <p:spPr>
            <a:xfrm>
              <a:off x="1555845" y="1221473"/>
              <a:ext cx="1139588" cy="272955"/>
            </a:xfrm>
            <a:custGeom>
              <a:avLst/>
              <a:gdLst>
                <a:gd name="connsiteX0" fmla="*/ 0 w 1139588"/>
                <a:gd name="connsiteY0" fmla="*/ 27295 h 272955"/>
                <a:gd name="connsiteX1" fmla="*/ 293427 w 1139588"/>
                <a:gd name="connsiteY1" fmla="*/ 272955 h 272955"/>
                <a:gd name="connsiteX2" fmla="*/ 1139588 w 1139588"/>
                <a:gd name="connsiteY2" fmla="*/ 0 h 272955"/>
                <a:gd name="connsiteX3" fmla="*/ 1139588 w 1139588"/>
                <a:gd name="connsiteY3" fmla="*/ 0 h 27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588" h="272955">
                  <a:moveTo>
                    <a:pt x="0" y="27295"/>
                  </a:moveTo>
                  <a:lnTo>
                    <a:pt x="293427" y="272955"/>
                  </a:lnTo>
                  <a:lnTo>
                    <a:pt x="1139588" y="0"/>
                  </a:lnTo>
                  <a:lnTo>
                    <a:pt x="1139588" y="0"/>
                  </a:lnTo>
                </a:path>
              </a:pathLst>
            </a:custGeom>
            <a:noFill/>
            <a:ln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611372-D988-F942-AA86-23BB89EDA32A}"/>
              </a:ext>
            </a:extLst>
          </p:cNvPr>
          <p:cNvGrpSpPr/>
          <p:nvPr/>
        </p:nvGrpSpPr>
        <p:grpSpPr>
          <a:xfrm>
            <a:off x="3683791" y="0"/>
            <a:ext cx="5272565" cy="2831297"/>
            <a:chOff x="-46338" y="1555087"/>
            <a:chExt cx="8895698" cy="483982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86BDFD-8E78-7342-BB56-2FFB11B4B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1182" y="1555087"/>
              <a:ext cx="7198178" cy="483982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CCAF96-4546-3344-B1E0-3194E3A6B73F}"/>
                </a:ext>
              </a:extLst>
            </p:cNvPr>
            <p:cNvSpPr txBox="1"/>
            <p:nvPr/>
          </p:nvSpPr>
          <p:spPr>
            <a:xfrm>
              <a:off x="4185669" y="500184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215 us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BBE2300-A7F7-044B-90B6-71F1DB490E43}"/>
                </a:ext>
              </a:extLst>
            </p:cNvPr>
            <p:cNvCxnSpPr/>
            <p:nvPr/>
          </p:nvCxnSpPr>
          <p:spPr>
            <a:xfrm>
              <a:off x="5145212" y="5206621"/>
              <a:ext cx="96216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8A8422D-D1F6-5D42-AD9D-5459AA89FE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1791" y="5206621"/>
              <a:ext cx="141709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BA0908-11A0-EB47-BE0A-49687261E0E0}"/>
                </a:ext>
              </a:extLst>
            </p:cNvPr>
            <p:cNvCxnSpPr/>
            <p:nvPr/>
          </p:nvCxnSpPr>
          <p:spPr>
            <a:xfrm>
              <a:off x="6107379" y="3705367"/>
              <a:ext cx="0" cy="197210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8B47B3-082B-1140-8E46-B11B4D1F35AE}"/>
                </a:ext>
              </a:extLst>
            </p:cNvPr>
            <p:cNvCxnSpPr/>
            <p:nvPr/>
          </p:nvCxnSpPr>
          <p:spPr>
            <a:xfrm>
              <a:off x="2697714" y="3932830"/>
              <a:ext cx="0" cy="197210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682DA422-3573-1A49-96AD-EECC2CBFE811}"/>
                </a:ext>
              </a:extLst>
            </p:cNvPr>
            <p:cNvSpPr/>
            <p:nvPr/>
          </p:nvSpPr>
          <p:spPr>
            <a:xfrm rot="11462285">
              <a:off x="1665553" y="5167775"/>
              <a:ext cx="464022" cy="487813"/>
            </a:xfrm>
            <a:custGeom>
              <a:avLst/>
              <a:gdLst>
                <a:gd name="connsiteX0" fmla="*/ 0 w 1160059"/>
                <a:gd name="connsiteY0" fmla="*/ 0 h 661917"/>
                <a:gd name="connsiteX1" fmla="*/ 552734 w 1160059"/>
                <a:gd name="connsiteY1" fmla="*/ 491320 h 661917"/>
                <a:gd name="connsiteX2" fmla="*/ 1160059 w 1160059"/>
                <a:gd name="connsiteY2" fmla="*/ 661917 h 661917"/>
                <a:gd name="connsiteX3" fmla="*/ 1160059 w 1160059"/>
                <a:gd name="connsiteY3" fmla="*/ 661917 h 66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059" h="661917">
                  <a:moveTo>
                    <a:pt x="0" y="0"/>
                  </a:moveTo>
                  <a:lnTo>
                    <a:pt x="552734" y="491320"/>
                  </a:lnTo>
                  <a:lnTo>
                    <a:pt x="1160059" y="661917"/>
                  </a:lnTo>
                  <a:lnTo>
                    <a:pt x="1160059" y="661917"/>
                  </a:lnTo>
                </a:path>
              </a:pathLst>
            </a:custGeom>
            <a:noFill/>
            <a:ln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E8B74F-FB1B-8D4A-B12F-A677D0685848}"/>
                </a:ext>
              </a:extLst>
            </p:cNvPr>
            <p:cNvSpPr txBox="1"/>
            <p:nvPr/>
          </p:nvSpPr>
          <p:spPr>
            <a:xfrm>
              <a:off x="-46338" y="4481534"/>
              <a:ext cx="2323735" cy="710252"/>
            </a:xfrm>
            <a:prstGeom prst="rect">
              <a:avLst/>
            </a:prstGeom>
            <a:solidFill>
              <a:srgbClr val="FFFF00">
                <a:alpha val="36000"/>
              </a:srgbClr>
            </a:solidFill>
            <a:ln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Simulation Start point</a:t>
              </a:r>
            </a:p>
            <a:p>
              <a:pPr algn="ctr"/>
              <a:r>
                <a:rPr lang="en-US" sz="1050" dirty="0"/>
                <a:t>1.009744 sec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36E3E0-572F-574F-8FFA-A061CB658F41}"/>
                </a:ext>
              </a:extLst>
            </p:cNvPr>
            <p:cNvSpPr txBox="1"/>
            <p:nvPr/>
          </p:nvSpPr>
          <p:spPr>
            <a:xfrm rot="16200000">
              <a:off x="803835" y="3449521"/>
              <a:ext cx="16946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RF Voltage (MV)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66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4F16-6BC5-CB4D-AEF2-E0ED28C9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Paraphase</a:t>
            </a:r>
            <a:r>
              <a:rPr lang="en-US" dirty="0">
                <a:solidFill>
                  <a:srgbClr val="FF0000"/>
                </a:solidFill>
              </a:rPr>
              <a:t> curve used for studies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66332F-2BD5-B44A-8922-01EE8419A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7" y="1530669"/>
            <a:ext cx="4274152" cy="358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23F96-9D67-2D4E-A853-9E82B388CE67}"/>
              </a:ext>
            </a:extLst>
          </p:cNvPr>
          <p:cNvSpPr txBox="1"/>
          <p:nvPr/>
        </p:nvSpPr>
        <p:spPr>
          <a:xfrm>
            <a:off x="493776" y="5312664"/>
            <a:ext cx="630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There is a very non-linear map between the </a:t>
            </a:r>
            <a:r>
              <a:rPr lang="en-US" dirty="0" err="1"/>
              <a:t>paraphase</a:t>
            </a:r>
            <a:r>
              <a:rPr lang="en-US" dirty="0"/>
              <a:t> curve shown here and reality.</a:t>
            </a:r>
          </a:p>
          <a:p>
            <a:r>
              <a:rPr lang="en-US" dirty="0"/>
              <a:t>The RF sum envelope with this curve is more or less linear compared to this curve.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E0588-2EC3-B94F-8634-FED92A97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19" y="1690689"/>
            <a:ext cx="3815721" cy="2541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10F9A2-074A-2D40-B213-C7389638D212}"/>
              </a:ext>
            </a:extLst>
          </p:cNvPr>
          <p:cNvSpPr txBox="1"/>
          <p:nvPr/>
        </p:nvSpPr>
        <p:spPr>
          <a:xfrm>
            <a:off x="5577840" y="4231959"/>
            <a:ext cx="314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is not linear and is actually multiply valued!</a:t>
            </a:r>
          </a:p>
        </p:txBody>
      </p:sp>
    </p:spTree>
    <p:extLst>
      <p:ext uri="{BB962C8B-B14F-4D97-AF65-F5344CB8AC3E}">
        <p14:creationId xmlns:p14="http://schemas.microsoft.com/office/powerpoint/2010/main" val="260041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4309-5173-9E45-92CF-05045645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Before </a:t>
            </a:r>
            <a:r>
              <a:rPr lang="en-US">
                <a:solidFill>
                  <a:srgbClr val="FF0000"/>
                </a:solidFill>
              </a:rPr>
              <a:t>and after (25 Jun 2018)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BCAD5-AF51-5E42-B667-1C0B80BE2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" y="1509268"/>
            <a:ext cx="3964023" cy="341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EE6D2C-3059-B946-8B9B-6C0088509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72" y="1509268"/>
            <a:ext cx="3964023" cy="3419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D3C3B-0879-E746-9C9C-6F8FA77CCD4C}"/>
              </a:ext>
            </a:extLst>
          </p:cNvPr>
          <p:cNvSpPr txBox="1"/>
          <p:nvPr/>
        </p:nvSpPr>
        <p:spPr>
          <a:xfrm>
            <a:off x="1536192" y="3218942"/>
            <a:ext cx="72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Waist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E289B0-105E-1D42-B5D3-6A5B972078AB}"/>
              </a:ext>
            </a:extLst>
          </p:cNvPr>
          <p:cNvCxnSpPr>
            <a:cxnSpLocks/>
          </p:cNvCxnSpPr>
          <p:nvPr/>
        </p:nvCxnSpPr>
        <p:spPr>
          <a:xfrm flipV="1">
            <a:off x="1909366" y="2674620"/>
            <a:ext cx="102314" cy="61741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257154-8370-2E41-A777-63DF2A5CDEDA}"/>
              </a:ext>
            </a:extLst>
          </p:cNvPr>
          <p:cNvCxnSpPr>
            <a:cxnSpLocks/>
          </p:cNvCxnSpPr>
          <p:nvPr/>
        </p:nvCxnSpPr>
        <p:spPr>
          <a:xfrm>
            <a:off x="1872357" y="3441186"/>
            <a:ext cx="37009" cy="36933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9D2E427-18BE-7645-8E9B-32351B7C0684}"/>
              </a:ext>
            </a:extLst>
          </p:cNvPr>
          <p:cNvSpPr txBox="1"/>
          <p:nvPr/>
        </p:nvSpPr>
        <p:spPr>
          <a:xfrm>
            <a:off x="2823513" y="3441186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RF sum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06CDCE-BA49-D54F-96A1-D62E15BD61C7}"/>
              </a:ext>
            </a:extLst>
          </p:cNvPr>
          <p:cNvSpPr txBox="1"/>
          <p:nvPr/>
        </p:nvSpPr>
        <p:spPr>
          <a:xfrm>
            <a:off x="2548938" y="2088422"/>
            <a:ext cx="154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Resistive wall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EDF417-0CF8-8A44-A53D-2D95EA5A0754}"/>
              </a:ext>
            </a:extLst>
          </p:cNvPr>
          <p:cNvSpPr txBox="1"/>
          <p:nvPr/>
        </p:nvSpPr>
        <p:spPr>
          <a:xfrm>
            <a:off x="2403142" y="4083183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CH0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81BA83-5518-FA47-BC21-ED01EC97E2DF}"/>
              </a:ext>
            </a:extLst>
          </p:cNvPr>
          <p:cNvSpPr txBox="1"/>
          <p:nvPr/>
        </p:nvSpPr>
        <p:spPr>
          <a:xfrm>
            <a:off x="421131" y="5102352"/>
            <a:ext cx="3964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HEP with 20 stations.</a:t>
            </a:r>
          </a:p>
          <a:p>
            <a:r>
              <a:rPr lang="en-US" dirty="0"/>
              <a:t>Clearly a waist that comes from paraphrasing going to zero *after* the beam is captured, i.e. there is a re-capture! Huh????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8FEBE0-4C84-7740-A7AD-4DFEBD18294D}"/>
              </a:ext>
            </a:extLst>
          </p:cNvPr>
          <p:cNvSpPr txBox="1"/>
          <p:nvPr/>
        </p:nvSpPr>
        <p:spPr>
          <a:xfrm>
            <a:off x="4592672" y="5102352"/>
            <a:ext cx="3922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Waist is gone! (Bill’s curve)</a:t>
            </a:r>
          </a:p>
          <a:p>
            <a:endParaRPr lang="en-US" dirty="0"/>
          </a:p>
          <a:p>
            <a:r>
              <a:rPr lang="en-US" dirty="0"/>
              <a:t>However quadrupole oscillations remain. There’s also a longitudinal instability later in the cycle. Shorter bunches?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8557E7-1FD1-B643-8618-0BFA71711F5A}"/>
              </a:ext>
            </a:extLst>
          </p:cNvPr>
          <p:cNvSpPr txBox="1"/>
          <p:nvPr/>
        </p:nvSpPr>
        <p:spPr>
          <a:xfrm>
            <a:off x="6419088" y="2009773"/>
            <a:ext cx="1947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 oscillations still remain. Have to tune this out!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FA75DA-496F-8C4D-8112-AFB14900B218}"/>
              </a:ext>
            </a:extLst>
          </p:cNvPr>
          <p:cNvCxnSpPr>
            <a:cxnSpLocks/>
          </p:cNvCxnSpPr>
          <p:nvPr/>
        </p:nvCxnSpPr>
        <p:spPr>
          <a:xfrm flipH="1" flipV="1">
            <a:off x="7205472" y="1755648"/>
            <a:ext cx="128016" cy="375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2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4EBC-C82B-D34E-AC46-588A24BC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92" y="187327"/>
            <a:ext cx="7886700" cy="5492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Consistency of data (Bill’s </a:t>
            </a:r>
            <a:r>
              <a:rPr lang="en-US" sz="3200" dirty="0" err="1">
                <a:solidFill>
                  <a:srgbClr val="FF0000"/>
                </a:solidFill>
              </a:rPr>
              <a:t>paraphase</a:t>
            </a:r>
            <a:r>
              <a:rPr lang="en-US" sz="3200" dirty="0">
                <a:solidFill>
                  <a:srgbClr val="FF0000"/>
                </a:solidFill>
              </a:rPr>
              <a:t> curve)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79929-91FA-464E-9ECF-BC40BDDEE895}"/>
              </a:ext>
            </a:extLst>
          </p:cNvPr>
          <p:cNvSpPr txBox="1"/>
          <p:nvPr/>
        </p:nvSpPr>
        <p:spPr>
          <a:xfrm>
            <a:off x="413791" y="3180739"/>
            <a:ext cx="369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There are 3 bunch lengths on the left which look very similar taken on 02 Jul.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1BA35-8842-1144-8956-858B5CA0C0FD}"/>
              </a:ext>
            </a:extLst>
          </p:cNvPr>
          <p:cNvSpPr txBox="1"/>
          <p:nvPr/>
        </p:nvSpPr>
        <p:spPr>
          <a:xfrm>
            <a:off x="413790" y="3648718"/>
            <a:ext cx="3750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operational bunch lengths are again very similar on 02 and 03 July.</a:t>
            </a:r>
          </a:p>
          <a:p>
            <a:r>
              <a:rPr lang="en-US" sz="1400" dirty="0"/>
              <a:t>Therefore, bunch lengths are very reproducible.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05BC5-14FD-6C40-B9DF-EB8C7579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2" y="767288"/>
            <a:ext cx="3694677" cy="2482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DE15CE-6132-204C-A662-A47944892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14" y="736601"/>
            <a:ext cx="4874386" cy="6090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452166-5932-8A47-8BFC-8AD66EB8D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89" y="4375177"/>
            <a:ext cx="3694677" cy="24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1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3B22-8B2A-6A4F-8A9F-C97A9E7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There is a difference between </a:t>
            </a:r>
            <a:r>
              <a:rPr lang="en-US" sz="3600" dirty="0" err="1">
                <a:solidFill>
                  <a:srgbClr val="FF0000"/>
                </a:solidFill>
              </a:rPr>
              <a:t>rms</a:t>
            </a:r>
            <a:r>
              <a:rPr lang="en-US" sz="3600" dirty="0">
                <a:solidFill>
                  <a:srgbClr val="FF0000"/>
                </a:solidFill>
              </a:rPr>
              <a:t> and gaussian fit! (Why?)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5F194-F5EE-4A4C-A629-F1DE53F2C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844040"/>
            <a:ext cx="6096000" cy="4572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36D39B-1689-9F4C-BC99-08D32DEF0D10}"/>
              </a:ext>
            </a:extLst>
          </p:cNvPr>
          <p:cNvCxnSpPr>
            <a:cxnSpLocks/>
          </p:cNvCxnSpPr>
          <p:nvPr/>
        </p:nvCxnSpPr>
        <p:spPr>
          <a:xfrm>
            <a:off x="3421380" y="1844040"/>
            <a:ext cx="0" cy="409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F6EBAC-57EC-8E46-9C8B-61F49A525F9F}"/>
              </a:ext>
            </a:extLst>
          </p:cNvPr>
          <p:cNvSpPr txBox="1"/>
          <p:nvPr/>
        </p:nvSpPr>
        <p:spPr>
          <a:xfrm>
            <a:off x="6400800" y="1690689"/>
            <a:ext cx="251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does </a:t>
            </a:r>
            <a:r>
              <a:rPr lang="en-US" dirty="0" err="1"/>
              <a:t>rms</a:t>
            </a:r>
            <a:r>
              <a:rPr lang="en-US" dirty="0"/>
              <a:t> think that the beam is large when looking at the data, the beam is short?</a:t>
            </a:r>
          </a:p>
          <a:p>
            <a:endParaRPr lang="en-US" dirty="0"/>
          </a:p>
          <a:p>
            <a:r>
              <a:rPr lang="en-US" dirty="0"/>
              <a:t>For gaussian fit, the peak of the </a:t>
            </a:r>
            <a:r>
              <a:rPr lang="en-US" dirty="0" err="1"/>
              <a:t>debunching</a:t>
            </a:r>
            <a:r>
              <a:rPr lang="en-US" dirty="0"/>
              <a:t> happens *before* the waist.</a:t>
            </a:r>
          </a:p>
          <a:p>
            <a:endParaRPr lang="en-US" dirty="0"/>
          </a:p>
          <a:p>
            <a:r>
              <a:rPr lang="en-US" dirty="0"/>
              <a:t>Mystery! Need to understand this.</a:t>
            </a:r>
          </a:p>
          <a:p>
            <a:endParaRPr lang="en-US" dirty="0"/>
          </a:p>
          <a:p>
            <a:r>
              <a:rPr lang="en-US" dirty="0"/>
              <a:t>Continue with gaussian sigma for rest of talk.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77588"/>
      </p:ext>
    </p:extLst>
  </p:cSld>
  <p:clrMapOvr>
    <a:masterClrMapping/>
  </p:clrMapOvr>
</p:sld>
</file>

<file path=ppt/theme/theme1.xml><?xml version="1.0" encoding="utf-8"?>
<a:theme xmlns:a="http://schemas.openxmlformats.org/drawingml/2006/main" name="43blank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3blank_theme" id="{955162FD-FA67-FF4F-AD1E-BEFABE53559A}" vid="{9421A39E-5628-DD4D-886A-1B01617F8F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43blank_theme</Template>
  <TotalTime>4050</TotalTime>
  <Words>1099</Words>
  <Application>Microsoft Macintosh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43blank_theme</vt:lpstr>
      <vt:lpstr>Bunch length comparisons between operational, Bill’s and adiabatic paraphase curves</vt:lpstr>
      <vt:lpstr>Goals</vt:lpstr>
      <vt:lpstr>Different RF cavities OFF than on 30 Jun 2018</vt:lpstr>
      <vt:lpstr>Timings and curves normal HEP (Reminder)</vt:lpstr>
      <vt:lpstr>Esme simulations for 18 turn beam</vt:lpstr>
      <vt:lpstr>Paraphase curve used for studies</vt:lpstr>
      <vt:lpstr>Before and after (25 Jun 2018)</vt:lpstr>
      <vt:lpstr>Consistency of data (Bill’s paraphase curve)</vt:lpstr>
      <vt:lpstr>There is a difference between rms and gaussian fit! (Why?)</vt:lpstr>
      <vt:lpstr>Close examination of operational curve (14 Apr 2018)</vt:lpstr>
      <vt:lpstr>Check fits</vt:lpstr>
      <vt:lpstr>First and 4th attempts to get rid of the waist</vt:lpstr>
      <vt:lpstr>Comparing operational to attempts 1 &amp; 4</vt:lpstr>
      <vt:lpstr>Zoom in to compare with 28 Jun and 03 Jul data</vt:lpstr>
      <vt:lpstr>Even more zoomed in</vt:lpstr>
      <vt:lpstr>Check 1st attempt (03 Jul 2018)</vt:lpstr>
      <vt:lpstr>Long ramp (28 Jun 2018)</vt:lpstr>
      <vt:lpstr>No conclusion for now but mysteries remain (Preliminary observations)</vt:lpstr>
      <vt:lpstr>Backup</vt:lpstr>
      <vt:lpstr>Comparing the operations measured bunch lengths (ratio of 3rd to fundamental method)</vt:lpstr>
      <vt:lpstr>First and 4th attempts to get rid of the waist</vt:lpstr>
      <vt:lpstr>Comparing operational to attempts 1 &amp; 4</vt:lpstr>
      <vt:lpstr>Clear debunching (why??)</vt:lpstr>
      <vt:lpstr>Losses during the experiment shows that operational curve is better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Bunch length comparisons for 1 ms worth of data</dc:title>
  <dc:creator>Cheng-Yang Tan</dc:creator>
  <cp:lastModifiedBy>Cheng-Yang Tan</cp:lastModifiedBy>
  <cp:revision>124</cp:revision>
  <dcterms:created xsi:type="dcterms:W3CDTF">2018-07-06T17:58:48Z</dcterms:created>
  <dcterms:modified xsi:type="dcterms:W3CDTF">2018-07-25T12:29:48Z</dcterms:modified>
</cp:coreProperties>
</file>