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17"/>
  </p:notesMasterIdLst>
  <p:handoutMasterIdLst>
    <p:handoutMasterId r:id="rId18"/>
  </p:handoutMasterIdLst>
  <p:sldIdLst>
    <p:sldId id="265" r:id="rId3"/>
    <p:sldId id="266" r:id="rId4"/>
    <p:sldId id="267" r:id="rId5"/>
    <p:sldId id="268" r:id="rId6"/>
    <p:sldId id="269" r:id="rId7"/>
    <p:sldId id="270" r:id="rId8"/>
    <p:sldId id="271" r:id="rId9"/>
    <p:sldId id="272" r:id="rId10"/>
    <p:sldId id="273" r:id="rId11"/>
    <p:sldId id="275" r:id="rId12"/>
    <p:sldId id="274" r:id="rId13"/>
    <p:sldId id="278" r:id="rId14"/>
    <p:sldId id="276" r:id="rId15"/>
    <p:sldId id="279" r:id="rId1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93" autoAdjust="0"/>
    <p:restoredTop sz="94684"/>
  </p:normalViewPr>
  <p:slideViewPr>
    <p:cSldViewPr snapToGrid="0" snapToObjects="1">
      <p:cViewPr varScale="1">
        <p:scale>
          <a:sx n="159" d="100"/>
          <a:sy n="159" d="100"/>
        </p:scale>
        <p:origin x="656"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375B2DA-DEC5-7F41-B28E-EA0CA7FE80C7}" type="datetimeFigureOut">
              <a:rPr lang="en-US"/>
              <a:pPr>
                <a:defRPr/>
              </a:pPr>
              <a:t>8/27/18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317BBF33-BB53-F147-8F08-302B0E8E4C85}" type="slidenum">
              <a:rPr lang="en-US"/>
              <a:pPr>
                <a:defRPr/>
              </a:pPr>
              <a:t>‹#›</a:t>
            </a:fld>
            <a:endParaRPr lang="en-US" dirty="0"/>
          </a:p>
        </p:txBody>
      </p:sp>
    </p:spTree>
    <p:extLst>
      <p:ext uri="{BB962C8B-B14F-4D97-AF65-F5344CB8AC3E}">
        <p14:creationId xmlns:p14="http://schemas.microsoft.com/office/powerpoint/2010/main" val="30390980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F8DFC21B-49CA-BA48-BC77-64681B0DFF38}" type="datetimeFigureOut">
              <a:rPr lang="en-US"/>
              <a:pPr>
                <a:defRPr/>
              </a:pPr>
              <a:t>8/27/18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1A5910E0-AE36-D442-AC7C-DEE4F2BE1F23}" type="slidenum">
              <a:rPr lang="en-US"/>
              <a:pPr>
                <a:defRPr/>
              </a:pPr>
              <a:t>‹#›</a:t>
            </a:fld>
            <a:endParaRPr lang="en-US" dirty="0"/>
          </a:p>
        </p:txBody>
      </p:sp>
    </p:spTree>
    <p:extLst>
      <p:ext uri="{BB962C8B-B14F-4D97-AF65-F5344CB8AC3E}">
        <p14:creationId xmlns:p14="http://schemas.microsoft.com/office/powerpoint/2010/main" val="241260855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5910E0-AE36-D442-AC7C-DEE4F2BE1F23}" type="slidenum">
              <a:rPr lang="en-US" smtClean="0"/>
              <a:pPr>
                <a:defRPr/>
              </a:pPr>
              <a:t>1</a:t>
            </a:fld>
            <a:endParaRPr lang="en-US" dirty="0"/>
          </a:p>
        </p:txBody>
      </p:sp>
    </p:spTree>
    <p:extLst>
      <p:ext uri="{BB962C8B-B14F-4D97-AF65-F5344CB8AC3E}">
        <p14:creationId xmlns:p14="http://schemas.microsoft.com/office/powerpoint/2010/main" val="3903401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276733341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50013" y="6515100"/>
            <a:ext cx="1076325" cy="241300"/>
          </a:xfrm>
        </p:spPr>
        <p:txBody>
          <a:bodyPr/>
          <a:lstStyle>
            <a:lvl1pPr>
              <a:defRPr sz="900" smtClean="0">
                <a:solidFill>
                  <a:srgbClr val="004C97"/>
                </a:solidFill>
              </a:defRPr>
            </a:lvl1pPr>
          </a:lstStyle>
          <a:p>
            <a:pPr>
              <a:defRPr/>
            </a:pPr>
            <a:r>
              <a:rPr lang="en-US"/>
              <a:t>30 Aug 2018</a:t>
            </a:r>
          </a:p>
        </p:txBody>
      </p:sp>
      <p:sp>
        <p:nvSpPr>
          <p:cNvPr id="5" name="Footer Placeholder 4"/>
          <p:cNvSpPr>
            <a:spLocks noGrp="1"/>
          </p:cNvSpPr>
          <p:nvPr>
            <p:ph type="ftr" sz="quarter" idx="11"/>
          </p:nvPr>
        </p:nvSpPr>
        <p:spPr/>
        <p:txBody>
          <a:bodyPr/>
          <a:lstStyle>
            <a:lvl1pPr>
              <a:defRPr sz="900" smtClean="0">
                <a:solidFill>
                  <a:srgbClr val="004C97"/>
                </a:solidFill>
              </a:defRPr>
            </a:lvl1pPr>
          </a:lstStyle>
          <a:p>
            <a:pPr>
              <a:defRPr/>
            </a:pPr>
            <a:r>
              <a:rPr lang="en-US"/>
              <a:t>K. Duel &amp; C.Y. Tan</a:t>
            </a:r>
            <a:endParaRPr lang="en-US" b="1" dirty="0"/>
          </a:p>
        </p:txBody>
      </p:sp>
      <p:sp>
        <p:nvSpPr>
          <p:cNvPr id="6" name="Slide Number Placeholder 5"/>
          <p:cNvSpPr>
            <a:spLocks noGrp="1"/>
          </p:cNvSpPr>
          <p:nvPr>
            <p:ph type="sldNum" sz="quarter" idx="12"/>
          </p:nvPr>
        </p:nvSpPr>
        <p:spPr/>
        <p:txBody>
          <a:bodyPr/>
          <a:lstStyle>
            <a:lvl1pPr>
              <a:defRPr sz="900">
                <a:solidFill>
                  <a:srgbClr val="004C97"/>
                </a:solidFill>
              </a:defRPr>
            </a:lvl1pPr>
          </a:lstStyle>
          <a:p>
            <a:pPr>
              <a:defRPr/>
            </a:pPr>
            <a:fld id="{21B04D65-FDB1-9D47-B7AC-43233F8093C6}" type="slidenum">
              <a:rPr lang="en-US"/>
              <a:pPr>
                <a:defRPr/>
              </a:pPr>
              <a:t>‹#›</a:t>
            </a:fld>
            <a:endParaRPr lang="en-US" dirty="0"/>
          </a:p>
        </p:txBody>
      </p:sp>
    </p:spTree>
    <p:extLst>
      <p:ext uri="{BB962C8B-B14F-4D97-AF65-F5344CB8AC3E}">
        <p14:creationId xmlns:p14="http://schemas.microsoft.com/office/powerpoint/2010/main" val="131114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a:t>30 Aug 2018</a:t>
            </a:r>
          </a:p>
        </p:txBody>
      </p:sp>
      <p:sp>
        <p:nvSpPr>
          <p:cNvPr id="8" name="Footer Placeholder 4"/>
          <p:cNvSpPr>
            <a:spLocks noGrp="1"/>
          </p:cNvSpPr>
          <p:nvPr>
            <p:ph type="ftr" sz="quarter" idx="20"/>
          </p:nvPr>
        </p:nvSpPr>
        <p:spPr/>
        <p:txBody>
          <a:bodyPr/>
          <a:lstStyle>
            <a:lvl1pPr>
              <a:defRPr/>
            </a:lvl1pPr>
          </a:lstStyle>
          <a:p>
            <a:pPr>
              <a:defRPr/>
            </a:pPr>
            <a:r>
              <a:rPr lang="en-US"/>
              <a:t>K. Duel &amp; C.Y. Tan</a:t>
            </a:r>
            <a:endParaRPr lang="en-US" b="1"/>
          </a:p>
        </p:txBody>
      </p:sp>
      <p:sp>
        <p:nvSpPr>
          <p:cNvPr id="9" name="Slide Number Placeholder 5"/>
          <p:cNvSpPr>
            <a:spLocks noGrp="1"/>
          </p:cNvSpPr>
          <p:nvPr>
            <p:ph type="sldNum" sz="quarter" idx="21"/>
          </p:nvPr>
        </p:nvSpPr>
        <p:spPr/>
        <p:txBody>
          <a:bodyPr/>
          <a:lstStyle>
            <a:lvl1pPr>
              <a:defRPr/>
            </a:lvl1pPr>
          </a:lstStyle>
          <a:p>
            <a:pPr>
              <a:defRPr/>
            </a:pPr>
            <a:fld id="{79834983-A9E1-2543-88EF-B24812D566C1}" type="slidenum">
              <a:rPr lang="en-US"/>
              <a:pPr>
                <a:defRPr/>
              </a:pPr>
              <a:t>‹#›</a:t>
            </a:fld>
            <a:endParaRPr lang="en-US" dirty="0"/>
          </a:p>
        </p:txBody>
      </p:sp>
    </p:spTree>
    <p:extLst>
      <p:ext uri="{BB962C8B-B14F-4D97-AF65-F5344CB8AC3E}">
        <p14:creationId xmlns:p14="http://schemas.microsoft.com/office/powerpoint/2010/main" val="617032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a:t>30 Aug 2018</a:t>
            </a:r>
          </a:p>
        </p:txBody>
      </p:sp>
      <p:sp>
        <p:nvSpPr>
          <p:cNvPr id="6" name="Footer Placeholder 4"/>
          <p:cNvSpPr>
            <a:spLocks noGrp="1"/>
          </p:cNvSpPr>
          <p:nvPr>
            <p:ph type="ftr" sz="quarter" idx="17"/>
          </p:nvPr>
        </p:nvSpPr>
        <p:spPr/>
        <p:txBody>
          <a:bodyPr/>
          <a:lstStyle>
            <a:lvl1pPr>
              <a:defRPr/>
            </a:lvl1pPr>
          </a:lstStyle>
          <a:p>
            <a:pPr>
              <a:defRPr/>
            </a:pPr>
            <a:r>
              <a:rPr lang="en-US"/>
              <a:t>K. Duel &amp; C.Y. Tan</a:t>
            </a:r>
            <a:endParaRPr lang="en-US" b="1"/>
          </a:p>
        </p:txBody>
      </p:sp>
      <p:sp>
        <p:nvSpPr>
          <p:cNvPr id="7" name="Slide Number Placeholder 5"/>
          <p:cNvSpPr>
            <a:spLocks noGrp="1"/>
          </p:cNvSpPr>
          <p:nvPr>
            <p:ph type="sldNum" sz="quarter" idx="18"/>
          </p:nvPr>
        </p:nvSpPr>
        <p:spPr/>
        <p:txBody>
          <a:bodyPr/>
          <a:lstStyle>
            <a:lvl1pPr>
              <a:defRPr/>
            </a:lvl1pPr>
          </a:lstStyle>
          <a:p>
            <a:pPr>
              <a:defRPr/>
            </a:pPr>
            <a:fld id="{84CE0D97-348B-D940-8966-498CD110745E}" type="slidenum">
              <a:rPr lang="en-US"/>
              <a:pPr>
                <a:defRPr/>
              </a:pPr>
              <a:t>‹#›</a:t>
            </a:fld>
            <a:endParaRPr lang="en-US" dirty="0"/>
          </a:p>
        </p:txBody>
      </p:sp>
    </p:spTree>
    <p:extLst>
      <p:ext uri="{BB962C8B-B14F-4D97-AF65-F5344CB8AC3E}">
        <p14:creationId xmlns:p14="http://schemas.microsoft.com/office/powerpoint/2010/main" val="1160283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a:t>30 Aug 2018</a:t>
            </a:r>
          </a:p>
        </p:txBody>
      </p:sp>
      <p:sp>
        <p:nvSpPr>
          <p:cNvPr id="6" name="Footer Placeholder 4"/>
          <p:cNvSpPr>
            <a:spLocks noGrp="1"/>
          </p:cNvSpPr>
          <p:nvPr>
            <p:ph type="ftr" sz="quarter" idx="11"/>
          </p:nvPr>
        </p:nvSpPr>
        <p:spPr/>
        <p:txBody>
          <a:bodyPr/>
          <a:lstStyle>
            <a:lvl1pPr>
              <a:defRPr/>
            </a:lvl1pPr>
          </a:lstStyle>
          <a:p>
            <a:pPr>
              <a:defRPr/>
            </a:pPr>
            <a:r>
              <a:rPr lang="en-US"/>
              <a:t>K. Duel &amp; C.Y. Tan</a:t>
            </a:r>
            <a:endParaRPr lang="en-US" b="1"/>
          </a:p>
        </p:txBody>
      </p:sp>
      <p:sp>
        <p:nvSpPr>
          <p:cNvPr id="7" name="Slide Number Placeholder 5"/>
          <p:cNvSpPr>
            <a:spLocks noGrp="1"/>
          </p:cNvSpPr>
          <p:nvPr>
            <p:ph type="sldNum" sz="quarter" idx="12"/>
          </p:nvPr>
        </p:nvSpPr>
        <p:spPr/>
        <p:txBody>
          <a:bodyPr/>
          <a:lstStyle>
            <a:lvl1pPr>
              <a:defRPr/>
            </a:lvl1pPr>
          </a:lstStyle>
          <a:p>
            <a:pPr>
              <a:defRPr/>
            </a:pPr>
            <a:fld id="{671C2888-4F29-B948-9A78-75C1D2D2CA2D}" type="slidenum">
              <a:rPr lang="en-US"/>
              <a:pPr>
                <a:defRPr/>
              </a:pPr>
              <a:t>‹#›</a:t>
            </a:fld>
            <a:endParaRPr lang="en-US" dirty="0"/>
          </a:p>
        </p:txBody>
      </p:sp>
    </p:spTree>
    <p:extLst>
      <p:ext uri="{BB962C8B-B14F-4D97-AF65-F5344CB8AC3E}">
        <p14:creationId xmlns:p14="http://schemas.microsoft.com/office/powerpoint/2010/main" val="243859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ln/>
        </p:spPr>
        <p:txBody>
          <a:bodyPr/>
          <a:lstStyle>
            <a:lvl1pPr>
              <a:defRPr/>
            </a:lvl1pPr>
          </a:lstStyle>
          <a:p>
            <a:pPr>
              <a:defRPr/>
            </a:pPr>
            <a:r>
              <a:rPr lang="en-US"/>
              <a:t>30 Aug 2018</a:t>
            </a:r>
          </a:p>
        </p:txBody>
      </p:sp>
      <p:sp>
        <p:nvSpPr>
          <p:cNvPr id="4" name="Footer Placeholder 4"/>
          <p:cNvSpPr>
            <a:spLocks noGrp="1"/>
          </p:cNvSpPr>
          <p:nvPr>
            <p:ph type="ftr" sz="quarter" idx="15"/>
          </p:nvPr>
        </p:nvSpPr>
        <p:spPr>
          <a:ln/>
        </p:spPr>
        <p:txBody>
          <a:bodyPr/>
          <a:lstStyle>
            <a:lvl1pPr>
              <a:defRPr/>
            </a:lvl1pPr>
          </a:lstStyle>
          <a:p>
            <a:pPr>
              <a:defRPr/>
            </a:pPr>
            <a:r>
              <a:rPr lang="en-US"/>
              <a:t>K. Duel &amp; C.Y. Tan</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B82696A7-EFFF-864C-B59B-E3E7501D0902}" type="slidenum">
              <a:rPr lang="en-US"/>
              <a:pPr>
                <a:defRPr/>
              </a:pPr>
              <a:t>‹#›</a:t>
            </a:fld>
            <a:endParaRPr lang="en-US" dirty="0"/>
          </a:p>
        </p:txBody>
      </p:sp>
    </p:spTree>
    <p:extLst>
      <p:ext uri="{BB962C8B-B14F-4D97-AF65-F5344CB8AC3E}">
        <p14:creationId xmlns:p14="http://schemas.microsoft.com/office/powerpoint/2010/main" val="13377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r>
              <a:rPr lang="en-US"/>
              <a:t>30 Aug 2018</a:t>
            </a:r>
          </a:p>
        </p:txBody>
      </p:sp>
      <p:sp>
        <p:nvSpPr>
          <p:cNvPr id="5" name="Footer Placeholder 4"/>
          <p:cNvSpPr>
            <a:spLocks noGrp="1"/>
          </p:cNvSpPr>
          <p:nvPr>
            <p:ph type="ftr" sz="quarter" idx="15"/>
          </p:nvPr>
        </p:nvSpPr>
        <p:spPr>
          <a:ln/>
        </p:spPr>
        <p:txBody>
          <a:bodyPr/>
          <a:lstStyle>
            <a:lvl1pPr>
              <a:defRPr/>
            </a:lvl1pPr>
          </a:lstStyle>
          <a:p>
            <a:pPr>
              <a:defRPr/>
            </a:pPr>
            <a:r>
              <a:rPr lang="en-US"/>
              <a:t>K. Duel &amp; C.Y. Tan</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C98BCA08-E1EA-0347-A76A-3B27323DA4E2}" type="slidenum">
              <a:rPr lang="en-US"/>
              <a:pPr>
                <a:defRPr/>
              </a:pPr>
              <a:t>‹#›</a:t>
            </a:fld>
            <a:endParaRPr lang="en-US" dirty="0"/>
          </a:p>
        </p:txBody>
      </p:sp>
    </p:spTree>
    <p:extLst>
      <p:ext uri="{BB962C8B-B14F-4D97-AF65-F5344CB8AC3E}">
        <p14:creationId xmlns:p14="http://schemas.microsoft.com/office/powerpoint/2010/main" val="217857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ln/>
        </p:spPr>
        <p:txBody>
          <a:bodyPr/>
          <a:lstStyle>
            <a:lvl1pPr>
              <a:defRPr/>
            </a:lvl1pPr>
          </a:lstStyle>
          <a:p>
            <a:pPr>
              <a:defRPr/>
            </a:pPr>
            <a:r>
              <a:rPr lang="en-US"/>
              <a:t>30 Aug 2018</a:t>
            </a:r>
          </a:p>
        </p:txBody>
      </p:sp>
      <p:sp>
        <p:nvSpPr>
          <p:cNvPr id="5" name="Footer Placeholder 4"/>
          <p:cNvSpPr>
            <a:spLocks noGrp="1"/>
          </p:cNvSpPr>
          <p:nvPr>
            <p:ph type="ftr" sz="quarter" idx="11"/>
          </p:nvPr>
        </p:nvSpPr>
        <p:spPr>
          <a:ln/>
        </p:spPr>
        <p:txBody>
          <a:bodyPr/>
          <a:lstStyle>
            <a:lvl1pPr>
              <a:defRPr/>
            </a:lvl1pPr>
          </a:lstStyle>
          <a:p>
            <a:pPr>
              <a:defRPr/>
            </a:pPr>
            <a:r>
              <a:rPr lang="en-US"/>
              <a:t>K. Duel &amp; C.Y. Tan</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BE5A08E2-15CB-ED49-8ED2-3B092A58719F}" type="slidenum">
              <a:rPr lang="en-US"/>
              <a:pPr>
                <a:defRPr/>
              </a:pPr>
              <a:t>‹#›</a:t>
            </a:fld>
            <a:endParaRPr lang="en-US" dirty="0"/>
          </a:p>
        </p:txBody>
      </p:sp>
    </p:spTree>
    <p:extLst>
      <p:ext uri="{BB962C8B-B14F-4D97-AF65-F5344CB8AC3E}">
        <p14:creationId xmlns:p14="http://schemas.microsoft.com/office/powerpoint/2010/main" val="3359260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r>
              <a:rPr lang="en-US"/>
              <a:t>30 Aug 2018</a:t>
            </a:r>
          </a:p>
        </p:txBody>
      </p:sp>
      <p:sp>
        <p:nvSpPr>
          <p:cNvPr id="11" name="Footer Placeholder 4"/>
          <p:cNvSpPr>
            <a:spLocks noGrp="1"/>
          </p:cNvSpPr>
          <p:nvPr>
            <p:ph type="ftr" sz="quarter" idx="21"/>
          </p:nvPr>
        </p:nvSpPr>
        <p:spPr>
          <a:ln/>
        </p:spPr>
        <p:txBody>
          <a:bodyPr/>
          <a:lstStyle>
            <a:lvl1pPr>
              <a:defRPr/>
            </a:lvl1pPr>
          </a:lstStyle>
          <a:p>
            <a:pPr>
              <a:defRPr/>
            </a:pPr>
            <a:r>
              <a:rPr lang="en-US"/>
              <a:t>K. Duel &amp; C.Y. Tan</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6FDBAFDD-624A-DA43-9994-DDFB5248A292}" type="slidenum">
              <a:rPr lang="en-US"/>
              <a:pPr>
                <a:defRPr/>
              </a:pPr>
              <a:t>‹#›</a:t>
            </a:fld>
            <a:endParaRPr lang="en-US" dirty="0"/>
          </a:p>
        </p:txBody>
      </p:sp>
    </p:spTree>
    <p:extLst>
      <p:ext uri="{BB962C8B-B14F-4D97-AF65-F5344CB8AC3E}">
        <p14:creationId xmlns:p14="http://schemas.microsoft.com/office/powerpoint/2010/main" val="34416453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smtClean="0">
                <a:solidFill>
                  <a:srgbClr val="004C97"/>
                </a:solidFill>
                <a:latin typeface="Helvetica"/>
              </a:defRPr>
            </a:lvl1pPr>
          </a:lstStyle>
          <a:p>
            <a:pPr>
              <a:defRPr/>
            </a:pPr>
            <a:r>
              <a:rPr lang="en-US"/>
              <a:t>30 Aug 2018</a:t>
            </a: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smtClean="0">
                <a:solidFill>
                  <a:srgbClr val="004C97"/>
                </a:solidFill>
                <a:latin typeface="Helvetica"/>
              </a:defRPr>
            </a:lvl1pPr>
          </a:lstStyle>
          <a:p>
            <a:pPr>
              <a:defRPr/>
            </a:pPr>
            <a:r>
              <a:rPr lang="en-US"/>
              <a:t>K. Duel &amp; C.Y. Tan</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B4E15145-AA62-4448-8E9B-9E634C48F2AB}" type="slidenum">
              <a:rPr lang="en-US"/>
              <a:pPr>
                <a:defRPr/>
              </a:pPr>
              <a:t>‹#›</a:t>
            </a:fld>
            <a:endParaRPr lang="en-US" dirty="0"/>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0" r:id="rId3"/>
    <p:sldLayoutId id="2147484091" r:id="rId4"/>
    <p:sldLayoutId id="2147484092" r:id="rId5"/>
  </p:sldLayoutIdLst>
  <p:hf hdr="0"/>
  <p:txStyles>
    <p:titleStyle>
      <a:lvl1pPr algn="l" defTabSz="457200" rtl="0" eaLnBrk="0" fontAlgn="base" hangingPunct="0">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smtClean="0">
                <a:solidFill>
                  <a:srgbClr val="004C97"/>
                </a:solidFill>
                <a:latin typeface="Helvetica" charset="0"/>
                <a:cs typeface="Helvetica" charset="0"/>
              </a:defRPr>
            </a:lvl1pPr>
          </a:lstStyle>
          <a:p>
            <a:pPr>
              <a:defRPr/>
            </a:pPr>
            <a:r>
              <a:rPr lang="en-US"/>
              <a:t>30 Aug 2018</a:t>
            </a:r>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smtClean="0">
                <a:solidFill>
                  <a:srgbClr val="004C97"/>
                </a:solidFill>
                <a:latin typeface="Helvetica" charset="0"/>
              </a:defRPr>
            </a:lvl1pPr>
          </a:lstStyle>
          <a:p>
            <a:pPr>
              <a:defRPr/>
            </a:pPr>
            <a:r>
              <a:rPr lang="en-US"/>
              <a:t>K. Duel &amp; C.Y. Tan</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defRPr>
            </a:lvl1pPr>
          </a:lstStyle>
          <a:p>
            <a:pPr>
              <a:defRPr/>
            </a:pPr>
            <a:fld id="{2BC4D05D-6884-4643-9112-05E98BECB6E1}" type="slidenum">
              <a:rPr lang="en-US"/>
              <a:pPr>
                <a:defRPr/>
              </a:pPr>
              <a:t>‹#›</a:t>
            </a:fld>
            <a:endParaRPr lang="en-US" dirty="0"/>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eaLnBrk="1" hangingPunct="1"/>
            <a:r>
              <a:rPr lang="en-US" dirty="0">
                <a:latin typeface="Helvetica" charset="0"/>
              </a:rPr>
              <a:t>Assembly of cavity (and all the problems)</a:t>
            </a: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dirty="0">
                <a:latin typeface="Helvetica" charset="0"/>
              </a:rPr>
              <a:t>K. Duel &amp; C.Y. Tan</a:t>
            </a:r>
          </a:p>
          <a:p>
            <a:pPr eaLnBrk="1" hangingPunct="1"/>
            <a:r>
              <a:rPr lang="en-US" dirty="0">
                <a:latin typeface="Helvetica" charset="0"/>
              </a:rPr>
              <a:t>30 Aug 2018</a:t>
            </a:r>
          </a:p>
          <a:p>
            <a:pPr eaLnBrk="1" hangingPunct="1"/>
            <a:endParaRPr lang="en-US" dirty="0">
              <a:latin typeface="Helvetica"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2C2F-0828-F84D-9E69-5B38F09D0F9B}"/>
              </a:ext>
            </a:extLst>
          </p:cNvPr>
          <p:cNvSpPr>
            <a:spLocks noGrp="1"/>
          </p:cNvSpPr>
          <p:nvPr>
            <p:ph type="title"/>
          </p:nvPr>
        </p:nvSpPr>
        <p:spPr/>
        <p:txBody>
          <a:bodyPr/>
          <a:lstStyle/>
          <a:p>
            <a:r>
              <a:rPr lang="en-US" dirty="0"/>
              <a:t>Assemble end plates</a:t>
            </a:r>
          </a:p>
        </p:txBody>
      </p:sp>
      <p:sp>
        <p:nvSpPr>
          <p:cNvPr id="4" name="Date Placeholder 3">
            <a:extLst>
              <a:ext uri="{FF2B5EF4-FFF2-40B4-BE49-F238E27FC236}">
                <a16:creationId xmlns:a16="http://schemas.microsoft.com/office/drawing/2014/main" id="{5B59A471-757E-6849-A299-6C14B17D8158}"/>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6698C728-832D-2D43-B412-EBE330093CF8}"/>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85107F67-90FD-F34D-BC59-3A0A641B5A05}"/>
              </a:ext>
            </a:extLst>
          </p:cNvPr>
          <p:cNvSpPr>
            <a:spLocks noGrp="1"/>
          </p:cNvSpPr>
          <p:nvPr>
            <p:ph type="sldNum" sz="quarter" idx="12"/>
          </p:nvPr>
        </p:nvSpPr>
        <p:spPr/>
        <p:txBody>
          <a:bodyPr/>
          <a:lstStyle/>
          <a:p>
            <a:pPr>
              <a:defRPr/>
            </a:pPr>
            <a:fld id="{21B04D65-FDB1-9D47-B7AC-43233F8093C6}" type="slidenum">
              <a:rPr lang="en-US" smtClean="0"/>
              <a:pPr>
                <a:defRPr/>
              </a:pPr>
              <a:t>10</a:t>
            </a:fld>
            <a:endParaRPr lang="en-US" dirty="0"/>
          </a:p>
        </p:txBody>
      </p:sp>
      <p:pic>
        <p:nvPicPr>
          <p:cNvPr id="7" name="Picture 6">
            <a:extLst>
              <a:ext uri="{FF2B5EF4-FFF2-40B4-BE49-F238E27FC236}">
                <a16:creationId xmlns:a16="http://schemas.microsoft.com/office/drawing/2014/main" id="{F1D3E12F-5BB7-834E-9677-72455756D0ED}"/>
              </a:ext>
            </a:extLst>
          </p:cNvPr>
          <p:cNvPicPr>
            <a:picLocks noChangeAspect="1"/>
          </p:cNvPicPr>
          <p:nvPr/>
        </p:nvPicPr>
        <p:blipFill>
          <a:blip r:embed="rId2"/>
          <a:stretch>
            <a:fillRect/>
          </a:stretch>
        </p:blipFill>
        <p:spPr>
          <a:xfrm>
            <a:off x="140368" y="974223"/>
            <a:ext cx="2755900" cy="2070100"/>
          </a:xfrm>
          <a:prstGeom prst="rect">
            <a:avLst/>
          </a:prstGeom>
        </p:spPr>
      </p:pic>
      <p:pic>
        <p:nvPicPr>
          <p:cNvPr id="8" name="Picture 7">
            <a:extLst>
              <a:ext uri="{FF2B5EF4-FFF2-40B4-BE49-F238E27FC236}">
                <a16:creationId xmlns:a16="http://schemas.microsoft.com/office/drawing/2014/main" id="{9F046EA1-EA1B-4F42-B6FF-86F1D0836D13}"/>
              </a:ext>
            </a:extLst>
          </p:cNvPr>
          <p:cNvPicPr>
            <a:picLocks noChangeAspect="1"/>
          </p:cNvPicPr>
          <p:nvPr/>
        </p:nvPicPr>
        <p:blipFill>
          <a:blip r:embed="rId3"/>
          <a:stretch>
            <a:fillRect/>
          </a:stretch>
        </p:blipFill>
        <p:spPr>
          <a:xfrm>
            <a:off x="5143500" y="974223"/>
            <a:ext cx="3771900" cy="4940300"/>
          </a:xfrm>
          <a:prstGeom prst="rect">
            <a:avLst/>
          </a:prstGeom>
        </p:spPr>
      </p:pic>
      <p:sp>
        <p:nvSpPr>
          <p:cNvPr id="9" name="TextBox 8">
            <a:extLst>
              <a:ext uri="{FF2B5EF4-FFF2-40B4-BE49-F238E27FC236}">
                <a16:creationId xmlns:a16="http://schemas.microsoft.com/office/drawing/2014/main" id="{EE483A82-5941-684C-8D4F-548C8ADE8493}"/>
              </a:ext>
            </a:extLst>
          </p:cNvPr>
          <p:cNvSpPr txBox="1"/>
          <p:nvPr/>
        </p:nvSpPr>
        <p:spPr>
          <a:xfrm>
            <a:off x="2991853" y="1050758"/>
            <a:ext cx="1981200" cy="2308324"/>
          </a:xfrm>
          <a:prstGeom prst="rect">
            <a:avLst/>
          </a:prstGeom>
          <a:noFill/>
        </p:spPr>
        <p:txBody>
          <a:bodyPr wrap="square" rtlCol="0">
            <a:spAutoFit/>
          </a:bodyPr>
          <a:lstStyle/>
          <a:p>
            <a:r>
              <a:rPr lang="en-US" sz="1600" dirty="0"/>
              <a:t>The slots for the wires on the end plates was just too close to the edges of the outer shell and inner conductor. We had to solder wires instead of using slots to guarantee contact.</a:t>
            </a:r>
          </a:p>
        </p:txBody>
      </p:sp>
      <p:sp>
        <p:nvSpPr>
          <p:cNvPr id="10" name="TextBox 9">
            <a:extLst>
              <a:ext uri="{FF2B5EF4-FFF2-40B4-BE49-F238E27FC236}">
                <a16:creationId xmlns:a16="http://schemas.microsoft.com/office/drawing/2014/main" id="{85033768-3995-FE4F-964A-36E20F76E4F1}"/>
              </a:ext>
            </a:extLst>
          </p:cNvPr>
          <p:cNvSpPr txBox="1"/>
          <p:nvPr/>
        </p:nvSpPr>
        <p:spPr>
          <a:xfrm>
            <a:off x="228600" y="3545305"/>
            <a:ext cx="4616116" cy="1938992"/>
          </a:xfrm>
          <a:prstGeom prst="rect">
            <a:avLst/>
          </a:prstGeom>
          <a:noFill/>
        </p:spPr>
        <p:txBody>
          <a:bodyPr wrap="square" rtlCol="0">
            <a:spAutoFit/>
          </a:bodyPr>
          <a:lstStyle/>
          <a:p>
            <a:r>
              <a:rPr lang="en-US" dirty="0"/>
              <a:t>We made a tool to spread the grease consistently. We made sure that the contact surfaces did not have any grease. Goal is to get 80% fill after the bolts are tightened.</a:t>
            </a:r>
          </a:p>
        </p:txBody>
      </p:sp>
    </p:spTree>
    <p:extLst>
      <p:ext uri="{BB962C8B-B14F-4D97-AF65-F5344CB8AC3E}">
        <p14:creationId xmlns:p14="http://schemas.microsoft.com/office/powerpoint/2010/main" val="1032169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4E5C-31FE-194D-B388-B48871F57657}"/>
              </a:ext>
            </a:extLst>
          </p:cNvPr>
          <p:cNvSpPr>
            <a:spLocks noGrp="1"/>
          </p:cNvSpPr>
          <p:nvPr>
            <p:ph type="title"/>
          </p:nvPr>
        </p:nvSpPr>
        <p:spPr>
          <a:xfrm>
            <a:off x="228600" y="103665"/>
            <a:ext cx="8686800" cy="378936"/>
          </a:xfrm>
        </p:spPr>
        <p:txBody>
          <a:bodyPr/>
          <a:lstStyle/>
          <a:p>
            <a:r>
              <a:rPr lang="en-US" dirty="0"/>
              <a:t>Installing the solenoid</a:t>
            </a:r>
          </a:p>
        </p:txBody>
      </p:sp>
      <p:sp>
        <p:nvSpPr>
          <p:cNvPr id="4" name="Date Placeholder 3">
            <a:extLst>
              <a:ext uri="{FF2B5EF4-FFF2-40B4-BE49-F238E27FC236}">
                <a16:creationId xmlns:a16="http://schemas.microsoft.com/office/drawing/2014/main" id="{F8BC7A57-71FB-8248-9228-E9439DA5CC4D}"/>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82DC569E-4074-0748-A8DB-1F37C8150C51}"/>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B8D99274-E558-0B4B-9D69-498E0D992E8E}"/>
              </a:ext>
            </a:extLst>
          </p:cNvPr>
          <p:cNvSpPr>
            <a:spLocks noGrp="1"/>
          </p:cNvSpPr>
          <p:nvPr>
            <p:ph type="sldNum" sz="quarter" idx="12"/>
          </p:nvPr>
        </p:nvSpPr>
        <p:spPr/>
        <p:txBody>
          <a:bodyPr/>
          <a:lstStyle/>
          <a:p>
            <a:pPr>
              <a:defRPr/>
            </a:pPr>
            <a:fld id="{21B04D65-FDB1-9D47-B7AC-43233F8093C6}" type="slidenum">
              <a:rPr lang="en-US" smtClean="0"/>
              <a:pPr>
                <a:defRPr/>
              </a:pPr>
              <a:t>11</a:t>
            </a:fld>
            <a:endParaRPr lang="en-US" dirty="0"/>
          </a:p>
        </p:txBody>
      </p:sp>
      <p:pic>
        <p:nvPicPr>
          <p:cNvPr id="7" name="Picture 6">
            <a:extLst>
              <a:ext uri="{FF2B5EF4-FFF2-40B4-BE49-F238E27FC236}">
                <a16:creationId xmlns:a16="http://schemas.microsoft.com/office/drawing/2014/main" id="{0ED0ECD6-5F5B-3145-ACCC-2E4201AB9F4F}"/>
              </a:ext>
            </a:extLst>
          </p:cNvPr>
          <p:cNvPicPr>
            <a:picLocks noChangeAspect="1"/>
          </p:cNvPicPr>
          <p:nvPr/>
        </p:nvPicPr>
        <p:blipFill>
          <a:blip r:embed="rId2"/>
          <a:stretch>
            <a:fillRect/>
          </a:stretch>
        </p:blipFill>
        <p:spPr>
          <a:xfrm>
            <a:off x="228600" y="584200"/>
            <a:ext cx="5549900" cy="2070100"/>
          </a:xfrm>
          <a:prstGeom prst="rect">
            <a:avLst/>
          </a:prstGeom>
        </p:spPr>
      </p:pic>
      <p:pic>
        <p:nvPicPr>
          <p:cNvPr id="8" name="Picture 7">
            <a:extLst>
              <a:ext uri="{FF2B5EF4-FFF2-40B4-BE49-F238E27FC236}">
                <a16:creationId xmlns:a16="http://schemas.microsoft.com/office/drawing/2014/main" id="{5C54910C-EF03-0D47-B720-9023C414F447}"/>
              </a:ext>
            </a:extLst>
          </p:cNvPr>
          <p:cNvPicPr>
            <a:picLocks noChangeAspect="1"/>
          </p:cNvPicPr>
          <p:nvPr/>
        </p:nvPicPr>
        <p:blipFill>
          <a:blip r:embed="rId3"/>
          <a:stretch>
            <a:fillRect/>
          </a:stretch>
        </p:blipFill>
        <p:spPr>
          <a:xfrm>
            <a:off x="228600" y="2717800"/>
            <a:ext cx="5499100" cy="2070100"/>
          </a:xfrm>
          <a:prstGeom prst="rect">
            <a:avLst/>
          </a:prstGeom>
        </p:spPr>
      </p:pic>
      <p:pic>
        <p:nvPicPr>
          <p:cNvPr id="9" name="Picture 8">
            <a:extLst>
              <a:ext uri="{FF2B5EF4-FFF2-40B4-BE49-F238E27FC236}">
                <a16:creationId xmlns:a16="http://schemas.microsoft.com/office/drawing/2014/main" id="{C51D9DF2-B903-CB4B-96A1-9EA3B5CA2450}"/>
              </a:ext>
            </a:extLst>
          </p:cNvPr>
          <p:cNvPicPr>
            <a:picLocks noChangeAspect="1"/>
          </p:cNvPicPr>
          <p:nvPr/>
        </p:nvPicPr>
        <p:blipFill>
          <a:blip r:embed="rId4"/>
          <a:stretch>
            <a:fillRect/>
          </a:stretch>
        </p:blipFill>
        <p:spPr>
          <a:xfrm>
            <a:off x="266700" y="4787900"/>
            <a:ext cx="4305300" cy="2070100"/>
          </a:xfrm>
          <a:prstGeom prst="rect">
            <a:avLst/>
          </a:prstGeom>
        </p:spPr>
      </p:pic>
      <p:sp>
        <p:nvSpPr>
          <p:cNvPr id="10" name="TextBox 9">
            <a:extLst>
              <a:ext uri="{FF2B5EF4-FFF2-40B4-BE49-F238E27FC236}">
                <a16:creationId xmlns:a16="http://schemas.microsoft.com/office/drawing/2014/main" id="{674F9A66-D52E-7546-89C0-9A5F6D9309AD}"/>
              </a:ext>
            </a:extLst>
          </p:cNvPr>
          <p:cNvSpPr txBox="1"/>
          <p:nvPr/>
        </p:nvSpPr>
        <p:spPr>
          <a:xfrm>
            <a:off x="5895474" y="689811"/>
            <a:ext cx="2951747" cy="1477328"/>
          </a:xfrm>
          <a:prstGeom prst="rect">
            <a:avLst/>
          </a:prstGeom>
          <a:noFill/>
        </p:spPr>
        <p:txBody>
          <a:bodyPr wrap="square" rtlCol="0">
            <a:spAutoFit/>
          </a:bodyPr>
          <a:lstStyle/>
          <a:p>
            <a:r>
              <a:rPr lang="en-US" sz="1800" dirty="0"/>
              <a:t>We had to be careful slinging the solenoid because it was unbalanced (back heavy) because the end plates is removed</a:t>
            </a:r>
          </a:p>
        </p:txBody>
      </p:sp>
      <p:sp>
        <p:nvSpPr>
          <p:cNvPr id="11" name="TextBox 10">
            <a:extLst>
              <a:ext uri="{FF2B5EF4-FFF2-40B4-BE49-F238E27FC236}">
                <a16:creationId xmlns:a16="http://schemas.microsoft.com/office/drawing/2014/main" id="{8E754413-1534-AB45-AFFE-2F005277BF73}"/>
              </a:ext>
            </a:extLst>
          </p:cNvPr>
          <p:cNvSpPr txBox="1"/>
          <p:nvPr/>
        </p:nvSpPr>
        <p:spPr>
          <a:xfrm>
            <a:off x="6039853" y="2342147"/>
            <a:ext cx="2719136" cy="1938992"/>
          </a:xfrm>
          <a:prstGeom prst="rect">
            <a:avLst/>
          </a:prstGeom>
          <a:noFill/>
        </p:spPr>
        <p:txBody>
          <a:bodyPr wrap="square" rtlCol="0">
            <a:spAutoFit/>
          </a:bodyPr>
          <a:lstStyle/>
          <a:p>
            <a:r>
              <a:rPr lang="en-US" dirty="0"/>
              <a:t>Surprisingly, this was the smoothest of the entire assembly process. The solenoid fits!</a:t>
            </a:r>
          </a:p>
        </p:txBody>
      </p:sp>
    </p:spTree>
    <p:extLst>
      <p:ext uri="{BB962C8B-B14F-4D97-AF65-F5344CB8AC3E}">
        <p14:creationId xmlns:p14="http://schemas.microsoft.com/office/powerpoint/2010/main" val="4009195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2F7E-9469-D249-BE71-4303FC6FC525}"/>
              </a:ext>
            </a:extLst>
          </p:cNvPr>
          <p:cNvSpPr>
            <a:spLocks noGrp="1"/>
          </p:cNvSpPr>
          <p:nvPr>
            <p:ph type="title"/>
          </p:nvPr>
        </p:nvSpPr>
        <p:spPr/>
        <p:txBody>
          <a:bodyPr/>
          <a:lstStyle/>
          <a:p>
            <a:r>
              <a:rPr lang="en-US" dirty="0"/>
              <a:t>Cavity with tuner and solenoid assembled</a:t>
            </a:r>
          </a:p>
        </p:txBody>
      </p:sp>
      <p:sp>
        <p:nvSpPr>
          <p:cNvPr id="4" name="Date Placeholder 3">
            <a:extLst>
              <a:ext uri="{FF2B5EF4-FFF2-40B4-BE49-F238E27FC236}">
                <a16:creationId xmlns:a16="http://schemas.microsoft.com/office/drawing/2014/main" id="{23B231FE-3D76-7144-9DA8-F9C0EE2704FD}"/>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E6E88A6E-E3FA-3B4E-A244-D325EBB59F09}"/>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DB59B672-0572-CB4D-9AD3-D665A104FAF5}"/>
              </a:ext>
            </a:extLst>
          </p:cNvPr>
          <p:cNvSpPr>
            <a:spLocks noGrp="1"/>
          </p:cNvSpPr>
          <p:nvPr>
            <p:ph type="sldNum" sz="quarter" idx="12"/>
          </p:nvPr>
        </p:nvSpPr>
        <p:spPr/>
        <p:txBody>
          <a:bodyPr/>
          <a:lstStyle/>
          <a:p>
            <a:pPr>
              <a:defRPr/>
            </a:pPr>
            <a:fld id="{21B04D65-FDB1-9D47-B7AC-43233F8093C6}" type="slidenum">
              <a:rPr lang="en-US" smtClean="0"/>
              <a:pPr>
                <a:defRPr/>
              </a:pPr>
              <a:t>12</a:t>
            </a:fld>
            <a:endParaRPr lang="en-US" dirty="0"/>
          </a:p>
        </p:txBody>
      </p:sp>
      <p:sp>
        <p:nvSpPr>
          <p:cNvPr id="8" name="TextBox 7">
            <a:extLst>
              <a:ext uri="{FF2B5EF4-FFF2-40B4-BE49-F238E27FC236}">
                <a16:creationId xmlns:a16="http://schemas.microsoft.com/office/drawing/2014/main" id="{FEE9E0AA-1A60-0E44-A308-41069BDD4C09}"/>
              </a:ext>
            </a:extLst>
          </p:cNvPr>
          <p:cNvSpPr txBox="1"/>
          <p:nvPr/>
        </p:nvSpPr>
        <p:spPr>
          <a:xfrm>
            <a:off x="228600" y="5130899"/>
            <a:ext cx="8299617" cy="1200329"/>
          </a:xfrm>
          <a:prstGeom prst="rect">
            <a:avLst/>
          </a:prstGeom>
          <a:noFill/>
        </p:spPr>
        <p:txBody>
          <a:bodyPr wrap="square" rtlCol="0">
            <a:spAutoFit/>
          </a:bodyPr>
          <a:lstStyle/>
          <a:p>
            <a:r>
              <a:rPr lang="en-US" dirty="0"/>
              <a:t>Stuff left to do:</a:t>
            </a:r>
          </a:p>
          <a:p>
            <a:r>
              <a:rPr lang="en-US" dirty="0"/>
              <a:t>Water pipes need to be soldered together.</a:t>
            </a:r>
          </a:p>
          <a:p>
            <a:r>
              <a:rPr lang="en-US" dirty="0"/>
              <a:t>HOM cavity to be installed.</a:t>
            </a:r>
          </a:p>
        </p:txBody>
      </p:sp>
      <p:pic>
        <p:nvPicPr>
          <p:cNvPr id="9" name="Picture 8">
            <a:extLst>
              <a:ext uri="{FF2B5EF4-FFF2-40B4-BE49-F238E27FC236}">
                <a16:creationId xmlns:a16="http://schemas.microsoft.com/office/drawing/2014/main" id="{4FD424F7-D663-BA4B-8912-7876EEF58EC6}"/>
              </a:ext>
            </a:extLst>
          </p:cNvPr>
          <p:cNvPicPr>
            <a:picLocks noChangeAspect="1"/>
          </p:cNvPicPr>
          <p:nvPr/>
        </p:nvPicPr>
        <p:blipFill>
          <a:blip r:embed="rId2"/>
          <a:stretch>
            <a:fillRect/>
          </a:stretch>
        </p:blipFill>
        <p:spPr>
          <a:xfrm>
            <a:off x="228600" y="938464"/>
            <a:ext cx="6972967" cy="3922294"/>
          </a:xfrm>
          <a:prstGeom prst="rect">
            <a:avLst/>
          </a:prstGeom>
        </p:spPr>
      </p:pic>
    </p:spTree>
    <p:extLst>
      <p:ext uri="{BB962C8B-B14F-4D97-AF65-F5344CB8AC3E}">
        <p14:creationId xmlns:p14="http://schemas.microsoft.com/office/powerpoint/2010/main" val="2323900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CF7A-514B-A54E-988A-5DA95B7735A4}"/>
              </a:ext>
            </a:extLst>
          </p:cNvPr>
          <p:cNvSpPr>
            <a:spLocks noGrp="1"/>
          </p:cNvSpPr>
          <p:nvPr>
            <p:ph type="title"/>
          </p:nvPr>
        </p:nvSpPr>
        <p:spPr/>
        <p:txBody>
          <a:bodyPr/>
          <a:lstStyle/>
          <a:p>
            <a:r>
              <a:rPr lang="en-US" dirty="0"/>
              <a:t>Lessons learnt</a:t>
            </a:r>
          </a:p>
        </p:txBody>
      </p:sp>
      <p:sp>
        <p:nvSpPr>
          <p:cNvPr id="4" name="Date Placeholder 3">
            <a:extLst>
              <a:ext uri="{FF2B5EF4-FFF2-40B4-BE49-F238E27FC236}">
                <a16:creationId xmlns:a16="http://schemas.microsoft.com/office/drawing/2014/main" id="{F4F16566-A1E2-994C-9F59-AD98093EFB69}"/>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EFF47CB4-F829-9B43-BC3D-71446F4DF10B}"/>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467302B9-D14F-854C-BAE9-C33FD7DF3182}"/>
              </a:ext>
            </a:extLst>
          </p:cNvPr>
          <p:cNvSpPr>
            <a:spLocks noGrp="1"/>
          </p:cNvSpPr>
          <p:nvPr>
            <p:ph type="sldNum" sz="quarter" idx="12"/>
          </p:nvPr>
        </p:nvSpPr>
        <p:spPr/>
        <p:txBody>
          <a:bodyPr/>
          <a:lstStyle/>
          <a:p>
            <a:pPr>
              <a:defRPr/>
            </a:pPr>
            <a:fld id="{21B04D65-FDB1-9D47-B7AC-43233F8093C6}" type="slidenum">
              <a:rPr lang="en-US" smtClean="0"/>
              <a:pPr>
                <a:defRPr/>
              </a:pPr>
              <a:t>13</a:t>
            </a:fld>
            <a:endParaRPr lang="en-US" dirty="0"/>
          </a:p>
        </p:txBody>
      </p:sp>
      <p:pic>
        <p:nvPicPr>
          <p:cNvPr id="7" name="Picture 6">
            <a:extLst>
              <a:ext uri="{FF2B5EF4-FFF2-40B4-BE49-F238E27FC236}">
                <a16:creationId xmlns:a16="http://schemas.microsoft.com/office/drawing/2014/main" id="{6E050443-3AE8-0B4E-9149-D43268C73324}"/>
              </a:ext>
            </a:extLst>
          </p:cNvPr>
          <p:cNvPicPr>
            <a:picLocks noChangeAspect="1"/>
          </p:cNvPicPr>
          <p:nvPr/>
        </p:nvPicPr>
        <p:blipFill>
          <a:blip r:embed="rId2"/>
          <a:stretch>
            <a:fillRect/>
          </a:stretch>
        </p:blipFill>
        <p:spPr>
          <a:xfrm>
            <a:off x="353260" y="966871"/>
            <a:ext cx="3721100" cy="2806700"/>
          </a:xfrm>
          <a:prstGeom prst="rect">
            <a:avLst/>
          </a:prstGeom>
        </p:spPr>
      </p:pic>
      <p:sp>
        <p:nvSpPr>
          <p:cNvPr id="8" name="TextBox 7">
            <a:extLst>
              <a:ext uri="{FF2B5EF4-FFF2-40B4-BE49-F238E27FC236}">
                <a16:creationId xmlns:a16="http://schemas.microsoft.com/office/drawing/2014/main" id="{A3E22690-157E-A949-BB2F-E40F91C959C7}"/>
              </a:ext>
            </a:extLst>
          </p:cNvPr>
          <p:cNvSpPr txBox="1"/>
          <p:nvPr/>
        </p:nvSpPr>
        <p:spPr>
          <a:xfrm>
            <a:off x="4331368" y="1042737"/>
            <a:ext cx="3962400" cy="2308324"/>
          </a:xfrm>
          <a:prstGeom prst="rect">
            <a:avLst/>
          </a:prstGeom>
          <a:noFill/>
        </p:spPr>
        <p:txBody>
          <a:bodyPr wrap="square" rtlCol="0">
            <a:spAutoFit/>
          </a:bodyPr>
          <a:lstStyle/>
          <a:p>
            <a:r>
              <a:rPr lang="en-US" dirty="0"/>
              <a:t>Very difficult to separate rings after stacking because of stacking. Danger of chipping is always present. Ring #13 had chips and was changed to Ring #1.</a:t>
            </a:r>
          </a:p>
        </p:txBody>
      </p:sp>
      <p:sp>
        <p:nvSpPr>
          <p:cNvPr id="9" name="TextBox 8">
            <a:extLst>
              <a:ext uri="{FF2B5EF4-FFF2-40B4-BE49-F238E27FC236}">
                <a16:creationId xmlns:a16="http://schemas.microsoft.com/office/drawing/2014/main" id="{23464149-9558-5F4C-A067-1FB0B436AEAD}"/>
              </a:ext>
            </a:extLst>
          </p:cNvPr>
          <p:cNvSpPr txBox="1"/>
          <p:nvPr/>
        </p:nvSpPr>
        <p:spPr>
          <a:xfrm>
            <a:off x="353260" y="4034589"/>
            <a:ext cx="7940508" cy="1569660"/>
          </a:xfrm>
          <a:prstGeom prst="rect">
            <a:avLst/>
          </a:prstGeom>
          <a:noFill/>
        </p:spPr>
        <p:txBody>
          <a:bodyPr wrap="square" rtlCol="0">
            <a:spAutoFit/>
          </a:bodyPr>
          <a:lstStyle/>
          <a:p>
            <a:r>
              <a:rPr lang="en-US" dirty="0"/>
              <a:t>Spinning is not precise enough for the neck assembly which led to many problems during assembly. Hardened the metal and made it difficult to modify as well. Machine next time.</a:t>
            </a:r>
          </a:p>
          <a:p>
            <a:r>
              <a:rPr lang="en-US" dirty="0"/>
              <a:t>Outer shell also needs to be machined with no welding.</a:t>
            </a:r>
          </a:p>
        </p:txBody>
      </p:sp>
    </p:spTree>
    <p:extLst>
      <p:ext uri="{BB962C8B-B14F-4D97-AF65-F5344CB8AC3E}">
        <p14:creationId xmlns:p14="http://schemas.microsoft.com/office/powerpoint/2010/main" val="343617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D819-DC93-5C4F-BC13-07B12E6FFA2B}"/>
              </a:ext>
            </a:extLst>
          </p:cNvPr>
          <p:cNvSpPr>
            <a:spLocks noGrp="1"/>
          </p:cNvSpPr>
          <p:nvPr>
            <p:ph type="title"/>
          </p:nvPr>
        </p:nvSpPr>
        <p:spPr/>
        <p:txBody>
          <a:bodyPr/>
          <a:lstStyle/>
          <a:p>
            <a:r>
              <a:rPr lang="en-US" dirty="0"/>
              <a:t>Thanks to the techs who assembled this nearly impossible to build cavity</a:t>
            </a:r>
          </a:p>
        </p:txBody>
      </p:sp>
      <p:sp>
        <p:nvSpPr>
          <p:cNvPr id="4" name="Date Placeholder 3">
            <a:extLst>
              <a:ext uri="{FF2B5EF4-FFF2-40B4-BE49-F238E27FC236}">
                <a16:creationId xmlns:a16="http://schemas.microsoft.com/office/drawing/2014/main" id="{8015B0B0-2C9B-F343-A339-6A75B9C4DAB4}"/>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77DF3457-2825-AC46-B37B-5A117AC95AB7}"/>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F7BC0934-FE7E-2D4C-9256-4B9FA8459420}"/>
              </a:ext>
            </a:extLst>
          </p:cNvPr>
          <p:cNvSpPr>
            <a:spLocks noGrp="1"/>
          </p:cNvSpPr>
          <p:nvPr>
            <p:ph type="sldNum" sz="quarter" idx="12"/>
          </p:nvPr>
        </p:nvSpPr>
        <p:spPr/>
        <p:txBody>
          <a:bodyPr/>
          <a:lstStyle/>
          <a:p>
            <a:pPr>
              <a:defRPr/>
            </a:pPr>
            <a:fld id="{21B04D65-FDB1-9D47-B7AC-43233F8093C6}" type="slidenum">
              <a:rPr lang="en-US" smtClean="0"/>
              <a:pPr>
                <a:defRPr/>
              </a:pPr>
              <a:t>14</a:t>
            </a:fld>
            <a:endParaRPr lang="en-US" dirty="0"/>
          </a:p>
        </p:txBody>
      </p:sp>
      <p:pic>
        <p:nvPicPr>
          <p:cNvPr id="7" name="Picture 6">
            <a:extLst>
              <a:ext uri="{FF2B5EF4-FFF2-40B4-BE49-F238E27FC236}">
                <a16:creationId xmlns:a16="http://schemas.microsoft.com/office/drawing/2014/main" id="{0EB828CB-D171-EB4D-823A-D58B0946221A}"/>
              </a:ext>
            </a:extLst>
          </p:cNvPr>
          <p:cNvPicPr>
            <a:picLocks noChangeAspect="1"/>
          </p:cNvPicPr>
          <p:nvPr/>
        </p:nvPicPr>
        <p:blipFill>
          <a:blip r:embed="rId2"/>
          <a:stretch>
            <a:fillRect/>
          </a:stretch>
        </p:blipFill>
        <p:spPr>
          <a:xfrm>
            <a:off x="328863" y="994945"/>
            <a:ext cx="3378557" cy="2518276"/>
          </a:xfrm>
          <a:prstGeom prst="rect">
            <a:avLst/>
          </a:prstGeom>
        </p:spPr>
      </p:pic>
      <p:pic>
        <p:nvPicPr>
          <p:cNvPr id="8" name="Picture 7">
            <a:extLst>
              <a:ext uri="{FF2B5EF4-FFF2-40B4-BE49-F238E27FC236}">
                <a16:creationId xmlns:a16="http://schemas.microsoft.com/office/drawing/2014/main" id="{2C656D65-4A6A-D94F-AD5C-F6012EBF54CF}"/>
              </a:ext>
            </a:extLst>
          </p:cNvPr>
          <p:cNvPicPr>
            <a:picLocks noChangeAspect="1"/>
          </p:cNvPicPr>
          <p:nvPr/>
        </p:nvPicPr>
        <p:blipFill>
          <a:blip r:embed="rId3"/>
          <a:stretch>
            <a:fillRect/>
          </a:stretch>
        </p:blipFill>
        <p:spPr>
          <a:xfrm>
            <a:off x="328864" y="3618051"/>
            <a:ext cx="3382019" cy="2526076"/>
          </a:xfrm>
          <a:prstGeom prst="rect">
            <a:avLst/>
          </a:prstGeom>
        </p:spPr>
      </p:pic>
      <p:sp>
        <p:nvSpPr>
          <p:cNvPr id="9" name="TextBox 8">
            <a:extLst>
              <a:ext uri="{FF2B5EF4-FFF2-40B4-BE49-F238E27FC236}">
                <a16:creationId xmlns:a16="http://schemas.microsoft.com/office/drawing/2014/main" id="{DCB2FAC0-7A3C-A147-B974-E81D9CF41A61}"/>
              </a:ext>
            </a:extLst>
          </p:cNvPr>
          <p:cNvSpPr txBox="1"/>
          <p:nvPr/>
        </p:nvSpPr>
        <p:spPr>
          <a:xfrm>
            <a:off x="3906253" y="1058779"/>
            <a:ext cx="4002505" cy="4524315"/>
          </a:xfrm>
          <a:prstGeom prst="rect">
            <a:avLst/>
          </a:prstGeom>
          <a:noFill/>
        </p:spPr>
        <p:txBody>
          <a:bodyPr wrap="square" rtlCol="0">
            <a:spAutoFit/>
          </a:bodyPr>
          <a:lstStyle/>
          <a:p>
            <a:r>
              <a:rPr lang="en-US" dirty="0"/>
              <a:t>Thanks to Ryan, Rocky and Ken.</a:t>
            </a:r>
          </a:p>
          <a:p>
            <a:endParaRPr lang="en-US" dirty="0"/>
          </a:p>
          <a:p>
            <a:r>
              <a:rPr lang="en-US" dirty="0"/>
              <a:t>Thanks to Ding for great suggestions during the assembly process.</a:t>
            </a:r>
          </a:p>
          <a:p>
            <a:endParaRPr lang="en-US" dirty="0"/>
          </a:p>
          <a:p>
            <a:r>
              <a:rPr lang="en-US" dirty="0"/>
              <a:t>Assembly started in March 2018 and took 5 months to complete. Many modifications and slow downs from welding and plating along the way.</a:t>
            </a:r>
          </a:p>
        </p:txBody>
      </p:sp>
    </p:spTree>
    <p:extLst>
      <p:ext uri="{BB962C8B-B14F-4D97-AF65-F5344CB8AC3E}">
        <p14:creationId xmlns:p14="http://schemas.microsoft.com/office/powerpoint/2010/main" val="2195727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99DD6-1CEA-8B41-8AF7-A08BF66B81B8}"/>
              </a:ext>
            </a:extLst>
          </p:cNvPr>
          <p:cNvSpPr>
            <a:spLocks noGrp="1"/>
          </p:cNvSpPr>
          <p:nvPr>
            <p:ph type="title"/>
          </p:nvPr>
        </p:nvSpPr>
        <p:spPr/>
        <p:txBody>
          <a:bodyPr/>
          <a:lstStyle/>
          <a:p>
            <a:r>
              <a:rPr lang="en-US" dirty="0"/>
              <a:t>Many difficulties during assembly</a:t>
            </a:r>
          </a:p>
        </p:txBody>
      </p:sp>
      <p:sp>
        <p:nvSpPr>
          <p:cNvPr id="3" name="Content Placeholder 2">
            <a:extLst>
              <a:ext uri="{FF2B5EF4-FFF2-40B4-BE49-F238E27FC236}">
                <a16:creationId xmlns:a16="http://schemas.microsoft.com/office/drawing/2014/main" id="{D609C582-6871-2543-BE9E-32619ABDC142}"/>
              </a:ext>
            </a:extLst>
          </p:cNvPr>
          <p:cNvSpPr>
            <a:spLocks noGrp="1"/>
          </p:cNvSpPr>
          <p:nvPr>
            <p:ph idx="1"/>
          </p:nvPr>
        </p:nvSpPr>
        <p:spPr/>
        <p:txBody>
          <a:bodyPr/>
          <a:lstStyle/>
          <a:p>
            <a:r>
              <a:rPr lang="en-US" sz="1400" dirty="0"/>
              <a:t>Neck assembly did not meet specifications. This meant that problems compound from this.</a:t>
            </a:r>
          </a:p>
          <a:p>
            <a:pPr lvl="1"/>
            <a:r>
              <a:rPr lang="en-US" sz="1400" dirty="0"/>
              <a:t>Good that neck assembly is a little flexible to accommodate incorrect manufactured length.</a:t>
            </a:r>
          </a:p>
          <a:p>
            <a:pPr lvl="1"/>
            <a:r>
              <a:rPr lang="en-US" sz="1400" dirty="0"/>
              <a:t>Water pipes had to be moved because they hit the solenoid end plate preventing assembly.</a:t>
            </a:r>
          </a:p>
          <a:p>
            <a:pPr lvl="1"/>
            <a:r>
              <a:rPr lang="en-US" sz="1400" dirty="0"/>
              <a:t>Neck assembly became hardened steel from spinning and so extremely difficult to cut or drill.</a:t>
            </a:r>
          </a:p>
          <a:p>
            <a:pPr lvl="2"/>
            <a:r>
              <a:rPr lang="en-US" sz="1200" dirty="0"/>
              <a:t>Modifications required to allow maneuverability.</a:t>
            </a:r>
          </a:p>
          <a:p>
            <a:pPr lvl="2"/>
            <a:r>
              <a:rPr lang="en-US" sz="1200" dirty="0"/>
              <a:t>Extra holes made to close up gaps to prevent RF leakage.</a:t>
            </a:r>
          </a:p>
          <a:p>
            <a:pPr lvl="1"/>
            <a:r>
              <a:rPr lang="en-US" sz="1400" dirty="0"/>
              <a:t>Added wires to act as RF lips.</a:t>
            </a:r>
          </a:p>
          <a:p>
            <a:r>
              <a:rPr lang="en-US" sz="1600" dirty="0"/>
              <a:t>Moved wires on end plate because they don’t contact outer shell or inner conductor.</a:t>
            </a:r>
          </a:p>
          <a:p>
            <a:r>
              <a:rPr lang="en-US" sz="1400" dirty="0"/>
              <a:t>Bad weld joints on outer shell assembly because EDM removed too much weld material.</a:t>
            </a:r>
          </a:p>
          <a:p>
            <a:pPr lvl="1"/>
            <a:r>
              <a:rPr lang="en-US" sz="1400" dirty="0"/>
              <a:t>EDM was required to correct bends from welding.</a:t>
            </a:r>
          </a:p>
          <a:p>
            <a:pPr lvl="1"/>
            <a:r>
              <a:rPr lang="en-US" sz="1400" dirty="0"/>
              <a:t>The cracks have been left as is because of lack of time to fix.</a:t>
            </a:r>
          </a:p>
          <a:p>
            <a:r>
              <a:rPr lang="en-US" sz="1600" dirty="0"/>
              <a:t>Had to add turn buckle to hold up end plate because aluminum “square” not stiff enough.</a:t>
            </a:r>
          </a:p>
          <a:p>
            <a:r>
              <a:rPr lang="en-US" sz="1400" dirty="0"/>
              <a:t>Grease: it is hard to control the amount of grease.</a:t>
            </a:r>
          </a:p>
          <a:p>
            <a:pPr lvl="1"/>
            <a:r>
              <a:rPr lang="en-US" sz="1400" dirty="0"/>
              <a:t>Had to restack garnet because did not put on enough the first time.</a:t>
            </a:r>
          </a:p>
          <a:p>
            <a:pPr lvl="1"/>
            <a:r>
              <a:rPr lang="en-US" sz="1400" dirty="0"/>
              <a:t>Extremely difficult to separate garnet rings because of suction from the grease.</a:t>
            </a:r>
          </a:p>
          <a:p>
            <a:pPr lvl="2"/>
            <a:r>
              <a:rPr lang="en-US" sz="1200" dirty="0"/>
              <a:t>We damaged one ring from this exercise.</a:t>
            </a:r>
          </a:p>
          <a:p>
            <a:endParaRPr lang="en-US" dirty="0"/>
          </a:p>
        </p:txBody>
      </p:sp>
      <p:sp>
        <p:nvSpPr>
          <p:cNvPr id="4" name="Date Placeholder 3">
            <a:extLst>
              <a:ext uri="{FF2B5EF4-FFF2-40B4-BE49-F238E27FC236}">
                <a16:creationId xmlns:a16="http://schemas.microsoft.com/office/drawing/2014/main" id="{450B40F0-C4CE-6A4F-950D-7CD17595B6D0}"/>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31CE9A49-8EA1-AA4D-A6E9-61F1C2FDF2C3}"/>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2FD39D35-2CE6-714D-B7F3-01ABF5BF80EC}"/>
              </a:ext>
            </a:extLst>
          </p:cNvPr>
          <p:cNvSpPr>
            <a:spLocks noGrp="1"/>
          </p:cNvSpPr>
          <p:nvPr>
            <p:ph type="sldNum" sz="quarter" idx="12"/>
          </p:nvPr>
        </p:nvSpPr>
        <p:spPr/>
        <p:txBody>
          <a:bodyPr/>
          <a:lstStyle/>
          <a:p>
            <a:pPr>
              <a:defRPr/>
            </a:pPr>
            <a:fld id="{21B04D65-FDB1-9D47-B7AC-43233F8093C6}" type="slidenum">
              <a:rPr lang="en-US" smtClean="0"/>
              <a:pPr>
                <a:defRPr/>
              </a:pPr>
              <a:t>2</a:t>
            </a:fld>
            <a:endParaRPr lang="en-US" dirty="0"/>
          </a:p>
        </p:txBody>
      </p:sp>
    </p:spTree>
    <p:extLst>
      <p:ext uri="{BB962C8B-B14F-4D97-AF65-F5344CB8AC3E}">
        <p14:creationId xmlns:p14="http://schemas.microsoft.com/office/powerpoint/2010/main" val="393218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6AC4B-EEF4-8B4F-ABA2-966B201DD7AE}"/>
              </a:ext>
            </a:extLst>
          </p:cNvPr>
          <p:cNvSpPr>
            <a:spLocks noGrp="1"/>
          </p:cNvSpPr>
          <p:nvPr>
            <p:ph type="title"/>
          </p:nvPr>
        </p:nvSpPr>
        <p:spPr/>
        <p:txBody>
          <a:bodyPr/>
          <a:lstStyle/>
          <a:p>
            <a:r>
              <a:rPr lang="en-US" dirty="0"/>
              <a:t>Modifications to the neck assembly</a:t>
            </a:r>
          </a:p>
        </p:txBody>
      </p:sp>
      <p:sp>
        <p:nvSpPr>
          <p:cNvPr id="4" name="Date Placeholder 3">
            <a:extLst>
              <a:ext uri="{FF2B5EF4-FFF2-40B4-BE49-F238E27FC236}">
                <a16:creationId xmlns:a16="http://schemas.microsoft.com/office/drawing/2014/main" id="{BAFF4B1D-1F4D-844A-815D-0B4EDF52494B}"/>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C4301ACF-BA81-A24C-A051-511812B03027}"/>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5A09A985-855C-EA41-A18A-19A17C938CBB}"/>
              </a:ext>
            </a:extLst>
          </p:cNvPr>
          <p:cNvSpPr>
            <a:spLocks noGrp="1"/>
          </p:cNvSpPr>
          <p:nvPr>
            <p:ph type="sldNum" sz="quarter" idx="12"/>
          </p:nvPr>
        </p:nvSpPr>
        <p:spPr/>
        <p:txBody>
          <a:bodyPr/>
          <a:lstStyle/>
          <a:p>
            <a:pPr>
              <a:defRPr/>
            </a:pPr>
            <a:fld id="{21B04D65-FDB1-9D47-B7AC-43233F8093C6}" type="slidenum">
              <a:rPr lang="en-US" smtClean="0"/>
              <a:pPr>
                <a:defRPr/>
              </a:pPr>
              <a:t>3</a:t>
            </a:fld>
            <a:endParaRPr lang="en-US" dirty="0"/>
          </a:p>
        </p:txBody>
      </p:sp>
      <p:pic>
        <p:nvPicPr>
          <p:cNvPr id="7" name="Picture 6">
            <a:extLst>
              <a:ext uri="{FF2B5EF4-FFF2-40B4-BE49-F238E27FC236}">
                <a16:creationId xmlns:a16="http://schemas.microsoft.com/office/drawing/2014/main" id="{8B2B37F0-6CD9-F640-A409-63773879D3FE}"/>
              </a:ext>
            </a:extLst>
          </p:cNvPr>
          <p:cNvPicPr>
            <a:picLocks noChangeAspect="1"/>
          </p:cNvPicPr>
          <p:nvPr/>
        </p:nvPicPr>
        <p:blipFill>
          <a:blip r:embed="rId2"/>
          <a:stretch>
            <a:fillRect/>
          </a:stretch>
        </p:blipFill>
        <p:spPr>
          <a:xfrm>
            <a:off x="228600" y="919747"/>
            <a:ext cx="5549900" cy="2082800"/>
          </a:xfrm>
          <a:prstGeom prst="rect">
            <a:avLst/>
          </a:prstGeom>
        </p:spPr>
      </p:pic>
      <p:sp>
        <p:nvSpPr>
          <p:cNvPr id="8" name="TextBox 7">
            <a:extLst>
              <a:ext uri="{FF2B5EF4-FFF2-40B4-BE49-F238E27FC236}">
                <a16:creationId xmlns:a16="http://schemas.microsoft.com/office/drawing/2014/main" id="{439E8926-8DCF-D14C-8C0D-B04F0E7BCD67}"/>
              </a:ext>
            </a:extLst>
          </p:cNvPr>
          <p:cNvSpPr txBox="1"/>
          <p:nvPr/>
        </p:nvSpPr>
        <p:spPr>
          <a:xfrm>
            <a:off x="5951621" y="1042737"/>
            <a:ext cx="2013284" cy="646331"/>
          </a:xfrm>
          <a:prstGeom prst="rect">
            <a:avLst/>
          </a:prstGeom>
          <a:noFill/>
        </p:spPr>
        <p:txBody>
          <a:bodyPr wrap="square" rtlCol="0">
            <a:spAutoFit/>
          </a:bodyPr>
          <a:lstStyle/>
          <a:p>
            <a:r>
              <a:rPr lang="en-US" sz="1800" dirty="0"/>
              <a:t>Slot had to be cut. Tubing moved</a:t>
            </a:r>
          </a:p>
        </p:txBody>
      </p:sp>
      <p:pic>
        <p:nvPicPr>
          <p:cNvPr id="9" name="Picture 8">
            <a:extLst>
              <a:ext uri="{FF2B5EF4-FFF2-40B4-BE49-F238E27FC236}">
                <a16:creationId xmlns:a16="http://schemas.microsoft.com/office/drawing/2014/main" id="{AC4DD87C-2F4A-2144-A90E-D1922DFEA061}"/>
              </a:ext>
            </a:extLst>
          </p:cNvPr>
          <p:cNvPicPr>
            <a:picLocks noChangeAspect="1"/>
          </p:cNvPicPr>
          <p:nvPr/>
        </p:nvPicPr>
        <p:blipFill>
          <a:blip r:embed="rId3"/>
          <a:stretch>
            <a:fillRect/>
          </a:stretch>
        </p:blipFill>
        <p:spPr>
          <a:xfrm>
            <a:off x="228599" y="3094789"/>
            <a:ext cx="5536049" cy="2062747"/>
          </a:xfrm>
          <a:prstGeom prst="rect">
            <a:avLst/>
          </a:prstGeom>
        </p:spPr>
      </p:pic>
      <p:sp>
        <p:nvSpPr>
          <p:cNvPr id="11" name="TextBox 10">
            <a:extLst>
              <a:ext uri="{FF2B5EF4-FFF2-40B4-BE49-F238E27FC236}">
                <a16:creationId xmlns:a16="http://schemas.microsoft.com/office/drawing/2014/main" id="{DD1AF2AC-DDA1-F44F-AFA5-C9E025E78032}"/>
              </a:ext>
            </a:extLst>
          </p:cNvPr>
          <p:cNvSpPr txBox="1"/>
          <p:nvPr/>
        </p:nvSpPr>
        <p:spPr>
          <a:xfrm>
            <a:off x="5951621" y="3046632"/>
            <a:ext cx="2013284" cy="646331"/>
          </a:xfrm>
          <a:prstGeom prst="rect">
            <a:avLst/>
          </a:prstGeom>
          <a:noFill/>
        </p:spPr>
        <p:txBody>
          <a:bodyPr wrap="square" rtlCol="0">
            <a:spAutoFit/>
          </a:bodyPr>
          <a:lstStyle/>
          <a:p>
            <a:r>
              <a:rPr lang="en-US" sz="1800" dirty="0"/>
              <a:t>Wires added for RF seals.</a:t>
            </a:r>
          </a:p>
        </p:txBody>
      </p:sp>
    </p:spTree>
    <p:extLst>
      <p:ext uri="{BB962C8B-B14F-4D97-AF65-F5344CB8AC3E}">
        <p14:creationId xmlns:p14="http://schemas.microsoft.com/office/powerpoint/2010/main" val="2900056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4790-308B-CB48-898C-39499D655A06}"/>
              </a:ext>
            </a:extLst>
          </p:cNvPr>
          <p:cNvSpPr>
            <a:spLocks noGrp="1"/>
          </p:cNvSpPr>
          <p:nvPr>
            <p:ph type="title"/>
          </p:nvPr>
        </p:nvSpPr>
        <p:spPr/>
        <p:txBody>
          <a:bodyPr/>
          <a:lstStyle/>
          <a:p>
            <a:r>
              <a:rPr lang="en-US" dirty="0"/>
              <a:t>Outer shell assembly cracks</a:t>
            </a:r>
          </a:p>
        </p:txBody>
      </p:sp>
      <p:sp>
        <p:nvSpPr>
          <p:cNvPr id="4" name="Date Placeholder 3">
            <a:extLst>
              <a:ext uri="{FF2B5EF4-FFF2-40B4-BE49-F238E27FC236}">
                <a16:creationId xmlns:a16="http://schemas.microsoft.com/office/drawing/2014/main" id="{71325572-4A73-284F-938B-E9716ECC1908}"/>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686B943E-46C8-764D-8765-315D092AAC88}"/>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427E7A32-0569-CD4A-B60D-5CC9D433CDA6}"/>
              </a:ext>
            </a:extLst>
          </p:cNvPr>
          <p:cNvSpPr>
            <a:spLocks noGrp="1"/>
          </p:cNvSpPr>
          <p:nvPr>
            <p:ph type="sldNum" sz="quarter" idx="12"/>
          </p:nvPr>
        </p:nvSpPr>
        <p:spPr/>
        <p:txBody>
          <a:bodyPr/>
          <a:lstStyle/>
          <a:p>
            <a:pPr>
              <a:defRPr/>
            </a:pPr>
            <a:fld id="{21B04D65-FDB1-9D47-B7AC-43233F8093C6}" type="slidenum">
              <a:rPr lang="en-US" smtClean="0"/>
              <a:pPr>
                <a:defRPr/>
              </a:pPr>
              <a:t>4</a:t>
            </a:fld>
            <a:endParaRPr lang="en-US" dirty="0"/>
          </a:p>
        </p:txBody>
      </p:sp>
      <p:pic>
        <p:nvPicPr>
          <p:cNvPr id="7" name="Picture 6">
            <a:extLst>
              <a:ext uri="{FF2B5EF4-FFF2-40B4-BE49-F238E27FC236}">
                <a16:creationId xmlns:a16="http://schemas.microsoft.com/office/drawing/2014/main" id="{88DA519E-BADF-5344-84E5-7409D9E22D67}"/>
              </a:ext>
            </a:extLst>
          </p:cNvPr>
          <p:cNvPicPr>
            <a:picLocks noChangeAspect="1"/>
          </p:cNvPicPr>
          <p:nvPr/>
        </p:nvPicPr>
        <p:blipFill>
          <a:blip r:embed="rId2"/>
          <a:stretch>
            <a:fillRect/>
          </a:stretch>
        </p:blipFill>
        <p:spPr>
          <a:xfrm>
            <a:off x="228600" y="2447314"/>
            <a:ext cx="4607498" cy="1820445"/>
          </a:xfrm>
          <a:prstGeom prst="rect">
            <a:avLst/>
          </a:prstGeom>
        </p:spPr>
      </p:pic>
      <p:pic>
        <p:nvPicPr>
          <p:cNvPr id="8" name="Picture 7">
            <a:extLst>
              <a:ext uri="{FF2B5EF4-FFF2-40B4-BE49-F238E27FC236}">
                <a16:creationId xmlns:a16="http://schemas.microsoft.com/office/drawing/2014/main" id="{86DF1A93-585A-4847-9AE3-032FC301ECF4}"/>
              </a:ext>
            </a:extLst>
          </p:cNvPr>
          <p:cNvPicPr>
            <a:picLocks noChangeAspect="1"/>
          </p:cNvPicPr>
          <p:nvPr/>
        </p:nvPicPr>
        <p:blipFill>
          <a:blip r:embed="rId3"/>
          <a:stretch>
            <a:fillRect/>
          </a:stretch>
        </p:blipFill>
        <p:spPr>
          <a:xfrm>
            <a:off x="228600" y="835917"/>
            <a:ext cx="4607498" cy="1670491"/>
          </a:xfrm>
          <a:prstGeom prst="rect">
            <a:avLst/>
          </a:prstGeom>
        </p:spPr>
      </p:pic>
      <p:sp>
        <p:nvSpPr>
          <p:cNvPr id="9" name="TextBox 8">
            <a:extLst>
              <a:ext uri="{FF2B5EF4-FFF2-40B4-BE49-F238E27FC236}">
                <a16:creationId xmlns:a16="http://schemas.microsoft.com/office/drawing/2014/main" id="{5B62A126-8296-6746-ABE0-EA7C1927BB36}"/>
              </a:ext>
            </a:extLst>
          </p:cNvPr>
          <p:cNvSpPr txBox="1"/>
          <p:nvPr/>
        </p:nvSpPr>
        <p:spPr>
          <a:xfrm>
            <a:off x="4973052" y="930442"/>
            <a:ext cx="2053389" cy="707886"/>
          </a:xfrm>
          <a:prstGeom prst="rect">
            <a:avLst/>
          </a:prstGeom>
          <a:noFill/>
        </p:spPr>
        <p:txBody>
          <a:bodyPr wrap="square" rtlCol="0">
            <a:spAutoFit/>
          </a:bodyPr>
          <a:lstStyle/>
          <a:p>
            <a:r>
              <a:rPr lang="en-US" sz="2000" dirty="0"/>
              <a:t>Removed bow by EDM</a:t>
            </a:r>
          </a:p>
        </p:txBody>
      </p:sp>
      <p:pic>
        <p:nvPicPr>
          <p:cNvPr id="10" name="Picture 9">
            <a:extLst>
              <a:ext uri="{FF2B5EF4-FFF2-40B4-BE49-F238E27FC236}">
                <a16:creationId xmlns:a16="http://schemas.microsoft.com/office/drawing/2014/main" id="{8828773D-602E-FB4C-9BA9-D896B6ED8E98}"/>
              </a:ext>
            </a:extLst>
          </p:cNvPr>
          <p:cNvPicPr>
            <a:picLocks noChangeAspect="1"/>
          </p:cNvPicPr>
          <p:nvPr/>
        </p:nvPicPr>
        <p:blipFill>
          <a:blip r:embed="rId4"/>
          <a:stretch>
            <a:fillRect/>
          </a:stretch>
        </p:blipFill>
        <p:spPr>
          <a:xfrm>
            <a:off x="4996590" y="3273208"/>
            <a:ext cx="3918810" cy="2961774"/>
          </a:xfrm>
          <a:prstGeom prst="rect">
            <a:avLst/>
          </a:prstGeom>
        </p:spPr>
      </p:pic>
      <p:sp>
        <p:nvSpPr>
          <p:cNvPr id="11" name="TextBox 10">
            <a:extLst>
              <a:ext uri="{FF2B5EF4-FFF2-40B4-BE49-F238E27FC236}">
                <a16:creationId xmlns:a16="http://schemas.microsoft.com/office/drawing/2014/main" id="{0BD943AC-B858-6A4C-AB55-DA2B8BF45DFE}"/>
              </a:ext>
            </a:extLst>
          </p:cNvPr>
          <p:cNvSpPr txBox="1"/>
          <p:nvPr/>
        </p:nvSpPr>
        <p:spPr>
          <a:xfrm>
            <a:off x="2053389" y="4676274"/>
            <a:ext cx="2782709" cy="707886"/>
          </a:xfrm>
          <a:prstGeom prst="rect">
            <a:avLst/>
          </a:prstGeom>
          <a:noFill/>
        </p:spPr>
        <p:txBody>
          <a:bodyPr wrap="square" rtlCol="0">
            <a:spAutoFit/>
          </a:bodyPr>
          <a:lstStyle/>
          <a:p>
            <a:r>
              <a:rPr lang="en-US" sz="2000" dirty="0"/>
              <a:t>Grease leaked from cracks</a:t>
            </a:r>
          </a:p>
        </p:txBody>
      </p:sp>
    </p:spTree>
    <p:extLst>
      <p:ext uri="{BB962C8B-B14F-4D97-AF65-F5344CB8AC3E}">
        <p14:creationId xmlns:p14="http://schemas.microsoft.com/office/powerpoint/2010/main" val="371590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F646-8811-9048-832B-64C066372844}"/>
              </a:ext>
            </a:extLst>
          </p:cNvPr>
          <p:cNvSpPr>
            <a:spLocks noGrp="1"/>
          </p:cNvSpPr>
          <p:nvPr>
            <p:ph type="title"/>
          </p:nvPr>
        </p:nvSpPr>
        <p:spPr/>
        <p:txBody>
          <a:bodyPr/>
          <a:lstStyle/>
          <a:p>
            <a:r>
              <a:rPr lang="en-US" dirty="0"/>
              <a:t>Moved wires on end plates</a:t>
            </a:r>
          </a:p>
        </p:txBody>
      </p:sp>
      <p:sp>
        <p:nvSpPr>
          <p:cNvPr id="4" name="Date Placeholder 3">
            <a:extLst>
              <a:ext uri="{FF2B5EF4-FFF2-40B4-BE49-F238E27FC236}">
                <a16:creationId xmlns:a16="http://schemas.microsoft.com/office/drawing/2014/main" id="{A4589016-965B-1D40-BAF2-FD0DA888DCA4}"/>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1EA3A836-4C4B-DF4A-B311-63B18D4DDF07}"/>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3FF03018-6AEF-5145-B9ED-56C0DED56F29}"/>
              </a:ext>
            </a:extLst>
          </p:cNvPr>
          <p:cNvSpPr>
            <a:spLocks noGrp="1"/>
          </p:cNvSpPr>
          <p:nvPr>
            <p:ph type="sldNum" sz="quarter" idx="12"/>
          </p:nvPr>
        </p:nvSpPr>
        <p:spPr/>
        <p:txBody>
          <a:bodyPr/>
          <a:lstStyle/>
          <a:p>
            <a:pPr>
              <a:defRPr/>
            </a:pPr>
            <a:fld id="{21B04D65-FDB1-9D47-B7AC-43233F8093C6}" type="slidenum">
              <a:rPr lang="en-US" smtClean="0"/>
              <a:pPr>
                <a:defRPr/>
              </a:pPr>
              <a:t>5</a:t>
            </a:fld>
            <a:endParaRPr lang="en-US" dirty="0"/>
          </a:p>
        </p:txBody>
      </p:sp>
      <p:pic>
        <p:nvPicPr>
          <p:cNvPr id="7" name="Picture 6">
            <a:extLst>
              <a:ext uri="{FF2B5EF4-FFF2-40B4-BE49-F238E27FC236}">
                <a16:creationId xmlns:a16="http://schemas.microsoft.com/office/drawing/2014/main" id="{1221E369-6E7F-5F49-B727-88A915FDF573}"/>
              </a:ext>
            </a:extLst>
          </p:cNvPr>
          <p:cNvPicPr>
            <a:picLocks noChangeAspect="1"/>
          </p:cNvPicPr>
          <p:nvPr/>
        </p:nvPicPr>
        <p:blipFill>
          <a:blip r:embed="rId2"/>
          <a:stretch>
            <a:fillRect/>
          </a:stretch>
        </p:blipFill>
        <p:spPr>
          <a:xfrm>
            <a:off x="228600" y="1029368"/>
            <a:ext cx="5562600" cy="1574800"/>
          </a:xfrm>
          <a:prstGeom prst="rect">
            <a:avLst/>
          </a:prstGeom>
        </p:spPr>
      </p:pic>
      <p:pic>
        <p:nvPicPr>
          <p:cNvPr id="8" name="Picture 7">
            <a:extLst>
              <a:ext uri="{FF2B5EF4-FFF2-40B4-BE49-F238E27FC236}">
                <a16:creationId xmlns:a16="http://schemas.microsoft.com/office/drawing/2014/main" id="{A867CF6A-CE58-8349-AE5F-598231401DFB}"/>
              </a:ext>
            </a:extLst>
          </p:cNvPr>
          <p:cNvPicPr>
            <a:picLocks noChangeAspect="1"/>
          </p:cNvPicPr>
          <p:nvPr/>
        </p:nvPicPr>
        <p:blipFill>
          <a:blip r:embed="rId3"/>
          <a:stretch>
            <a:fillRect/>
          </a:stretch>
        </p:blipFill>
        <p:spPr>
          <a:xfrm>
            <a:off x="254000" y="2714792"/>
            <a:ext cx="2755900" cy="2070100"/>
          </a:xfrm>
          <a:prstGeom prst="rect">
            <a:avLst/>
          </a:prstGeom>
        </p:spPr>
      </p:pic>
      <p:sp>
        <p:nvSpPr>
          <p:cNvPr id="9" name="TextBox 8">
            <a:extLst>
              <a:ext uri="{FF2B5EF4-FFF2-40B4-BE49-F238E27FC236}">
                <a16:creationId xmlns:a16="http://schemas.microsoft.com/office/drawing/2014/main" id="{CEF9AADE-2655-5642-A3FF-C5F3DA4EFB33}"/>
              </a:ext>
            </a:extLst>
          </p:cNvPr>
          <p:cNvSpPr txBox="1"/>
          <p:nvPr/>
        </p:nvSpPr>
        <p:spPr>
          <a:xfrm>
            <a:off x="3493294" y="2887579"/>
            <a:ext cx="4222959" cy="2677656"/>
          </a:xfrm>
          <a:prstGeom prst="rect">
            <a:avLst/>
          </a:prstGeom>
          <a:noFill/>
        </p:spPr>
        <p:txBody>
          <a:bodyPr wrap="square" rtlCol="0">
            <a:spAutoFit/>
          </a:bodyPr>
          <a:lstStyle/>
          <a:p>
            <a:r>
              <a:rPr lang="en-US" dirty="0"/>
              <a:t>During assembly, we noticed that the original wires either touched the inner conductor or the outer conductor but not both.</a:t>
            </a:r>
          </a:p>
          <a:p>
            <a:r>
              <a:rPr lang="en-US" dirty="0"/>
              <a:t>Soldered on new wires to guarantee contact.</a:t>
            </a:r>
          </a:p>
        </p:txBody>
      </p:sp>
    </p:spTree>
    <p:extLst>
      <p:ext uri="{BB962C8B-B14F-4D97-AF65-F5344CB8AC3E}">
        <p14:creationId xmlns:p14="http://schemas.microsoft.com/office/powerpoint/2010/main" val="2449444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F711-B80D-AC4A-9AE1-3B2771572205}"/>
              </a:ext>
            </a:extLst>
          </p:cNvPr>
          <p:cNvSpPr>
            <a:spLocks noGrp="1"/>
          </p:cNvSpPr>
          <p:nvPr>
            <p:ph type="title"/>
          </p:nvPr>
        </p:nvSpPr>
        <p:spPr/>
        <p:txBody>
          <a:bodyPr/>
          <a:lstStyle/>
          <a:p>
            <a:r>
              <a:rPr lang="en-US" dirty="0"/>
              <a:t>Turn buckle added</a:t>
            </a:r>
          </a:p>
        </p:txBody>
      </p:sp>
      <p:sp>
        <p:nvSpPr>
          <p:cNvPr id="4" name="Date Placeholder 3">
            <a:extLst>
              <a:ext uri="{FF2B5EF4-FFF2-40B4-BE49-F238E27FC236}">
                <a16:creationId xmlns:a16="http://schemas.microsoft.com/office/drawing/2014/main" id="{387EA2F7-DD0F-D447-8D68-FFFF04298DE0}"/>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5F126264-C144-934A-8D22-8EB6975D7CD0}"/>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D2326BB3-C127-C540-BC65-2B22B80DD0BB}"/>
              </a:ext>
            </a:extLst>
          </p:cNvPr>
          <p:cNvSpPr>
            <a:spLocks noGrp="1"/>
          </p:cNvSpPr>
          <p:nvPr>
            <p:ph type="sldNum" sz="quarter" idx="12"/>
          </p:nvPr>
        </p:nvSpPr>
        <p:spPr/>
        <p:txBody>
          <a:bodyPr/>
          <a:lstStyle/>
          <a:p>
            <a:pPr>
              <a:defRPr/>
            </a:pPr>
            <a:fld id="{21B04D65-FDB1-9D47-B7AC-43233F8093C6}" type="slidenum">
              <a:rPr lang="en-US" smtClean="0"/>
              <a:pPr>
                <a:defRPr/>
              </a:pPr>
              <a:t>6</a:t>
            </a:fld>
            <a:endParaRPr lang="en-US" dirty="0"/>
          </a:p>
        </p:txBody>
      </p:sp>
      <p:pic>
        <p:nvPicPr>
          <p:cNvPr id="7" name="Picture 6">
            <a:extLst>
              <a:ext uri="{FF2B5EF4-FFF2-40B4-BE49-F238E27FC236}">
                <a16:creationId xmlns:a16="http://schemas.microsoft.com/office/drawing/2014/main" id="{4A5FDA28-61CE-3840-9223-1004EA9D95C5}"/>
              </a:ext>
            </a:extLst>
          </p:cNvPr>
          <p:cNvPicPr>
            <a:picLocks noChangeAspect="1"/>
          </p:cNvPicPr>
          <p:nvPr/>
        </p:nvPicPr>
        <p:blipFill>
          <a:blip r:embed="rId2"/>
          <a:stretch>
            <a:fillRect/>
          </a:stretch>
        </p:blipFill>
        <p:spPr>
          <a:xfrm>
            <a:off x="215900" y="991936"/>
            <a:ext cx="5709342" cy="2729831"/>
          </a:xfrm>
          <a:prstGeom prst="rect">
            <a:avLst/>
          </a:prstGeom>
        </p:spPr>
      </p:pic>
      <p:sp>
        <p:nvSpPr>
          <p:cNvPr id="8" name="TextBox 7">
            <a:extLst>
              <a:ext uri="{FF2B5EF4-FFF2-40B4-BE49-F238E27FC236}">
                <a16:creationId xmlns:a16="http://schemas.microsoft.com/office/drawing/2014/main" id="{EEB11293-AF2B-0145-AB03-C3A386069711}"/>
              </a:ext>
            </a:extLst>
          </p:cNvPr>
          <p:cNvSpPr txBox="1"/>
          <p:nvPr/>
        </p:nvSpPr>
        <p:spPr>
          <a:xfrm>
            <a:off x="296779" y="3842084"/>
            <a:ext cx="4948989" cy="1569660"/>
          </a:xfrm>
          <a:prstGeom prst="rect">
            <a:avLst/>
          </a:prstGeom>
          <a:noFill/>
        </p:spPr>
        <p:txBody>
          <a:bodyPr wrap="square" rtlCol="0">
            <a:spAutoFit/>
          </a:bodyPr>
          <a:lstStyle/>
          <a:p>
            <a:r>
              <a:rPr lang="en-US" dirty="0"/>
              <a:t>Turn buckle added to prevent end plate from flopping. This is because the aluminum frame is not stiff enough.</a:t>
            </a:r>
          </a:p>
        </p:txBody>
      </p:sp>
    </p:spTree>
    <p:extLst>
      <p:ext uri="{BB962C8B-B14F-4D97-AF65-F5344CB8AC3E}">
        <p14:creationId xmlns:p14="http://schemas.microsoft.com/office/powerpoint/2010/main" val="840658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614F1-9898-C541-B7FE-CE7E82D839B6}"/>
              </a:ext>
            </a:extLst>
          </p:cNvPr>
          <p:cNvSpPr>
            <a:spLocks noGrp="1"/>
          </p:cNvSpPr>
          <p:nvPr>
            <p:ph type="title"/>
          </p:nvPr>
        </p:nvSpPr>
        <p:spPr/>
        <p:txBody>
          <a:bodyPr/>
          <a:lstStyle/>
          <a:p>
            <a:r>
              <a:rPr lang="en-US" dirty="0"/>
              <a:t>Hard to control amount of grease</a:t>
            </a:r>
          </a:p>
        </p:txBody>
      </p:sp>
      <p:sp>
        <p:nvSpPr>
          <p:cNvPr id="4" name="Date Placeholder 3">
            <a:extLst>
              <a:ext uri="{FF2B5EF4-FFF2-40B4-BE49-F238E27FC236}">
                <a16:creationId xmlns:a16="http://schemas.microsoft.com/office/drawing/2014/main" id="{6632AA75-2039-8948-9286-E348811A5CD9}"/>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6223EF5C-0C57-B840-BC8C-59E26004FB11}"/>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7C8A3284-B09B-D74D-A594-3010EB859E63}"/>
              </a:ext>
            </a:extLst>
          </p:cNvPr>
          <p:cNvSpPr>
            <a:spLocks noGrp="1"/>
          </p:cNvSpPr>
          <p:nvPr>
            <p:ph type="sldNum" sz="quarter" idx="12"/>
          </p:nvPr>
        </p:nvSpPr>
        <p:spPr/>
        <p:txBody>
          <a:bodyPr/>
          <a:lstStyle/>
          <a:p>
            <a:pPr>
              <a:defRPr/>
            </a:pPr>
            <a:fld id="{21B04D65-FDB1-9D47-B7AC-43233F8093C6}" type="slidenum">
              <a:rPr lang="en-US" smtClean="0"/>
              <a:pPr>
                <a:defRPr/>
              </a:pPr>
              <a:t>7</a:t>
            </a:fld>
            <a:endParaRPr lang="en-US" dirty="0"/>
          </a:p>
        </p:txBody>
      </p:sp>
      <p:pic>
        <p:nvPicPr>
          <p:cNvPr id="7" name="Picture 6">
            <a:extLst>
              <a:ext uri="{FF2B5EF4-FFF2-40B4-BE49-F238E27FC236}">
                <a16:creationId xmlns:a16="http://schemas.microsoft.com/office/drawing/2014/main" id="{43A86ACF-CD3F-CB46-8CA1-21DF19BEDD48}"/>
              </a:ext>
            </a:extLst>
          </p:cNvPr>
          <p:cNvPicPr>
            <a:picLocks noChangeAspect="1"/>
          </p:cNvPicPr>
          <p:nvPr/>
        </p:nvPicPr>
        <p:blipFill>
          <a:blip r:embed="rId2"/>
          <a:stretch>
            <a:fillRect/>
          </a:stretch>
        </p:blipFill>
        <p:spPr>
          <a:xfrm>
            <a:off x="228600" y="902702"/>
            <a:ext cx="5600700" cy="4940300"/>
          </a:xfrm>
          <a:prstGeom prst="rect">
            <a:avLst/>
          </a:prstGeom>
        </p:spPr>
      </p:pic>
      <p:pic>
        <p:nvPicPr>
          <p:cNvPr id="8" name="Picture 7">
            <a:extLst>
              <a:ext uri="{FF2B5EF4-FFF2-40B4-BE49-F238E27FC236}">
                <a16:creationId xmlns:a16="http://schemas.microsoft.com/office/drawing/2014/main" id="{3D493369-655F-6847-9DEC-CF8B6BEEF023}"/>
              </a:ext>
            </a:extLst>
          </p:cNvPr>
          <p:cNvPicPr>
            <a:picLocks noChangeAspect="1"/>
          </p:cNvPicPr>
          <p:nvPr/>
        </p:nvPicPr>
        <p:blipFill>
          <a:blip r:embed="rId3"/>
          <a:stretch>
            <a:fillRect/>
          </a:stretch>
        </p:blipFill>
        <p:spPr>
          <a:xfrm>
            <a:off x="5829300" y="902702"/>
            <a:ext cx="3207753" cy="2419500"/>
          </a:xfrm>
          <a:prstGeom prst="rect">
            <a:avLst/>
          </a:prstGeom>
        </p:spPr>
      </p:pic>
      <p:cxnSp>
        <p:nvCxnSpPr>
          <p:cNvPr id="10" name="Straight Arrow Connector 9">
            <a:extLst>
              <a:ext uri="{FF2B5EF4-FFF2-40B4-BE49-F238E27FC236}">
                <a16:creationId xmlns:a16="http://schemas.microsoft.com/office/drawing/2014/main" id="{49F5871A-B1AF-F740-8B55-00455D6971E0}"/>
              </a:ext>
            </a:extLst>
          </p:cNvPr>
          <p:cNvCxnSpPr/>
          <p:nvPr/>
        </p:nvCxnSpPr>
        <p:spPr>
          <a:xfrm flipH="1" flipV="1">
            <a:off x="4403558" y="2654968"/>
            <a:ext cx="641684" cy="609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31D1C8C-F26B-5D40-8739-12668BCD2CDA}"/>
              </a:ext>
            </a:extLst>
          </p:cNvPr>
          <p:cNvCxnSpPr/>
          <p:nvPr/>
        </p:nvCxnSpPr>
        <p:spPr>
          <a:xfrm flipH="1">
            <a:off x="3240505" y="3322202"/>
            <a:ext cx="1748590" cy="3514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DC92EBB-EF0A-6E4D-87D4-BEED4DE9F649}"/>
              </a:ext>
            </a:extLst>
          </p:cNvPr>
          <p:cNvSpPr txBox="1"/>
          <p:nvPr/>
        </p:nvSpPr>
        <p:spPr>
          <a:xfrm>
            <a:off x="5117432" y="3064042"/>
            <a:ext cx="1419726" cy="584775"/>
          </a:xfrm>
          <a:prstGeom prst="rect">
            <a:avLst/>
          </a:prstGeom>
          <a:noFill/>
        </p:spPr>
        <p:txBody>
          <a:bodyPr wrap="square" rtlCol="0">
            <a:spAutoFit/>
          </a:bodyPr>
          <a:lstStyle/>
          <a:p>
            <a:r>
              <a:rPr lang="en-US" sz="1600" dirty="0">
                <a:solidFill>
                  <a:srgbClr val="FFFF00"/>
                </a:solidFill>
              </a:rPr>
              <a:t>Not enough grease</a:t>
            </a:r>
          </a:p>
        </p:txBody>
      </p:sp>
      <p:sp>
        <p:nvSpPr>
          <p:cNvPr id="14" name="TextBox 13">
            <a:extLst>
              <a:ext uri="{FF2B5EF4-FFF2-40B4-BE49-F238E27FC236}">
                <a16:creationId xmlns:a16="http://schemas.microsoft.com/office/drawing/2014/main" id="{7CD595C9-1C8D-A045-ABD8-EC260B803F0A}"/>
              </a:ext>
            </a:extLst>
          </p:cNvPr>
          <p:cNvSpPr txBox="1"/>
          <p:nvPr/>
        </p:nvSpPr>
        <p:spPr>
          <a:xfrm>
            <a:off x="6180138" y="3497922"/>
            <a:ext cx="2651041" cy="1938992"/>
          </a:xfrm>
          <a:prstGeom prst="rect">
            <a:avLst/>
          </a:prstGeom>
          <a:noFill/>
        </p:spPr>
        <p:txBody>
          <a:bodyPr wrap="square" rtlCol="0">
            <a:spAutoFit/>
          </a:bodyPr>
          <a:lstStyle/>
          <a:p>
            <a:r>
              <a:rPr lang="en-US" dirty="0"/>
              <a:t>We had to disassemble the stack (very difficult) and damaged 1 ring from garnet flaking.</a:t>
            </a:r>
          </a:p>
        </p:txBody>
      </p:sp>
    </p:spTree>
    <p:extLst>
      <p:ext uri="{BB962C8B-B14F-4D97-AF65-F5344CB8AC3E}">
        <p14:creationId xmlns:p14="http://schemas.microsoft.com/office/powerpoint/2010/main" val="534149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46EC-7B0A-F244-A49B-CC2F87D232EF}"/>
              </a:ext>
            </a:extLst>
          </p:cNvPr>
          <p:cNvSpPr>
            <a:spLocks noGrp="1"/>
          </p:cNvSpPr>
          <p:nvPr>
            <p:ph type="title"/>
          </p:nvPr>
        </p:nvSpPr>
        <p:spPr/>
        <p:txBody>
          <a:bodyPr/>
          <a:lstStyle/>
          <a:p>
            <a:r>
              <a:rPr lang="en-US" dirty="0"/>
              <a:t>Add more grease and squeeze</a:t>
            </a:r>
          </a:p>
        </p:txBody>
      </p:sp>
      <p:sp>
        <p:nvSpPr>
          <p:cNvPr id="4" name="Date Placeholder 3">
            <a:extLst>
              <a:ext uri="{FF2B5EF4-FFF2-40B4-BE49-F238E27FC236}">
                <a16:creationId xmlns:a16="http://schemas.microsoft.com/office/drawing/2014/main" id="{4040CC2A-271D-B548-A560-391793DACDCC}"/>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4C30A1EB-D97B-A140-BE14-E857F1F3F826}"/>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38A7992C-FE77-524E-825D-7AA02CEB0B26}"/>
              </a:ext>
            </a:extLst>
          </p:cNvPr>
          <p:cNvSpPr>
            <a:spLocks noGrp="1"/>
          </p:cNvSpPr>
          <p:nvPr>
            <p:ph type="sldNum" sz="quarter" idx="12"/>
          </p:nvPr>
        </p:nvSpPr>
        <p:spPr/>
        <p:txBody>
          <a:bodyPr/>
          <a:lstStyle/>
          <a:p>
            <a:pPr>
              <a:defRPr/>
            </a:pPr>
            <a:fld id="{21B04D65-FDB1-9D47-B7AC-43233F8093C6}" type="slidenum">
              <a:rPr lang="en-US" smtClean="0"/>
              <a:pPr>
                <a:defRPr/>
              </a:pPr>
              <a:t>8</a:t>
            </a:fld>
            <a:endParaRPr lang="en-US" dirty="0"/>
          </a:p>
        </p:txBody>
      </p:sp>
      <p:pic>
        <p:nvPicPr>
          <p:cNvPr id="7" name="Picture 6">
            <a:extLst>
              <a:ext uri="{FF2B5EF4-FFF2-40B4-BE49-F238E27FC236}">
                <a16:creationId xmlns:a16="http://schemas.microsoft.com/office/drawing/2014/main" id="{DF76E838-CC2A-6B40-B4C7-7A0781477D04}"/>
              </a:ext>
            </a:extLst>
          </p:cNvPr>
          <p:cNvPicPr>
            <a:picLocks noChangeAspect="1"/>
          </p:cNvPicPr>
          <p:nvPr/>
        </p:nvPicPr>
        <p:blipFill>
          <a:blip r:embed="rId2"/>
          <a:stretch>
            <a:fillRect/>
          </a:stretch>
        </p:blipFill>
        <p:spPr>
          <a:xfrm>
            <a:off x="228600" y="940468"/>
            <a:ext cx="5562600" cy="4191000"/>
          </a:xfrm>
          <a:prstGeom prst="rect">
            <a:avLst/>
          </a:prstGeom>
        </p:spPr>
      </p:pic>
      <p:sp>
        <p:nvSpPr>
          <p:cNvPr id="8" name="TextBox 7">
            <a:extLst>
              <a:ext uri="{FF2B5EF4-FFF2-40B4-BE49-F238E27FC236}">
                <a16:creationId xmlns:a16="http://schemas.microsoft.com/office/drawing/2014/main" id="{1A2A1371-D5F3-0B4A-9BCB-B5A33ECE553B}"/>
              </a:ext>
            </a:extLst>
          </p:cNvPr>
          <p:cNvSpPr txBox="1"/>
          <p:nvPr/>
        </p:nvSpPr>
        <p:spPr>
          <a:xfrm>
            <a:off x="5959642" y="1010653"/>
            <a:ext cx="2582779" cy="2862322"/>
          </a:xfrm>
          <a:prstGeom prst="rect">
            <a:avLst/>
          </a:prstGeom>
          <a:noFill/>
        </p:spPr>
        <p:txBody>
          <a:bodyPr wrap="square" rtlCol="0">
            <a:spAutoFit/>
          </a:bodyPr>
          <a:lstStyle/>
          <a:p>
            <a:r>
              <a:rPr lang="en-US" sz="2000" dirty="0"/>
              <a:t>We added more grease this time and always checking that the grease over flowed out from the seams. This meant that too much grease was applied. We squeezed the excess out.</a:t>
            </a:r>
          </a:p>
        </p:txBody>
      </p:sp>
      <p:pic>
        <p:nvPicPr>
          <p:cNvPr id="9" name="Picture 8">
            <a:extLst>
              <a:ext uri="{FF2B5EF4-FFF2-40B4-BE49-F238E27FC236}">
                <a16:creationId xmlns:a16="http://schemas.microsoft.com/office/drawing/2014/main" id="{A4E88DBC-87B7-6C42-A5B3-CD910C4A2B7B}"/>
              </a:ext>
            </a:extLst>
          </p:cNvPr>
          <p:cNvPicPr>
            <a:picLocks noChangeAspect="1"/>
          </p:cNvPicPr>
          <p:nvPr/>
        </p:nvPicPr>
        <p:blipFill>
          <a:blip r:embed="rId3"/>
          <a:stretch>
            <a:fillRect/>
          </a:stretch>
        </p:blipFill>
        <p:spPr>
          <a:xfrm>
            <a:off x="4326689" y="4964047"/>
            <a:ext cx="4588711" cy="1838474"/>
          </a:xfrm>
          <a:prstGeom prst="rect">
            <a:avLst/>
          </a:prstGeom>
        </p:spPr>
      </p:pic>
      <p:cxnSp>
        <p:nvCxnSpPr>
          <p:cNvPr id="11" name="Straight Arrow Connector 10">
            <a:extLst>
              <a:ext uri="{FF2B5EF4-FFF2-40B4-BE49-F238E27FC236}">
                <a16:creationId xmlns:a16="http://schemas.microsoft.com/office/drawing/2014/main" id="{3361C2F7-1053-1144-9981-C43C3D8E21EC}"/>
              </a:ext>
            </a:extLst>
          </p:cNvPr>
          <p:cNvCxnSpPr>
            <a:cxnSpLocks/>
          </p:cNvCxnSpPr>
          <p:nvPr/>
        </p:nvCxnSpPr>
        <p:spPr>
          <a:xfrm flipH="1">
            <a:off x="6063916" y="2213811"/>
            <a:ext cx="2157663" cy="36094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8776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BB021-8467-0540-83E8-33827F2966B9}"/>
              </a:ext>
            </a:extLst>
          </p:cNvPr>
          <p:cNvSpPr>
            <a:spLocks noGrp="1"/>
          </p:cNvSpPr>
          <p:nvPr>
            <p:ph type="title"/>
          </p:nvPr>
        </p:nvSpPr>
        <p:spPr/>
        <p:txBody>
          <a:bodyPr/>
          <a:lstStyle/>
          <a:p>
            <a:r>
              <a:rPr lang="en-US" dirty="0"/>
              <a:t>Assemble outer shell</a:t>
            </a:r>
          </a:p>
        </p:txBody>
      </p:sp>
      <p:sp>
        <p:nvSpPr>
          <p:cNvPr id="4" name="Date Placeholder 3">
            <a:extLst>
              <a:ext uri="{FF2B5EF4-FFF2-40B4-BE49-F238E27FC236}">
                <a16:creationId xmlns:a16="http://schemas.microsoft.com/office/drawing/2014/main" id="{5008305D-9ECB-EE49-81F1-0CAA3AE50AE0}"/>
              </a:ext>
            </a:extLst>
          </p:cNvPr>
          <p:cNvSpPr>
            <a:spLocks noGrp="1"/>
          </p:cNvSpPr>
          <p:nvPr>
            <p:ph type="dt" sz="half" idx="10"/>
          </p:nvPr>
        </p:nvSpPr>
        <p:spPr/>
        <p:txBody>
          <a:bodyPr/>
          <a:lstStyle/>
          <a:p>
            <a:pPr>
              <a:defRPr/>
            </a:pPr>
            <a:r>
              <a:rPr lang="en-US"/>
              <a:t>30 Aug 2018</a:t>
            </a:r>
          </a:p>
        </p:txBody>
      </p:sp>
      <p:sp>
        <p:nvSpPr>
          <p:cNvPr id="5" name="Footer Placeholder 4">
            <a:extLst>
              <a:ext uri="{FF2B5EF4-FFF2-40B4-BE49-F238E27FC236}">
                <a16:creationId xmlns:a16="http://schemas.microsoft.com/office/drawing/2014/main" id="{445E2E72-F6D9-0741-BAD0-4C608CC8DC8F}"/>
              </a:ext>
            </a:extLst>
          </p:cNvPr>
          <p:cNvSpPr>
            <a:spLocks noGrp="1"/>
          </p:cNvSpPr>
          <p:nvPr>
            <p:ph type="ftr" sz="quarter" idx="11"/>
          </p:nvPr>
        </p:nvSpPr>
        <p:spPr/>
        <p:txBody>
          <a:bodyPr/>
          <a:lstStyle/>
          <a:p>
            <a:pPr>
              <a:defRPr/>
            </a:pPr>
            <a:r>
              <a:rPr lang="en-US"/>
              <a:t>K. Duel &amp; C.Y. Tan</a:t>
            </a:r>
            <a:endParaRPr lang="en-US" b="1" dirty="0"/>
          </a:p>
        </p:txBody>
      </p:sp>
      <p:sp>
        <p:nvSpPr>
          <p:cNvPr id="6" name="Slide Number Placeholder 5">
            <a:extLst>
              <a:ext uri="{FF2B5EF4-FFF2-40B4-BE49-F238E27FC236}">
                <a16:creationId xmlns:a16="http://schemas.microsoft.com/office/drawing/2014/main" id="{516796B1-DB52-FC43-8E06-61B0DDDD9291}"/>
              </a:ext>
            </a:extLst>
          </p:cNvPr>
          <p:cNvSpPr>
            <a:spLocks noGrp="1"/>
          </p:cNvSpPr>
          <p:nvPr>
            <p:ph type="sldNum" sz="quarter" idx="12"/>
          </p:nvPr>
        </p:nvSpPr>
        <p:spPr/>
        <p:txBody>
          <a:bodyPr/>
          <a:lstStyle/>
          <a:p>
            <a:pPr>
              <a:defRPr/>
            </a:pPr>
            <a:fld id="{21B04D65-FDB1-9D47-B7AC-43233F8093C6}" type="slidenum">
              <a:rPr lang="en-US" smtClean="0"/>
              <a:pPr>
                <a:defRPr/>
              </a:pPr>
              <a:t>9</a:t>
            </a:fld>
            <a:endParaRPr lang="en-US" dirty="0"/>
          </a:p>
        </p:txBody>
      </p:sp>
      <p:pic>
        <p:nvPicPr>
          <p:cNvPr id="7" name="Picture 6">
            <a:extLst>
              <a:ext uri="{FF2B5EF4-FFF2-40B4-BE49-F238E27FC236}">
                <a16:creationId xmlns:a16="http://schemas.microsoft.com/office/drawing/2014/main" id="{7419C4A4-D2A3-7D4C-BCF5-3E044C2FFA91}"/>
              </a:ext>
            </a:extLst>
          </p:cNvPr>
          <p:cNvPicPr>
            <a:picLocks noChangeAspect="1"/>
          </p:cNvPicPr>
          <p:nvPr/>
        </p:nvPicPr>
        <p:blipFill>
          <a:blip r:embed="rId2"/>
          <a:stretch>
            <a:fillRect/>
          </a:stretch>
        </p:blipFill>
        <p:spPr>
          <a:xfrm>
            <a:off x="370974" y="950829"/>
            <a:ext cx="3733800" cy="4940300"/>
          </a:xfrm>
          <a:prstGeom prst="rect">
            <a:avLst/>
          </a:prstGeom>
        </p:spPr>
      </p:pic>
      <p:sp>
        <p:nvSpPr>
          <p:cNvPr id="3" name="TextBox 2">
            <a:extLst>
              <a:ext uri="{FF2B5EF4-FFF2-40B4-BE49-F238E27FC236}">
                <a16:creationId xmlns:a16="http://schemas.microsoft.com/office/drawing/2014/main" id="{78A196E0-876B-5E4F-911D-F4AE3E52A888}"/>
              </a:ext>
            </a:extLst>
          </p:cNvPr>
          <p:cNvSpPr txBox="1"/>
          <p:nvPr/>
        </p:nvSpPr>
        <p:spPr>
          <a:xfrm>
            <a:off x="4916905" y="1082842"/>
            <a:ext cx="3729790" cy="2308324"/>
          </a:xfrm>
          <a:prstGeom prst="rect">
            <a:avLst/>
          </a:prstGeom>
          <a:noFill/>
        </p:spPr>
        <p:txBody>
          <a:bodyPr wrap="square" rtlCol="0">
            <a:spAutoFit/>
          </a:bodyPr>
          <a:lstStyle/>
          <a:p>
            <a:r>
              <a:rPr lang="en-US" sz="1600" dirty="0"/>
              <a:t>We had to make a fixture to push the tuner stack inwards while keeping it from falling into the tuner.</a:t>
            </a:r>
          </a:p>
          <a:p>
            <a:endParaRPr lang="en-US" sz="1600" dirty="0"/>
          </a:p>
          <a:p>
            <a:r>
              <a:rPr lang="en-US" sz="1600" dirty="0"/>
              <a:t>Due to the neck assembly not being manufactured correctly, the relative positions of the tuner stack are not even. We tried to keep the position of the tuner stack at 10 mils </a:t>
            </a:r>
            <a:r>
              <a:rPr lang="en-US" sz="1600" dirty="0" err="1"/>
              <a:t>w.r.t</a:t>
            </a:r>
            <a:r>
              <a:rPr lang="en-US" sz="1600" dirty="0"/>
              <a:t>. the inner conductor.</a:t>
            </a:r>
          </a:p>
        </p:txBody>
      </p:sp>
      <p:pic>
        <p:nvPicPr>
          <p:cNvPr id="13" name="Picture 12">
            <a:extLst>
              <a:ext uri="{FF2B5EF4-FFF2-40B4-BE49-F238E27FC236}">
                <a16:creationId xmlns:a16="http://schemas.microsoft.com/office/drawing/2014/main" id="{7CBA2875-6819-DB40-9542-0EF98BA2E2E3}"/>
              </a:ext>
            </a:extLst>
          </p:cNvPr>
          <p:cNvPicPr>
            <a:picLocks noChangeAspect="1"/>
          </p:cNvPicPr>
          <p:nvPr/>
        </p:nvPicPr>
        <p:blipFill>
          <a:blip r:embed="rId3"/>
          <a:stretch>
            <a:fillRect/>
          </a:stretch>
        </p:blipFill>
        <p:spPr>
          <a:xfrm>
            <a:off x="4572000" y="3687811"/>
            <a:ext cx="1897982" cy="2530643"/>
          </a:xfrm>
          <a:prstGeom prst="rect">
            <a:avLst/>
          </a:prstGeom>
        </p:spPr>
      </p:pic>
      <p:cxnSp>
        <p:nvCxnSpPr>
          <p:cNvPr id="15" name="Straight Arrow Connector 14">
            <a:extLst>
              <a:ext uri="{FF2B5EF4-FFF2-40B4-BE49-F238E27FC236}">
                <a16:creationId xmlns:a16="http://schemas.microsoft.com/office/drawing/2014/main" id="{24E90E0E-1D6A-4A4D-A3F1-9615806A392E}"/>
              </a:ext>
            </a:extLst>
          </p:cNvPr>
          <p:cNvCxnSpPr>
            <a:cxnSpLocks/>
            <a:stCxn id="16" idx="1"/>
          </p:cNvCxnSpPr>
          <p:nvPr/>
        </p:nvCxnSpPr>
        <p:spPr>
          <a:xfrm flipH="1">
            <a:off x="5646822" y="4062283"/>
            <a:ext cx="1259304" cy="6139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9189A1E-A1F3-834F-859D-C39F91B1B720}"/>
              </a:ext>
            </a:extLst>
          </p:cNvPr>
          <p:cNvSpPr txBox="1"/>
          <p:nvPr/>
        </p:nvSpPr>
        <p:spPr>
          <a:xfrm>
            <a:off x="6906126" y="3769895"/>
            <a:ext cx="1740569" cy="584775"/>
          </a:xfrm>
          <a:prstGeom prst="rect">
            <a:avLst/>
          </a:prstGeom>
          <a:noFill/>
        </p:spPr>
        <p:txBody>
          <a:bodyPr wrap="square" rtlCol="0">
            <a:spAutoFit/>
          </a:bodyPr>
          <a:lstStyle/>
          <a:p>
            <a:r>
              <a:rPr lang="en-US" sz="1600" dirty="0"/>
              <a:t>Closed gap with 8-32 screw</a:t>
            </a:r>
          </a:p>
        </p:txBody>
      </p:sp>
    </p:spTree>
    <p:extLst>
      <p:ext uri="{BB962C8B-B14F-4D97-AF65-F5344CB8AC3E}">
        <p14:creationId xmlns:p14="http://schemas.microsoft.com/office/powerpoint/2010/main" val="391351593"/>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68167</TotalTime>
  <Words>906</Words>
  <Application>Microsoft Macintosh PowerPoint</Application>
  <PresentationFormat>On-screen Show (4:3)</PresentationFormat>
  <Paragraphs>101</Paragraphs>
  <Slides>14</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ＭＳ Ｐゴシック</vt:lpstr>
      <vt:lpstr>Arial</vt:lpstr>
      <vt:lpstr>Calibri</vt:lpstr>
      <vt:lpstr>Helvetica</vt:lpstr>
      <vt:lpstr>FNAL_TemplateMac_060514</vt:lpstr>
      <vt:lpstr>Fermilab: Footer Only</vt:lpstr>
      <vt:lpstr>Assembly of cavity (and all the problems)</vt:lpstr>
      <vt:lpstr>Many difficulties during assembly</vt:lpstr>
      <vt:lpstr>Modifications to the neck assembly</vt:lpstr>
      <vt:lpstr>Outer shell assembly cracks</vt:lpstr>
      <vt:lpstr>Moved wires on end plates</vt:lpstr>
      <vt:lpstr>Turn buckle added</vt:lpstr>
      <vt:lpstr>Hard to control amount of grease</vt:lpstr>
      <vt:lpstr>Add more grease and squeeze</vt:lpstr>
      <vt:lpstr>Assemble outer shell</vt:lpstr>
      <vt:lpstr>Assemble end plates</vt:lpstr>
      <vt:lpstr>Installing the solenoid</vt:lpstr>
      <vt:lpstr>Cavity with tuner and solenoid assembled</vt:lpstr>
      <vt:lpstr>Lessons learnt</vt:lpstr>
      <vt:lpstr>Thanks to the techs who assembled this nearly impossible to build cavity</vt:lpstr>
    </vt:vector>
  </TitlesOfParts>
  <Company>Sandbox Studio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Cheng-Yang Tan</cp:lastModifiedBy>
  <cp:revision>647</cp:revision>
  <cp:lastPrinted>2014-01-20T19:40:21Z</cp:lastPrinted>
  <dcterms:created xsi:type="dcterms:W3CDTF">2014-01-03T20:18:13Z</dcterms:created>
  <dcterms:modified xsi:type="dcterms:W3CDTF">2018-08-30T17:52:26Z</dcterms:modified>
</cp:coreProperties>
</file>