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35"/>
  </p:notesMasterIdLst>
  <p:sldIdLst>
    <p:sldId id="256" r:id="rId2"/>
    <p:sldId id="332" r:id="rId3"/>
    <p:sldId id="305" r:id="rId4"/>
    <p:sldId id="318" r:id="rId5"/>
    <p:sldId id="319" r:id="rId6"/>
    <p:sldId id="299" r:id="rId7"/>
    <p:sldId id="331" r:id="rId8"/>
    <p:sldId id="317" r:id="rId9"/>
    <p:sldId id="320" r:id="rId10"/>
    <p:sldId id="321" r:id="rId11"/>
    <p:sldId id="306" r:id="rId12"/>
    <p:sldId id="288" r:id="rId13"/>
    <p:sldId id="307" r:id="rId14"/>
    <p:sldId id="303" r:id="rId15"/>
    <p:sldId id="296" r:id="rId16"/>
    <p:sldId id="308" r:id="rId17"/>
    <p:sldId id="298" r:id="rId18"/>
    <p:sldId id="322" r:id="rId19"/>
    <p:sldId id="310" r:id="rId20"/>
    <p:sldId id="313" r:id="rId21"/>
    <p:sldId id="311" r:id="rId22"/>
    <p:sldId id="333" r:id="rId23"/>
    <p:sldId id="304" r:id="rId24"/>
    <p:sldId id="314" r:id="rId25"/>
    <p:sldId id="316" r:id="rId26"/>
    <p:sldId id="326" r:id="rId27"/>
    <p:sldId id="325" r:id="rId28"/>
    <p:sldId id="324" r:id="rId29"/>
    <p:sldId id="297" r:id="rId30"/>
    <p:sldId id="330" r:id="rId31"/>
    <p:sldId id="328" r:id="rId32"/>
    <p:sldId id="327" r:id="rId33"/>
    <p:sldId id="301" r:id="rId34"/>
  </p:sldIdLst>
  <p:sldSz cx="9144000" cy="6858000" type="screen4x3"/>
  <p:notesSz cx="6985000" cy="9283700"/>
  <p:defaultTextStyle>
    <a:defPPr>
      <a:defRPr lang="en-US"/>
    </a:defPPr>
    <a:lvl1pPr algn="l" rtl="0" eaLnBrk="0" fontAlgn="base" hangingPunct="0">
      <a:spcBef>
        <a:spcPct val="0"/>
      </a:spcBef>
      <a:spcAft>
        <a:spcPct val="0"/>
      </a:spcAft>
      <a:defRPr sz="2800" kern="1200">
        <a:solidFill>
          <a:schemeClr val="accent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800" kern="1200">
        <a:solidFill>
          <a:schemeClr val="accent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800" kern="1200">
        <a:solidFill>
          <a:schemeClr val="accent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800" kern="1200">
        <a:solidFill>
          <a:schemeClr val="accent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800" kern="1200">
        <a:solidFill>
          <a:schemeClr val="accent1"/>
        </a:solidFill>
        <a:latin typeface="Arial" panose="020B0604020202020204" pitchFamily="34" charset="0"/>
        <a:ea typeface="+mn-ea"/>
        <a:cs typeface="Arial" panose="020B0604020202020204" pitchFamily="34" charset="0"/>
      </a:defRPr>
    </a:lvl5pPr>
    <a:lvl6pPr marL="2286000" algn="l" defTabSz="914400" rtl="0" eaLnBrk="1" latinLnBrk="0" hangingPunct="1">
      <a:defRPr sz="2800" kern="1200">
        <a:solidFill>
          <a:schemeClr val="accent1"/>
        </a:solidFill>
        <a:latin typeface="Arial" panose="020B0604020202020204" pitchFamily="34" charset="0"/>
        <a:ea typeface="+mn-ea"/>
        <a:cs typeface="Arial" panose="020B0604020202020204" pitchFamily="34" charset="0"/>
      </a:defRPr>
    </a:lvl6pPr>
    <a:lvl7pPr marL="2743200" algn="l" defTabSz="914400" rtl="0" eaLnBrk="1" latinLnBrk="0" hangingPunct="1">
      <a:defRPr sz="2800" kern="1200">
        <a:solidFill>
          <a:schemeClr val="accent1"/>
        </a:solidFill>
        <a:latin typeface="Arial" panose="020B0604020202020204" pitchFamily="34" charset="0"/>
        <a:ea typeface="+mn-ea"/>
        <a:cs typeface="Arial" panose="020B0604020202020204" pitchFamily="34" charset="0"/>
      </a:defRPr>
    </a:lvl7pPr>
    <a:lvl8pPr marL="3200400" algn="l" defTabSz="914400" rtl="0" eaLnBrk="1" latinLnBrk="0" hangingPunct="1">
      <a:defRPr sz="2800" kern="1200">
        <a:solidFill>
          <a:schemeClr val="accent1"/>
        </a:solidFill>
        <a:latin typeface="Arial" panose="020B0604020202020204" pitchFamily="34" charset="0"/>
        <a:ea typeface="+mn-ea"/>
        <a:cs typeface="Arial" panose="020B0604020202020204" pitchFamily="34" charset="0"/>
      </a:defRPr>
    </a:lvl8pPr>
    <a:lvl9pPr marL="3657600" algn="l" defTabSz="914400" rtl="0" eaLnBrk="1" latinLnBrk="0" hangingPunct="1">
      <a:defRPr sz="2800" kern="1200">
        <a:solidFill>
          <a:schemeClr val="accent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9CB432F6-D49A-459D-8AEC-6CEAF33E43F6}">
          <p14:sldIdLst>
            <p14:sldId id="256"/>
            <p14:sldId id="332"/>
            <p14:sldId id="305"/>
          </p14:sldIdLst>
        </p14:section>
        <p14:section name="Global Errors" id="{0D25CD8D-C707-412B-BC83-D05D944A8853}">
          <p14:sldIdLst>
            <p14:sldId id="318"/>
            <p14:sldId id="319"/>
            <p14:sldId id="299"/>
          </p14:sldIdLst>
        </p14:section>
        <p14:section name="Experiment 1" id="{F795C5A1-DF0E-4290-8F56-0250A1F26B9D}">
          <p14:sldIdLst>
            <p14:sldId id="331"/>
            <p14:sldId id="317"/>
            <p14:sldId id="320"/>
            <p14:sldId id="321"/>
          </p14:sldIdLst>
        </p14:section>
        <p14:section name="Methods of Error" id="{5BA5BDCC-A8B1-4A44-8CFE-BB4B08C3A2CB}">
          <p14:sldIdLst>
            <p14:sldId id="306"/>
            <p14:sldId id="288"/>
            <p14:sldId id="307"/>
            <p14:sldId id="303"/>
            <p14:sldId id="296"/>
            <p14:sldId id="308"/>
            <p14:sldId id="298"/>
            <p14:sldId id="322"/>
            <p14:sldId id="310"/>
            <p14:sldId id="313"/>
            <p14:sldId id="311"/>
            <p14:sldId id="333"/>
            <p14:sldId id="304"/>
            <p14:sldId id="314"/>
            <p14:sldId id="316"/>
            <p14:sldId id="326"/>
            <p14:sldId id="325"/>
          </p14:sldIdLst>
        </p14:section>
        <p14:section name="Experiment 2" id="{C38880CC-802C-46DB-AFA7-FE7AAE79DD71}">
          <p14:sldIdLst>
            <p14:sldId id="324"/>
            <p14:sldId id="297"/>
            <p14:sldId id="330"/>
            <p14:sldId id="328"/>
            <p14:sldId id="327"/>
          </p14:sldIdLst>
        </p14:section>
        <p14:section name="Conclusion" id="{555B1C3D-33A8-447E-B39E-034253AFEADC}">
          <p14:sldIdLst>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66FF"/>
    <a:srgbClr val="33CC33"/>
    <a:srgbClr val="FF6600"/>
    <a:srgbClr val="FF3399"/>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3" autoAdjust="0"/>
    <p:restoredTop sz="66019" autoAdjust="0"/>
  </p:normalViewPr>
  <p:slideViewPr>
    <p:cSldViewPr>
      <p:cViewPr varScale="1">
        <p:scale>
          <a:sx n="82" d="100"/>
          <a:sy n="82" d="100"/>
        </p:scale>
        <p:origin x="26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grzelak\Desktop\Gap%20monito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vgrzelak\Desktop\Gap%20monitors%208%2015%202018.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37MHz Phase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46872265966754"/>
          <c:y val="1.5141242937853107E-2"/>
          <c:w val="0.83437457470593956"/>
          <c:h val="0.93532600091655205"/>
        </c:manualLayout>
      </c:layout>
      <c:scatterChart>
        <c:scatterStyle val="lineMarker"/>
        <c:varyColors val="0"/>
        <c:ser>
          <c:idx val="0"/>
          <c:order val="0"/>
          <c:tx>
            <c:strRef>
              <c:f>'Phase + Magnitude'!$D$70</c:f>
              <c:strCache>
                <c:ptCount val="1"/>
                <c:pt idx="0">
                  <c:v>37MHz</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C1-4E23-A8A2-7518621FA8C5}"/>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C1-4E23-A8A2-7518621FA8C5}"/>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C1-4E23-A8A2-7518621FA8C5}"/>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C1-4E23-A8A2-7518621FA8C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'Phase + Magnitude'!$C$77:$C$130</c:f>
              <c:strCache>
                <c:ptCount val="54"/>
                <c:pt idx="0">
                  <c:v>Station 16 DS</c:v>
                </c:pt>
                <c:pt idx="1">
                  <c:v>Station 16 US</c:v>
                </c:pt>
                <c:pt idx="2">
                  <c:v>Station 15 DS</c:v>
                </c:pt>
                <c:pt idx="3">
                  <c:v>Station 15 US</c:v>
                </c:pt>
                <c:pt idx="5">
                  <c:v>Station 14 DS</c:v>
                </c:pt>
                <c:pt idx="6">
                  <c:v>Station 14 US</c:v>
                </c:pt>
                <c:pt idx="7">
                  <c:v>Station 13 DS</c:v>
                </c:pt>
                <c:pt idx="8">
                  <c:v>Station 13 US</c:v>
                </c:pt>
                <c:pt idx="10">
                  <c:v>Station 12 DS</c:v>
                </c:pt>
                <c:pt idx="11">
                  <c:v>Station 12 US</c:v>
                </c:pt>
                <c:pt idx="12">
                  <c:v>Station 11 DS</c:v>
                </c:pt>
                <c:pt idx="13">
                  <c:v>Station 11 US</c:v>
                </c:pt>
                <c:pt idx="15">
                  <c:v>Station 10 DS</c:v>
                </c:pt>
                <c:pt idx="16">
                  <c:v>Station 10 US</c:v>
                </c:pt>
                <c:pt idx="17">
                  <c:v>Station 9 DS</c:v>
                </c:pt>
                <c:pt idx="18">
                  <c:v>Station 9 US</c:v>
                </c:pt>
                <c:pt idx="20">
                  <c:v>Station 22 DS</c:v>
                </c:pt>
                <c:pt idx="21">
                  <c:v>Station 22 US</c:v>
                </c:pt>
                <c:pt idx="22">
                  <c:v>Station 21 DS</c:v>
                </c:pt>
                <c:pt idx="23">
                  <c:v>Station 21 US</c:v>
                </c:pt>
                <c:pt idx="25">
                  <c:v>Station 18 DS</c:v>
                </c:pt>
                <c:pt idx="26">
                  <c:v>Station 18 US</c:v>
                </c:pt>
                <c:pt idx="27">
                  <c:v>Station 17 DS</c:v>
                </c:pt>
                <c:pt idx="28">
                  <c:v>Station 17 US</c:v>
                </c:pt>
                <c:pt idx="30">
                  <c:v>Station 20 DS</c:v>
                </c:pt>
                <c:pt idx="31">
                  <c:v>Station 20 US</c:v>
                </c:pt>
                <c:pt idx="32">
                  <c:v>Station 19 DS</c:v>
                </c:pt>
                <c:pt idx="33">
                  <c:v>Station 19 US</c:v>
                </c:pt>
                <c:pt idx="35">
                  <c:v>Station 8 DS</c:v>
                </c:pt>
                <c:pt idx="36">
                  <c:v>Station 8 US</c:v>
                </c:pt>
                <c:pt idx="37">
                  <c:v>Station 7 DS</c:v>
                </c:pt>
                <c:pt idx="38">
                  <c:v>Station 7 US</c:v>
                </c:pt>
                <c:pt idx="40">
                  <c:v>Station 6 DS</c:v>
                </c:pt>
                <c:pt idx="41">
                  <c:v>Station 6 US</c:v>
                </c:pt>
                <c:pt idx="42">
                  <c:v>Station 5 DS</c:v>
                </c:pt>
                <c:pt idx="43">
                  <c:v>Station 5 US</c:v>
                </c:pt>
                <c:pt idx="45">
                  <c:v>Station 4 DS</c:v>
                </c:pt>
                <c:pt idx="46">
                  <c:v>Station 4 US</c:v>
                </c:pt>
                <c:pt idx="47">
                  <c:v>Station 3 DS</c:v>
                </c:pt>
                <c:pt idx="48">
                  <c:v>Station 3 US</c:v>
                </c:pt>
                <c:pt idx="50">
                  <c:v>Station 2 DS</c:v>
                </c:pt>
                <c:pt idx="51">
                  <c:v>Station 2 US</c:v>
                </c:pt>
                <c:pt idx="52">
                  <c:v>Station 1 DS</c:v>
                </c:pt>
                <c:pt idx="53">
                  <c:v>Station 1 US</c:v>
                </c:pt>
              </c:strCache>
            </c:strRef>
          </c:xVal>
          <c:yVal>
            <c:numRef>
              <c:f>'Phase + Magnitude'!$D$77:$D$130</c:f>
              <c:numCache>
                <c:formatCode>General</c:formatCode>
                <c:ptCount val="54"/>
                <c:pt idx="0">
                  <c:v>0.3491174999999993</c:v>
                </c:pt>
                <c:pt idx="1">
                  <c:v>0.3007174999999993</c:v>
                </c:pt>
                <c:pt idx="2">
                  <c:v>0.29391749999999917</c:v>
                </c:pt>
                <c:pt idx="3">
                  <c:v>-0.23908250000000031</c:v>
                </c:pt>
                <c:pt idx="5">
                  <c:v>0.78171749999999918</c:v>
                </c:pt>
                <c:pt idx="6">
                  <c:v>0.7786174999999993</c:v>
                </c:pt>
                <c:pt idx="7">
                  <c:v>0.49531749999999963</c:v>
                </c:pt>
                <c:pt idx="8">
                  <c:v>-0.17038250000000055</c:v>
                </c:pt>
                <c:pt idx="10">
                  <c:v>1.3247174999999993</c:v>
                </c:pt>
                <c:pt idx="11">
                  <c:v>-1.1665825000000005</c:v>
                </c:pt>
                <c:pt idx="12">
                  <c:v>0.78831749999999978</c:v>
                </c:pt>
                <c:pt idx="13">
                  <c:v>0.32701749999999929</c:v>
                </c:pt>
                <c:pt idx="15">
                  <c:v>-0.26888250000000014</c:v>
                </c:pt>
                <c:pt idx="16">
                  <c:v>-1.2582500000000607E-2</c:v>
                </c:pt>
                <c:pt idx="17">
                  <c:v>-16.376682500000001</c:v>
                </c:pt>
                <c:pt idx="18">
                  <c:v>1.0412174999999992</c:v>
                </c:pt>
                <c:pt idx="20">
                  <c:v>-0.3903825000000003</c:v>
                </c:pt>
                <c:pt idx="21">
                  <c:v>2.6217499999999561E-2</c:v>
                </c:pt>
                <c:pt idx="23">
                  <c:v>0.46891749999999988</c:v>
                </c:pt>
                <c:pt idx="25">
                  <c:v>0.92901749999999961</c:v>
                </c:pt>
                <c:pt idx="27">
                  <c:v>0.52911749999999991</c:v>
                </c:pt>
                <c:pt idx="28">
                  <c:v>0.64041749999999986</c:v>
                </c:pt>
                <c:pt idx="30">
                  <c:v>0.66011749999999925</c:v>
                </c:pt>
                <c:pt idx="31">
                  <c:v>0.98831749999999996</c:v>
                </c:pt>
                <c:pt idx="32">
                  <c:v>0.5911174999999993</c:v>
                </c:pt>
                <c:pt idx="33">
                  <c:v>-0.16558250000000019</c:v>
                </c:pt>
                <c:pt idx="35">
                  <c:v>0.69891749999999941</c:v>
                </c:pt>
                <c:pt idx="36">
                  <c:v>0.3411174999999993</c:v>
                </c:pt>
                <c:pt idx="37">
                  <c:v>0.83681749999999955</c:v>
                </c:pt>
                <c:pt idx="38">
                  <c:v>0.55611749999999915</c:v>
                </c:pt>
                <c:pt idx="41">
                  <c:v>0.76901749999999947</c:v>
                </c:pt>
                <c:pt idx="42">
                  <c:v>9.5117499999999744E-2</c:v>
                </c:pt>
                <c:pt idx="43">
                  <c:v>-0.3311825000000006</c:v>
                </c:pt>
                <c:pt idx="45">
                  <c:v>0.85621749999999963</c:v>
                </c:pt>
                <c:pt idx="46">
                  <c:v>0.15281749999999938</c:v>
                </c:pt>
                <c:pt idx="47">
                  <c:v>0.37231749999999941</c:v>
                </c:pt>
                <c:pt idx="48">
                  <c:v>0.79111749999999947</c:v>
                </c:pt>
                <c:pt idx="50">
                  <c:v>0.55811749999999982</c:v>
                </c:pt>
                <c:pt idx="51">
                  <c:v>0</c:v>
                </c:pt>
                <c:pt idx="52">
                  <c:v>1.0730174999999997</c:v>
                </c:pt>
                <c:pt idx="53">
                  <c:v>0.70671749999999989</c:v>
                </c:pt>
              </c:numCache>
            </c:numRef>
          </c:yVal>
          <c:smooth val="0"/>
          <c:extLst>
            <c:ext xmlns:c16="http://schemas.microsoft.com/office/drawing/2014/chart" uri="{C3380CC4-5D6E-409C-BE32-E72D297353CC}">
              <c16:uniqueId val="{00000004-CFC1-4E23-A8A2-7518621FA8C5}"/>
            </c:ext>
          </c:extLst>
        </c:ser>
        <c:dLbls>
          <c:showLegendKey val="0"/>
          <c:showVal val="0"/>
          <c:showCatName val="0"/>
          <c:showSerName val="0"/>
          <c:showPercent val="0"/>
          <c:showBubbleSize val="0"/>
        </c:dLbls>
        <c:axId val="482406584"/>
        <c:axId val="482412160"/>
      </c:scatterChart>
      <c:valAx>
        <c:axId val="482406584"/>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Stations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crossAx val="482412160"/>
        <c:crosses val="autoZero"/>
        <c:crossBetween val="midCat"/>
      </c:valAx>
      <c:valAx>
        <c:axId val="482412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Degrees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40658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37MHz Phase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'Phase + Magnitude'!$D$88</c:f>
              <c:strCache>
                <c:ptCount val="1"/>
                <c:pt idx="0">
                  <c:v>37MHz</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DE-4B30-BC6F-8472868276D1}"/>
                </c:ext>
              </c:extLst>
            </c:dLbl>
            <c:dLbl>
              <c:idx val="5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DE-4B30-BC6F-8472868276D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yVal>
            <c:numRef>
              <c:f>'Phase + Magnitude'!$D$89:$D$142</c:f>
              <c:numCache>
                <c:formatCode>General</c:formatCode>
                <c:ptCount val="54"/>
                <c:pt idx="0">
                  <c:v>-0.11616999999999944</c:v>
                </c:pt>
                <c:pt idx="1">
                  <c:v>-0.16456999999999944</c:v>
                </c:pt>
                <c:pt idx="2">
                  <c:v>-0.17136999999999958</c:v>
                </c:pt>
                <c:pt idx="3">
                  <c:v>-0.70436999999999905</c:v>
                </c:pt>
                <c:pt idx="5">
                  <c:v>0.27453000000000038</c:v>
                </c:pt>
                <c:pt idx="6">
                  <c:v>0.31333000000000055</c:v>
                </c:pt>
                <c:pt idx="7">
                  <c:v>3.0030000000000889E-2</c:v>
                </c:pt>
                <c:pt idx="8">
                  <c:v>0.43323000000000089</c:v>
                </c:pt>
                <c:pt idx="10">
                  <c:v>-0.15216999999999903</c:v>
                </c:pt>
                <c:pt idx="11">
                  <c:v>0.22733000000000114</c:v>
                </c:pt>
                <c:pt idx="12">
                  <c:v>0.32303000000000104</c:v>
                </c:pt>
                <c:pt idx="13">
                  <c:v>-0.24976999999999894</c:v>
                </c:pt>
                <c:pt idx="15">
                  <c:v>-0.73416999999999888</c:v>
                </c:pt>
                <c:pt idx="16">
                  <c:v>-0.47786999999999935</c:v>
                </c:pt>
                <c:pt idx="17">
                  <c:v>0.22533000000000047</c:v>
                </c:pt>
                <c:pt idx="18">
                  <c:v>0.5759300000000005</c:v>
                </c:pt>
                <c:pt idx="20">
                  <c:v>-0.85566999999999904</c:v>
                </c:pt>
                <c:pt idx="21">
                  <c:v>-0.43906999999999918</c:v>
                </c:pt>
                <c:pt idx="22">
                  <c:v>0.10393000000000097</c:v>
                </c:pt>
                <c:pt idx="23">
                  <c:v>3.6300000000011323E-3</c:v>
                </c:pt>
                <c:pt idx="25">
                  <c:v>0.46373000000000086</c:v>
                </c:pt>
                <c:pt idx="27">
                  <c:v>6.3830000000001164E-2</c:v>
                </c:pt>
                <c:pt idx="28">
                  <c:v>0.22373000000000065</c:v>
                </c:pt>
                <c:pt idx="31">
                  <c:v>0.52303000000000122</c:v>
                </c:pt>
                <c:pt idx="32">
                  <c:v>0.12583000000000055</c:v>
                </c:pt>
                <c:pt idx="33">
                  <c:v>-0.63086999999999893</c:v>
                </c:pt>
                <c:pt idx="35">
                  <c:v>0.23363000000000067</c:v>
                </c:pt>
                <c:pt idx="36">
                  <c:v>-0.12416999999999945</c:v>
                </c:pt>
                <c:pt idx="37">
                  <c:v>0.3715300000000008</c:v>
                </c:pt>
                <c:pt idx="38">
                  <c:v>9.083000000000041E-2</c:v>
                </c:pt>
                <c:pt idx="41">
                  <c:v>0.30373000000000072</c:v>
                </c:pt>
                <c:pt idx="42">
                  <c:v>-0.370169999999999</c:v>
                </c:pt>
                <c:pt idx="43">
                  <c:v>-0.79646999999999935</c:v>
                </c:pt>
                <c:pt idx="45">
                  <c:v>0.39093000000000089</c:v>
                </c:pt>
                <c:pt idx="46">
                  <c:v>-0.31246999999999936</c:v>
                </c:pt>
                <c:pt idx="47">
                  <c:v>-9.2969999999999331E-2</c:v>
                </c:pt>
                <c:pt idx="48">
                  <c:v>0.32583000000000073</c:v>
                </c:pt>
                <c:pt idx="52">
                  <c:v>0.60773000000000099</c:v>
                </c:pt>
                <c:pt idx="53">
                  <c:v>0.24143000000000114</c:v>
                </c:pt>
              </c:numCache>
            </c:numRef>
          </c:yVal>
          <c:smooth val="0"/>
          <c:extLst>
            <c:ext xmlns:c16="http://schemas.microsoft.com/office/drawing/2014/chart" uri="{C3380CC4-5D6E-409C-BE32-E72D297353CC}">
              <c16:uniqueId val="{00000002-EFDE-4B30-BC6F-8472868276D1}"/>
            </c:ext>
          </c:extLst>
        </c:ser>
        <c:dLbls>
          <c:showLegendKey val="0"/>
          <c:showVal val="0"/>
          <c:showCatName val="0"/>
          <c:showSerName val="0"/>
          <c:showPercent val="0"/>
          <c:showBubbleSize val="0"/>
        </c:dLbls>
        <c:axId val="649293256"/>
        <c:axId val="649292928"/>
      </c:scatterChart>
      <c:valAx>
        <c:axId val="6492932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Stations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292928"/>
        <c:crosses val="autoZero"/>
        <c:crossBetween val="midCat"/>
      </c:valAx>
      <c:valAx>
        <c:axId val="649292928"/>
        <c:scaling>
          <c:orientation val="minMax"/>
          <c:max val="4"/>
          <c:min val="-1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Degrees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293256"/>
        <c:crosses val="autoZero"/>
        <c:crossBetween val="midCat"/>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F12B53-ABCB-4520-99F7-BA7D7A94F299}"/>
              </a:ext>
            </a:extLst>
          </p:cNvPr>
          <p:cNvSpPr>
            <a:spLocks noGrp="1"/>
          </p:cNvSpPr>
          <p:nvPr>
            <p:ph type="hdr" sz="quarter"/>
          </p:nvPr>
        </p:nvSpPr>
        <p:spPr>
          <a:xfrm>
            <a:off x="0" y="0"/>
            <a:ext cx="3025775" cy="463550"/>
          </a:xfrm>
          <a:prstGeom prst="rect">
            <a:avLst/>
          </a:prstGeom>
        </p:spPr>
        <p:txBody>
          <a:bodyPr vert="horz" lIns="92945" tIns="46472" rIns="92945" bIns="46472" rtlCol="0"/>
          <a:lstStyle>
            <a:lvl1pPr algn="l" eaLnBrk="1" hangingPunct="1">
              <a:spcBef>
                <a:spcPct val="20000"/>
              </a:spcBef>
              <a:buClr>
                <a:schemeClr val="tx1"/>
              </a:buClr>
              <a:buSzPct val="75000"/>
              <a:buFont typeface="Wingdings" pitchFamily="2" charset="2"/>
              <a:buChar char="l"/>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id="{78E9E845-AA45-46BC-9596-A51D7878EF4E}"/>
              </a:ext>
            </a:extLst>
          </p:cNvPr>
          <p:cNvSpPr>
            <a:spLocks noGrp="1"/>
          </p:cNvSpPr>
          <p:nvPr>
            <p:ph type="dt" idx="1"/>
          </p:nvPr>
        </p:nvSpPr>
        <p:spPr>
          <a:xfrm>
            <a:off x="3957638" y="0"/>
            <a:ext cx="3025775" cy="463550"/>
          </a:xfrm>
          <a:prstGeom prst="rect">
            <a:avLst/>
          </a:prstGeom>
        </p:spPr>
        <p:txBody>
          <a:bodyPr vert="horz" lIns="92945" tIns="46472" rIns="92945" bIns="46472" rtlCol="0"/>
          <a:lstStyle>
            <a:lvl1pPr algn="r" eaLnBrk="1" hangingPunct="1">
              <a:spcBef>
                <a:spcPct val="20000"/>
              </a:spcBef>
              <a:buClr>
                <a:schemeClr val="tx1"/>
              </a:buClr>
              <a:buSzPct val="75000"/>
              <a:buFont typeface="Wingdings" pitchFamily="2" charset="2"/>
              <a:buChar char="l"/>
              <a:defRPr sz="1200">
                <a:latin typeface="Arial" charset="0"/>
                <a:cs typeface="+mn-cs"/>
              </a:defRPr>
            </a:lvl1pPr>
          </a:lstStyle>
          <a:p>
            <a:pPr>
              <a:defRPr/>
            </a:pPr>
            <a:fld id="{10E11901-3820-4728-AC69-A003711FC35F}" type="datetimeFigureOut">
              <a:rPr lang="en-US"/>
              <a:pPr>
                <a:defRPr/>
              </a:pPr>
              <a:t>11/8/2018</a:t>
            </a:fld>
            <a:endParaRPr lang="en-US"/>
          </a:p>
        </p:txBody>
      </p:sp>
      <p:sp>
        <p:nvSpPr>
          <p:cNvPr id="4" name="Slide Image Placeholder 3">
            <a:extLst>
              <a:ext uri="{FF2B5EF4-FFF2-40B4-BE49-F238E27FC236}">
                <a16:creationId xmlns:a16="http://schemas.microsoft.com/office/drawing/2014/main" id="{F99C6139-64F2-4F9F-967A-96AD44397A48}"/>
              </a:ext>
            </a:extLst>
          </p:cNvPr>
          <p:cNvSpPr>
            <a:spLocks noGrp="1" noRot="1" noChangeAspect="1"/>
          </p:cNvSpPr>
          <p:nvPr>
            <p:ph type="sldImg" idx="2"/>
          </p:nvPr>
        </p:nvSpPr>
        <p:spPr>
          <a:xfrm>
            <a:off x="1173163" y="696913"/>
            <a:ext cx="4638675" cy="3479800"/>
          </a:xfrm>
          <a:prstGeom prst="rect">
            <a:avLst/>
          </a:prstGeom>
          <a:noFill/>
          <a:ln w="12700">
            <a:solidFill>
              <a:prstClr val="black"/>
            </a:solidFill>
          </a:ln>
        </p:spPr>
        <p:txBody>
          <a:bodyPr vert="horz" lIns="92945" tIns="46472" rIns="92945" bIns="46472" rtlCol="0" anchor="ctr"/>
          <a:lstStyle/>
          <a:p>
            <a:pPr lvl="0"/>
            <a:endParaRPr lang="en-US" noProof="0"/>
          </a:p>
        </p:txBody>
      </p:sp>
      <p:sp>
        <p:nvSpPr>
          <p:cNvPr id="5" name="Notes Placeholder 4">
            <a:extLst>
              <a:ext uri="{FF2B5EF4-FFF2-40B4-BE49-F238E27FC236}">
                <a16:creationId xmlns:a16="http://schemas.microsoft.com/office/drawing/2014/main" id="{E6558BA2-F5FA-44DB-A5AA-2D9B29A8F9A9}"/>
              </a:ext>
            </a:extLst>
          </p:cNvPr>
          <p:cNvSpPr>
            <a:spLocks noGrp="1"/>
          </p:cNvSpPr>
          <p:nvPr>
            <p:ph type="body" sz="quarter" idx="3"/>
          </p:nvPr>
        </p:nvSpPr>
        <p:spPr>
          <a:xfrm>
            <a:off x="696913" y="4410075"/>
            <a:ext cx="5591175" cy="4176713"/>
          </a:xfrm>
          <a:prstGeom prst="rect">
            <a:avLst/>
          </a:prstGeom>
        </p:spPr>
        <p:txBody>
          <a:bodyPr vert="horz" lIns="92945" tIns="46472" rIns="92945" bIns="4647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D836318-3E2D-4F7E-9248-4567DF317224}"/>
              </a:ext>
            </a:extLst>
          </p:cNvPr>
          <p:cNvSpPr>
            <a:spLocks noGrp="1"/>
          </p:cNvSpPr>
          <p:nvPr>
            <p:ph type="ftr" sz="quarter" idx="4"/>
          </p:nvPr>
        </p:nvSpPr>
        <p:spPr>
          <a:xfrm>
            <a:off x="0" y="8818563"/>
            <a:ext cx="3025775" cy="463550"/>
          </a:xfrm>
          <a:prstGeom prst="rect">
            <a:avLst/>
          </a:prstGeom>
        </p:spPr>
        <p:txBody>
          <a:bodyPr vert="horz" lIns="92945" tIns="46472" rIns="92945" bIns="46472" rtlCol="0" anchor="b"/>
          <a:lstStyle>
            <a:lvl1pPr algn="l" eaLnBrk="1" hangingPunct="1">
              <a:spcBef>
                <a:spcPct val="20000"/>
              </a:spcBef>
              <a:buClr>
                <a:schemeClr val="tx1"/>
              </a:buClr>
              <a:buSzPct val="75000"/>
              <a:buFont typeface="Wingdings" pitchFamily="2" charset="2"/>
              <a:buChar char="l"/>
              <a:defRPr sz="1200">
                <a:latin typeface="Arial"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0FBA6B59-EE76-430E-9A29-55E7A789347D}"/>
              </a:ext>
            </a:extLst>
          </p:cNvPr>
          <p:cNvSpPr>
            <a:spLocks noGrp="1"/>
          </p:cNvSpPr>
          <p:nvPr>
            <p:ph type="sldNum" sz="quarter" idx="5"/>
          </p:nvPr>
        </p:nvSpPr>
        <p:spPr>
          <a:xfrm>
            <a:off x="3957638" y="8818563"/>
            <a:ext cx="3025775" cy="463550"/>
          </a:xfrm>
          <a:prstGeom prst="rect">
            <a:avLst/>
          </a:prstGeom>
        </p:spPr>
        <p:txBody>
          <a:bodyPr vert="horz" wrap="square" lIns="92945" tIns="46472" rIns="92945" bIns="46472" numCol="1" anchor="b" anchorCtr="0" compatLnSpc="1">
            <a:prstTxWarp prst="textNoShape">
              <a:avLst/>
            </a:prstTxWarp>
          </a:bodyPr>
          <a:lstStyle>
            <a:lvl1pPr algn="r" eaLnBrk="1" hangingPunct="1">
              <a:spcBef>
                <a:spcPct val="20000"/>
              </a:spcBef>
              <a:buClr>
                <a:schemeClr val="tx1"/>
              </a:buClr>
              <a:buSzPct val="75000"/>
              <a:buFont typeface="Wingdings" panose="05000000000000000000" pitchFamily="2" charset="2"/>
              <a:buChar char="l"/>
              <a:defRPr sz="1200"/>
            </a:lvl1pPr>
          </a:lstStyle>
          <a:p>
            <a:pPr>
              <a:defRPr/>
            </a:pPr>
            <a:fld id="{6657B603-24EA-4355-A6F2-758EE973D7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00A97A6-3DE2-4677-924D-55E6C72788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2DCCFCA0-ADD4-4098-8E0C-58759D335F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Good Afternoon Everyone, If you don’t know me my name is Victor Grzelak and I am a RF engineer that works mostly with Booster, Main injector and Recycler. </a:t>
            </a:r>
          </a:p>
          <a:p>
            <a:endParaRPr lang="en-US" dirty="0"/>
          </a:p>
          <a:p>
            <a:r>
              <a:rPr lang="en-US" dirty="0"/>
              <a:t>Recently, I have been working with Tan and Chandra into analyzing potential RF driven losses.</a:t>
            </a:r>
          </a:p>
          <a:p>
            <a:endParaRPr lang="en-US" dirty="0"/>
          </a:p>
          <a:p>
            <a:r>
              <a:rPr lang="en-US" dirty="0"/>
              <a:t>I’ll Jump right in</a:t>
            </a:r>
          </a:p>
          <a:p>
            <a:pPr eaLnBrk="1" hangingPunct="1"/>
            <a:endParaRPr lang="en-US" altLang="en-US" dirty="0"/>
          </a:p>
        </p:txBody>
      </p:sp>
      <p:sp>
        <p:nvSpPr>
          <p:cNvPr id="7172" name="Slide Number Placeholder 3">
            <a:extLst>
              <a:ext uri="{FF2B5EF4-FFF2-40B4-BE49-F238E27FC236}">
                <a16:creationId xmlns:a16="http://schemas.microsoft.com/office/drawing/2014/main" id="{F95EE148-8C06-47D4-A625-A3B3BBCA39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695325" indent="-266700">
              <a:spcBef>
                <a:spcPct val="30000"/>
              </a:spcBef>
              <a:defRPr sz="1200">
                <a:solidFill>
                  <a:schemeClr val="tx1"/>
                </a:solidFill>
                <a:latin typeface="Calibri" panose="020F0502020204030204" pitchFamily="34" charset="0"/>
              </a:defRPr>
            </a:lvl2pPr>
            <a:lvl3pPr marL="1071563" indent="-212725">
              <a:spcBef>
                <a:spcPct val="30000"/>
              </a:spcBef>
              <a:defRPr sz="1200">
                <a:solidFill>
                  <a:schemeClr val="tx1"/>
                </a:solidFill>
                <a:latin typeface="Calibri" panose="020F0502020204030204" pitchFamily="34" charset="0"/>
              </a:defRPr>
            </a:lvl3pPr>
            <a:lvl4pPr marL="1500188" indent="-212725">
              <a:spcBef>
                <a:spcPct val="30000"/>
              </a:spcBef>
              <a:defRPr sz="1200">
                <a:solidFill>
                  <a:schemeClr val="tx1"/>
                </a:solidFill>
                <a:latin typeface="Calibri" panose="020F0502020204030204" pitchFamily="34" charset="0"/>
              </a:defRPr>
            </a:lvl4pPr>
            <a:lvl5pPr marL="1928813" indent="-212725">
              <a:spcBef>
                <a:spcPct val="30000"/>
              </a:spcBef>
              <a:defRPr sz="1200">
                <a:solidFill>
                  <a:schemeClr val="tx1"/>
                </a:solidFill>
                <a:latin typeface="Calibri" panose="020F0502020204030204" pitchFamily="34" charset="0"/>
              </a:defRPr>
            </a:lvl5pPr>
            <a:lvl6pPr marL="2386013" indent="-212725" eaLnBrk="0" fontAlgn="base" hangingPunct="0">
              <a:spcBef>
                <a:spcPct val="30000"/>
              </a:spcBef>
              <a:spcAft>
                <a:spcPct val="0"/>
              </a:spcAft>
              <a:defRPr sz="1200">
                <a:solidFill>
                  <a:schemeClr val="tx1"/>
                </a:solidFill>
                <a:latin typeface="Calibri" panose="020F0502020204030204" pitchFamily="34" charset="0"/>
              </a:defRPr>
            </a:lvl6pPr>
            <a:lvl7pPr marL="2843213" indent="-212725" eaLnBrk="0" fontAlgn="base" hangingPunct="0">
              <a:spcBef>
                <a:spcPct val="30000"/>
              </a:spcBef>
              <a:spcAft>
                <a:spcPct val="0"/>
              </a:spcAft>
              <a:defRPr sz="1200">
                <a:solidFill>
                  <a:schemeClr val="tx1"/>
                </a:solidFill>
                <a:latin typeface="Calibri" panose="020F0502020204030204" pitchFamily="34" charset="0"/>
              </a:defRPr>
            </a:lvl7pPr>
            <a:lvl8pPr marL="3300413" indent="-212725" eaLnBrk="0" fontAlgn="base" hangingPunct="0">
              <a:spcBef>
                <a:spcPct val="30000"/>
              </a:spcBef>
              <a:spcAft>
                <a:spcPct val="0"/>
              </a:spcAft>
              <a:defRPr sz="1200">
                <a:solidFill>
                  <a:schemeClr val="tx1"/>
                </a:solidFill>
                <a:latin typeface="Calibri" panose="020F0502020204030204" pitchFamily="34" charset="0"/>
              </a:defRPr>
            </a:lvl8pPr>
            <a:lvl9pPr marL="3757613" indent="-2127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CC6FAAA4-071C-4F9B-A948-6B526B913E91}" type="slidenum">
              <a:rPr lang="en-US" altLang="en-US" smtClean="0">
                <a:solidFill>
                  <a:schemeClr val="accent1"/>
                </a:solidFill>
                <a:latin typeface="Arial" panose="020B0604020202020204" pitchFamily="34" charset="0"/>
              </a:rPr>
              <a:pPr>
                <a:spcBef>
                  <a:spcPct val="20000"/>
                </a:spcBef>
              </a:pPr>
              <a:t>1</a:t>
            </a:fld>
            <a:endParaRPr lang="en-US" altLang="en-US">
              <a:solidFill>
                <a:schemeClr val="accent1"/>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57B603-24EA-4355-A6F2-758EE973D7A5}" type="slidenum">
              <a:rPr lang="en-US" altLang="en-US" smtClean="0"/>
              <a:pPr>
                <a:defRPr/>
              </a:pPr>
              <a:t>10</a:t>
            </a:fld>
            <a:endParaRPr lang="en-US" altLang="en-US"/>
          </a:p>
        </p:txBody>
      </p:sp>
    </p:spTree>
    <p:extLst>
      <p:ext uri="{BB962C8B-B14F-4D97-AF65-F5344CB8AC3E}">
        <p14:creationId xmlns:p14="http://schemas.microsoft.com/office/powerpoint/2010/main" val="3608427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partial image of the Booster fanout system. At each junction there is the possibility of deleterious phase deviations.</a:t>
            </a:r>
          </a:p>
        </p:txBody>
      </p:sp>
      <p:sp>
        <p:nvSpPr>
          <p:cNvPr id="4" name="Slide Number Placeholder 3"/>
          <p:cNvSpPr>
            <a:spLocks noGrp="1"/>
          </p:cNvSpPr>
          <p:nvPr>
            <p:ph type="sldNum" sz="quarter" idx="10"/>
          </p:nvPr>
        </p:nvSpPr>
        <p:spPr/>
        <p:txBody>
          <a:bodyPr/>
          <a:lstStyle/>
          <a:p>
            <a:pPr>
              <a:defRPr/>
            </a:pPr>
            <a:fld id="{6657B603-24EA-4355-A6F2-758EE973D7A5}" type="slidenum">
              <a:rPr lang="en-US" altLang="en-US" smtClean="0"/>
              <a:pPr>
                <a:defRPr/>
              </a:pPr>
              <a:t>14</a:t>
            </a:fld>
            <a:endParaRPr lang="en-US" altLang="en-US"/>
          </a:p>
        </p:txBody>
      </p:sp>
    </p:spTree>
    <p:extLst>
      <p:ext uri="{BB962C8B-B14F-4D97-AF65-F5344CB8AC3E}">
        <p14:creationId xmlns:p14="http://schemas.microsoft.com/office/powerpoint/2010/main" val="223447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first 5 milliseconds Booster looses 5% of efficiency. This seems to be the case at varying intensities as was seen in BD6153.</a:t>
            </a:r>
          </a:p>
          <a:p>
            <a:endParaRPr lang="en-US" dirty="0"/>
          </a:p>
          <a:p>
            <a:r>
              <a:rPr lang="en-US" dirty="0"/>
              <a:t> One potential cause for this is a longitudinal growth during the paraphrase process.</a:t>
            </a:r>
          </a:p>
          <a:p>
            <a:endParaRPr lang="en-US" dirty="0"/>
          </a:p>
          <a:p>
            <a:r>
              <a:rPr lang="en-US" dirty="0"/>
              <a:t>One method of measuring longitudinal growth was via the now referred to “notch method”. Where the structure and duration of the momentum allows for calculation of emittance and RF imparted upon the beam.</a:t>
            </a:r>
          </a:p>
          <a:p>
            <a:endParaRPr lang="en-US" dirty="0"/>
          </a:p>
          <a:p>
            <a:r>
              <a:rPr lang="en-US" dirty="0"/>
              <a:t>In simulations the RF off should amount to a symmetric filling. The Right is zero RF and the Left is 10 degrees of phase error.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657B603-24EA-4355-A6F2-758EE973D7A5}" type="slidenum">
              <a:rPr lang="en-US" altLang="en-US" smtClean="0"/>
              <a:pPr>
                <a:defRPr/>
              </a:pPr>
              <a:t>2</a:t>
            </a:fld>
            <a:endParaRPr lang="en-US" altLang="en-US"/>
          </a:p>
        </p:txBody>
      </p:sp>
    </p:spTree>
    <p:extLst>
      <p:ext uri="{BB962C8B-B14F-4D97-AF65-F5344CB8AC3E}">
        <p14:creationId xmlns:p14="http://schemas.microsoft.com/office/powerpoint/2010/main" val="330281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t>
            </a:r>
            <a:r>
              <a:rPr lang="en-US" dirty="0" err="1"/>
              <a:t>paraphase</a:t>
            </a:r>
            <a:r>
              <a:rPr lang="en-US" dirty="0"/>
              <a:t> RF Vectoring is not set not set to cancel in operational curves, </a:t>
            </a:r>
            <a:r>
              <a:rPr lang="en-US" dirty="0" err="1"/>
              <a:t>bifrocated</a:t>
            </a:r>
            <a:r>
              <a:rPr lang="en-US" dirty="0"/>
              <a:t> as intentional and unintentional.</a:t>
            </a:r>
          </a:p>
          <a:p>
            <a:endParaRPr lang="en-US" dirty="0"/>
          </a:p>
          <a:p>
            <a:r>
              <a:rPr lang="en-US" dirty="0" err="1"/>
              <a:t>Paraphase</a:t>
            </a:r>
            <a:r>
              <a:rPr lang="en-US" dirty="0"/>
              <a:t> value is constructed of an offset, PC1OFF, and the PARAT curve . </a:t>
            </a:r>
          </a:p>
          <a:p>
            <a:r>
              <a:rPr lang="en-US" dirty="0"/>
              <a:t>The true-</a:t>
            </a:r>
            <a:r>
              <a:rPr lang="en-US" dirty="0" err="1"/>
              <a:t>paraphase</a:t>
            </a:r>
            <a:r>
              <a:rPr lang="en-US" dirty="0"/>
              <a:t> as we </a:t>
            </a:r>
            <a:r>
              <a:rPr lang="en-US" dirty="0" err="1"/>
              <a:t>refered</a:t>
            </a:r>
            <a:r>
              <a:rPr lang="en-US" dirty="0"/>
              <a:t> to it in our notes is the summation of these two values.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657B603-24EA-4355-A6F2-758EE973D7A5}" type="slidenum">
              <a:rPr lang="en-US" altLang="en-US" smtClean="0"/>
              <a:pPr>
                <a:defRPr/>
              </a:pPr>
              <a:t>3</a:t>
            </a:fld>
            <a:endParaRPr lang="en-US" altLang="en-US"/>
          </a:p>
        </p:txBody>
      </p:sp>
    </p:spTree>
    <p:extLst>
      <p:ext uri="{BB962C8B-B14F-4D97-AF65-F5344CB8AC3E}">
        <p14:creationId xmlns:p14="http://schemas.microsoft.com/office/powerpoint/2010/main" val="2356154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transfer function of the </a:t>
            </a:r>
            <a:r>
              <a:rPr lang="en-US" dirty="0" err="1"/>
              <a:t>paraphase</a:t>
            </a:r>
            <a:r>
              <a:rPr lang="en-US" dirty="0"/>
              <a:t> module is a strange one. </a:t>
            </a:r>
          </a:p>
          <a:p>
            <a:endParaRPr lang="en-US" dirty="0"/>
          </a:p>
          <a:p>
            <a:r>
              <a:rPr lang="en-US" dirty="0"/>
              <a:t>X axis- </a:t>
            </a:r>
            <a:r>
              <a:rPr lang="en-US" dirty="0" err="1"/>
              <a:t>Paraphase</a:t>
            </a:r>
            <a:r>
              <a:rPr lang="en-US" dirty="0"/>
              <a:t> value</a:t>
            </a:r>
          </a:p>
          <a:p>
            <a:r>
              <a:rPr lang="en-US" dirty="0" err="1"/>
              <a:t>Yelow</a:t>
            </a:r>
            <a:r>
              <a:rPr lang="en-US" dirty="0"/>
              <a:t> and Red traces are fan out and fan back respectively</a:t>
            </a:r>
          </a:p>
          <a:p>
            <a:r>
              <a:rPr lang="en-US" dirty="0"/>
              <a:t>Green trace is the RF Sum magnitude.</a:t>
            </a:r>
          </a:p>
          <a:p>
            <a:endParaRPr lang="en-US" dirty="0"/>
          </a:p>
          <a:p>
            <a:r>
              <a:rPr lang="en-US" dirty="0"/>
              <a:t>As you can see after the zero point it is possible for the curve to go past 180 degrees.</a:t>
            </a:r>
          </a:p>
          <a:p>
            <a:endParaRPr lang="en-US" dirty="0"/>
          </a:p>
          <a:p>
            <a:r>
              <a:rPr lang="en-US" dirty="0"/>
              <a:t>This point confirmed the RF sum of zero was 9.71</a:t>
            </a:r>
          </a:p>
        </p:txBody>
      </p:sp>
      <p:sp>
        <p:nvSpPr>
          <p:cNvPr id="4" name="Slide Number Placeholder 3"/>
          <p:cNvSpPr>
            <a:spLocks noGrp="1"/>
          </p:cNvSpPr>
          <p:nvPr>
            <p:ph type="sldNum" sz="quarter" idx="10"/>
          </p:nvPr>
        </p:nvSpPr>
        <p:spPr/>
        <p:txBody>
          <a:bodyPr/>
          <a:lstStyle/>
          <a:p>
            <a:pPr>
              <a:defRPr/>
            </a:pPr>
            <a:fld id="{6657B603-24EA-4355-A6F2-758EE973D7A5}" type="slidenum">
              <a:rPr lang="en-US" altLang="en-US" smtClean="0"/>
              <a:pPr>
                <a:defRPr/>
              </a:pPr>
              <a:t>4</a:t>
            </a:fld>
            <a:endParaRPr lang="en-US" altLang="en-US"/>
          </a:p>
        </p:txBody>
      </p:sp>
    </p:spTree>
    <p:extLst>
      <p:ext uri="{BB962C8B-B14F-4D97-AF65-F5344CB8AC3E}">
        <p14:creationId xmlns:p14="http://schemas.microsoft.com/office/powerpoint/2010/main" val="281414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mapping the RF sum vs the </a:t>
            </a:r>
            <a:r>
              <a:rPr lang="en-US" dirty="0" err="1"/>
              <a:t>paraphase</a:t>
            </a:r>
            <a:r>
              <a:rPr lang="en-US" dirty="0"/>
              <a:t> magnitude allowed us to approximate the transfer function for later use.</a:t>
            </a:r>
          </a:p>
        </p:txBody>
      </p:sp>
      <p:sp>
        <p:nvSpPr>
          <p:cNvPr id="4" name="Slide Number Placeholder 3"/>
          <p:cNvSpPr>
            <a:spLocks noGrp="1"/>
          </p:cNvSpPr>
          <p:nvPr>
            <p:ph type="sldNum" sz="quarter" idx="10"/>
          </p:nvPr>
        </p:nvSpPr>
        <p:spPr/>
        <p:txBody>
          <a:bodyPr/>
          <a:lstStyle/>
          <a:p>
            <a:pPr>
              <a:defRPr/>
            </a:pPr>
            <a:fld id="{6657B603-24EA-4355-A6F2-758EE973D7A5}" type="slidenum">
              <a:rPr lang="en-US" altLang="en-US" smtClean="0"/>
              <a:pPr>
                <a:defRPr/>
              </a:pPr>
              <a:t>5</a:t>
            </a:fld>
            <a:endParaRPr lang="en-US" altLang="en-US"/>
          </a:p>
        </p:txBody>
      </p:sp>
    </p:spTree>
    <p:extLst>
      <p:ext uri="{BB962C8B-B14F-4D97-AF65-F5344CB8AC3E}">
        <p14:creationId xmlns:p14="http://schemas.microsoft.com/office/powerpoint/2010/main" val="2071128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Beam also Mirrors this RF waist as is shown on the resistive wall monitor, the green trace.</a:t>
            </a:r>
          </a:p>
        </p:txBody>
      </p:sp>
      <p:sp>
        <p:nvSpPr>
          <p:cNvPr id="4" name="Slide Number Placeholder 3"/>
          <p:cNvSpPr>
            <a:spLocks noGrp="1"/>
          </p:cNvSpPr>
          <p:nvPr>
            <p:ph type="sldNum" sz="quarter" idx="10"/>
          </p:nvPr>
        </p:nvSpPr>
        <p:spPr/>
        <p:txBody>
          <a:bodyPr/>
          <a:lstStyle/>
          <a:p>
            <a:pPr>
              <a:defRPr/>
            </a:pPr>
            <a:fld id="{6657B603-24EA-4355-A6F2-758EE973D7A5}" type="slidenum">
              <a:rPr lang="en-US" altLang="en-US" smtClean="0"/>
              <a:pPr>
                <a:defRPr/>
              </a:pPr>
              <a:t>6</a:t>
            </a:fld>
            <a:endParaRPr lang="en-US" altLang="en-US"/>
          </a:p>
        </p:txBody>
      </p:sp>
    </p:spTree>
    <p:extLst>
      <p:ext uri="{BB962C8B-B14F-4D97-AF65-F5344CB8AC3E}">
        <p14:creationId xmlns:p14="http://schemas.microsoft.com/office/powerpoint/2010/main" val="2379908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remove global errors from the equation we developed a simple experiment to measure the imparted RF on the beam using 2 stations at a time. </a:t>
            </a:r>
          </a:p>
          <a:p>
            <a:r>
              <a:rPr lang="en-US" dirty="0"/>
              <a:t>With matched magnitudes and a fixed </a:t>
            </a:r>
            <a:r>
              <a:rPr lang="en-US" dirty="0" err="1"/>
              <a:t>paraphase</a:t>
            </a:r>
            <a:r>
              <a:rPr lang="en-US" dirty="0"/>
              <a:t>. </a:t>
            </a:r>
          </a:p>
        </p:txBody>
      </p:sp>
      <p:sp>
        <p:nvSpPr>
          <p:cNvPr id="4" name="Slide Number Placeholder 3"/>
          <p:cNvSpPr>
            <a:spLocks noGrp="1"/>
          </p:cNvSpPr>
          <p:nvPr>
            <p:ph type="sldNum" sz="quarter" idx="10"/>
          </p:nvPr>
        </p:nvSpPr>
        <p:spPr/>
        <p:txBody>
          <a:bodyPr/>
          <a:lstStyle/>
          <a:p>
            <a:pPr>
              <a:defRPr/>
            </a:pPr>
            <a:fld id="{6657B603-24EA-4355-A6F2-758EE973D7A5}" type="slidenum">
              <a:rPr lang="en-US" altLang="en-US" smtClean="0"/>
              <a:pPr>
                <a:defRPr/>
              </a:pPr>
              <a:t>7</a:t>
            </a:fld>
            <a:endParaRPr lang="en-US" altLang="en-US"/>
          </a:p>
        </p:txBody>
      </p:sp>
    </p:spTree>
    <p:extLst>
      <p:ext uri="{BB962C8B-B14F-4D97-AF65-F5344CB8AC3E}">
        <p14:creationId xmlns:p14="http://schemas.microsoft.com/office/powerpoint/2010/main" val="2537643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closed loop in our operation that </a:t>
            </a:r>
            <a:r>
              <a:rPr lang="en-US" dirty="0" err="1"/>
              <a:t>guarentees</a:t>
            </a:r>
            <a:r>
              <a:rPr lang="en-US" dirty="0"/>
              <a:t> the FB to be in phase with the fanout.</a:t>
            </a:r>
          </a:p>
          <a:p>
            <a:r>
              <a:rPr lang="en-US" dirty="0"/>
              <a:t>We inserted the Offset at this point.</a:t>
            </a:r>
          </a:p>
        </p:txBody>
      </p:sp>
      <p:sp>
        <p:nvSpPr>
          <p:cNvPr id="4" name="Slide Number Placeholder 3"/>
          <p:cNvSpPr>
            <a:spLocks noGrp="1"/>
          </p:cNvSpPr>
          <p:nvPr>
            <p:ph type="sldNum" sz="quarter" idx="10"/>
          </p:nvPr>
        </p:nvSpPr>
        <p:spPr/>
        <p:txBody>
          <a:bodyPr/>
          <a:lstStyle/>
          <a:p>
            <a:pPr>
              <a:defRPr/>
            </a:pPr>
            <a:fld id="{6657B603-24EA-4355-A6F2-758EE973D7A5}" type="slidenum">
              <a:rPr lang="en-US" altLang="en-US" smtClean="0"/>
              <a:pPr>
                <a:defRPr/>
              </a:pPr>
              <a:t>8</a:t>
            </a:fld>
            <a:endParaRPr lang="en-US" altLang="en-US"/>
          </a:p>
        </p:txBody>
      </p:sp>
    </p:spTree>
    <p:extLst>
      <p:ext uri="{BB962C8B-B14F-4D97-AF65-F5344CB8AC3E}">
        <p14:creationId xmlns:p14="http://schemas.microsoft.com/office/powerpoint/2010/main" val="241599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scope traces here are showing what happens with respect to time and frequency with station 3 and 4 on.</a:t>
            </a:r>
          </a:p>
        </p:txBody>
      </p:sp>
      <p:sp>
        <p:nvSpPr>
          <p:cNvPr id="4" name="Slide Number Placeholder 3"/>
          <p:cNvSpPr>
            <a:spLocks noGrp="1"/>
          </p:cNvSpPr>
          <p:nvPr>
            <p:ph type="sldNum" sz="quarter" idx="10"/>
          </p:nvPr>
        </p:nvSpPr>
        <p:spPr/>
        <p:txBody>
          <a:bodyPr/>
          <a:lstStyle/>
          <a:p>
            <a:pPr>
              <a:defRPr/>
            </a:pPr>
            <a:fld id="{6657B603-24EA-4355-A6F2-758EE973D7A5}" type="slidenum">
              <a:rPr lang="en-US" altLang="en-US" smtClean="0"/>
              <a:pPr>
                <a:defRPr/>
              </a:pPr>
              <a:t>9</a:t>
            </a:fld>
            <a:endParaRPr lang="en-US" altLang="en-US"/>
          </a:p>
        </p:txBody>
      </p:sp>
    </p:spTree>
    <p:extLst>
      <p:ext uri="{BB962C8B-B14F-4D97-AF65-F5344CB8AC3E}">
        <p14:creationId xmlns:p14="http://schemas.microsoft.com/office/powerpoint/2010/main" val="1913002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a:extLst>
              <a:ext uri="{FF2B5EF4-FFF2-40B4-BE49-F238E27FC236}">
                <a16:creationId xmlns:a16="http://schemas.microsoft.com/office/drawing/2014/main" id="{642ACC9D-56F7-4B4C-B01D-1A9372388156}"/>
              </a:ext>
            </a:extLst>
          </p:cNvPr>
          <p:cNvGrpSpPr>
            <a:grpSpLocks/>
          </p:cNvGrpSpPr>
          <p:nvPr/>
        </p:nvGrpSpPr>
        <p:grpSpPr bwMode="auto">
          <a:xfrm>
            <a:off x="-382588" y="0"/>
            <a:ext cx="9932988" cy="6858000"/>
            <a:chOff x="-382404" y="0"/>
            <a:chExt cx="9932332" cy="6858000"/>
          </a:xfrm>
        </p:grpSpPr>
        <p:grpSp>
          <p:nvGrpSpPr>
            <p:cNvPr id="5" name="Group 44">
              <a:extLst>
                <a:ext uri="{FF2B5EF4-FFF2-40B4-BE49-F238E27FC236}">
                  <a16:creationId xmlns:a16="http://schemas.microsoft.com/office/drawing/2014/main" id="{7923436B-4368-4CB1-ABA8-CD0E8BA2F78C}"/>
                </a:ext>
              </a:extLst>
            </p:cNvPr>
            <p:cNvGrpSpPr>
              <a:grpSpLocks/>
            </p:cNvGrpSpPr>
            <p:nvPr/>
          </p:nvGrpSpPr>
          <p:grpSpPr bwMode="auto">
            <a:xfrm>
              <a:off x="0" y="0"/>
              <a:ext cx="9144000" cy="6858000"/>
              <a:chOff x="0" y="0"/>
              <a:chExt cx="9144000" cy="6858000"/>
            </a:xfrm>
          </p:grpSpPr>
          <p:grpSp>
            <p:nvGrpSpPr>
              <p:cNvPr id="28" name="Group 4">
                <a:extLst>
                  <a:ext uri="{FF2B5EF4-FFF2-40B4-BE49-F238E27FC236}">
                    <a16:creationId xmlns:a16="http://schemas.microsoft.com/office/drawing/2014/main" id="{9D37C6C3-0E9D-4ADC-AB41-E6054991FD81}"/>
                  </a:ext>
                </a:extLst>
              </p:cNvPr>
              <p:cNvGrpSpPr>
                <a:grpSpLocks/>
              </p:cNvGrpSpPr>
              <p:nvPr/>
            </p:nvGrpSpPr>
            <p:grpSpPr bwMode="auto">
              <a:xfrm>
                <a:off x="0" y="0"/>
                <a:ext cx="2514600" cy="6858000"/>
                <a:chOff x="0" y="0"/>
                <a:chExt cx="2514600" cy="6858000"/>
              </a:xfrm>
            </p:grpSpPr>
            <p:sp>
              <p:nvSpPr>
                <p:cNvPr id="40" name="Rectangle 39">
                  <a:extLst>
                    <a:ext uri="{FF2B5EF4-FFF2-40B4-BE49-F238E27FC236}">
                      <a16:creationId xmlns:a16="http://schemas.microsoft.com/office/drawing/2014/main" id="{90CF688B-6D56-473C-9A2D-450A608592DC}"/>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1" name="Rectangle 2">
                  <a:extLst>
                    <a:ext uri="{FF2B5EF4-FFF2-40B4-BE49-F238E27FC236}">
                      <a16:creationId xmlns:a16="http://schemas.microsoft.com/office/drawing/2014/main" id="{2B118FFD-4014-4B04-BB82-27D7D9BE342E}"/>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2" name="Rectangle 3">
                  <a:extLst>
                    <a:ext uri="{FF2B5EF4-FFF2-40B4-BE49-F238E27FC236}">
                      <a16:creationId xmlns:a16="http://schemas.microsoft.com/office/drawing/2014/main" id="{FD756A84-4B4D-4893-AB4B-567C76A46652}"/>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grpSp>
          <p:grpSp>
            <p:nvGrpSpPr>
              <p:cNvPr id="29" name="Group 5">
                <a:extLst>
                  <a:ext uri="{FF2B5EF4-FFF2-40B4-BE49-F238E27FC236}">
                    <a16:creationId xmlns:a16="http://schemas.microsoft.com/office/drawing/2014/main" id="{D5C72227-4B4C-4D81-9B00-57B5C6A33A37}"/>
                  </a:ext>
                </a:extLst>
              </p:cNvPr>
              <p:cNvGrpSpPr>
                <a:grpSpLocks/>
              </p:cNvGrpSpPr>
              <p:nvPr/>
            </p:nvGrpSpPr>
            <p:grpSpPr bwMode="auto">
              <a:xfrm>
                <a:off x="422910" y="0"/>
                <a:ext cx="2514600" cy="6858000"/>
                <a:chOff x="0" y="0"/>
                <a:chExt cx="2514600" cy="6858000"/>
              </a:xfrm>
            </p:grpSpPr>
            <p:sp>
              <p:nvSpPr>
                <p:cNvPr id="37" name="Rectangle 36">
                  <a:extLst>
                    <a:ext uri="{FF2B5EF4-FFF2-40B4-BE49-F238E27FC236}">
                      <a16:creationId xmlns:a16="http://schemas.microsoft.com/office/drawing/2014/main" id="{A80B2ACA-3E04-4938-AA33-A7F193BD7C19}"/>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38" name="Rectangle 37">
                  <a:extLst>
                    <a:ext uri="{FF2B5EF4-FFF2-40B4-BE49-F238E27FC236}">
                      <a16:creationId xmlns:a16="http://schemas.microsoft.com/office/drawing/2014/main" id="{571B1161-18BD-4CE8-B6DF-FA83BA517A93}"/>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39" name="Rectangle 38">
                  <a:extLst>
                    <a:ext uri="{FF2B5EF4-FFF2-40B4-BE49-F238E27FC236}">
                      <a16:creationId xmlns:a16="http://schemas.microsoft.com/office/drawing/2014/main" id="{226F323C-4D07-4075-90E2-12711C10CF65}"/>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grpSp>
          <p:grpSp>
            <p:nvGrpSpPr>
              <p:cNvPr id="30" name="Group 9">
                <a:extLst>
                  <a:ext uri="{FF2B5EF4-FFF2-40B4-BE49-F238E27FC236}">
                    <a16:creationId xmlns:a16="http://schemas.microsoft.com/office/drawing/2014/main" id="{994E8524-F374-4353-9D14-312C75EFCD28}"/>
                  </a:ext>
                </a:extLst>
              </p:cNvPr>
              <p:cNvGrpSpPr>
                <a:grpSpLocks/>
              </p:cNvGrpSpPr>
              <p:nvPr/>
            </p:nvGrpSpPr>
            <p:grpSpPr bwMode="auto">
              <a:xfrm rot="10800000">
                <a:off x="6629400" y="0"/>
                <a:ext cx="2514600" cy="6858000"/>
                <a:chOff x="0" y="0"/>
                <a:chExt cx="2514600" cy="6858000"/>
              </a:xfrm>
            </p:grpSpPr>
            <p:sp>
              <p:nvSpPr>
                <p:cNvPr id="34" name="Rectangle 33">
                  <a:extLst>
                    <a:ext uri="{FF2B5EF4-FFF2-40B4-BE49-F238E27FC236}">
                      <a16:creationId xmlns:a16="http://schemas.microsoft.com/office/drawing/2014/main" id="{0E90278C-E16B-4264-ABD8-4285128DE620}"/>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35" name="Rectangle 34">
                  <a:extLst>
                    <a:ext uri="{FF2B5EF4-FFF2-40B4-BE49-F238E27FC236}">
                      <a16:creationId xmlns:a16="http://schemas.microsoft.com/office/drawing/2014/main" id="{F911DDE7-B324-4BE5-BB5D-D84C297CF195}"/>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36" name="Rectangle 35">
                  <a:extLst>
                    <a:ext uri="{FF2B5EF4-FFF2-40B4-BE49-F238E27FC236}">
                      <a16:creationId xmlns:a16="http://schemas.microsoft.com/office/drawing/2014/main" id="{6E471C54-B41A-4A37-80E6-4BC8DD44E448}"/>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grpSp>
          <p:sp>
            <p:nvSpPr>
              <p:cNvPr id="31" name="Rectangle 30">
                <a:extLst>
                  <a:ext uri="{FF2B5EF4-FFF2-40B4-BE49-F238E27FC236}">
                    <a16:creationId xmlns:a16="http://schemas.microsoft.com/office/drawing/2014/main" id="{34D07806-AC59-431C-B557-1FA04747CAEB}"/>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32" name="Rectangle 31">
                <a:extLst>
                  <a:ext uri="{FF2B5EF4-FFF2-40B4-BE49-F238E27FC236}">
                    <a16:creationId xmlns:a16="http://schemas.microsoft.com/office/drawing/2014/main" id="{65A1C8C0-9EC8-4445-AA9F-42E799AC9F11}"/>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33" name="Rectangle 32">
                <a:extLst>
                  <a:ext uri="{FF2B5EF4-FFF2-40B4-BE49-F238E27FC236}">
                    <a16:creationId xmlns:a16="http://schemas.microsoft.com/office/drawing/2014/main" id="{58823AED-75C7-4BB6-920E-F016540F688E}"/>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grpSp>
        <p:sp>
          <p:nvSpPr>
            <p:cNvPr id="6" name="Freeform 62">
              <a:extLst>
                <a:ext uri="{FF2B5EF4-FFF2-40B4-BE49-F238E27FC236}">
                  <a16:creationId xmlns:a16="http://schemas.microsoft.com/office/drawing/2014/main" id="{725B9B15-8DA4-4115-8B69-2E3ADA13CDE1}"/>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7" name="Freeform 63">
              <a:extLst>
                <a:ext uri="{FF2B5EF4-FFF2-40B4-BE49-F238E27FC236}">
                  <a16:creationId xmlns:a16="http://schemas.microsoft.com/office/drawing/2014/main" id="{88EAC103-C827-4F0D-8219-596D1CE1CB7F}"/>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8" name="Freeform 64">
              <a:extLst>
                <a:ext uri="{FF2B5EF4-FFF2-40B4-BE49-F238E27FC236}">
                  <a16:creationId xmlns:a16="http://schemas.microsoft.com/office/drawing/2014/main" id="{055FD8FA-B4CE-4E44-8A5C-2830DEBF6C33}"/>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9" name="Freeform 66">
              <a:extLst>
                <a:ext uri="{FF2B5EF4-FFF2-40B4-BE49-F238E27FC236}">
                  <a16:creationId xmlns:a16="http://schemas.microsoft.com/office/drawing/2014/main" id="{5029450A-0D50-4E92-9DBD-93FABDB5EEAA}"/>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0" name="Freeform 67">
              <a:extLst>
                <a:ext uri="{FF2B5EF4-FFF2-40B4-BE49-F238E27FC236}">
                  <a16:creationId xmlns:a16="http://schemas.microsoft.com/office/drawing/2014/main" id="{7E0CD26B-9AD5-4584-9543-E6A2EEAC8618}"/>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1" name="Hexagon 10">
              <a:extLst>
                <a:ext uri="{FF2B5EF4-FFF2-40B4-BE49-F238E27FC236}">
                  <a16:creationId xmlns:a16="http://schemas.microsoft.com/office/drawing/2014/main" id="{A25ACD41-25BF-4642-A1F8-6F6E9097357F}"/>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2" name="Hexagon 11">
              <a:extLst>
                <a:ext uri="{FF2B5EF4-FFF2-40B4-BE49-F238E27FC236}">
                  <a16:creationId xmlns:a16="http://schemas.microsoft.com/office/drawing/2014/main" id="{5D8248BA-0726-4778-A470-C58EF92E9AA2}"/>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3" name="Hexagon 12">
              <a:extLst>
                <a:ext uri="{FF2B5EF4-FFF2-40B4-BE49-F238E27FC236}">
                  <a16:creationId xmlns:a16="http://schemas.microsoft.com/office/drawing/2014/main" id="{CDD8FDC4-EC15-43E2-B8ED-14A96CFBE357}"/>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4" name="Hexagon 13">
              <a:extLst>
                <a:ext uri="{FF2B5EF4-FFF2-40B4-BE49-F238E27FC236}">
                  <a16:creationId xmlns:a16="http://schemas.microsoft.com/office/drawing/2014/main" id="{1483980E-909B-4105-8305-032B75028646}"/>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5" name="Hexagon 14">
              <a:extLst>
                <a:ext uri="{FF2B5EF4-FFF2-40B4-BE49-F238E27FC236}">
                  <a16:creationId xmlns:a16="http://schemas.microsoft.com/office/drawing/2014/main" id="{882CD9D1-EFA6-4B39-9002-077A546C90D4}"/>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6" name="Freeform 75">
              <a:extLst>
                <a:ext uri="{FF2B5EF4-FFF2-40B4-BE49-F238E27FC236}">
                  <a16:creationId xmlns:a16="http://schemas.microsoft.com/office/drawing/2014/main" id="{D2661F1E-8DE2-498E-9CAF-27D787D7BBC0}"/>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7" name="Hexagon 16">
              <a:extLst>
                <a:ext uri="{FF2B5EF4-FFF2-40B4-BE49-F238E27FC236}">
                  <a16:creationId xmlns:a16="http://schemas.microsoft.com/office/drawing/2014/main" id="{9A92812A-F87F-47A1-AEFE-7B8219F6EDC6}"/>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8" name="Hexagon 17">
              <a:extLst>
                <a:ext uri="{FF2B5EF4-FFF2-40B4-BE49-F238E27FC236}">
                  <a16:creationId xmlns:a16="http://schemas.microsoft.com/office/drawing/2014/main" id="{28928DC7-6ED7-445F-8BA0-D72DAEE91DDD}"/>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9" name="Hexagon 18">
              <a:extLst>
                <a:ext uri="{FF2B5EF4-FFF2-40B4-BE49-F238E27FC236}">
                  <a16:creationId xmlns:a16="http://schemas.microsoft.com/office/drawing/2014/main" id="{84905B80-8B9B-422A-A43F-B1B32ADA785A}"/>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0" name="Hexagon 19">
              <a:extLst>
                <a:ext uri="{FF2B5EF4-FFF2-40B4-BE49-F238E27FC236}">
                  <a16:creationId xmlns:a16="http://schemas.microsoft.com/office/drawing/2014/main" id="{018C64CC-DEA1-4773-B14C-98ACB481C250}"/>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1" name="Hexagon 20">
              <a:extLst>
                <a:ext uri="{FF2B5EF4-FFF2-40B4-BE49-F238E27FC236}">
                  <a16:creationId xmlns:a16="http://schemas.microsoft.com/office/drawing/2014/main" id="{CC46150C-AD62-43B1-A51C-16A8E4CF8153}"/>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2" name="Hexagon 21">
              <a:extLst>
                <a:ext uri="{FF2B5EF4-FFF2-40B4-BE49-F238E27FC236}">
                  <a16:creationId xmlns:a16="http://schemas.microsoft.com/office/drawing/2014/main" id="{48DA32D4-B7E1-4147-95D2-E538D5AE6747}"/>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3" name="Hexagon 22">
              <a:extLst>
                <a:ext uri="{FF2B5EF4-FFF2-40B4-BE49-F238E27FC236}">
                  <a16:creationId xmlns:a16="http://schemas.microsoft.com/office/drawing/2014/main" id="{BFDC8D90-BE3B-4FE8-876D-490A5ECBC9D5}"/>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4" name="Hexagon 23">
              <a:extLst>
                <a:ext uri="{FF2B5EF4-FFF2-40B4-BE49-F238E27FC236}">
                  <a16:creationId xmlns:a16="http://schemas.microsoft.com/office/drawing/2014/main" id="{92C4FDC2-2F85-40DE-B907-34D0A5DD5EBA}"/>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5" name="Hexagon 24">
              <a:extLst>
                <a:ext uri="{FF2B5EF4-FFF2-40B4-BE49-F238E27FC236}">
                  <a16:creationId xmlns:a16="http://schemas.microsoft.com/office/drawing/2014/main" id="{8D9DF32B-4258-4B58-ABC8-CCA8EA9FE5E0}"/>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6" name="Freeform 85">
              <a:extLst>
                <a:ext uri="{FF2B5EF4-FFF2-40B4-BE49-F238E27FC236}">
                  <a16:creationId xmlns:a16="http://schemas.microsoft.com/office/drawing/2014/main" id="{A264AF49-337D-4665-B5BF-321F38FDCEE3}"/>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7" name="Freeform 86">
              <a:extLst>
                <a:ext uri="{FF2B5EF4-FFF2-40B4-BE49-F238E27FC236}">
                  <a16:creationId xmlns:a16="http://schemas.microsoft.com/office/drawing/2014/main" id="{57A6E472-76EE-4D2B-ABF2-AD9F74EC458E}"/>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grpSp>
      <p:sp>
        <p:nvSpPr>
          <p:cNvPr id="43" name="Rectangle 42">
            <a:extLst>
              <a:ext uri="{FF2B5EF4-FFF2-40B4-BE49-F238E27FC236}">
                <a16:creationId xmlns:a16="http://schemas.microsoft.com/office/drawing/2014/main" id="{F95BB920-0478-40A4-8B70-988752699060}"/>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4" name="Rectangle 43">
            <a:extLst>
              <a:ext uri="{FF2B5EF4-FFF2-40B4-BE49-F238E27FC236}">
                <a16:creationId xmlns:a16="http://schemas.microsoft.com/office/drawing/2014/main" id="{B353B316-D661-4D68-A419-F826650B0189}"/>
              </a:ext>
            </a:extLst>
          </p:cNvPr>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5" name="Rectangle 44">
            <a:extLst>
              <a:ext uri="{FF2B5EF4-FFF2-40B4-BE49-F238E27FC236}">
                <a16:creationId xmlns:a16="http://schemas.microsoft.com/office/drawing/2014/main" id="{E4E6729A-8E1B-418C-B0DE-1FFA0986DF40}"/>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6" name="Rectangle 45">
            <a:extLst>
              <a:ext uri="{FF2B5EF4-FFF2-40B4-BE49-F238E27FC236}">
                <a16:creationId xmlns:a16="http://schemas.microsoft.com/office/drawing/2014/main" id="{1FA2B1FF-6098-4BA8-A9DC-9EEB2A4BF753}"/>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7" name="Date Placeholder 3">
            <a:extLst>
              <a:ext uri="{FF2B5EF4-FFF2-40B4-BE49-F238E27FC236}">
                <a16:creationId xmlns:a16="http://schemas.microsoft.com/office/drawing/2014/main" id="{65D141BE-B7AA-493D-9004-8B8F8C8A64D7}"/>
              </a:ext>
            </a:extLst>
          </p:cNvPr>
          <p:cNvSpPr>
            <a:spLocks noGrp="1"/>
          </p:cNvSpPr>
          <p:nvPr>
            <p:ph type="dt" sz="half" idx="10"/>
          </p:nvPr>
        </p:nvSpPr>
        <p:spPr>
          <a:xfrm>
            <a:off x="4738688" y="1516063"/>
            <a:ext cx="2133600" cy="752475"/>
          </a:xfrm>
        </p:spPr>
        <p:txBody>
          <a:bodyPr anchor="b"/>
          <a:lstStyle>
            <a:lvl1pPr algn="l">
              <a:defRPr sz="2400"/>
            </a:lvl1pPr>
          </a:lstStyle>
          <a:p>
            <a:pPr>
              <a:defRPr/>
            </a:pPr>
            <a:r>
              <a:rPr lang="en-US"/>
              <a:t>Presented 12/2/2011</a:t>
            </a:r>
          </a:p>
        </p:txBody>
      </p:sp>
      <p:sp>
        <p:nvSpPr>
          <p:cNvPr id="48" name="Footer Placeholder 4">
            <a:extLst>
              <a:ext uri="{FF2B5EF4-FFF2-40B4-BE49-F238E27FC236}">
                <a16:creationId xmlns:a16="http://schemas.microsoft.com/office/drawing/2014/main" id="{7AF15421-0C54-497B-B08F-8659D02B28DE}"/>
              </a:ext>
            </a:extLst>
          </p:cNvPr>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r>
              <a:rPr lang="en-US"/>
              <a:t>UIC Physics</a:t>
            </a:r>
          </a:p>
        </p:txBody>
      </p:sp>
      <p:sp>
        <p:nvSpPr>
          <p:cNvPr id="49" name="Slide Number Placeholder 5">
            <a:extLst>
              <a:ext uri="{FF2B5EF4-FFF2-40B4-BE49-F238E27FC236}">
                <a16:creationId xmlns:a16="http://schemas.microsoft.com/office/drawing/2014/main" id="{B6E45215-7624-40D6-B193-9617FE6CAAF7}"/>
              </a:ext>
            </a:extLst>
          </p:cNvPr>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CBD8A2C4-8AD1-46DC-B92F-DCC85C42CA2F}" type="slidenum">
              <a:rPr lang="en-US" altLang="en-US"/>
              <a:pPr>
                <a:defRPr/>
              </a:pPr>
              <a:t>‹#›</a:t>
            </a:fld>
            <a:endParaRPr lang="en-US" altLang="en-US"/>
          </a:p>
        </p:txBody>
      </p:sp>
    </p:spTree>
    <p:extLst>
      <p:ext uri="{BB962C8B-B14F-4D97-AF65-F5344CB8AC3E}">
        <p14:creationId xmlns:p14="http://schemas.microsoft.com/office/powerpoint/2010/main" val="2106299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1E251-B352-4C9E-A494-DEA68C61C46C}"/>
              </a:ext>
            </a:extLst>
          </p:cNvPr>
          <p:cNvSpPr>
            <a:spLocks noGrp="1"/>
          </p:cNvSpPr>
          <p:nvPr>
            <p:ph type="dt" sz="half" idx="10"/>
          </p:nvPr>
        </p:nvSpPr>
        <p:spPr/>
        <p:txBody>
          <a:bodyPr/>
          <a:lstStyle>
            <a:lvl1pPr>
              <a:defRPr/>
            </a:lvl1pPr>
          </a:lstStyle>
          <a:p>
            <a:pPr>
              <a:defRPr/>
            </a:pPr>
            <a:r>
              <a:rPr lang="en-US"/>
              <a:t>Presented 12/2/2011</a:t>
            </a:r>
          </a:p>
        </p:txBody>
      </p:sp>
      <p:sp>
        <p:nvSpPr>
          <p:cNvPr id="5" name="Footer Placeholder 4">
            <a:extLst>
              <a:ext uri="{FF2B5EF4-FFF2-40B4-BE49-F238E27FC236}">
                <a16:creationId xmlns:a16="http://schemas.microsoft.com/office/drawing/2014/main" id="{12C4B0C0-7D6A-4B6B-A8B1-1719A620C020}"/>
              </a:ext>
            </a:extLst>
          </p:cNvPr>
          <p:cNvSpPr>
            <a:spLocks noGrp="1"/>
          </p:cNvSpPr>
          <p:nvPr>
            <p:ph type="ftr" sz="quarter" idx="11"/>
          </p:nvPr>
        </p:nvSpPr>
        <p:spPr/>
        <p:txBody>
          <a:bodyPr/>
          <a:lstStyle>
            <a:lvl1pPr>
              <a:defRPr/>
            </a:lvl1pPr>
          </a:lstStyle>
          <a:p>
            <a:pPr>
              <a:defRPr/>
            </a:pPr>
            <a:r>
              <a:rPr lang="en-US"/>
              <a:t>UIC Physics</a:t>
            </a:r>
          </a:p>
        </p:txBody>
      </p:sp>
      <p:sp>
        <p:nvSpPr>
          <p:cNvPr id="6" name="Slide Number Placeholder 5">
            <a:extLst>
              <a:ext uri="{FF2B5EF4-FFF2-40B4-BE49-F238E27FC236}">
                <a16:creationId xmlns:a16="http://schemas.microsoft.com/office/drawing/2014/main" id="{A62A8388-2F49-4713-9893-4018AAB8B75D}"/>
              </a:ext>
            </a:extLst>
          </p:cNvPr>
          <p:cNvSpPr>
            <a:spLocks noGrp="1"/>
          </p:cNvSpPr>
          <p:nvPr>
            <p:ph type="sldNum" sz="quarter" idx="12"/>
          </p:nvPr>
        </p:nvSpPr>
        <p:spPr/>
        <p:txBody>
          <a:bodyPr/>
          <a:lstStyle>
            <a:lvl1pPr>
              <a:defRPr/>
            </a:lvl1pPr>
          </a:lstStyle>
          <a:p>
            <a:pPr>
              <a:defRPr/>
            </a:pPr>
            <a:fld id="{7DCA5B70-9004-46FB-A4B2-2C3B38C74256}" type="slidenum">
              <a:rPr lang="en-US" altLang="en-US"/>
              <a:pPr>
                <a:defRPr/>
              </a:pPr>
              <a:t>‹#›</a:t>
            </a:fld>
            <a:endParaRPr lang="en-US" altLang="en-US"/>
          </a:p>
        </p:txBody>
      </p:sp>
    </p:spTree>
    <p:extLst>
      <p:ext uri="{BB962C8B-B14F-4D97-AF65-F5344CB8AC3E}">
        <p14:creationId xmlns:p14="http://schemas.microsoft.com/office/powerpoint/2010/main" val="307815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D9800-C61C-47FE-846B-03E9CD9F6228}"/>
              </a:ext>
            </a:extLst>
          </p:cNvPr>
          <p:cNvSpPr>
            <a:spLocks noGrp="1"/>
          </p:cNvSpPr>
          <p:nvPr>
            <p:ph type="dt" sz="half" idx="10"/>
          </p:nvPr>
        </p:nvSpPr>
        <p:spPr/>
        <p:txBody>
          <a:bodyPr/>
          <a:lstStyle>
            <a:lvl1pPr>
              <a:defRPr/>
            </a:lvl1pPr>
          </a:lstStyle>
          <a:p>
            <a:pPr>
              <a:defRPr/>
            </a:pPr>
            <a:r>
              <a:rPr lang="en-US"/>
              <a:t>Presented 12/2/2011</a:t>
            </a:r>
          </a:p>
        </p:txBody>
      </p:sp>
      <p:sp>
        <p:nvSpPr>
          <p:cNvPr id="5" name="Footer Placeholder 4">
            <a:extLst>
              <a:ext uri="{FF2B5EF4-FFF2-40B4-BE49-F238E27FC236}">
                <a16:creationId xmlns:a16="http://schemas.microsoft.com/office/drawing/2014/main" id="{528C0A4F-E81D-4B11-B2C5-C7E583DED125}"/>
              </a:ext>
            </a:extLst>
          </p:cNvPr>
          <p:cNvSpPr>
            <a:spLocks noGrp="1"/>
          </p:cNvSpPr>
          <p:nvPr>
            <p:ph type="ftr" sz="quarter" idx="11"/>
          </p:nvPr>
        </p:nvSpPr>
        <p:spPr/>
        <p:txBody>
          <a:bodyPr/>
          <a:lstStyle>
            <a:lvl1pPr>
              <a:defRPr/>
            </a:lvl1pPr>
          </a:lstStyle>
          <a:p>
            <a:pPr>
              <a:defRPr/>
            </a:pPr>
            <a:r>
              <a:rPr lang="en-US"/>
              <a:t>UIC Physics</a:t>
            </a:r>
          </a:p>
        </p:txBody>
      </p:sp>
      <p:sp>
        <p:nvSpPr>
          <p:cNvPr id="6" name="Slide Number Placeholder 5">
            <a:extLst>
              <a:ext uri="{FF2B5EF4-FFF2-40B4-BE49-F238E27FC236}">
                <a16:creationId xmlns:a16="http://schemas.microsoft.com/office/drawing/2014/main" id="{C0634049-B7D7-4FC7-9659-4AE00BC4F609}"/>
              </a:ext>
            </a:extLst>
          </p:cNvPr>
          <p:cNvSpPr>
            <a:spLocks noGrp="1"/>
          </p:cNvSpPr>
          <p:nvPr>
            <p:ph type="sldNum" sz="quarter" idx="12"/>
          </p:nvPr>
        </p:nvSpPr>
        <p:spPr/>
        <p:txBody>
          <a:bodyPr/>
          <a:lstStyle>
            <a:lvl1pPr>
              <a:defRPr/>
            </a:lvl1pPr>
          </a:lstStyle>
          <a:p>
            <a:pPr>
              <a:defRPr/>
            </a:pPr>
            <a:fld id="{E1FA7564-5F6D-41F6-8C27-029D2BDC10EA}" type="slidenum">
              <a:rPr lang="en-US" altLang="en-US"/>
              <a:pPr>
                <a:defRPr/>
              </a:pPr>
              <a:t>‹#›</a:t>
            </a:fld>
            <a:endParaRPr lang="en-US" altLang="en-US"/>
          </a:p>
        </p:txBody>
      </p:sp>
    </p:spTree>
    <p:extLst>
      <p:ext uri="{BB962C8B-B14F-4D97-AF65-F5344CB8AC3E}">
        <p14:creationId xmlns:p14="http://schemas.microsoft.com/office/powerpoint/2010/main" val="303693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FE97229-94FC-442D-8276-E2C0371B587B}"/>
              </a:ext>
            </a:extLst>
          </p:cNvPr>
          <p:cNvSpPr>
            <a:spLocks noGrp="1"/>
          </p:cNvSpPr>
          <p:nvPr>
            <p:ph type="dt" sz="half" idx="10"/>
          </p:nvPr>
        </p:nvSpPr>
        <p:spPr/>
        <p:txBody>
          <a:bodyPr/>
          <a:lstStyle>
            <a:lvl1pPr>
              <a:defRPr/>
            </a:lvl1pPr>
          </a:lstStyle>
          <a:p>
            <a:pPr>
              <a:defRPr/>
            </a:pPr>
            <a:r>
              <a:rPr lang="en-US"/>
              <a:t>Presented 12/2/2011</a:t>
            </a:r>
          </a:p>
        </p:txBody>
      </p:sp>
      <p:sp>
        <p:nvSpPr>
          <p:cNvPr id="5" name="Footer Placeholder 4">
            <a:extLst>
              <a:ext uri="{FF2B5EF4-FFF2-40B4-BE49-F238E27FC236}">
                <a16:creationId xmlns:a16="http://schemas.microsoft.com/office/drawing/2014/main" id="{2BB36F73-4C7A-4AA7-B457-52E16F10ABBC}"/>
              </a:ext>
            </a:extLst>
          </p:cNvPr>
          <p:cNvSpPr>
            <a:spLocks noGrp="1"/>
          </p:cNvSpPr>
          <p:nvPr>
            <p:ph type="ftr" sz="quarter" idx="11"/>
          </p:nvPr>
        </p:nvSpPr>
        <p:spPr/>
        <p:txBody>
          <a:bodyPr/>
          <a:lstStyle>
            <a:lvl1pPr>
              <a:defRPr/>
            </a:lvl1pPr>
          </a:lstStyle>
          <a:p>
            <a:pPr>
              <a:defRPr/>
            </a:pPr>
            <a:r>
              <a:rPr lang="en-US"/>
              <a:t>UIC Physics</a:t>
            </a:r>
          </a:p>
        </p:txBody>
      </p:sp>
      <p:sp>
        <p:nvSpPr>
          <p:cNvPr id="6" name="Slide Number Placeholder 5">
            <a:extLst>
              <a:ext uri="{FF2B5EF4-FFF2-40B4-BE49-F238E27FC236}">
                <a16:creationId xmlns:a16="http://schemas.microsoft.com/office/drawing/2014/main" id="{CF0603D6-EC08-4537-9C33-10172147DBD0}"/>
              </a:ext>
            </a:extLst>
          </p:cNvPr>
          <p:cNvSpPr>
            <a:spLocks noGrp="1"/>
          </p:cNvSpPr>
          <p:nvPr>
            <p:ph type="sldNum" sz="quarter" idx="12"/>
          </p:nvPr>
        </p:nvSpPr>
        <p:spPr/>
        <p:txBody>
          <a:bodyPr/>
          <a:lstStyle>
            <a:lvl1pPr>
              <a:defRPr/>
            </a:lvl1pPr>
          </a:lstStyle>
          <a:p>
            <a:pPr>
              <a:defRPr/>
            </a:pPr>
            <a:fld id="{D78701C6-CA07-44FD-BAF7-6AF275E43FB7}" type="slidenum">
              <a:rPr lang="en-US" altLang="en-US"/>
              <a:pPr>
                <a:defRPr/>
              </a:pPr>
              <a:t>‹#›</a:t>
            </a:fld>
            <a:endParaRPr lang="en-US" altLang="en-US"/>
          </a:p>
        </p:txBody>
      </p:sp>
    </p:spTree>
    <p:extLst>
      <p:ext uri="{BB962C8B-B14F-4D97-AF65-F5344CB8AC3E}">
        <p14:creationId xmlns:p14="http://schemas.microsoft.com/office/powerpoint/2010/main" val="132383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1316CE-3890-40FE-9292-ECCAA339E8D8}"/>
              </a:ext>
            </a:extLst>
          </p:cNvPr>
          <p:cNvSpPr>
            <a:spLocks noGrp="1"/>
          </p:cNvSpPr>
          <p:nvPr>
            <p:ph type="dt" sz="half" idx="10"/>
          </p:nvPr>
        </p:nvSpPr>
        <p:spPr/>
        <p:txBody>
          <a:bodyPr/>
          <a:lstStyle>
            <a:lvl1pPr>
              <a:defRPr/>
            </a:lvl1pPr>
          </a:lstStyle>
          <a:p>
            <a:pPr>
              <a:defRPr/>
            </a:pPr>
            <a:r>
              <a:rPr lang="en-US"/>
              <a:t>Presented 12/2/2011</a:t>
            </a:r>
          </a:p>
        </p:txBody>
      </p:sp>
      <p:sp>
        <p:nvSpPr>
          <p:cNvPr id="5" name="Footer Placeholder 4">
            <a:extLst>
              <a:ext uri="{FF2B5EF4-FFF2-40B4-BE49-F238E27FC236}">
                <a16:creationId xmlns:a16="http://schemas.microsoft.com/office/drawing/2014/main" id="{8517BCCC-AE49-4ACF-B423-A7B54CE96D6D}"/>
              </a:ext>
            </a:extLst>
          </p:cNvPr>
          <p:cNvSpPr>
            <a:spLocks noGrp="1"/>
          </p:cNvSpPr>
          <p:nvPr>
            <p:ph type="ftr" sz="quarter" idx="11"/>
          </p:nvPr>
        </p:nvSpPr>
        <p:spPr/>
        <p:txBody>
          <a:bodyPr/>
          <a:lstStyle>
            <a:lvl1pPr>
              <a:defRPr/>
            </a:lvl1pPr>
          </a:lstStyle>
          <a:p>
            <a:pPr>
              <a:defRPr/>
            </a:pPr>
            <a:r>
              <a:rPr lang="en-US"/>
              <a:t>UIC Physics</a:t>
            </a:r>
          </a:p>
        </p:txBody>
      </p:sp>
      <p:sp>
        <p:nvSpPr>
          <p:cNvPr id="6" name="Slide Number Placeholder 5">
            <a:extLst>
              <a:ext uri="{FF2B5EF4-FFF2-40B4-BE49-F238E27FC236}">
                <a16:creationId xmlns:a16="http://schemas.microsoft.com/office/drawing/2014/main" id="{8D70A4C8-B01A-4EB9-972D-34C77CA4FE7E}"/>
              </a:ext>
            </a:extLst>
          </p:cNvPr>
          <p:cNvSpPr>
            <a:spLocks noGrp="1"/>
          </p:cNvSpPr>
          <p:nvPr>
            <p:ph type="sldNum" sz="quarter" idx="12"/>
          </p:nvPr>
        </p:nvSpPr>
        <p:spPr/>
        <p:txBody>
          <a:bodyPr/>
          <a:lstStyle>
            <a:lvl1pPr>
              <a:defRPr/>
            </a:lvl1pPr>
          </a:lstStyle>
          <a:p>
            <a:pPr>
              <a:defRPr/>
            </a:pPr>
            <a:fld id="{817B3BDB-4F70-4BA6-B1E2-73BABB8E28CD}" type="slidenum">
              <a:rPr lang="en-US" altLang="en-US"/>
              <a:pPr>
                <a:defRPr/>
              </a:pPr>
              <a:t>‹#›</a:t>
            </a:fld>
            <a:endParaRPr lang="en-US" altLang="en-US"/>
          </a:p>
        </p:txBody>
      </p:sp>
    </p:spTree>
    <p:extLst>
      <p:ext uri="{BB962C8B-B14F-4D97-AF65-F5344CB8AC3E}">
        <p14:creationId xmlns:p14="http://schemas.microsoft.com/office/powerpoint/2010/main" val="3618333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6350A1B-313A-44B3-8399-46A49D777436}"/>
              </a:ext>
            </a:extLst>
          </p:cNvPr>
          <p:cNvSpPr>
            <a:spLocks noGrp="1"/>
          </p:cNvSpPr>
          <p:nvPr>
            <p:ph type="dt" sz="half" idx="15"/>
          </p:nvPr>
        </p:nvSpPr>
        <p:spPr/>
        <p:txBody>
          <a:bodyPr/>
          <a:lstStyle>
            <a:lvl1pPr>
              <a:defRPr/>
            </a:lvl1pPr>
          </a:lstStyle>
          <a:p>
            <a:pPr>
              <a:defRPr/>
            </a:pPr>
            <a:r>
              <a:rPr lang="en-US"/>
              <a:t>Presented 12/2/2011</a:t>
            </a:r>
          </a:p>
        </p:txBody>
      </p:sp>
      <p:sp>
        <p:nvSpPr>
          <p:cNvPr id="6" name="Footer Placeholder 4">
            <a:extLst>
              <a:ext uri="{FF2B5EF4-FFF2-40B4-BE49-F238E27FC236}">
                <a16:creationId xmlns:a16="http://schemas.microsoft.com/office/drawing/2014/main" id="{E54A1E3C-2269-476D-B0E3-1952BF0AED55}"/>
              </a:ext>
            </a:extLst>
          </p:cNvPr>
          <p:cNvSpPr>
            <a:spLocks noGrp="1"/>
          </p:cNvSpPr>
          <p:nvPr>
            <p:ph type="ftr" sz="quarter" idx="16"/>
          </p:nvPr>
        </p:nvSpPr>
        <p:spPr/>
        <p:txBody>
          <a:bodyPr/>
          <a:lstStyle>
            <a:lvl1pPr>
              <a:defRPr/>
            </a:lvl1pPr>
          </a:lstStyle>
          <a:p>
            <a:pPr>
              <a:defRPr/>
            </a:pPr>
            <a:r>
              <a:rPr lang="en-US"/>
              <a:t>UIC Physics</a:t>
            </a:r>
          </a:p>
        </p:txBody>
      </p:sp>
      <p:sp>
        <p:nvSpPr>
          <p:cNvPr id="7" name="Slide Number Placeholder 5">
            <a:extLst>
              <a:ext uri="{FF2B5EF4-FFF2-40B4-BE49-F238E27FC236}">
                <a16:creationId xmlns:a16="http://schemas.microsoft.com/office/drawing/2014/main" id="{A08B1C1E-4FDC-4A7B-8233-38DE86A5A482}"/>
              </a:ext>
            </a:extLst>
          </p:cNvPr>
          <p:cNvSpPr>
            <a:spLocks noGrp="1"/>
          </p:cNvSpPr>
          <p:nvPr>
            <p:ph type="sldNum" sz="quarter" idx="17"/>
          </p:nvPr>
        </p:nvSpPr>
        <p:spPr/>
        <p:txBody>
          <a:bodyPr/>
          <a:lstStyle>
            <a:lvl1pPr>
              <a:defRPr/>
            </a:lvl1pPr>
          </a:lstStyle>
          <a:p>
            <a:pPr>
              <a:defRPr/>
            </a:pPr>
            <a:fld id="{314F05FD-602B-46CB-8C65-AC7161D06737}" type="slidenum">
              <a:rPr lang="en-US" altLang="en-US"/>
              <a:pPr>
                <a:defRPr/>
              </a:pPr>
              <a:t>‹#›</a:t>
            </a:fld>
            <a:endParaRPr lang="en-US" altLang="en-US"/>
          </a:p>
        </p:txBody>
      </p:sp>
    </p:spTree>
    <p:extLst>
      <p:ext uri="{BB962C8B-B14F-4D97-AF65-F5344CB8AC3E}">
        <p14:creationId xmlns:p14="http://schemas.microsoft.com/office/powerpoint/2010/main" val="245176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E90BD49-AA1B-4E20-8045-1D8AB2E716A7}"/>
              </a:ext>
            </a:extLst>
          </p:cNvPr>
          <p:cNvSpPr>
            <a:spLocks noGrp="1"/>
          </p:cNvSpPr>
          <p:nvPr>
            <p:ph type="dt" sz="half" idx="10"/>
          </p:nvPr>
        </p:nvSpPr>
        <p:spPr/>
        <p:txBody>
          <a:bodyPr/>
          <a:lstStyle>
            <a:lvl1pPr>
              <a:defRPr/>
            </a:lvl1pPr>
          </a:lstStyle>
          <a:p>
            <a:pPr>
              <a:defRPr/>
            </a:pPr>
            <a:r>
              <a:rPr lang="en-US"/>
              <a:t>Presented 12/2/2011</a:t>
            </a:r>
          </a:p>
        </p:txBody>
      </p:sp>
      <p:sp>
        <p:nvSpPr>
          <p:cNvPr id="8" name="Footer Placeholder 4">
            <a:extLst>
              <a:ext uri="{FF2B5EF4-FFF2-40B4-BE49-F238E27FC236}">
                <a16:creationId xmlns:a16="http://schemas.microsoft.com/office/drawing/2014/main" id="{A68F5E16-8B6C-46D4-BC06-125CC4D6F762}"/>
              </a:ext>
            </a:extLst>
          </p:cNvPr>
          <p:cNvSpPr>
            <a:spLocks noGrp="1"/>
          </p:cNvSpPr>
          <p:nvPr>
            <p:ph type="ftr" sz="quarter" idx="11"/>
          </p:nvPr>
        </p:nvSpPr>
        <p:spPr/>
        <p:txBody>
          <a:bodyPr/>
          <a:lstStyle>
            <a:lvl1pPr>
              <a:defRPr/>
            </a:lvl1pPr>
          </a:lstStyle>
          <a:p>
            <a:pPr>
              <a:defRPr/>
            </a:pPr>
            <a:r>
              <a:rPr lang="en-US"/>
              <a:t>UIC Physics</a:t>
            </a:r>
          </a:p>
        </p:txBody>
      </p:sp>
      <p:sp>
        <p:nvSpPr>
          <p:cNvPr id="9" name="Slide Number Placeholder 5">
            <a:extLst>
              <a:ext uri="{FF2B5EF4-FFF2-40B4-BE49-F238E27FC236}">
                <a16:creationId xmlns:a16="http://schemas.microsoft.com/office/drawing/2014/main" id="{D09C40B5-2DE8-4122-A81A-257A80E67652}"/>
              </a:ext>
            </a:extLst>
          </p:cNvPr>
          <p:cNvSpPr>
            <a:spLocks noGrp="1"/>
          </p:cNvSpPr>
          <p:nvPr>
            <p:ph type="sldNum" sz="quarter" idx="12"/>
          </p:nvPr>
        </p:nvSpPr>
        <p:spPr/>
        <p:txBody>
          <a:bodyPr/>
          <a:lstStyle>
            <a:lvl1pPr>
              <a:defRPr/>
            </a:lvl1pPr>
          </a:lstStyle>
          <a:p>
            <a:pPr>
              <a:defRPr/>
            </a:pPr>
            <a:fld id="{1ECAA9B6-E4B6-472C-BEFD-575135F30B89}" type="slidenum">
              <a:rPr lang="en-US" altLang="en-US"/>
              <a:pPr>
                <a:defRPr/>
              </a:pPr>
              <a:t>‹#›</a:t>
            </a:fld>
            <a:endParaRPr lang="en-US" altLang="en-US"/>
          </a:p>
        </p:txBody>
      </p:sp>
    </p:spTree>
    <p:extLst>
      <p:ext uri="{BB962C8B-B14F-4D97-AF65-F5344CB8AC3E}">
        <p14:creationId xmlns:p14="http://schemas.microsoft.com/office/powerpoint/2010/main" val="162731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F1988F3-9E23-4CF6-86E0-1FD40BFB9858}"/>
              </a:ext>
            </a:extLst>
          </p:cNvPr>
          <p:cNvSpPr>
            <a:spLocks noGrp="1"/>
          </p:cNvSpPr>
          <p:nvPr>
            <p:ph type="dt" sz="half" idx="10"/>
          </p:nvPr>
        </p:nvSpPr>
        <p:spPr/>
        <p:txBody>
          <a:bodyPr/>
          <a:lstStyle>
            <a:lvl1pPr>
              <a:defRPr/>
            </a:lvl1pPr>
          </a:lstStyle>
          <a:p>
            <a:pPr>
              <a:defRPr/>
            </a:pPr>
            <a:r>
              <a:rPr lang="en-US"/>
              <a:t>Presented 12/2/2011</a:t>
            </a:r>
          </a:p>
        </p:txBody>
      </p:sp>
      <p:sp>
        <p:nvSpPr>
          <p:cNvPr id="4" name="Footer Placeholder 4">
            <a:extLst>
              <a:ext uri="{FF2B5EF4-FFF2-40B4-BE49-F238E27FC236}">
                <a16:creationId xmlns:a16="http://schemas.microsoft.com/office/drawing/2014/main" id="{DFAD5DB5-BBCA-4EA3-B3DA-08DDC410E4B6}"/>
              </a:ext>
            </a:extLst>
          </p:cNvPr>
          <p:cNvSpPr>
            <a:spLocks noGrp="1"/>
          </p:cNvSpPr>
          <p:nvPr>
            <p:ph type="ftr" sz="quarter" idx="11"/>
          </p:nvPr>
        </p:nvSpPr>
        <p:spPr/>
        <p:txBody>
          <a:bodyPr/>
          <a:lstStyle>
            <a:lvl1pPr>
              <a:defRPr/>
            </a:lvl1pPr>
          </a:lstStyle>
          <a:p>
            <a:pPr>
              <a:defRPr/>
            </a:pPr>
            <a:r>
              <a:rPr lang="en-US"/>
              <a:t>UIC Physics</a:t>
            </a:r>
          </a:p>
        </p:txBody>
      </p:sp>
      <p:sp>
        <p:nvSpPr>
          <p:cNvPr id="5" name="Slide Number Placeholder 5">
            <a:extLst>
              <a:ext uri="{FF2B5EF4-FFF2-40B4-BE49-F238E27FC236}">
                <a16:creationId xmlns:a16="http://schemas.microsoft.com/office/drawing/2014/main" id="{2A4CD958-5840-4382-B7B3-666D89BBD5FE}"/>
              </a:ext>
            </a:extLst>
          </p:cNvPr>
          <p:cNvSpPr>
            <a:spLocks noGrp="1"/>
          </p:cNvSpPr>
          <p:nvPr>
            <p:ph type="sldNum" sz="quarter" idx="12"/>
          </p:nvPr>
        </p:nvSpPr>
        <p:spPr/>
        <p:txBody>
          <a:bodyPr/>
          <a:lstStyle>
            <a:lvl1pPr>
              <a:defRPr/>
            </a:lvl1pPr>
          </a:lstStyle>
          <a:p>
            <a:pPr>
              <a:defRPr/>
            </a:pPr>
            <a:fld id="{0AD39B56-AA16-4AA5-950C-F2EAC03CDEF6}" type="slidenum">
              <a:rPr lang="en-US" altLang="en-US"/>
              <a:pPr>
                <a:defRPr/>
              </a:pPr>
              <a:t>‹#›</a:t>
            </a:fld>
            <a:endParaRPr lang="en-US" altLang="en-US"/>
          </a:p>
        </p:txBody>
      </p:sp>
    </p:spTree>
    <p:extLst>
      <p:ext uri="{BB962C8B-B14F-4D97-AF65-F5344CB8AC3E}">
        <p14:creationId xmlns:p14="http://schemas.microsoft.com/office/powerpoint/2010/main" val="266837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4C3B23D-A754-4B28-BC46-3004DA7E86F3}"/>
              </a:ext>
            </a:extLst>
          </p:cNvPr>
          <p:cNvSpPr>
            <a:spLocks noGrp="1"/>
          </p:cNvSpPr>
          <p:nvPr>
            <p:ph type="dt" sz="half" idx="10"/>
          </p:nvPr>
        </p:nvSpPr>
        <p:spPr/>
        <p:txBody>
          <a:bodyPr/>
          <a:lstStyle>
            <a:lvl1pPr>
              <a:defRPr/>
            </a:lvl1pPr>
          </a:lstStyle>
          <a:p>
            <a:pPr>
              <a:defRPr/>
            </a:pPr>
            <a:r>
              <a:rPr lang="en-US"/>
              <a:t>Presented 12/2/2011</a:t>
            </a:r>
          </a:p>
        </p:txBody>
      </p:sp>
      <p:sp>
        <p:nvSpPr>
          <p:cNvPr id="3" name="Footer Placeholder 4">
            <a:extLst>
              <a:ext uri="{FF2B5EF4-FFF2-40B4-BE49-F238E27FC236}">
                <a16:creationId xmlns:a16="http://schemas.microsoft.com/office/drawing/2014/main" id="{DBBAD08D-9E02-4D62-B434-C2A5E1678B56}"/>
              </a:ext>
            </a:extLst>
          </p:cNvPr>
          <p:cNvSpPr>
            <a:spLocks noGrp="1"/>
          </p:cNvSpPr>
          <p:nvPr>
            <p:ph type="ftr" sz="quarter" idx="11"/>
          </p:nvPr>
        </p:nvSpPr>
        <p:spPr/>
        <p:txBody>
          <a:bodyPr/>
          <a:lstStyle>
            <a:lvl1pPr>
              <a:defRPr/>
            </a:lvl1pPr>
          </a:lstStyle>
          <a:p>
            <a:pPr>
              <a:defRPr/>
            </a:pPr>
            <a:r>
              <a:rPr lang="en-US"/>
              <a:t>UIC Physics</a:t>
            </a:r>
          </a:p>
        </p:txBody>
      </p:sp>
      <p:sp>
        <p:nvSpPr>
          <p:cNvPr id="4" name="Slide Number Placeholder 5">
            <a:extLst>
              <a:ext uri="{FF2B5EF4-FFF2-40B4-BE49-F238E27FC236}">
                <a16:creationId xmlns:a16="http://schemas.microsoft.com/office/drawing/2014/main" id="{08F44CBC-5DAB-4A64-B2FC-BEC780FCD727}"/>
              </a:ext>
            </a:extLst>
          </p:cNvPr>
          <p:cNvSpPr>
            <a:spLocks noGrp="1"/>
          </p:cNvSpPr>
          <p:nvPr>
            <p:ph type="sldNum" sz="quarter" idx="12"/>
          </p:nvPr>
        </p:nvSpPr>
        <p:spPr/>
        <p:txBody>
          <a:bodyPr/>
          <a:lstStyle>
            <a:lvl1pPr>
              <a:defRPr/>
            </a:lvl1pPr>
          </a:lstStyle>
          <a:p>
            <a:pPr>
              <a:defRPr/>
            </a:pPr>
            <a:fld id="{2076C775-C7DC-4E6F-A961-C3068A28E3A9}" type="slidenum">
              <a:rPr lang="en-US" altLang="en-US"/>
              <a:pPr>
                <a:defRPr/>
              </a:pPr>
              <a:t>‹#›</a:t>
            </a:fld>
            <a:endParaRPr lang="en-US" altLang="en-US"/>
          </a:p>
        </p:txBody>
      </p:sp>
    </p:spTree>
    <p:extLst>
      <p:ext uri="{BB962C8B-B14F-4D97-AF65-F5344CB8AC3E}">
        <p14:creationId xmlns:p14="http://schemas.microsoft.com/office/powerpoint/2010/main" val="203843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a:extLst>
              <a:ext uri="{FF2B5EF4-FFF2-40B4-BE49-F238E27FC236}">
                <a16:creationId xmlns:a16="http://schemas.microsoft.com/office/drawing/2014/main" id="{EE151646-C587-4DE5-9E62-97ABFBAEC0CE}"/>
              </a:ext>
            </a:extLst>
          </p:cNvPr>
          <p:cNvGrpSpPr>
            <a:grpSpLocks/>
          </p:cNvGrpSpPr>
          <p:nvPr/>
        </p:nvGrpSpPr>
        <p:grpSpPr bwMode="auto">
          <a:xfrm>
            <a:off x="-382588" y="0"/>
            <a:ext cx="9932988" cy="6858000"/>
            <a:chOff x="-382404" y="0"/>
            <a:chExt cx="9932332" cy="6858000"/>
          </a:xfrm>
        </p:grpSpPr>
        <p:grpSp>
          <p:nvGrpSpPr>
            <p:cNvPr id="6" name="Group 61">
              <a:extLst>
                <a:ext uri="{FF2B5EF4-FFF2-40B4-BE49-F238E27FC236}">
                  <a16:creationId xmlns:a16="http://schemas.microsoft.com/office/drawing/2014/main" id="{C8AC5F20-8AAC-4459-9AC8-6DE34B495EC2}"/>
                </a:ext>
              </a:extLst>
            </p:cNvPr>
            <p:cNvGrpSpPr>
              <a:grpSpLocks/>
            </p:cNvGrpSpPr>
            <p:nvPr/>
          </p:nvGrpSpPr>
          <p:grpSpPr bwMode="auto">
            <a:xfrm>
              <a:off x="0" y="0"/>
              <a:ext cx="9144000" cy="6858000"/>
              <a:chOff x="0" y="0"/>
              <a:chExt cx="9144000" cy="6858000"/>
            </a:xfrm>
          </p:grpSpPr>
          <p:grpSp>
            <p:nvGrpSpPr>
              <p:cNvPr id="29" name="Group 4">
                <a:extLst>
                  <a:ext uri="{FF2B5EF4-FFF2-40B4-BE49-F238E27FC236}">
                    <a16:creationId xmlns:a16="http://schemas.microsoft.com/office/drawing/2014/main" id="{CFB9093A-4E22-4238-B275-417AE885420A}"/>
                  </a:ext>
                </a:extLst>
              </p:cNvPr>
              <p:cNvGrpSpPr>
                <a:grpSpLocks/>
              </p:cNvGrpSpPr>
              <p:nvPr/>
            </p:nvGrpSpPr>
            <p:grpSpPr bwMode="auto">
              <a:xfrm>
                <a:off x="0" y="0"/>
                <a:ext cx="2514600" cy="6858000"/>
                <a:chOff x="0" y="0"/>
                <a:chExt cx="2514600" cy="6858000"/>
              </a:xfrm>
            </p:grpSpPr>
            <p:sp>
              <p:nvSpPr>
                <p:cNvPr id="41" name="Rectangle 40">
                  <a:extLst>
                    <a:ext uri="{FF2B5EF4-FFF2-40B4-BE49-F238E27FC236}">
                      <a16:creationId xmlns:a16="http://schemas.microsoft.com/office/drawing/2014/main" id="{A9BF28BB-B756-44C9-A88C-C50B936A994D}"/>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2" name="Rectangle 2">
                  <a:extLst>
                    <a:ext uri="{FF2B5EF4-FFF2-40B4-BE49-F238E27FC236}">
                      <a16:creationId xmlns:a16="http://schemas.microsoft.com/office/drawing/2014/main" id="{FB3A9F64-CD03-4144-B370-5B6675748CFE}"/>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3" name="Rectangle 3">
                  <a:extLst>
                    <a:ext uri="{FF2B5EF4-FFF2-40B4-BE49-F238E27FC236}">
                      <a16:creationId xmlns:a16="http://schemas.microsoft.com/office/drawing/2014/main" id="{972D9841-73EA-4334-8B9C-C3DA5C893975}"/>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grpSp>
          <p:grpSp>
            <p:nvGrpSpPr>
              <p:cNvPr id="30" name="Group 5">
                <a:extLst>
                  <a:ext uri="{FF2B5EF4-FFF2-40B4-BE49-F238E27FC236}">
                    <a16:creationId xmlns:a16="http://schemas.microsoft.com/office/drawing/2014/main" id="{52E791ED-F024-4342-820D-AD718C299CCD}"/>
                  </a:ext>
                </a:extLst>
              </p:cNvPr>
              <p:cNvGrpSpPr>
                <a:grpSpLocks/>
              </p:cNvGrpSpPr>
              <p:nvPr/>
            </p:nvGrpSpPr>
            <p:grpSpPr bwMode="auto">
              <a:xfrm>
                <a:off x="422910" y="0"/>
                <a:ext cx="2514600" cy="6858000"/>
                <a:chOff x="0" y="0"/>
                <a:chExt cx="2514600" cy="6858000"/>
              </a:xfrm>
            </p:grpSpPr>
            <p:sp>
              <p:nvSpPr>
                <p:cNvPr id="38" name="Rectangle 37">
                  <a:extLst>
                    <a:ext uri="{FF2B5EF4-FFF2-40B4-BE49-F238E27FC236}">
                      <a16:creationId xmlns:a16="http://schemas.microsoft.com/office/drawing/2014/main" id="{64DB6FCA-E7A0-40B2-956C-3A064B5FD64D}"/>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39" name="Rectangle 38">
                  <a:extLst>
                    <a:ext uri="{FF2B5EF4-FFF2-40B4-BE49-F238E27FC236}">
                      <a16:creationId xmlns:a16="http://schemas.microsoft.com/office/drawing/2014/main" id="{9E2FA9F8-8AC4-4ADE-893F-EFF7D06B4EA3}"/>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0" name="Rectangle 39">
                  <a:extLst>
                    <a:ext uri="{FF2B5EF4-FFF2-40B4-BE49-F238E27FC236}">
                      <a16:creationId xmlns:a16="http://schemas.microsoft.com/office/drawing/2014/main" id="{4B0BE921-02FB-478F-BE8D-CD6703E77DDD}"/>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grpSp>
          <p:grpSp>
            <p:nvGrpSpPr>
              <p:cNvPr id="31" name="Group 9">
                <a:extLst>
                  <a:ext uri="{FF2B5EF4-FFF2-40B4-BE49-F238E27FC236}">
                    <a16:creationId xmlns:a16="http://schemas.microsoft.com/office/drawing/2014/main" id="{AA98505A-E79D-4B5D-823A-B59C55824805}"/>
                  </a:ext>
                </a:extLst>
              </p:cNvPr>
              <p:cNvGrpSpPr>
                <a:grpSpLocks/>
              </p:cNvGrpSpPr>
              <p:nvPr/>
            </p:nvGrpSpPr>
            <p:grpSpPr bwMode="auto">
              <a:xfrm rot="10800000">
                <a:off x="6629400" y="0"/>
                <a:ext cx="2514600" cy="6858000"/>
                <a:chOff x="0" y="0"/>
                <a:chExt cx="2514600" cy="6858000"/>
              </a:xfrm>
            </p:grpSpPr>
            <p:sp>
              <p:nvSpPr>
                <p:cNvPr id="35" name="Rectangle 34">
                  <a:extLst>
                    <a:ext uri="{FF2B5EF4-FFF2-40B4-BE49-F238E27FC236}">
                      <a16:creationId xmlns:a16="http://schemas.microsoft.com/office/drawing/2014/main" id="{EE1EE0C6-A691-4032-80F5-CB833EC005D7}"/>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36" name="Rectangle 35">
                  <a:extLst>
                    <a:ext uri="{FF2B5EF4-FFF2-40B4-BE49-F238E27FC236}">
                      <a16:creationId xmlns:a16="http://schemas.microsoft.com/office/drawing/2014/main" id="{EA043504-A5FA-4DC2-B0A5-33B4C2CF8F38}"/>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37" name="Rectangle 36">
                  <a:extLst>
                    <a:ext uri="{FF2B5EF4-FFF2-40B4-BE49-F238E27FC236}">
                      <a16:creationId xmlns:a16="http://schemas.microsoft.com/office/drawing/2014/main" id="{E2A99CDE-943F-423B-B1AD-933E5FCE78B5}"/>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grpSp>
          <p:sp>
            <p:nvSpPr>
              <p:cNvPr id="32" name="Rectangle 31">
                <a:extLst>
                  <a:ext uri="{FF2B5EF4-FFF2-40B4-BE49-F238E27FC236}">
                    <a16:creationId xmlns:a16="http://schemas.microsoft.com/office/drawing/2014/main" id="{0C128139-6E55-4687-8153-B8EB30CFD1A9}"/>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33" name="Rectangle 32">
                <a:extLst>
                  <a:ext uri="{FF2B5EF4-FFF2-40B4-BE49-F238E27FC236}">
                    <a16:creationId xmlns:a16="http://schemas.microsoft.com/office/drawing/2014/main" id="{512D44D0-BF65-4A1B-9B28-8443C1B61A88}"/>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34" name="Rectangle 33">
                <a:extLst>
                  <a:ext uri="{FF2B5EF4-FFF2-40B4-BE49-F238E27FC236}">
                    <a16:creationId xmlns:a16="http://schemas.microsoft.com/office/drawing/2014/main" id="{C5606319-B566-4C07-BF65-9FE1469E2498}"/>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grpSp>
        <p:sp>
          <p:nvSpPr>
            <p:cNvPr id="7" name="Freeform 62">
              <a:extLst>
                <a:ext uri="{FF2B5EF4-FFF2-40B4-BE49-F238E27FC236}">
                  <a16:creationId xmlns:a16="http://schemas.microsoft.com/office/drawing/2014/main" id="{CD29FBB1-C79F-489E-82EE-825F35AB9F87}"/>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8" name="Freeform 63">
              <a:extLst>
                <a:ext uri="{FF2B5EF4-FFF2-40B4-BE49-F238E27FC236}">
                  <a16:creationId xmlns:a16="http://schemas.microsoft.com/office/drawing/2014/main" id="{6CDCF61F-7734-4206-9157-F4C1168957AF}"/>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9" name="Freeform 64">
              <a:extLst>
                <a:ext uri="{FF2B5EF4-FFF2-40B4-BE49-F238E27FC236}">
                  <a16:creationId xmlns:a16="http://schemas.microsoft.com/office/drawing/2014/main" id="{96EF02B2-FF2C-48B8-B2FE-3E80AB096F3B}"/>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0" name="Freeform 66">
              <a:extLst>
                <a:ext uri="{FF2B5EF4-FFF2-40B4-BE49-F238E27FC236}">
                  <a16:creationId xmlns:a16="http://schemas.microsoft.com/office/drawing/2014/main" id="{1DF0A24B-1934-4152-9B55-41EF2224A0D2}"/>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1" name="Freeform 67">
              <a:extLst>
                <a:ext uri="{FF2B5EF4-FFF2-40B4-BE49-F238E27FC236}">
                  <a16:creationId xmlns:a16="http://schemas.microsoft.com/office/drawing/2014/main" id="{D2881882-BB49-4958-BFF3-E64D757131F0}"/>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2" name="Hexagon 11">
              <a:extLst>
                <a:ext uri="{FF2B5EF4-FFF2-40B4-BE49-F238E27FC236}">
                  <a16:creationId xmlns:a16="http://schemas.microsoft.com/office/drawing/2014/main" id="{E3F070CF-6183-4455-AED0-A3DFFC234AAD}"/>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3" name="Hexagon 12">
              <a:extLst>
                <a:ext uri="{FF2B5EF4-FFF2-40B4-BE49-F238E27FC236}">
                  <a16:creationId xmlns:a16="http://schemas.microsoft.com/office/drawing/2014/main" id="{007AD1A5-C761-4597-9E62-F5A18D596E1F}"/>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4" name="Hexagon 13">
              <a:extLst>
                <a:ext uri="{FF2B5EF4-FFF2-40B4-BE49-F238E27FC236}">
                  <a16:creationId xmlns:a16="http://schemas.microsoft.com/office/drawing/2014/main" id="{E90AACBD-0FA5-4E17-98C3-FBCB0EB1FBF4}"/>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5" name="Hexagon 14">
              <a:extLst>
                <a:ext uri="{FF2B5EF4-FFF2-40B4-BE49-F238E27FC236}">
                  <a16:creationId xmlns:a16="http://schemas.microsoft.com/office/drawing/2014/main" id="{F68689E2-59B0-468F-890B-66178612883E}"/>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6" name="Hexagon 15">
              <a:extLst>
                <a:ext uri="{FF2B5EF4-FFF2-40B4-BE49-F238E27FC236}">
                  <a16:creationId xmlns:a16="http://schemas.microsoft.com/office/drawing/2014/main" id="{227D960C-84CD-45F0-965E-96F837127CD2}"/>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7" name="Freeform 75">
              <a:extLst>
                <a:ext uri="{FF2B5EF4-FFF2-40B4-BE49-F238E27FC236}">
                  <a16:creationId xmlns:a16="http://schemas.microsoft.com/office/drawing/2014/main" id="{DA3278AD-AD90-408E-B92A-65E47A859EBA}"/>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8" name="Hexagon 17">
              <a:extLst>
                <a:ext uri="{FF2B5EF4-FFF2-40B4-BE49-F238E27FC236}">
                  <a16:creationId xmlns:a16="http://schemas.microsoft.com/office/drawing/2014/main" id="{D6248025-C09E-4923-8B40-965E10EB3398}"/>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9" name="Hexagon 18">
              <a:extLst>
                <a:ext uri="{FF2B5EF4-FFF2-40B4-BE49-F238E27FC236}">
                  <a16:creationId xmlns:a16="http://schemas.microsoft.com/office/drawing/2014/main" id="{872D242A-263B-48D0-9165-DFEBA9B5BA06}"/>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0" name="Hexagon 19">
              <a:extLst>
                <a:ext uri="{FF2B5EF4-FFF2-40B4-BE49-F238E27FC236}">
                  <a16:creationId xmlns:a16="http://schemas.microsoft.com/office/drawing/2014/main" id="{34E13921-9A6E-46A5-9610-FF807BBF8467}"/>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1" name="Hexagon 20">
              <a:extLst>
                <a:ext uri="{FF2B5EF4-FFF2-40B4-BE49-F238E27FC236}">
                  <a16:creationId xmlns:a16="http://schemas.microsoft.com/office/drawing/2014/main" id="{F0343EDB-B5DF-4D52-A47E-665924A99251}"/>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2" name="Hexagon 21">
              <a:extLst>
                <a:ext uri="{FF2B5EF4-FFF2-40B4-BE49-F238E27FC236}">
                  <a16:creationId xmlns:a16="http://schemas.microsoft.com/office/drawing/2014/main" id="{04CF43AD-0E59-4FAB-A506-447517B9954A}"/>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3" name="Hexagon 22">
              <a:extLst>
                <a:ext uri="{FF2B5EF4-FFF2-40B4-BE49-F238E27FC236}">
                  <a16:creationId xmlns:a16="http://schemas.microsoft.com/office/drawing/2014/main" id="{F46D8BFC-667F-487C-A00A-DD73035DEAFB}"/>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4" name="Hexagon 23">
              <a:extLst>
                <a:ext uri="{FF2B5EF4-FFF2-40B4-BE49-F238E27FC236}">
                  <a16:creationId xmlns:a16="http://schemas.microsoft.com/office/drawing/2014/main" id="{F61390E6-8146-408F-9693-D77E6964131C}"/>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5" name="Hexagon 24">
              <a:extLst>
                <a:ext uri="{FF2B5EF4-FFF2-40B4-BE49-F238E27FC236}">
                  <a16:creationId xmlns:a16="http://schemas.microsoft.com/office/drawing/2014/main" id="{873ED9B2-9E16-42F3-ACCE-99511ED4D6C5}"/>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6" name="Hexagon 25">
              <a:extLst>
                <a:ext uri="{FF2B5EF4-FFF2-40B4-BE49-F238E27FC236}">
                  <a16:creationId xmlns:a16="http://schemas.microsoft.com/office/drawing/2014/main" id="{542971E6-FFB4-4EA8-8CC4-258AC90BF4BF}"/>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7" name="Freeform 85">
              <a:extLst>
                <a:ext uri="{FF2B5EF4-FFF2-40B4-BE49-F238E27FC236}">
                  <a16:creationId xmlns:a16="http://schemas.microsoft.com/office/drawing/2014/main" id="{03589BA0-D488-4409-9606-DFC6D2C0C1E7}"/>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8" name="Freeform 86">
              <a:extLst>
                <a:ext uri="{FF2B5EF4-FFF2-40B4-BE49-F238E27FC236}">
                  <a16:creationId xmlns:a16="http://schemas.microsoft.com/office/drawing/2014/main" id="{440CBD28-78D5-4162-8AE0-54CD3F42D818}"/>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grpSp>
      <p:sp>
        <p:nvSpPr>
          <p:cNvPr id="44" name="Rectangle 43">
            <a:extLst>
              <a:ext uri="{FF2B5EF4-FFF2-40B4-BE49-F238E27FC236}">
                <a16:creationId xmlns:a16="http://schemas.microsoft.com/office/drawing/2014/main" id="{9103F95D-88D7-45D3-934D-00B73E154E61}"/>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5" name="Rectangle 44">
            <a:extLst>
              <a:ext uri="{FF2B5EF4-FFF2-40B4-BE49-F238E27FC236}">
                <a16:creationId xmlns:a16="http://schemas.microsoft.com/office/drawing/2014/main" id="{596F4D00-56C8-4830-9A45-8BC4BA7D0C11}"/>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6" name="Rectangle 45">
            <a:extLst>
              <a:ext uri="{FF2B5EF4-FFF2-40B4-BE49-F238E27FC236}">
                <a16:creationId xmlns:a16="http://schemas.microsoft.com/office/drawing/2014/main" id="{8A5757C5-8213-4515-8653-1E628FCF3C75}"/>
              </a:ext>
            </a:extLst>
          </p:cNvPr>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7" name="Rectangle 46">
            <a:extLst>
              <a:ext uri="{FF2B5EF4-FFF2-40B4-BE49-F238E27FC236}">
                <a16:creationId xmlns:a16="http://schemas.microsoft.com/office/drawing/2014/main" id="{C0A69F01-C0F1-4F3B-8918-629770DA4CCF}"/>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a:extLst>
              <a:ext uri="{FF2B5EF4-FFF2-40B4-BE49-F238E27FC236}">
                <a16:creationId xmlns:a16="http://schemas.microsoft.com/office/drawing/2014/main" id="{B04109FF-5423-4F5F-8363-9565E8670B42}"/>
              </a:ext>
            </a:extLst>
          </p:cNvPr>
          <p:cNvSpPr>
            <a:spLocks noGrp="1"/>
          </p:cNvSpPr>
          <p:nvPr>
            <p:ph type="dt" sz="half" idx="10"/>
          </p:nvPr>
        </p:nvSpPr>
        <p:spPr/>
        <p:txBody>
          <a:bodyPr/>
          <a:lstStyle>
            <a:lvl1pPr>
              <a:defRPr/>
            </a:lvl1pPr>
          </a:lstStyle>
          <a:p>
            <a:pPr>
              <a:defRPr/>
            </a:pPr>
            <a:r>
              <a:rPr lang="en-US"/>
              <a:t>Presented 12/2/2011</a:t>
            </a:r>
          </a:p>
        </p:txBody>
      </p:sp>
      <p:sp>
        <p:nvSpPr>
          <p:cNvPr id="49" name="Slide Number Placeholder 6">
            <a:extLst>
              <a:ext uri="{FF2B5EF4-FFF2-40B4-BE49-F238E27FC236}">
                <a16:creationId xmlns:a16="http://schemas.microsoft.com/office/drawing/2014/main" id="{06811B83-65B4-4C75-B0CF-ED16F33D6C01}"/>
              </a:ext>
            </a:extLst>
          </p:cNvPr>
          <p:cNvSpPr>
            <a:spLocks noGrp="1"/>
          </p:cNvSpPr>
          <p:nvPr>
            <p:ph type="sldNum" sz="quarter" idx="11"/>
          </p:nvPr>
        </p:nvSpPr>
        <p:spPr/>
        <p:txBody>
          <a:bodyPr/>
          <a:lstStyle>
            <a:lvl1pPr>
              <a:defRPr/>
            </a:lvl1pPr>
          </a:lstStyle>
          <a:p>
            <a:pPr>
              <a:defRPr/>
            </a:pPr>
            <a:fld id="{ED0985A2-3BA5-442A-8CB8-4316C91C4604}" type="slidenum">
              <a:rPr lang="en-US" altLang="en-US"/>
              <a:pPr>
                <a:defRPr/>
              </a:pPr>
              <a:t>‹#›</a:t>
            </a:fld>
            <a:endParaRPr lang="en-US" altLang="en-US"/>
          </a:p>
        </p:txBody>
      </p:sp>
      <p:sp>
        <p:nvSpPr>
          <p:cNvPr id="50" name="Footer Placeholder 5">
            <a:extLst>
              <a:ext uri="{FF2B5EF4-FFF2-40B4-BE49-F238E27FC236}">
                <a16:creationId xmlns:a16="http://schemas.microsoft.com/office/drawing/2014/main" id="{BC878203-7219-4AB5-8242-FCDCB5EA0735}"/>
              </a:ext>
            </a:extLst>
          </p:cNvPr>
          <p:cNvSpPr>
            <a:spLocks noGrp="1"/>
          </p:cNvSpPr>
          <p:nvPr>
            <p:ph type="ftr" sz="quarter" idx="12"/>
          </p:nvPr>
        </p:nvSpPr>
        <p:spPr>
          <a:xfrm>
            <a:off x="4641850" y="5724525"/>
            <a:ext cx="3492500" cy="365125"/>
          </a:xfrm>
        </p:spPr>
        <p:txBody>
          <a:bodyPr>
            <a:normAutofit/>
          </a:bodyPr>
          <a:lstStyle>
            <a:lvl1pPr>
              <a:defRPr/>
            </a:lvl1pPr>
          </a:lstStyle>
          <a:p>
            <a:pPr>
              <a:defRPr/>
            </a:pPr>
            <a:r>
              <a:rPr lang="en-US"/>
              <a:t>UIC Physics</a:t>
            </a:r>
          </a:p>
        </p:txBody>
      </p:sp>
    </p:spTree>
    <p:extLst>
      <p:ext uri="{BB962C8B-B14F-4D97-AF65-F5344CB8AC3E}">
        <p14:creationId xmlns:p14="http://schemas.microsoft.com/office/powerpoint/2010/main" val="376577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a:extLst>
              <a:ext uri="{FF2B5EF4-FFF2-40B4-BE49-F238E27FC236}">
                <a16:creationId xmlns:a16="http://schemas.microsoft.com/office/drawing/2014/main" id="{9120EF21-9496-49C1-BF86-D979FAF0CF2E}"/>
              </a:ext>
            </a:extLst>
          </p:cNvPr>
          <p:cNvGrpSpPr>
            <a:grpSpLocks/>
          </p:cNvGrpSpPr>
          <p:nvPr/>
        </p:nvGrpSpPr>
        <p:grpSpPr bwMode="auto">
          <a:xfrm>
            <a:off x="-382588" y="0"/>
            <a:ext cx="9932988" cy="6858000"/>
            <a:chOff x="-382404" y="0"/>
            <a:chExt cx="9932332" cy="6858000"/>
          </a:xfrm>
        </p:grpSpPr>
        <p:grpSp>
          <p:nvGrpSpPr>
            <p:cNvPr id="6" name="Group 61">
              <a:extLst>
                <a:ext uri="{FF2B5EF4-FFF2-40B4-BE49-F238E27FC236}">
                  <a16:creationId xmlns:a16="http://schemas.microsoft.com/office/drawing/2014/main" id="{3AD1CFBF-797F-4DB4-B15B-7B02754664FC}"/>
                </a:ext>
              </a:extLst>
            </p:cNvPr>
            <p:cNvGrpSpPr>
              <a:grpSpLocks/>
            </p:cNvGrpSpPr>
            <p:nvPr/>
          </p:nvGrpSpPr>
          <p:grpSpPr bwMode="auto">
            <a:xfrm>
              <a:off x="0" y="0"/>
              <a:ext cx="9144000" cy="6858000"/>
              <a:chOff x="0" y="0"/>
              <a:chExt cx="9144000" cy="6858000"/>
            </a:xfrm>
          </p:grpSpPr>
          <p:grpSp>
            <p:nvGrpSpPr>
              <p:cNvPr id="29" name="Group 4">
                <a:extLst>
                  <a:ext uri="{FF2B5EF4-FFF2-40B4-BE49-F238E27FC236}">
                    <a16:creationId xmlns:a16="http://schemas.microsoft.com/office/drawing/2014/main" id="{0F237AFF-0DCF-4207-813D-D3D731C36DD6}"/>
                  </a:ext>
                </a:extLst>
              </p:cNvPr>
              <p:cNvGrpSpPr>
                <a:grpSpLocks/>
              </p:cNvGrpSpPr>
              <p:nvPr/>
            </p:nvGrpSpPr>
            <p:grpSpPr bwMode="auto">
              <a:xfrm>
                <a:off x="0" y="0"/>
                <a:ext cx="2514600" cy="6858000"/>
                <a:chOff x="0" y="0"/>
                <a:chExt cx="2514600" cy="6858000"/>
              </a:xfrm>
            </p:grpSpPr>
            <p:sp>
              <p:nvSpPr>
                <p:cNvPr id="41" name="Rectangle 40">
                  <a:extLst>
                    <a:ext uri="{FF2B5EF4-FFF2-40B4-BE49-F238E27FC236}">
                      <a16:creationId xmlns:a16="http://schemas.microsoft.com/office/drawing/2014/main" id="{B7754853-9148-40F5-837D-12952C11F275}"/>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2" name="Rectangle 2">
                  <a:extLst>
                    <a:ext uri="{FF2B5EF4-FFF2-40B4-BE49-F238E27FC236}">
                      <a16:creationId xmlns:a16="http://schemas.microsoft.com/office/drawing/2014/main" id="{A24E6C5D-6F96-47E3-B39E-CAA7F710B636}"/>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3" name="Rectangle 3">
                  <a:extLst>
                    <a:ext uri="{FF2B5EF4-FFF2-40B4-BE49-F238E27FC236}">
                      <a16:creationId xmlns:a16="http://schemas.microsoft.com/office/drawing/2014/main" id="{51652E34-DA18-4D26-8059-00CDA7F55F80}"/>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grpSp>
          <p:grpSp>
            <p:nvGrpSpPr>
              <p:cNvPr id="30" name="Group 5">
                <a:extLst>
                  <a:ext uri="{FF2B5EF4-FFF2-40B4-BE49-F238E27FC236}">
                    <a16:creationId xmlns:a16="http://schemas.microsoft.com/office/drawing/2014/main" id="{8DEE3FCE-8881-4875-87B9-7E2AB855A306}"/>
                  </a:ext>
                </a:extLst>
              </p:cNvPr>
              <p:cNvGrpSpPr>
                <a:grpSpLocks/>
              </p:cNvGrpSpPr>
              <p:nvPr/>
            </p:nvGrpSpPr>
            <p:grpSpPr bwMode="auto">
              <a:xfrm>
                <a:off x="422910" y="0"/>
                <a:ext cx="2514600" cy="6858000"/>
                <a:chOff x="0" y="0"/>
                <a:chExt cx="2514600" cy="6858000"/>
              </a:xfrm>
            </p:grpSpPr>
            <p:sp>
              <p:nvSpPr>
                <p:cNvPr id="38" name="Rectangle 37">
                  <a:extLst>
                    <a:ext uri="{FF2B5EF4-FFF2-40B4-BE49-F238E27FC236}">
                      <a16:creationId xmlns:a16="http://schemas.microsoft.com/office/drawing/2014/main" id="{C24260B2-FE1C-4830-80B5-B5083A8D5362}"/>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39" name="Rectangle 38">
                  <a:extLst>
                    <a:ext uri="{FF2B5EF4-FFF2-40B4-BE49-F238E27FC236}">
                      <a16:creationId xmlns:a16="http://schemas.microsoft.com/office/drawing/2014/main" id="{B56522A5-5907-4A40-9C4D-8D1D60EB2899}"/>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0" name="Rectangle 39">
                  <a:extLst>
                    <a:ext uri="{FF2B5EF4-FFF2-40B4-BE49-F238E27FC236}">
                      <a16:creationId xmlns:a16="http://schemas.microsoft.com/office/drawing/2014/main" id="{D1B00EC1-6DA0-4BE8-AC45-5763DD17E8B9}"/>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grpSp>
          <p:grpSp>
            <p:nvGrpSpPr>
              <p:cNvPr id="31" name="Group 9">
                <a:extLst>
                  <a:ext uri="{FF2B5EF4-FFF2-40B4-BE49-F238E27FC236}">
                    <a16:creationId xmlns:a16="http://schemas.microsoft.com/office/drawing/2014/main" id="{C8FE5B16-C0D2-4815-9181-8B8DD3C683A0}"/>
                  </a:ext>
                </a:extLst>
              </p:cNvPr>
              <p:cNvGrpSpPr>
                <a:grpSpLocks/>
              </p:cNvGrpSpPr>
              <p:nvPr/>
            </p:nvGrpSpPr>
            <p:grpSpPr bwMode="auto">
              <a:xfrm rot="10800000">
                <a:off x="6629400" y="0"/>
                <a:ext cx="2514600" cy="6858000"/>
                <a:chOff x="0" y="0"/>
                <a:chExt cx="2514600" cy="6858000"/>
              </a:xfrm>
            </p:grpSpPr>
            <p:sp>
              <p:nvSpPr>
                <p:cNvPr id="35" name="Rectangle 34">
                  <a:extLst>
                    <a:ext uri="{FF2B5EF4-FFF2-40B4-BE49-F238E27FC236}">
                      <a16:creationId xmlns:a16="http://schemas.microsoft.com/office/drawing/2014/main" id="{13BBFED5-6A1C-4277-A2F2-B3ED765B24F9}"/>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36" name="Rectangle 35">
                  <a:extLst>
                    <a:ext uri="{FF2B5EF4-FFF2-40B4-BE49-F238E27FC236}">
                      <a16:creationId xmlns:a16="http://schemas.microsoft.com/office/drawing/2014/main" id="{F88784C3-D4E3-480D-94C7-2910EAF3ECC2}"/>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37" name="Rectangle 36">
                  <a:extLst>
                    <a:ext uri="{FF2B5EF4-FFF2-40B4-BE49-F238E27FC236}">
                      <a16:creationId xmlns:a16="http://schemas.microsoft.com/office/drawing/2014/main" id="{9D480DAE-5CE4-496E-BD81-AAA23B2676A5}"/>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grpSp>
          <p:sp>
            <p:nvSpPr>
              <p:cNvPr id="32" name="Rectangle 31">
                <a:extLst>
                  <a:ext uri="{FF2B5EF4-FFF2-40B4-BE49-F238E27FC236}">
                    <a16:creationId xmlns:a16="http://schemas.microsoft.com/office/drawing/2014/main" id="{C164252D-AB68-4229-872A-29762A688728}"/>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33" name="Rectangle 32">
                <a:extLst>
                  <a:ext uri="{FF2B5EF4-FFF2-40B4-BE49-F238E27FC236}">
                    <a16:creationId xmlns:a16="http://schemas.microsoft.com/office/drawing/2014/main" id="{E800BCC6-035A-4952-B537-59D5F6EE41AD}"/>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34" name="Rectangle 33">
                <a:extLst>
                  <a:ext uri="{FF2B5EF4-FFF2-40B4-BE49-F238E27FC236}">
                    <a16:creationId xmlns:a16="http://schemas.microsoft.com/office/drawing/2014/main" id="{1BE17CFE-CF9F-455A-8EE7-BCBB8C75C02E}"/>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grpSp>
        <p:sp>
          <p:nvSpPr>
            <p:cNvPr id="7" name="Freeform 62">
              <a:extLst>
                <a:ext uri="{FF2B5EF4-FFF2-40B4-BE49-F238E27FC236}">
                  <a16:creationId xmlns:a16="http://schemas.microsoft.com/office/drawing/2014/main" id="{A03C012E-8847-4FD5-8E8B-63918D35E659}"/>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8" name="Freeform 63">
              <a:extLst>
                <a:ext uri="{FF2B5EF4-FFF2-40B4-BE49-F238E27FC236}">
                  <a16:creationId xmlns:a16="http://schemas.microsoft.com/office/drawing/2014/main" id="{556D85FC-240D-4B6F-BCC9-D746D636414E}"/>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9" name="Freeform 64">
              <a:extLst>
                <a:ext uri="{FF2B5EF4-FFF2-40B4-BE49-F238E27FC236}">
                  <a16:creationId xmlns:a16="http://schemas.microsoft.com/office/drawing/2014/main" id="{7D863DB5-C5D8-4E62-806B-6ECCCD3294F8}"/>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0" name="Freeform 66">
              <a:extLst>
                <a:ext uri="{FF2B5EF4-FFF2-40B4-BE49-F238E27FC236}">
                  <a16:creationId xmlns:a16="http://schemas.microsoft.com/office/drawing/2014/main" id="{E3F625C9-A8B1-4F60-B42E-03F7C57D3F72}"/>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1" name="Freeform 67">
              <a:extLst>
                <a:ext uri="{FF2B5EF4-FFF2-40B4-BE49-F238E27FC236}">
                  <a16:creationId xmlns:a16="http://schemas.microsoft.com/office/drawing/2014/main" id="{AF68827B-47B1-401A-BEB5-0671DB82D3D3}"/>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2" name="Hexagon 11">
              <a:extLst>
                <a:ext uri="{FF2B5EF4-FFF2-40B4-BE49-F238E27FC236}">
                  <a16:creationId xmlns:a16="http://schemas.microsoft.com/office/drawing/2014/main" id="{B6B076AD-B5F4-4253-9B18-13FCD8D67547}"/>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3" name="Hexagon 12">
              <a:extLst>
                <a:ext uri="{FF2B5EF4-FFF2-40B4-BE49-F238E27FC236}">
                  <a16:creationId xmlns:a16="http://schemas.microsoft.com/office/drawing/2014/main" id="{E9A0D444-0048-414D-978E-3C39F656A59A}"/>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4" name="Hexagon 13">
              <a:extLst>
                <a:ext uri="{FF2B5EF4-FFF2-40B4-BE49-F238E27FC236}">
                  <a16:creationId xmlns:a16="http://schemas.microsoft.com/office/drawing/2014/main" id="{7D07395E-BB03-46F3-828C-E8C6609E82C4}"/>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5" name="Hexagon 14">
              <a:extLst>
                <a:ext uri="{FF2B5EF4-FFF2-40B4-BE49-F238E27FC236}">
                  <a16:creationId xmlns:a16="http://schemas.microsoft.com/office/drawing/2014/main" id="{BF86D6D2-5064-4556-8795-B024E01E7C2C}"/>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6" name="Hexagon 15">
              <a:extLst>
                <a:ext uri="{FF2B5EF4-FFF2-40B4-BE49-F238E27FC236}">
                  <a16:creationId xmlns:a16="http://schemas.microsoft.com/office/drawing/2014/main" id="{D2628500-DB91-478D-8BED-2A2D57CC231B}"/>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7" name="Freeform 75">
              <a:extLst>
                <a:ext uri="{FF2B5EF4-FFF2-40B4-BE49-F238E27FC236}">
                  <a16:creationId xmlns:a16="http://schemas.microsoft.com/office/drawing/2014/main" id="{D8C9F7E1-8A90-497E-B624-8C5CAAD7646D}"/>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8" name="Hexagon 17">
              <a:extLst>
                <a:ext uri="{FF2B5EF4-FFF2-40B4-BE49-F238E27FC236}">
                  <a16:creationId xmlns:a16="http://schemas.microsoft.com/office/drawing/2014/main" id="{DB246B4A-5488-4972-9B5B-A8E0F72B009B}"/>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9" name="Hexagon 18">
              <a:extLst>
                <a:ext uri="{FF2B5EF4-FFF2-40B4-BE49-F238E27FC236}">
                  <a16:creationId xmlns:a16="http://schemas.microsoft.com/office/drawing/2014/main" id="{F1BF64FD-9E52-4C4E-A867-B2DE1A5C83B4}"/>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0" name="Hexagon 19">
              <a:extLst>
                <a:ext uri="{FF2B5EF4-FFF2-40B4-BE49-F238E27FC236}">
                  <a16:creationId xmlns:a16="http://schemas.microsoft.com/office/drawing/2014/main" id="{0161D87F-512E-4122-BD89-201B3228049D}"/>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1" name="Hexagon 20">
              <a:extLst>
                <a:ext uri="{FF2B5EF4-FFF2-40B4-BE49-F238E27FC236}">
                  <a16:creationId xmlns:a16="http://schemas.microsoft.com/office/drawing/2014/main" id="{D7809186-3C97-4231-A35C-43D30B9FFD72}"/>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2" name="Hexagon 21">
              <a:extLst>
                <a:ext uri="{FF2B5EF4-FFF2-40B4-BE49-F238E27FC236}">
                  <a16:creationId xmlns:a16="http://schemas.microsoft.com/office/drawing/2014/main" id="{81CAE1DE-FF1B-4AA5-B97A-FF23C1B9247B}"/>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3" name="Hexagon 22">
              <a:extLst>
                <a:ext uri="{FF2B5EF4-FFF2-40B4-BE49-F238E27FC236}">
                  <a16:creationId xmlns:a16="http://schemas.microsoft.com/office/drawing/2014/main" id="{24B850F1-57A8-4AEF-8FE7-58F6FC84D13F}"/>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4" name="Hexagon 23">
              <a:extLst>
                <a:ext uri="{FF2B5EF4-FFF2-40B4-BE49-F238E27FC236}">
                  <a16:creationId xmlns:a16="http://schemas.microsoft.com/office/drawing/2014/main" id="{285E4F02-16BD-4BA3-B1D1-ABB34F9BC30E}"/>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5" name="Hexagon 24">
              <a:extLst>
                <a:ext uri="{FF2B5EF4-FFF2-40B4-BE49-F238E27FC236}">
                  <a16:creationId xmlns:a16="http://schemas.microsoft.com/office/drawing/2014/main" id="{876D5484-8033-4D0E-9AB2-3DD40095B70D}"/>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6" name="Hexagon 25">
              <a:extLst>
                <a:ext uri="{FF2B5EF4-FFF2-40B4-BE49-F238E27FC236}">
                  <a16:creationId xmlns:a16="http://schemas.microsoft.com/office/drawing/2014/main" id="{0D674621-93C3-423D-8333-CEC012C4B562}"/>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7" name="Freeform 85">
              <a:extLst>
                <a:ext uri="{FF2B5EF4-FFF2-40B4-BE49-F238E27FC236}">
                  <a16:creationId xmlns:a16="http://schemas.microsoft.com/office/drawing/2014/main" id="{BB405B42-AF78-44CA-B8EF-CD4BA31D2BC9}"/>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8" name="Freeform 86">
              <a:extLst>
                <a:ext uri="{FF2B5EF4-FFF2-40B4-BE49-F238E27FC236}">
                  <a16:creationId xmlns:a16="http://schemas.microsoft.com/office/drawing/2014/main" id="{D3C5F904-366D-4D7F-8124-F4B034450D89}"/>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grpSp>
      <p:sp>
        <p:nvSpPr>
          <p:cNvPr id="44" name="Rectangle 43">
            <a:extLst>
              <a:ext uri="{FF2B5EF4-FFF2-40B4-BE49-F238E27FC236}">
                <a16:creationId xmlns:a16="http://schemas.microsoft.com/office/drawing/2014/main" id="{9E027F16-4C11-4732-B743-8F6046DBE370}"/>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5" name="Rectangle 44">
            <a:extLst>
              <a:ext uri="{FF2B5EF4-FFF2-40B4-BE49-F238E27FC236}">
                <a16:creationId xmlns:a16="http://schemas.microsoft.com/office/drawing/2014/main" id="{0DC87AAC-5C09-4CFF-B242-C0A29CF331B3}"/>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6" name="Rectangle 45">
            <a:extLst>
              <a:ext uri="{FF2B5EF4-FFF2-40B4-BE49-F238E27FC236}">
                <a16:creationId xmlns:a16="http://schemas.microsoft.com/office/drawing/2014/main" id="{A55F3833-52C5-4D21-BF33-1BC1A5E1BE13}"/>
              </a:ext>
            </a:extLst>
          </p:cNvPr>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7" name="Rectangle 46">
            <a:extLst>
              <a:ext uri="{FF2B5EF4-FFF2-40B4-BE49-F238E27FC236}">
                <a16:creationId xmlns:a16="http://schemas.microsoft.com/office/drawing/2014/main" id="{26ED690A-1EEE-41AF-88E4-BDF5B839B7E1}"/>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a:extLst>
              <a:ext uri="{FF2B5EF4-FFF2-40B4-BE49-F238E27FC236}">
                <a16:creationId xmlns:a16="http://schemas.microsoft.com/office/drawing/2014/main" id="{BDB0ABFF-9179-43C5-A2BA-E2E30D7EF41C}"/>
              </a:ext>
            </a:extLst>
          </p:cNvPr>
          <p:cNvSpPr>
            <a:spLocks noGrp="1"/>
          </p:cNvSpPr>
          <p:nvPr>
            <p:ph type="dt" sz="half" idx="10"/>
          </p:nvPr>
        </p:nvSpPr>
        <p:spPr/>
        <p:txBody>
          <a:bodyPr/>
          <a:lstStyle>
            <a:lvl1pPr>
              <a:defRPr/>
            </a:lvl1pPr>
          </a:lstStyle>
          <a:p>
            <a:pPr>
              <a:defRPr/>
            </a:pPr>
            <a:r>
              <a:rPr lang="en-US"/>
              <a:t>Presented 12/2/2011</a:t>
            </a:r>
          </a:p>
        </p:txBody>
      </p:sp>
      <p:sp>
        <p:nvSpPr>
          <p:cNvPr id="49" name="Footer Placeholder 5">
            <a:extLst>
              <a:ext uri="{FF2B5EF4-FFF2-40B4-BE49-F238E27FC236}">
                <a16:creationId xmlns:a16="http://schemas.microsoft.com/office/drawing/2014/main" id="{EF8B27E6-5B31-47B6-BD30-8852D6C280BA}"/>
              </a:ext>
            </a:extLst>
          </p:cNvPr>
          <p:cNvSpPr>
            <a:spLocks noGrp="1"/>
          </p:cNvSpPr>
          <p:nvPr>
            <p:ph type="ftr" sz="quarter" idx="11"/>
          </p:nvPr>
        </p:nvSpPr>
        <p:spPr>
          <a:xfrm>
            <a:off x="4641850" y="5724525"/>
            <a:ext cx="3492500" cy="365125"/>
          </a:xfrm>
        </p:spPr>
        <p:txBody>
          <a:bodyPr>
            <a:normAutofit/>
          </a:bodyPr>
          <a:lstStyle>
            <a:lvl1pPr>
              <a:defRPr/>
            </a:lvl1pPr>
          </a:lstStyle>
          <a:p>
            <a:pPr>
              <a:defRPr/>
            </a:pPr>
            <a:r>
              <a:rPr lang="en-US"/>
              <a:t>UIC Physics</a:t>
            </a:r>
          </a:p>
        </p:txBody>
      </p:sp>
      <p:sp>
        <p:nvSpPr>
          <p:cNvPr id="50" name="Slide Number Placeholder 6">
            <a:extLst>
              <a:ext uri="{FF2B5EF4-FFF2-40B4-BE49-F238E27FC236}">
                <a16:creationId xmlns:a16="http://schemas.microsoft.com/office/drawing/2014/main" id="{1A09C399-53E3-4C72-AA1B-5A7A171167B6}"/>
              </a:ext>
            </a:extLst>
          </p:cNvPr>
          <p:cNvSpPr>
            <a:spLocks noGrp="1"/>
          </p:cNvSpPr>
          <p:nvPr>
            <p:ph type="sldNum" sz="quarter" idx="12"/>
          </p:nvPr>
        </p:nvSpPr>
        <p:spPr/>
        <p:txBody>
          <a:bodyPr/>
          <a:lstStyle>
            <a:lvl1pPr>
              <a:defRPr/>
            </a:lvl1pPr>
          </a:lstStyle>
          <a:p>
            <a:pPr>
              <a:defRPr/>
            </a:pPr>
            <a:fld id="{E008AD95-C97B-41B2-867F-795807F64EEC}" type="slidenum">
              <a:rPr lang="en-US" altLang="en-US"/>
              <a:pPr>
                <a:defRPr/>
              </a:pPr>
              <a:t>‹#›</a:t>
            </a:fld>
            <a:endParaRPr lang="en-US" altLang="en-US"/>
          </a:p>
        </p:txBody>
      </p:sp>
    </p:spTree>
    <p:extLst>
      <p:ext uri="{BB962C8B-B14F-4D97-AF65-F5344CB8AC3E}">
        <p14:creationId xmlns:p14="http://schemas.microsoft.com/office/powerpoint/2010/main" val="40717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6DEDF"/>
            </a:gs>
            <a:gs pos="62000">
              <a:srgbClr val="99A0A1"/>
            </a:gs>
            <a:gs pos="100000">
              <a:srgbClr val="858D8E"/>
            </a:gs>
          </a:gsLst>
          <a:lin ang="5400000"/>
        </a:gradFill>
        <a:effectLst/>
      </p:bgPr>
    </p:bg>
    <p:spTree>
      <p:nvGrpSpPr>
        <p:cNvPr id="1" name=""/>
        <p:cNvGrpSpPr/>
        <p:nvPr/>
      </p:nvGrpSpPr>
      <p:grpSpPr>
        <a:xfrm>
          <a:off x="0" y="0"/>
          <a:ext cx="0" cy="0"/>
          <a:chOff x="0" y="0"/>
          <a:chExt cx="0" cy="0"/>
        </a:xfrm>
      </p:grpSpPr>
      <p:grpSp>
        <p:nvGrpSpPr>
          <p:cNvPr id="1026" name="Group 41">
            <a:extLst>
              <a:ext uri="{FF2B5EF4-FFF2-40B4-BE49-F238E27FC236}">
                <a16:creationId xmlns:a16="http://schemas.microsoft.com/office/drawing/2014/main" id="{7669746A-16F1-4EB1-B7B3-9F90300BDAC6}"/>
              </a:ext>
            </a:extLst>
          </p:cNvPr>
          <p:cNvGrpSpPr>
            <a:grpSpLocks/>
          </p:cNvGrpSpPr>
          <p:nvPr/>
        </p:nvGrpSpPr>
        <p:grpSpPr bwMode="auto">
          <a:xfrm>
            <a:off x="-304800" y="0"/>
            <a:ext cx="9932988" cy="6858000"/>
            <a:chOff x="-382404" y="0"/>
            <a:chExt cx="9932332" cy="6858000"/>
          </a:xfrm>
        </p:grpSpPr>
        <p:grpSp>
          <p:nvGrpSpPr>
            <p:cNvPr id="1035" name="Group 44">
              <a:extLst>
                <a:ext uri="{FF2B5EF4-FFF2-40B4-BE49-F238E27FC236}">
                  <a16:creationId xmlns:a16="http://schemas.microsoft.com/office/drawing/2014/main" id="{89B33DEF-0F49-4A96-B275-93E89861C35A}"/>
                </a:ext>
              </a:extLst>
            </p:cNvPr>
            <p:cNvGrpSpPr>
              <a:grpSpLocks/>
            </p:cNvGrpSpPr>
            <p:nvPr/>
          </p:nvGrpSpPr>
          <p:grpSpPr bwMode="auto">
            <a:xfrm>
              <a:off x="0" y="0"/>
              <a:ext cx="9144000" cy="6858000"/>
              <a:chOff x="0" y="0"/>
              <a:chExt cx="9144000" cy="6858000"/>
            </a:xfrm>
          </p:grpSpPr>
          <p:grpSp>
            <p:nvGrpSpPr>
              <p:cNvPr id="1058" name="Group 4">
                <a:extLst>
                  <a:ext uri="{FF2B5EF4-FFF2-40B4-BE49-F238E27FC236}">
                    <a16:creationId xmlns:a16="http://schemas.microsoft.com/office/drawing/2014/main" id="{F7F61840-6E68-4D24-8DD9-BD234EF69CA6}"/>
                  </a:ext>
                </a:extLst>
              </p:cNvPr>
              <p:cNvGrpSpPr>
                <a:grpSpLocks/>
              </p:cNvGrpSpPr>
              <p:nvPr/>
            </p:nvGrpSpPr>
            <p:grpSpPr bwMode="auto">
              <a:xfrm>
                <a:off x="0" y="0"/>
                <a:ext cx="2514600" cy="6858000"/>
                <a:chOff x="0" y="0"/>
                <a:chExt cx="2514600" cy="6858000"/>
              </a:xfrm>
            </p:grpSpPr>
            <p:sp>
              <p:nvSpPr>
                <p:cNvPr id="113" name="Rectangle 112">
                  <a:extLst>
                    <a:ext uri="{FF2B5EF4-FFF2-40B4-BE49-F238E27FC236}">
                      <a16:creationId xmlns:a16="http://schemas.microsoft.com/office/drawing/2014/main" id="{72F8ADEE-7120-44E0-8A21-F2517A02035C}"/>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14" name="Rectangle 2">
                  <a:extLst>
                    <a:ext uri="{FF2B5EF4-FFF2-40B4-BE49-F238E27FC236}">
                      <a16:creationId xmlns:a16="http://schemas.microsoft.com/office/drawing/2014/main" id="{8337859E-5C75-45C8-B805-227499F0C8C3}"/>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15" name="Rectangle 3">
                  <a:extLst>
                    <a:ext uri="{FF2B5EF4-FFF2-40B4-BE49-F238E27FC236}">
                      <a16:creationId xmlns:a16="http://schemas.microsoft.com/office/drawing/2014/main" id="{38CFBDDA-F8A9-4AA8-BD17-29FA0FA37250}"/>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grpSp>
          <p:grpSp>
            <p:nvGrpSpPr>
              <p:cNvPr id="1059" name="Group 5">
                <a:extLst>
                  <a:ext uri="{FF2B5EF4-FFF2-40B4-BE49-F238E27FC236}">
                    <a16:creationId xmlns:a16="http://schemas.microsoft.com/office/drawing/2014/main" id="{12164BCC-65F8-4A15-91B5-BBC17B1FE522}"/>
                  </a:ext>
                </a:extLst>
              </p:cNvPr>
              <p:cNvGrpSpPr>
                <a:grpSpLocks/>
              </p:cNvGrpSpPr>
              <p:nvPr/>
            </p:nvGrpSpPr>
            <p:grpSpPr bwMode="auto">
              <a:xfrm>
                <a:off x="422910" y="0"/>
                <a:ext cx="2514600" cy="6858000"/>
                <a:chOff x="0" y="0"/>
                <a:chExt cx="2514600" cy="6858000"/>
              </a:xfrm>
            </p:grpSpPr>
            <p:sp>
              <p:nvSpPr>
                <p:cNvPr id="110" name="Rectangle 109">
                  <a:extLst>
                    <a:ext uri="{FF2B5EF4-FFF2-40B4-BE49-F238E27FC236}">
                      <a16:creationId xmlns:a16="http://schemas.microsoft.com/office/drawing/2014/main" id="{892A002A-A6C5-4B6D-A0D5-FC1C92E87EE7}"/>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11" name="Rectangle 110">
                  <a:extLst>
                    <a:ext uri="{FF2B5EF4-FFF2-40B4-BE49-F238E27FC236}">
                      <a16:creationId xmlns:a16="http://schemas.microsoft.com/office/drawing/2014/main" id="{E41866F5-1CA7-4830-8555-03120740F565}"/>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12" name="Rectangle 111">
                  <a:extLst>
                    <a:ext uri="{FF2B5EF4-FFF2-40B4-BE49-F238E27FC236}">
                      <a16:creationId xmlns:a16="http://schemas.microsoft.com/office/drawing/2014/main" id="{8341269F-E18D-4D26-ACA3-566D325D8873}"/>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grpSp>
          <p:grpSp>
            <p:nvGrpSpPr>
              <p:cNvPr id="1060" name="Group 9">
                <a:extLst>
                  <a:ext uri="{FF2B5EF4-FFF2-40B4-BE49-F238E27FC236}">
                    <a16:creationId xmlns:a16="http://schemas.microsoft.com/office/drawing/2014/main" id="{F71CDFD3-B16B-4100-8472-089934E3C866}"/>
                  </a:ext>
                </a:extLst>
              </p:cNvPr>
              <p:cNvGrpSpPr>
                <a:grpSpLocks/>
              </p:cNvGrpSpPr>
              <p:nvPr/>
            </p:nvGrpSpPr>
            <p:grpSpPr bwMode="auto">
              <a:xfrm rot="10800000">
                <a:off x="6629400" y="0"/>
                <a:ext cx="2514600" cy="6858000"/>
                <a:chOff x="0" y="0"/>
                <a:chExt cx="2514600" cy="6858000"/>
              </a:xfrm>
            </p:grpSpPr>
            <p:sp>
              <p:nvSpPr>
                <p:cNvPr id="107" name="Rectangle 106">
                  <a:extLst>
                    <a:ext uri="{FF2B5EF4-FFF2-40B4-BE49-F238E27FC236}">
                      <a16:creationId xmlns:a16="http://schemas.microsoft.com/office/drawing/2014/main" id="{9A17518C-E4EC-4222-981B-1DBE7100C535}"/>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08" name="Rectangle 107">
                  <a:extLst>
                    <a:ext uri="{FF2B5EF4-FFF2-40B4-BE49-F238E27FC236}">
                      <a16:creationId xmlns:a16="http://schemas.microsoft.com/office/drawing/2014/main" id="{08ECF787-2BA5-4CFB-9574-7606B14A053D}"/>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09" name="Rectangle 108">
                  <a:extLst>
                    <a:ext uri="{FF2B5EF4-FFF2-40B4-BE49-F238E27FC236}">
                      <a16:creationId xmlns:a16="http://schemas.microsoft.com/office/drawing/2014/main" id="{D77BB662-3563-449D-81C5-23CA88EB954E}"/>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grpSp>
          <p:sp>
            <p:nvSpPr>
              <p:cNvPr id="104" name="Rectangle 103">
                <a:extLst>
                  <a:ext uri="{FF2B5EF4-FFF2-40B4-BE49-F238E27FC236}">
                    <a16:creationId xmlns:a16="http://schemas.microsoft.com/office/drawing/2014/main" id="{CD9D7A72-7713-437E-A4E5-1188394A3962}"/>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05" name="Rectangle 104">
                <a:extLst>
                  <a:ext uri="{FF2B5EF4-FFF2-40B4-BE49-F238E27FC236}">
                    <a16:creationId xmlns:a16="http://schemas.microsoft.com/office/drawing/2014/main" id="{FDB79A16-45EC-4CCB-BD72-95887CEF0A99}"/>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06" name="Rectangle 105">
                <a:extLst>
                  <a:ext uri="{FF2B5EF4-FFF2-40B4-BE49-F238E27FC236}">
                    <a16:creationId xmlns:a16="http://schemas.microsoft.com/office/drawing/2014/main" id="{C4F5C657-F4F5-48C1-93C9-528F1FF4EE77}"/>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grpSp>
        <p:sp>
          <p:nvSpPr>
            <p:cNvPr id="44" name="Freeform 43">
              <a:extLst>
                <a:ext uri="{FF2B5EF4-FFF2-40B4-BE49-F238E27FC236}">
                  <a16:creationId xmlns:a16="http://schemas.microsoft.com/office/drawing/2014/main" id="{C6AE661B-D5AF-4772-A1E9-499D7CD28C25}"/>
                </a:ext>
              </a:extLst>
            </p:cNvPr>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5" name="Freeform 44">
              <a:extLst>
                <a:ext uri="{FF2B5EF4-FFF2-40B4-BE49-F238E27FC236}">
                  <a16:creationId xmlns:a16="http://schemas.microsoft.com/office/drawing/2014/main" id="{EB88BE09-E880-47B5-BC21-381BD6C73861}"/>
                </a:ext>
              </a:extLst>
            </p:cNvPr>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6" name="Freeform 45">
              <a:extLst>
                <a:ext uri="{FF2B5EF4-FFF2-40B4-BE49-F238E27FC236}">
                  <a16:creationId xmlns:a16="http://schemas.microsoft.com/office/drawing/2014/main" id="{FFAC4F5F-B523-4435-A424-D8E641E71D2C}"/>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7" name="Freeform 46">
              <a:extLst>
                <a:ext uri="{FF2B5EF4-FFF2-40B4-BE49-F238E27FC236}">
                  <a16:creationId xmlns:a16="http://schemas.microsoft.com/office/drawing/2014/main" id="{42109680-35C4-42B6-A1B1-85B318A74204}"/>
                </a:ext>
              </a:extLst>
            </p:cNvPr>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49" name="Freeform 48">
              <a:extLst>
                <a:ext uri="{FF2B5EF4-FFF2-40B4-BE49-F238E27FC236}">
                  <a16:creationId xmlns:a16="http://schemas.microsoft.com/office/drawing/2014/main" id="{B85EA70B-7772-4991-AE17-EFA6CB65EF93}"/>
                </a:ext>
              </a:extLst>
            </p:cNvPr>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50" name="Hexagon 49">
              <a:extLst>
                <a:ext uri="{FF2B5EF4-FFF2-40B4-BE49-F238E27FC236}">
                  <a16:creationId xmlns:a16="http://schemas.microsoft.com/office/drawing/2014/main" id="{3F532CFB-F8BE-4A7F-9F23-12EE7D5B1795}"/>
                </a:ext>
              </a:extLst>
            </p:cNvPr>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51" name="Hexagon 50">
              <a:extLst>
                <a:ext uri="{FF2B5EF4-FFF2-40B4-BE49-F238E27FC236}">
                  <a16:creationId xmlns:a16="http://schemas.microsoft.com/office/drawing/2014/main" id="{75804DAA-BA64-4F4E-9323-94B91FCF9B88}"/>
                </a:ext>
              </a:extLst>
            </p:cNvPr>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52" name="Hexagon 51">
              <a:extLst>
                <a:ext uri="{FF2B5EF4-FFF2-40B4-BE49-F238E27FC236}">
                  <a16:creationId xmlns:a16="http://schemas.microsoft.com/office/drawing/2014/main" id="{6B16DECB-3804-4D25-9691-AA43E8C451BA}"/>
                </a:ext>
              </a:extLst>
            </p:cNvPr>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53" name="Hexagon 52">
              <a:extLst>
                <a:ext uri="{FF2B5EF4-FFF2-40B4-BE49-F238E27FC236}">
                  <a16:creationId xmlns:a16="http://schemas.microsoft.com/office/drawing/2014/main" id="{99E41121-1883-4E14-A6B4-C445FFE042B8}"/>
                </a:ext>
              </a:extLst>
            </p:cNvPr>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54" name="Hexagon 53">
              <a:extLst>
                <a:ext uri="{FF2B5EF4-FFF2-40B4-BE49-F238E27FC236}">
                  <a16:creationId xmlns:a16="http://schemas.microsoft.com/office/drawing/2014/main" id="{91DC6F2D-1BD5-442C-B4D4-547B6086059C}"/>
                </a:ext>
              </a:extLst>
            </p:cNvPr>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55" name="Freeform 54">
              <a:extLst>
                <a:ext uri="{FF2B5EF4-FFF2-40B4-BE49-F238E27FC236}">
                  <a16:creationId xmlns:a16="http://schemas.microsoft.com/office/drawing/2014/main" id="{12DCCF7D-B554-4575-89C0-0725124E7856}"/>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56" name="Hexagon 55">
              <a:extLst>
                <a:ext uri="{FF2B5EF4-FFF2-40B4-BE49-F238E27FC236}">
                  <a16:creationId xmlns:a16="http://schemas.microsoft.com/office/drawing/2014/main" id="{74DF25B4-1327-4B2B-B204-475AD824DFC3}"/>
                </a:ext>
              </a:extLst>
            </p:cNvPr>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57" name="Hexagon 56">
              <a:extLst>
                <a:ext uri="{FF2B5EF4-FFF2-40B4-BE49-F238E27FC236}">
                  <a16:creationId xmlns:a16="http://schemas.microsoft.com/office/drawing/2014/main" id="{0E6041C0-A963-4EF5-AE69-42E270C477B1}"/>
                </a:ext>
              </a:extLst>
            </p:cNvPr>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58" name="Hexagon 57">
              <a:extLst>
                <a:ext uri="{FF2B5EF4-FFF2-40B4-BE49-F238E27FC236}">
                  <a16:creationId xmlns:a16="http://schemas.microsoft.com/office/drawing/2014/main" id="{56EB639B-A63C-4EBE-A9A3-567D5347DBEF}"/>
                </a:ext>
              </a:extLst>
            </p:cNvPr>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59" name="Hexagon 58">
              <a:extLst>
                <a:ext uri="{FF2B5EF4-FFF2-40B4-BE49-F238E27FC236}">
                  <a16:creationId xmlns:a16="http://schemas.microsoft.com/office/drawing/2014/main" id="{A39B7A2F-DFAE-467D-B18B-B8EABE98E49F}"/>
                </a:ext>
              </a:extLst>
            </p:cNvPr>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60" name="Hexagon 59">
              <a:extLst>
                <a:ext uri="{FF2B5EF4-FFF2-40B4-BE49-F238E27FC236}">
                  <a16:creationId xmlns:a16="http://schemas.microsoft.com/office/drawing/2014/main" id="{CB72630E-04C1-49B6-A430-EED3C4A6ED6A}"/>
                </a:ext>
              </a:extLst>
            </p:cNvPr>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95" name="Hexagon 94">
              <a:extLst>
                <a:ext uri="{FF2B5EF4-FFF2-40B4-BE49-F238E27FC236}">
                  <a16:creationId xmlns:a16="http://schemas.microsoft.com/office/drawing/2014/main" id="{082B68E9-2E51-47B9-BBA8-BC89F3F2E9E9}"/>
                </a:ext>
              </a:extLst>
            </p:cNvPr>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96" name="Hexagon 95">
              <a:extLst>
                <a:ext uri="{FF2B5EF4-FFF2-40B4-BE49-F238E27FC236}">
                  <a16:creationId xmlns:a16="http://schemas.microsoft.com/office/drawing/2014/main" id="{F8DB4C93-98D6-4C6B-865E-BD8C45FBB205}"/>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97" name="Hexagon 96">
              <a:extLst>
                <a:ext uri="{FF2B5EF4-FFF2-40B4-BE49-F238E27FC236}">
                  <a16:creationId xmlns:a16="http://schemas.microsoft.com/office/drawing/2014/main" id="{87F587ED-36C9-4005-A8A6-2AD7EEA2E952}"/>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98" name="Hexagon 97">
              <a:extLst>
                <a:ext uri="{FF2B5EF4-FFF2-40B4-BE49-F238E27FC236}">
                  <a16:creationId xmlns:a16="http://schemas.microsoft.com/office/drawing/2014/main" id="{3B90DA76-9548-422F-9938-E8631193A99E}"/>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99" name="Freeform 98">
              <a:extLst>
                <a:ext uri="{FF2B5EF4-FFF2-40B4-BE49-F238E27FC236}">
                  <a16:creationId xmlns:a16="http://schemas.microsoft.com/office/drawing/2014/main" id="{39A9D539-23AE-4AA3-A9CD-A8FEF7A18004}"/>
                </a:ext>
              </a:extLst>
            </p:cNvPr>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00" name="Freeform 99">
              <a:extLst>
                <a:ext uri="{FF2B5EF4-FFF2-40B4-BE49-F238E27FC236}">
                  <a16:creationId xmlns:a16="http://schemas.microsoft.com/office/drawing/2014/main" id="{EACE91AF-142A-414F-BFAC-F68D0D0BB76B}"/>
                </a:ext>
              </a:extLst>
            </p:cNvPr>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grpSp>
      <p:sp>
        <p:nvSpPr>
          <p:cNvPr id="66" name="Rectangle 65">
            <a:extLst>
              <a:ext uri="{FF2B5EF4-FFF2-40B4-BE49-F238E27FC236}">
                <a16:creationId xmlns:a16="http://schemas.microsoft.com/office/drawing/2014/main" id="{020E717A-5398-4405-B632-9DBDABA9CFC3}"/>
              </a:ext>
            </a:extLst>
          </p:cNvPr>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70" name="Rectangle 69">
            <a:extLst>
              <a:ext uri="{FF2B5EF4-FFF2-40B4-BE49-F238E27FC236}">
                <a16:creationId xmlns:a16="http://schemas.microsoft.com/office/drawing/2014/main" id="{C7EE47F5-7B5C-4ECC-9399-EE01598D202F}"/>
              </a:ext>
            </a:extLst>
          </p:cNvPr>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71" name="Rectangle 70">
            <a:extLst>
              <a:ext uri="{FF2B5EF4-FFF2-40B4-BE49-F238E27FC236}">
                <a16:creationId xmlns:a16="http://schemas.microsoft.com/office/drawing/2014/main" id="{77C22E92-4FDB-4B20-905D-66F778A7E0BD}"/>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SzPct val="75000"/>
              <a:buFont typeface="Wingdings" pitchFamily="2" charset="2"/>
              <a:buChar char="l"/>
              <a:defRPr/>
            </a:pPr>
            <a:endParaRPr lang="en-US"/>
          </a:p>
        </p:txBody>
      </p:sp>
      <p:sp>
        <p:nvSpPr>
          <p:cNvPr id="1030" name="Title Placeholder 1">
            <a:extLst>
              <a:ext uri="{FF2B5EF4-FFF2-40B4-BE49-F238E27FC236}">
                <a16:creationId xmlns:a16="http://schemas.microsoft.com/office/drawing/2014/main" id="{F74A46D2-7577-4AD5-A948-6C01E295F706}"/>
              </a:ext>
            </a:extLst>
          </p:cNvPr>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1" name="Text Placeholder 2">
            <a:extLst>
              <a:ext uri="{FF2B5EF4-FFF2-40B4-BE49-F238E27FC236}">
                <a16:creationId xmlns:a16="http://schemas.microsoft.com/office/drawing/2014/main" id="{FC44FC74-9931-45E4-8BAE-90387D83B054}"/>
              </a:ext>
            </a:extLst>
          </p:cNvPr>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7B7425D-8D92-4D13-B53B-C7EDA1B8240F}"/>
              </a:ext>
            </a:extLst>
          </p:cNvPr>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eaLnBrk="1" hangingPunct="1">
              <a:spcBef>
                <a:spcPct val="20000"/>
              </a:spcBef>
              <a:buClr>
                <a:schemeClr val="tx1"/>
              </a:buClr>
              <a:buSzPct val="75000"/>
              <a:buFont typeface="Wingdings" pitchFamily="2" charset="2"/>
              <a:buChar char="l"/>
              <a:defRPr sz="1200">
                <a:solidFill>
                  <a:srgbClr val="FEFEFE"/>
                </a:solidFill>
                <a:latin typeface="Arial" charset="0"/>
                <a:cs typeface="+mn-cs"/>
              </a:defRPr>
            </a:lvl1pPr>
          </a:lstStyle>
          <a:p>
            <a:pPr>
              <a:defRPr/>
            </a:pPr>
            <a:r>
              <a:rPr lang="en-US"/>
              <a:t>Presented 12/2/2011</a:t>
            </a:r>
          </a:p>
        </p:txBody>
      </p:sp>
      <p:sp>
        <p:nvSpPr>
          <p:cNvPr id="5" name="Footer Placeholder 4">
            <a:extLst>
              <a:ext uri="{FF2B5EF4-FFF2-40B4-BE49-F238E27FC236}">
                <a16:creationId xmlns:a16="http://schemas.microsoft.com/office/drawing/2014/main" id="{E5FED4A0-4396-405E-B564-468ACBE080F6}"/>
              </a:ext>
            </a:extLst>
          </p:cNvPr>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eaLnBrk="1" hangingPunct="1">
              <a:spcBef>
                <a:spcPct val="20000"/>
              </a:spcBef>
              <a:buClr>
                <a:schemeClr val="tx1"/>
              </a:buClr>
              <a:buSzPct val="75000"/>
              <a:buFont typeface="Wingdings" pitchFamily="2" charset="2"/>
              <a:buChar char="l"/>
              <a:defRPr sz="1200">
                <a:solidFill>
                  <a:schemeClr val="accent1"/>
                </a:solidFill>
                <a:latin typeface="Arial" charset="0"/>
                <a:cs typeface="+mn-cs"/>
              </a:defRPr>
            </a:lvl1pPr>
          </a:lstStyle>
          <a:p>
            <a:pPr>
              <a:defRPr/>
            </a:pPr>
            <a:r>
              <a:rPr lang="en-US"/>
              <a:t>UIC Physics</a:t>
            </a:r>
          </a:p>
        </p:txBody>
      </p:sp>
      <p:sp>
        <p:nvSpPr>
          <p:cNvPr id="6" name="Slide Number Placeholder 5">
            <a:extLst>
              <a:ext uri="{FF2B5EF4-FFF2-40B4-BE49-F238E27FC236}">
                <a16:creationId xmlns:a16="http://schemas.microsoft.com/office/drawing/2014/main" id="{C73991D4-616E-4ED1-A017-47A2B6083CD7}"/>
              </a:ext>
            </a:extLst>
          </p:cNvPr>
          <p:cNvSpPr>
            <a:spLocks noGrp="1"/>
          </p:cNvSpPr>
          <p:nvPr>
            <p:ph type="sldNum" sz="quarter" idx="4"/>
          </p:nvPr>
        </p:nvSpPr>
        <p:spPr>
          <a:xfrm>
            <a:off x="4649788" y="223838"/>
            <a:ext cx="1331912" cy="365125"/>
          </a:xfrm>
          <a:prstGeom prst="rect">
            <a:avLst/>
          </a:prstGeom>
        </p:spPr>
        <p:txBody>
          <a:bodyPr vert="horz" wrap="square" lIns="91440" tIns="45720" rIns="91440" bIns="45720" numCol="1" anchor="ctr" anchorCtr="0" compatLnSpc="1">
            <a:prstTxWarp prst="textNoShape">
              <a:avLst/>
            </a:prstTxWarp>
          </a:bodyPr>
          <a:lstStyle>
            <a:lvl1pPr eaLnBrk="1" hangingPunct="1">
              <a:spcBef>
                <a:spcPct val="20000"/>
              </a:spcBef>
              <a:buClr>
                <a:schemeClr val="tx1"/>
              </a:buClr>
              <a:buSzPct val="75000"/>
              <a:buFont typeface="Wingdings" panose="05000000000000000000" pitchFamily="2" charset="2"/>
              <a:buChar char="l"/>
              <a:defRPr sz="1200">
                <a:solidFill>
                  <a:srgbClr val="FEFEFE"/>
                </a:solidFill>
              </a:defRPr>
            </a:lvl1pPr>
          </a:lstStyle>
          <a:p>
            <a:pPr>
              <a:defRPr/>
            </a:pPr>
            <a:fld id="{06E1DDF7-84D7-4457-870B-AA5CF0E9606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21" r:id="rId1"/>
    <p:sldLayoutId id="2147484013" r:id="rId2"/>
    <p:sldLayoutId id="2147484014" r:id="rId3"/>
    <p:sldLayoutId id="2147484015" r:id="rId4"/>
    <p:sldLayoutId id="2147484016" r:id="rId5"/>
    <p:sldLayoutId id="2147484017" r:id="rId6"/>
    <p:sldLayoutId id="2147484018" r:id="rId7"/>
    <p:sldLayoutId id="2147484022" r:id="rId8"/>
    <p:sldLayoutId id="2147484023" r:id="rId9"/>
    <p:sldLayoutId id="2147484019" r:id="rId10"/>
    <p:sldLayoutId id="2147484020" r:id="rId11"/>
  </p:sldLayoutIdLst>
  <p:hf hdr="0"/>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2.emf"/><Relationship Id="rId5" Type="http://schemas.openxmlformats.org/officeDocument/2006/relationships/oleObject" Target="../embeddings/oleObject5.bin"/><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FB0539A-5AF4-481A-8FC5-3497AAEB719B}"/>
              </a:ext>
            </a:extLst>
          </p:cNvPr>
          <p:cNvSpPr>
            <a:spLocks noGrp="1"/>
          </p:cNvSpPr>
          <p:nvPr>
            <p:ph type="ctrTitle"/>
          </p:nvPr>
        </p:nvSpPr>
        <p:spPr>
          <a:xfrm>
            <a:off x="4733925" y="2708275"/>
            <a:ext cx="3313113" cy="1701800"/>
          </a:xfrm>
        </p:spPr>
        <p:txBody>
          <a:bodyPr/>
          <a:lstStyle/>
          <a:p>
            <a:pPr eaLnBrk="1" hangingPunct="1"/>
            <a:r>
              <a:rPr lang="en-US" altLang="en-US" sz="3200" dirty="0"/>
              <a:t>Phase Measurements For Booster RF</a:t>
            </a:r>
          </a:p>
        </p:txBody>
      </p:sp>
      <p:sp>
        <p:nvSpPr>
          <p:cNvPr id="6147" name="Rectangle 3">
            <a:extLst>
              <a:ext uri="{FF2B5EF4-FFF2-40B4-BE49-F238E27FC236}">
                <a16:creationId xmlns:a16="http://schemas.microsoft.com/office/drawing/2014/main" id="{1DA23E9D-EEAB-4593-BCD7-5954AAEB43C1}"/>
              </a:ext>
            </a:extLst>
          </p:cNvPr>
          <p:cNvSpPr>
            <a:spLocks noGrp="1"/>
          </p:cNvSpPr>
          <p:nvPr>
            <p:ph type="subTitle" idx="1"/>
          </p:nvPr>
        </p:nvSpPr>
        <p:spPr>
          <a:xfrm>
            <a:off x="4733925" y="4421188"/>
            <a:ext cx="3309938" cy="1260475"/>
          </a:xfrm>
        </p:spPr>
        <p:txBody>
          <a:bodyPr/>
          <a:lstStyle/>
          <a:p>
            <a:pPr eaLnBrk="1" hangingPunct="1"/>
            <a:r>
              <a:rPr lang="en-US" altLang="en-US" dirty="0"/>
              <a:t>V. Grzelak</a:t>
            </a:r>
          </a:p>
          <a:p>
            <a:pPr eaLnBrk="1" hangingPunct="1"/>
            <a:r>
              <a:rPr lang="en-US" altLang="en-US" dirty="0"/>
              <a:t>C. Y Tan</a:t>
            </a:r>
          </a:p>
          <a:p>
            <a:pPr eaLnBrk="1" hangingPunct="1"/>
            <a:r>
              <a:rPr lang="en-US" altLang="en-US" dirty="0"/>
              <a:t>C. Bhat</a:t>
            </a:r>
          </a:p>
          <a:p>
            <a:pPr eaLnBrk="1" hangingPunct="1"/>
            <a:endParaRPr lang="en-US" altLang="en-US" dirty="0"/>
          </a:p>
          <a:p>
            <a:pPr eaLnBrk="1" hangingPunct="1"/>
            <a:endParaRPr lang="en-US" altLang="en-US" dirty="0"/>
          </a:p>
        </p:txBody>
      </p:sp>
      <p:sp>
        <p:nvSpPr>
          <p:cNvPr id="5124" name="Date Placeholder 1">
            <a:extLst>
              <a:ext uri="{FF2B5EF4-FFF2-40B4-BE49-F238E27FC236}">
                <a16:creationId xmlns:a16="http://schemas.microsoft.com/office/drawing/2014/main" id="{0CE1B00D-56AC-4E88-B3CC-B4D1C2C9AE44}"/>
              </a:ext>
            </a:extLst>
          </p:cNvPr>
          <p:cNvSpPr>
            <a:spLocks noGrp="1"/>
          </p:cNvSpPr>
          <p:nvPr>
            <p:ph type="dt" sz="quarter" idx="10"/>
          </p:nvPr>
        </p:nvSpPr>
        <p:spPr bwMode="auto">
          <a:xfrm>
            <a:off x="4738688" y="1516063"/>
            <a:ext cx="3109912" cy="752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tx1"/>
              </a:buClr>
              <a:buSzPct val="75000"/>
              <a:buFont typeface="Wingdings" pitchFamily="2" charset="2"/>
              <a:buChar char="l"/>
              <a:defRPr sz="2800">
                <a:solidFill>
                  <a:schemeClr val="accent1"/>
                </a:solidFill>
                <a:latin typeface="Arial" charset="0"/>
              </a:defRPr>
            </a:lvl1pPr>
            <a:lvl2pPr marL="742950" indent="-285750" eaLnBrk="0" hangingPunct="0">
              <a:spcBef>
                <a:spcPct val="20000"/>
              </a:spcBef>
              <a:buClr>
                <a:schemeClr val="tx1"/>
              </a:buClr>
              <a:buSzPct val="75000"/>
              <a:buFont typeface="Wingdings" pitchFamily="2" charset="2"/>
              <a:buChar char="l"/>
              <a:defRPr sz="2800">
                <a:solidFill>
                  <a:schemeClr val="accent1"/>
                </a:solidFill>
                <a:latin typeface="Arial" charset="0"/>
              </a:defRPr>
            </a:lvl2pPr>
            <a:lvl3pPr marL="1143000" indent="-228600" eaLnBrk="0" hangingPunct="0">
              <a:spcBef>
                <a:spcPct val="20000"/>
              </a:spcBef>
              <a:buClr>
                <a:schemeClr val="tx1"/>
              </a:buClr>
              <a:buSzPct val="75000"/>
              <a:buFont typeface="Wingdings" pitchFamily="2" charset="2"/>
              <a:buChar char="l"/>
              <a:defRPr sz="2800">
                <a:solidFill>
                  <a:schemeClr val="accent1"/>
                </a:solidFill>
                <a:latin typeface="Arial" charset="0"/>
              </a:defRPr>
            </a:lvl3pPr>
            <a:lvl4pPr marL="1600200" indent="-228600" eaLnBrk="0" hangingPunct="0">
              <a:spcBef>
                <a:spcPct val="20000"/>
              </a:spcBef>
              <a:buClr>
                <a:schemeClr val="tx1"/>
              </a:buClr>
              <a:buSzPct val="75000"/>
              <a:buFont typeface="Wingdings" pitchFamily="2" charset="2"/>
              <a:buChar char="l"/>
              <a:defRPr sz="2800">
                <a:solidFill>
                  <a:schemeClr val="accent1"/>
                </a:solidFill>
                <a:latin typeface="Arial" charset="0"/>
              </a:defRPr>
            </a:lvl4pPr>
            <a:lvl5pPr marL="2057400" indent="-228600" eaLnBrk="0" hangingPunct="0">
              <a:spcBef>
                <a:spcPct val="20000"/>
              </a:spcBef>
              <a:buClr>
                <a:schemeClr val="tx1"/>
              </a:buClr>
              <a:buSzPct val="75000"/>
              <a:buFont typeface="Wingdings" pitchFamily="2" charset="2"/>
              <a:buChar char="l"/>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2400" dirty="0">
                <a:solidFill>
                  <a:srgbClr val="FEFEFE"/>
                </a:solidFill>
              </a:rPr>
              <a:t>November 8th, 2018</a:t>
            </a:r>
          </a:p>
        </p:txBody>
      </p:sp>
      <p:sp>
        <p:nvSpPr>
          <p:cNvPr id="5125" name="Footer Placeholder 2">
            <a:extLst>
              <a:ext uri="{FF2B5EF4-FFF2-40B4-BE49-F238E27FC236}">
                <a16:creationId xmlns:a16="http://schemas.microsoft.com/office/drawing/2014/main" id="{EA91622C-3B02-4078-8251-6768806A22A8}"/>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tx1"/>
              </a:buClr>
              <a:buSzPct val="75000"/>
              <a:buFont typeface="Wingdings" pitchFamily="2" charset="2"/>
              <a:buChar char="l"/>
              <a:defRPr sz="2800">
                <a:solidFill>
                  <a:schemeClr val="accent1"/>
                </a:solidFill>
                <a:latin typeface="Arial" charset="0"/>
              </a:defRPr>
            </a:lvl1pPr>
            <a:lvl2pPr marL="742950" indent="-285750" eaLnBrk="0" hangingPunct="0">
              <a:spcBef>
                <a:spcPct val="20000"/>
              </a:spcBef>
              <a:buClr>
                <a:schemeClr val="tx1"/>
              </a:buClr>
              <a:buSzPct val="75000"/>
              <a:buFont typeface="Wingdings" pitchFamily="2" charset="2"/>
              <a:buChar char="l"/>
              <a:defRPr sz="2800">
                <a:solidFill>
                  <a:schemeClr val="accent1"/>
                </a:solidFill>
                <a:latin typeface="Arial" charset="0"/>
              </a:defRPr>
            </a:lvl2pPr>
            <a:lvl3pPr marL="1143000" indent="-228600" eaLnBrk="0" hangingPunct="0">
              <a:spcBef>
                <a:spcPct val="20000"/>
              </a:spcBef>
              <a:buClr>
                <a:schemeClr val="tx1"/>
              </a:buClr>
              <a:buSzPct val="75000"/>
              <a:buFont typeface="Wingdings" pitchFamily="2" charset="2"/>
              <a:buChar char="l"/>
              <a:defRPr sz="2800">
                <a:solidFill>
                  <a:schemeClr val="accent1"/>
                </a:solidFill>
                <a:latin typeface="Arial" charset="0"/>
              </a:defRPr>
            </a:lvl3pPr>
            <a:lvl4pPr marL="1600200" indent="-228600" eaLnBrk="0" hangingPunct="0">
              <a:spcBef>
                <a:spcPct val="20000"/>
              </a:spcBef>
              <a:buClr>
                <a:schemeClr val="tx1"/>
              </a:buClr>
              <a:buSzPct val="75000"/>
              <a:buFont typeface="Wingdings" pitchFamily="2" charset="2"/>
              <a:buChar char="l"/>
              <a:defRPr sz="2800">
                <a:solidFill>
                  <a:schemeClr val="accent1"/>
                </a:solidFill>
                <a:latin typeface="Arial" charset="0"/>
              </a:defRPr>
            </a:lvl4pPr>
            <a:lvl5pPr marL="2057400" indent="-228600" eaLnBrk="0" hangingPunct="0">
              <a:spcBef>
                <a:spcPct val="20000"/>
              </a:spcBef>
              <a:buClr>
                <a:schemeClr val="tx1"/>
              </a:buClr>
              <a:buSzPct val="75000"/>
              <a:buFont typeface="Wingdings" pitchFamily="2" charset="2"/>
              <a:buChar char="l"/>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Accelerator Division RF</a:t>
            </a:r>
          </a:p>
        </p:txBody>
      </p:sp>
      <p:sp>
        <p:nvSpPr>
          <p:cNvPr id="6150" name="Slide Number Placeholder 3">
            <a:extLst>
              <a:ext uri="{FF2B5EF4-FFF2-40B4-BE49-F238E27FC236}">
                <a16:creationId xmlns:a16="http://schemas.microsoft.com/office/drawing/2014/main" id="{DCCE7B19-9B82-426E-84D1-C632675054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1E689636-CD3A-4BEB-80F9-D3698943CB82}" type="slidenum">
              <a:rPr lang="en-US" altLang="en-US" sz="1200" smtClean="0">
                <a:solidFill>
                  <a:schemeClr val="accent1"/>
                </a:solidFill>
                <a:latin typeface="Arial" panose="020B0604020202020204" pitchFamily="34" charset="0"/>
              </a:rPr>
              <a:pPr>
                <a:buClr>
                  <a:schemeClr val="tx1"/>
                </a:buClr>
                <a:buSzPct val="75000"/>
                <a:buFont typeface="Wingdings" panose="05000000000000000000" pitchFamily="2" charset="2"/>
                <a:buNone/>
              </a:pPr>
              <a:t>1</a:t>
            </a:fld>
            <a:endParaRPr lang="en-US" altLang="en-US" sz="1200">
              <a:solidFill>
                <a:schemeClr val="accent1"/>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E201839-C11F-481F-9D15-E77ADCEA5B0B}"/>
              </a:ext>
            </a:extLst>
          </p:cNvPr>
          <p:cNvSpPr>
            <a:spLocks noGrp="1"/>
          </p:cNvSpPr>
          <p:nvPr>
            <p:ph type="title"/>
          </p:nvPr>
        </p:nvSpPr>
        <p:spPr/>
        <p:txBody>
          <a:bodyPr/>
          <a:lstStyle/>
          <a:p>
            <a:r>
              <a:rPr lang="en-US" altLang="en-US" sz="3200" dirty="0"/>
              <a:t>First Experiment Results</a:t>
            </a:r>
            <a:br>
              <a:rPr lang="en-US" altLang="en-US" sz="3200" dirty="0"/>
            </a:br>
            <a:br>
              <a:rPr lang="en-US" altLang="en-US" sz="3200" dirty="0"/>
            </a:br>
            <a:endParaRPr lang="en-US" altLang="en-US" sz="2400" dirty="0"/>
          </a:p>
        </p:txBody>
      </p:sp>
      <p:sp>
        <p:nvSpPr>
          <p:cNvPr id="11267" name="Content Placeholder 2">
            <a:extLst>
              <a:ext uri="{FF2B5EF4-FFF2-40B4-BE49-F238E27FC236}">
                <a16:creationId xmlns:a16="http://schemas.microsoft.com/office/drawing/2014/main" id="{9976FE2E-8F4C-488F-8694-5A5B0FE0FFB8}"/>
              </a:ext>
            </a:extLst>
          </p:cNvPr>
          <p:cNvSpPr>
            <a:spLocks noGrp="1"/>
          </p:cNvSpPr>
          <p:nvPr>
            <p:ph idx="1"/>
          </p:nvPr>
        </p:nvSpPr>
        <p:spPr>
          <a:xfrm>
            <a:off x="762000" y="1295400"/>
            <a:ext cx="7058025" cy="4537075"/>
          </a:xfrm>
        </p:spPr>
        <p:txBody>
          <a:bodyPr/>
          <a:lstStyle/>
          <a:p>
            <a:pPr marL="366713" lvl="1" indent="0">
              <a:buNone/>
            </a:pPr>
            <a:endParaRPr lang="en-US" altLang="en-US" dirty="0"/>
          </a:p>
          <a:p>
            <a:pPr lvl="1"/>
            <a:endParaRPr lang="en-US" altLang="en-US"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1269" name="Slide Number Placeholder 5">
            <a:extLst>
              <a:ext uri="{FF2B5EF4-FFF2-40B4-BE49-F238E27FC236}">
                <a16:creationId xmlns:a16="http://schemas.microsoft.com/office/drawing/2014/main" id="{F4C853FA-8368-42D9-BD3B-373282844C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2884F05C-5856-4C09-B486-05DD7416737F}"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10</a:t>
            </a:fld>
            <a:endParaRPr lang="en-US" altLang="en-US" sz="1200">
              <a:solidFill>
                <a:srgbClr val="FEFEFE"/>
              </a:solidFill>
              <a:latin typeface="Arial" panose="020B0604020202020204" pitchFamily="34" charset="0"/>
            </a:endParaRPr>
          </a:p>
        </p:txBody>
      </p:sp>
      <p:sp>
        <p:nvSpPr>
          <p:cNvPr id="11270" name="TextBox 6">
            <a:extLst>
              <a:ext uri="{FF2B5EF4-FFF2-40B4-BE49-F238E27FC236}">
                <a16:creationId xmlns:a16="http://schemas.microsoft.com/office/drawing/2014/main" id="{6F87BA1C-388C-41D2-9634-936C82921F87}"/>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graphicFrame>
        <p:nvGraphicFramePr>
          <p:cNvPr id="8" name="Object 7">
            <a:extLst>
              <a:ext uri="{FF2B5EF4-FFF2-40B4-BE49-F238E27FC236}">
                <a16:creationId xmlns:a16="http://schemas.microsoft.com/office/drawing/2014/main" id="{65420AB6-83F3-4F83-BBDA-BEEE12A6053A}"/>
              </a:ext>
            </a:extLst>
          </p:cNvPr>
          <p:cNvGraphicFramePr>
            <a:graphicFrameLocks noChangeAspect="1"/>
          </p:cNvGraphicFramePr>
          <p:nvPr>
            <p:extLst>
              <p:ext uri="{D42A27DB-BD31-4B8C-83A1-F6EECF244321}">
                <p14:modId xmlns:p14="http://schemas.microsoft.com/office/powerpoint/2010/main" val="1902403328"/>
              </p:ext>
            </p:extLst>
          </p:nvPr>
        </p:nvGraphicFramePr>
        <p:xfrm>
          <a:off x="1143000" y="1332286"/>
          <a:ext cx="3600450" cy="4772025"/>
        </p:xfrm>
        <a:graphic>
          <a:graphicData uri="http://schemas.openxmlformats.org/presentationml/2006/ole">
            <mc:AlternateContent xmlns:mc="http://schemas.openxmlformats.org/markup-compatibility/2006">
              <mc:Choice xmlns:v="urn:schemas-microsoft-com:vml" Requires="v">
                <p:oleObj spid="_x0000_s7192" name="Worksheet" r:id="rId4" imgW="3600384" imgH="4772045" progId="Excel.Sheet.12">
                  <p:embed/>
                </p:oleObj>
              </mc:Choice>
              <mc:Fallback>
                <p:oleObj name="Worksheet" r:id="rId4" imgW="3600384" imgH="4772045" progId="Excel.Sheet.12">
                  <p:embed/>
                  <p:pic>
                    <p:nvPicPr>
                      <p:cNvPr id="0" name=""/>
                      <p:cNvPicPr/>
                      <p:nvPr/>
                    </p:nvPicPr>
                    <p:blipFill>
                      <a:blip r:embed="rId5"/>
                      <a:stretch>
                        <a:fillRect/>
                      </a:stretch>
                    </p:blipFill>
                    <p:spPr>
                      <a:xfrm>
                        <a:off x="1143000" y="1332286"/>
                        <a:ext cx="3600450" cy="4772025"/>
                      </a:xfrm>
                      <a:prstGeom prst="rect">
                        <a:avLst/>
                      </a:prstGeom>
                    </p:spPr>
                  </p:pic>
                </p:oleObj>
              </mc:Fallback>
            </mc:AlternateContent>
          </a:graphicData>
        </a:graphic>
      </p:graphicFrame>
      <p:sp>
        <p:nvSpPr>
          <p:cNvPr id="14" name="Content Placeholder 2">
            <a:extLst>
              <a:ext uri="{FF2B5EF4-FFF2-40B4-BE49-F238E27FC236}">
                <a16:creationId xmlns:a16="http://schemas.microsoft.com/office/drawing/2014/main" id="{D6D6BCD9-A2A6-4DAC-A674-CCC7C64CEEEF}"/>
              </a:ext>
            </a:extLst>
          </p:cNvPr>
          <p:cNvSpPr txBox="1">
            <a:spLocks/>
          </p:cNvSpPr>
          <p:nvPr/>
        </p:nvSpPr>
        <p:spPr bwMode="auto">
          <a:xfrm>
            <a:off x="4843462" y="1447800"/>
            <a:ext cx="312896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66713" lvl="1" indent="0">
              <a:buNone/>
            </a:pPr>
            <a:r>
              <a:rPr lang="en-US" altLang="en-US" dirty="0"/>
              <a:t>Too many large errors</a:t>
            </a:r>
          </a:p>
          <a:p>
            <a:pPr marL="366713" lvl="1" indent="0">
              <a:buNone/>
            </a:pPr>
            <a:endParaRPr lang="en-US" altLang="en-US" dirty="0"/>
          </a:p>
          <a:p>
            <a:pPr marL="366713" lvl="1" indent="0">
              <a:buNone/>
            </a:pPr>
            <a:r>
              <a:rPr lang="en-US" altLang="en-US" dirty="0"/>
              <a:t>Investigation Needed</a:t>
            </a:r>
          </a:p>
          <a:p>
            <a:pPr marL="366713" lvl="1" indent="0">
              <a:buFont typeface="Wingdings 2" panose="05020102010507070707" pitchFamily="18" charset="2"/>
              <a:buNone/>
            </a:pPr>
            <a:endParaRPr lang="en-US" altLang="en-US" dirty="0"/>
          </a:p>
          <a:p>
            <a:pPr lvl="1"/>
            <a:endParaRPr lang="en-US" altLang="en-US" dirty="0"/>
          </a:p>
          <a:p>
            <a:pPr lvl="1"/>
            <a:endParaRPr lang="en-US" altLang="en-US" dirty="0"/>
          </a:p>
        </p:txBody>
      </p:sp>
    </p:spTree>
    <p:extLst>
      <p:ext uri="{BB962C8B-B14F-4D97-AF65-F5344CB8AC3E}">
        <p14:creationId xmlns:p14="http://schemas.microsoft.com/office/powerpoint/2010/main" val="3623105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E201839-C11F-481F-9D15-E77ADCEA5B0B}"/>
              </a:ext>
            </a:extLst>
          </p:cNvPr>
          <p:cNvSpPr>
            <a:spLocks noGrp="1"/>
          </p:cNvSpPr>
          <p:nvPr>
            <p:ph type="title"/>
          </p:nvPr>
        </p:nvSpPr>
        <p:spPr/>
        <p:txBody>
          <a:bodyPr/>
          <a:lstStyle/>
          <a:p>
            <a:r>
              <a:rPr lang="en-US" altLang="en-US" sz="3200" dirty="0"/>
              <a:t>Methods of Error</a:t>
            </a:r>
            <a:br>
              <a:rPr lang="en-US" altLang="en-US" sz="3200" dirty="0"/>
            </a:br>
            <a:br>
              <a:rPr lang="en-US" altLang="en-US" sz="3200" dirty="0"/>
            </a:br>
            <a:endParaRPr lang="en-US" altLang="en-US" sz="2400" dirty="0"/>
          </a:p>
        </p:txBody>
      </p:sp>
      <p:sp>
        <p:nvSpPr>
          <p:cNvPr id="11267" name="Content Placeholder 2">
            <a:extLst>
              <a:ext uri="{FF2B5EF4-FFF2-40B4-BE49-F238E27FC236}">
                <a16:creationId xmlns:a16="http://schemas.microsoft.com/office/drawing/2014/main" id="{9976FE2E-8F4C-488F-8694-5A5B0FE0FFB8}"/>
              </a:ext>
            </a:extLst>
          </p:cNvPr>
          <p:cNvSpPr>
            <a:spLocks noGrp="1"/>
          </p:cNvSpPr>
          <p:nvPr>
            <p:ph idx="1"/>
          </p:nvPr>
        </p:nvSpPr>
        <p:spPr>
          <a:xfrm>
            <a:off x="762000" y="1295400"/>
            <a:ext cx="7058025" cy="4537075"/>
          </a:xfrm>
        </p:spPr>
        <p:txBody>
          <a:bodyPr/>
          <a:lstStyle/>
          <a:p>
            <a:pPr lvl="1"/>
            <a:r>
              <a:rPr lang="en-US" altLang="en-US" dirty="0"/>
              <a:t>Longitudinal alignment - </a:t>
            </a:r>
            <a:r>
              <a:rPr lang="en-US" altLang="en-US" i="1" dirty="0"/>
              <a:t>Negligible</a:t>
            </a:r>
          </a:p>
          <a:p>
            <a:pPr lvl="1"/>
            <a:r>
              <a:rPr lang="en-US" altLang="en-US" dirty="0"/>
              <a:t>Fanout Errors – </a:t>
            </a:r>
            <a:r>
              <a:rPr lang="en-US" altLang="en-US" i="1" dirty="0"/>
              <a:t>Addressed</a:t>
            </a:r>
          </a:p>
          <a:p>
            <a:pPr lvl="2"/>
            <a:r>
              <a:rPr lang="en-US" altLang="en-US" dirty="0"/>
              <a:t>Passive phase shifters</a:t>
            </a:r>
          </a:p>
          <a:p>
            <a:pPr lvl="2"/>
            <a:r>
              <a:rPr lang="en-US" altLang="en-US" dirty="0"/>
              <a:t>Fan out cable lengths</a:t>
            </a:r>
          </a:p>
          <a:p>
            <a:pPr lvl="1"/>
            <a:r>
              <a:rPr lang="en-US" altLang="en-US" dirty="0"/>
              <a:t>Closed Loop Errors - </a:t>
            </a:r>
            <a:r>
              <a:rPr lang="en-US" altLang="en-US" i="1" dirty="0"/>
              <a:t>Addressed</a:t>
            </a:r>
          </a:p>
          <a:p>
            <a:pPr lvl="2"/>
            <a:r>
              <a:rPr lang="en-US" altLang="en-US" dirty="0"/>
              <a:t>Delay line cable lengths</a:t>
            </a:r>
          </a:p>
          <a:p>
            <a:pPr lvl="2"/>
            <a:r>
              <a:rPr lang="en-US" altLang="en-US" dirty="0"/>
              <a:t>Gap monitor pickups</a:t>
            </a:r>
          </a:p>
          <a:p>
            <a:pPr lvl="1"/>
            <a:r>
              <a:rPr lang="en-US" altLang="en-US" dirty="0"/>
              <a:t>Global errors - </a:t>
            </a:r>
            <a:r>
              <a:rPr lang="en-US" altLang="en-US" i="1" dirty="0"/>
              <a:t>Pending</a:t>
            </a:r>
          </a:p>
          <a:p>
            <a:pPr lvl="1"/>
            <a:endParaRPr lang="en-US" altLang="en-US" dirty="0"/>
          </a:p>
          <a:p>
            <a:pPr lvl="1"/>
            <a:endParaRPr lang="en-US" altLang="en-US" dirty="0"/>
          </a:p>
          <a:p>
            <a:pPr lvl="1"/>
            <a:endParaRPr lang="en-US" altLang="en-US" dirty="0"/>
          </a:p>
          <a:p>
            <a:pPr lvl="1"/>
            <a:endParaRPr lang="en-US" altLang="en-US"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1269" name="Slide Number Placeholder 5">
            <a:extLst>
              <a:ext uri="{FF2B5EF4-FFF2-40B4-BE49-F238E27FC236}">
                <a16:creationId xmlns:a16="http://schemas.microsoft.com/office/drawing/2014/main" id="{F4C853FA-8368-42D9-BD3B-373282844C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2884F05C-5856-4C09-B486-05DD7416737F}"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11</a:t>
            </a:fld>
            <a:endParaRPr lang="en-US" altLang="en-US" sz="1200">
              <a:solidFill>
                <a:srgbClr val="FEFEFE"/>
              </a:solidFill>
              <a:latin typeface="Arial" panose="020B0604020202020204" pitchFamily="34" charset="0"/>
            </a:endParaRPr>
          </a:p>
        </p:txBody>
      </p:sp>
      <p:sp>
        <p:nvSpPr>
          <p:cNvPr id="11270" name="TextBox 6">
            <a:extLst>
              <a:ext uri="{FF2B5EF4-FFF2-40B4-BE49-F238E27FC236}">
                <a16:creationId xmlns:a16="http://schemas.microsoft.com/office/drawing/2014/main" id="{6F87BA1C-388C-41D2-9634-936C82921F87}"/>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spTree>
    <p:extLst>
      <p:ext uri="{BB962C8B-B14F-4D97-AF65-F5344CB8AC3E}">
        <p14:creationId xmlns:p14="http://schemas.microsoft.com/office/powerpoint/2010/main" val="3927449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9430146-D3E7-4ECB-9D75-84BE658EE677}"/>
              </a:ext>
            </a:extLst>
          </p:cNvPr>
          <p:cNvSpPr>
            <a:spLocks noGrp="1"/>
          </p:cNvSpPr>
          <p:nvPr>
            <p:ph type="title"/>
          </p:nvPr>
        </p:nvSpPr>
        <p:spPr/>
        <p:txBody>
          <a:bodyPr/>
          <a:lstStyle/>
          <a:p>
            <a:r>
              <a:rPr lang="en-US" altLang="en-US" sz="3200" dirty="0"/>
              <a:t>Alignment measurements</a:t>
            </a:r>
            <a:br>
              <a:rPr lang="en-US" altLang="en-US" sz="3200" dirty="0"/>
            </a:br>
            <a:br>
              <a:rPr lang="en-US" altLang="en-US" sz="3200" dirty="0"/>
            </a:br>
            <a:endParaRPr lang="en-US" altLang="en-US" sz="2400"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8196" name="Slide Number Placeholder 5">
            <a:extLst>
              <a:ext uri="{FF2B5EF4-FFF2-40B4-BE49-F238E27FC236}">
                <a16:creationId xmlns:a16="http://schemas.microsoft.com/office/drawing/2014/main" id="{D2818DCB-90A1-4A8A-9A0F-D03EB556FE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4E67831E-6AC5-4694-A243-65E2DFDBCEB4}"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12</a:t>
            </a:fld>
            <a:endParaRPr lang="en-US" altLang="en-US" sz="1200">
              <a:solidFill>
                <a:srgbClr val="FEFEFE"/>
              </a:solidFill>
              <a:latin typeface="Arial" panose="020B0604020202020204" pitchFamily="34" charset="0"/>
            </a:endParaRPr>
          </a:p>
        </p:txBody>
      </p:sp>
      <p:sp>
        <p:nvSpPr>
          <p:cNvPr id="8197" name="TextBox 6">
            <a:extLst>
              <a:ext uri="{FF2B5EF4-FFF2-40B4-BE49-F238E27FC236}">
                <a16:creationId xmlns:a16="http://schemas.microsoft.com/office/drawing/2014/main" id="{C8589D84-6D30-4140-8AE5-A2DE3282901E}"/>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graphicFrame>
        <p:nvGraphicFramePr>
          <p:cNvPr id="2" name="Table 1">
            <a:extLst>
              <a:ext uri="{FF2B5EF4-FFF2-40B4-BE49-F238E27FC236}">
                <a16:creationId xmlns:a16="http://schemas.microsoft.com/office/drawing/2014/main" id="{AABFE360-9C94-4B9C-BAF7-039B0F251416}"/>
              </a:ext>
            </a:extLst>
          </p:cNvPr>
          <p:cNvGraphicFramePr>
            <a:graphicFrameLocks noGrp="1"/>
          </p:cNvGraphicFramePr>
          <p:nvPr>
            <p:extLst>
              <p:ext uri="{D42A27DB-BD31-4B8C-83A1-F6EECF244321}">
                <p14:modId xmlns:p14="http://schemas.microsoft.com/office/powerpoint/2010/main" val="3644160043"/>
              </p:ext>
            </p:extLst>
          </p:nvPr>
        </p:nvGraphicFramePr>
        <p:xfrm>
          <a:off x="1000125" y="1295400"/>
          <a:ext cx="5934075" cy="5052224"/>
        </p:xfrm>
        <a:graphic>
          <a:graphicData uri="http://schemas.openxmlformats.org/drawingml/2006/table">
            <a:tbl>
              <a:tblPr>
                <a:tableStyleId>{5C22544A-7EE6-4342-B048-85BDC9FD1C3A}</a:tableStyleId>
              </a:tblPr>
              <a:tblGrid>
                <a:gridCol w="1298896">
                  <a:extLst>
                    <a:ext uri="{9D8B030D-6E8A-4147-A177-3AD203B41FA5}">
                      <a16:colId xmlns:a16="http://schemas.microsoft.com/office/drawing/2014/main" val="2367323251"/>
                    </a:ext>
                  </a:extLst>
                </a:gridCol>
                <a:gridCol w="1005598">
                  <a:extLst>
                    <a:ext uri="{9D8B030D-6E8A-4147-A177-3AD203B41FA5}">
                      <a16:colId xmlns:a16="http://schemas.microsoft.com/office/drawing/2014/main" val="3586480450"/>
                    </a:ext>
                  </a:extLst>
                </a:gridCol>
                <a:gridCol w="1508397">
                  <a:extLst>
                    <a:ext uri="{9D8B030D-6E8A-4147-A177-3AD203B41FA5}">
                      <a16:colId xmlns:a16="http://schemas.microsoft.com/office/drawing/2014/main" val="1097072569"/>
                    </a:ext>
                  </a:extLst>
                </a:gridCol>
                <a:gridCol w="1052736">
                  <a:extLst>
                    <a:ext uri="{9D8B030D-6E8A-4147-A177-3AD203B41FA5}">
                      <a16:colId xmlns:a16="http://schemas.microsoft.com/office/drawing/2014/main" val="2506863558"/>
                    </a:ext>
                  </a:extLst>
                </a:gridCol>
                <a:gridCol w="1068448">
                  <a:extLst>
                    <a:ext uri="{9D8B030D-6E8A-4147-A177-3AD203B41FA5}">
                      <a16:colId xmlns:a16="http://schemas.microsoft.com/office/drawing/2014/main" val="4223076502"/>
                    </a:ext>
                  </a:extLst>
                </a:gridCol>
              </a:tblGrid>
              <a:tr h="155501">
                <a:tc>
                  <a:txBody>
                    <a:bodyPr/>
                    <a:lstStyle/>
                    <a:p>
                      <a:pPr algn="r" fontAlgn="b"/>
                      <a:endParaRPr lang="en-US" sz="1000" b="0" i="0" u="none" strike="noStrike" dirty="0">
                        <a:solidFill>
                          <a:srgbClr val="000000"/>
                        </a:solidFill>
                        <a:effectLst/>
                        <a:latin typeface="Calibri" panose="020F0502020204030204" pitchFamily="34" charset="0"/>
                      </a:endParaRPr>
                    </a:p>
                  </a:txBody>
                  <a:tcPr marL="5482" marR="5482" marT="54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5482" marR="5482" marT="5482" marB="0" anchor="b"/>
                </a:tc>
                <a:tc gridSpan="2">
                  <a:txBody>
                    <a:bodyPr/>
                    <a:lstStyle/>
                    <a:p>
                      <a:pPr algn="ctr" fontAlgn="b"/>
                      <a:r>
                        <a:rPr lang="en-US" sz="1000" u="none" strike="noStrike">
                          <a:effectLst/>
                        </a:rPr>
                        <a:t>Degrees</a:t>
                      </a:r>
                      <a:endParaRPr lang="en-US" sz="1000" b="0" i="0" u="none" strike="noStrike">
                        <a:solidFill>
                          <a:srgbClr val="000000"/>
                        </a:solidFill>
                        <a:effectLst/>
                        <a:latin typeface="Calibri" panose="020F0502020204030204" pitchFamily="34" charset="0"/>
                      </a:endParaRPr>
                    </a:p>
                  </a:txBody>
                  <a:tcPr marL="5482" marR="5482" marT="5482" marB="0" anchor="b"/>
                </a:tc>
                <a:tc hMerge="1">
                  <a:txBody>
                    <a:bodyPr/>
                    <a:lstStyle/>
                    <a:p>
                      <a:endParaRPr lang="en-US"/>
                    </a:p>
                  </a:txBody>
                  <a:tcPr/>
                </a:tc>
                <a:extLst>
                  <a:ext uri="{0D108BD9-81ED-4DB2-BD59-A6C34878D82A}">
                    <a16:rowId xmlns:a16="http://schemas.microsoft.com/office/drawing/2014/main" val="869780309"/>
                  </a:ext>
                </a:extLst>
              </a:tr>
              <a:tr h="155501">
                <a:tc>
                  <a:txBody>
                    <a:bodyPr/>
                    <a:lstStyle/>
                    <a:p>
                      <a:pPr algn="r" fontAlgn="b"/>
                      <a:r>
                        <a:rPr lang="en-US" sz="1000" b="1" i="0" u="none" strike="noStrike" dirty="0">
                          <a:solidFill>
                            <a:srgbClr val="000000"/>
                          </a:solidFill>
                          <a:effectLst/>
                          <a:latin typeface="Century Gothic" panose="020B0502020202020204" pitchFamily="34" charset="0"/>
                        </a:rPr>
                        <a:t>Station</a:t>
                      </a:r>
                      <a:r>
                        <a:rPr lang="en-US" sz="1000" b="0" i="0" u="none" strike="noStrike" dirty="0">
                          <a:solidFill>
                            <a:srgbClr val="000000"/>
                          </a:solidFill>
                          <a:effectLst/>
                          <a:latin typeface="Century Gothic" panose="020B0502020202020204" pitchFamily="34" charset="0"/>
                        </a:rPr>
                        <a:t> </a:t>
                      </a:r>
                    </a:p>
                  </a:txBody>
                  <a:tcPr marL="5482" marR="5482" marT="5482" marB="0" anchor="b"/>
                </a:tc>
                <a:tc>
                  <a:txBody>
                    <a:bodyPr/>
                    <a:lstStyle/>
                    <a:p>
                      <a:pPr algn="r" fontAlgn="b"/>
                      <a:r>
                        <a:rPr lang="en-US" sz="1000" b="1" i="0" u="none" strike="noStrike" dirty="0">
                          <a:solidFill>
                            <a:srgbClr val="000000"/>
                          </a:solidFill>
                          <a:effectLst/>
                          <a:latin typeface="Century Gothic" panose="020B0502020202020204" pitchFamily="34" charset="0"/>
                        </a:rPr>
                        <a:t>Centerline (in)</a:t>
                      </a:r>
                    </a:p>
                  </a:txBody>
                  <a:tcPr marL="5482" marR="5482" marT="5482" marB="0" anchor="b"/>
                </a:tc>
                <a:tc>
                  <a:txBody>
                    <a:bodyPr/>
                    <a:lstStyle/>
                    <a:p>
                      <a:pPr algn="ctr" fontAlgn="b"/>
                      <a:r>
                        <a:rPr lang="en-US" sz="1000" b="1" u="none" strike="noStrike" dirty="0">
                          <a:effectLst/>
                        </a:rPr>
                        <a:t>Deviation</a:t>
                      </a:r>
                      <a:endParaRPr lang="en-US" sz="1000" b="1" i="0" u="none" strike="noStrike" dirty="0">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b="1" u="none" strike="noStrike" dirty="0">
                          <a:effectLst/>
                        </a:rPr>
                        <a:t>37.7MHz</a:t>
                      </a:r>
                      <a:endParaRPr lang="en-US" sz="1000" b="1" i="0" u="none" strike="noStrike" dirty="0">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b="1" u="none" strike="noStrike" dirty="0">
                          <a:effectLst/>
                        </a:rPr>
                        <a:t>52.8MHz</a:t>
                      </a:r>
                      <a:endParaRPr lang="en-US" sz="1000" b="1" i="0" u="none" strike="noStrike" dirty="0">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1761726513"/>
                  </a:ext>
                </a:extLst>
              </a:tr>
              <a:tr h="155501">
                <a:tc>
                  <a:txBody>
                    <a:bodyPr/>
                    <a:lstStyle/>
                    <a:p>
                      <a:pPr algn="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dirty="0">
                          <a:effectLst/>
                        </a:rPr>
                        <a:t>56.741</a:t>
                      </a:r>
                      <a:endParaRPr lang="en-US" sz="1000" b="0" i="0" u="none" strike="noStrike" dirty="0">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0.151</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0.24</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0.173</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2785967159"/>
                  </a:ext>
                </a:extLst>
              </a:tr>
              <a:tr h="155501">
                <a:tc>
                  <a:txBody>
                    <a:bodyPr/>
                    <a:lstStyle/>
                    <a:p>
                      <a:pPr algn="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a:effectLst/>
                        </a:rPr>
                        <a:t>56.859</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0.269</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0.43</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0.309</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1653247887"/>
                  </a:ext>
                </a:extLst>
              </a:tr>
              <a:tr h="155501">
                <a:tc>
                  <a:txBody>
                    <a:bodyPr/>
                    <a:lstStyle/>
                    <a:p>
                      <a:pPr algn="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a:effectLst/>
                        </a:rPr>
                        <a:t>56.644</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0.054</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0.09</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0.062</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2209279034"/>
                  </a:ext>
                </a:extLst>
              </a:tr>
              <a:tr h="155501">
                <a:tc>
                  <a:txBody>
                    <a:bodyPr/>
                    <a:lstStyle/>
                    <a:p>
                      <a:pPr algn="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dirty="0">
                          <a:effectLst/>
                        </a:rPr>
                        <a:t>56.085</a:t>
                      </a:r>
                      <a:endParaRPr lang="en-US" sz="1000" b="0" i="0" u="none" strike="noStrike" dirty="0">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-0.505</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-0.82</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-0.581</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3258311969"/>
                  </a:ext>
                </a:extLst>
              </a:tr>
              <a:tr h="155501">
                <a:tc>
                  <a:txBody>
                    <a:bodyPr/>
                    <a:lstStyle/>
                    <a:p>
                      <a:pPr algn="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dirty="0">
                          <a:effectLst/>
                        </a:rPr>
                        <a:t>57.010</a:t>
                      </a:r>
                      <a:endParaRPr lang="en-US" sz="1000" b="0" i="0" u="none" strike="noStrike" dirty="0">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0.420</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0.68</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0.483</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2252411117"/>
                  </a:ext>
                </a:extLst>
              </a:tr>
              <a:tr h="155501">
                <a:tc>
                  <a:txBody>
                    <a:bodyPr/>
                    <a:lstStyle/>
                    <a:p>
                      <a:pPr algn="r" fontAlgn="b"/>
                      <a:r>
                        <a:rPr lang="en-US" sz="1000" u="none" strike="noStrike">
                          <a:effectLst/>
                        </a:rPr>
                        <a:t>11</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a:effectLst/>
                        </a:rPr>
                        <a:t>56.962</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0.372</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0.60</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0.427</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277005061"/>
                  </a:ext>
                </a:extLst>
              </a:tr>
              <a:tr h="155501">
                <a:tc>
                  <a:txBody>
                    <a:bodyPr/>
                    <a:lstStyle/>
                    <a:p>
                      <a:pPr algn="r" fontAlgn="b"/>
                      <a:r>
                        <a:rPr lang="en-US" sz="1000" u="none" strike="noStrike">
                          <a:effectLst/>
                        </a:rPr>
                        <a:t>13</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a:effectLst/>
                        </a:rPr>
                        <a:t>56.625</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0.035</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dirty="0">
                          <a:effectLst/>
                        </a:rPr>
                        <a:t>0.06</a:t>
                      </a:r>
                      <a:endParaRPr lang="en-US" sz="1000" b="0" i="0" u="none" strike="noStrike" dirty="0">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0.040</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2105865444"/>
                  </a:ext>
                </a:extLst>
              </a:tr>
              <a:tr h="155501">
                <a:tc>
                  <a:txBody>
                    <a:bodyPr/>
                    <a:lstStyle/>
                    <a:p>
                      <a:pPr algn="r" fontAlgn="b"/>
                      <a:r>
                        <a:rPr lang="en-US" sz="1000" u="none" strike="noStrike">
                          <a:effectLst/>
                        </a:rPr>
                        <a:t>15</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a:effectLst/>
                        </a:rPr>
                        <a:t>56.690</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0.100</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0.16</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0.115</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1397651920"/>
                  </a:ext>
                </a:extLst>
              </a:tr>
              <a:tr h="155501">
                <a:tc>
                  <a:txBody>
                    <a:bodyPr/>
                    <a:lstStyle/>
                    <a:p>
                      <a:pPr algn="r" fontAlgn="b"/>
                      <a:r>
                        <a:rPr lang="en-US" sz="1000" u="none" strike="noStrike">
                          <a:effectLst/>
                        </a:rPr>
                        <a:t>17</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a:effectLst/>
                        </a:rPr>
                        <a:t>56.688</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0.098</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0.16</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0.112</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1528531394"/>
                  </a:ext>
                </a:extLst>
              </a:tr>
              <a:tr h="155501">
                <a:tc>
                  <a:txBody>
                    <a:bodyPr/>
                    <a:lstStyle/>
                    <a:p>
                      <a:pPr algn="r" fontAlgn="b"/>
                      <a:r>
                        <a:rPr lang="en-US" sz="1000" u="none" strike="noStrike">
                          <a:effectLst/>
                        </a:rPr>
                        <a:t>19</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a:effectLst/>
                        </a:rPr>
                        <a:t>56.047</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-0.543</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-0.88</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-0.625</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3302226033"/>
                  </a:ext>
                </a:extLst>
              </a:tr>
              <a:tr h="155501">
                <a:tc>
                  <a:txBody>
                    <a:bodyPr/>
                    <a:lstStyle/>
                    <a:p>
                      <a:pPr algn="r" fontAlgn="b"/>
                      <a:r>
                        <a:rPr lang="en-US" sz="1000" u="none" strike="noStrike">
                          <a:effectLst/>
                        </a:rPr>
                        <a:t>21</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a:effectLst/>
                        </a:rPr>
                        <a:t>56.143</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-0.447</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-0.72</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-0.515</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3548353692"/>
                  </a:ext>
                </a:extLst>
              </a:tr>
              <a:tr h="155501">
                <a:tc>
                  <a:txBody>
                    <a:bodyPr/>
                    <a:lstStyle/>
                    <a:p>
                      <a:pPr algn="r" fontAlgn="b"/>
                      <a:r>
                        <a:rPr lang="en-US" sz="1000" u="none" strike="noStrike">
                          <a:effectLst/>
                        </a:rPr>
                        <a:t>Average</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a:effectLst/>
                        </a:rPr>
                        <a:t>56.59036</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5482" marR="5482" marT="5482"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3421569705"/>
                  </a:ext>
                </a:extLst>
              </a:tr>
              <a:tr h="155501">
                <a:tc>
                  <a:txBody>
                    <a:bodyPr/>
                    <a:lstStyle/>
                    <a:p>
                      <a:pPr algn="r" fontAlgn="b"/>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4145479817"/>
                  </a:ext>
                </a:extLst>
              </a:tr>
              <a:tr h="155501">
                <a:tc>
                  <a:txBody>
                    <a:bodyPr/>
                    <a:lstStyle/>
                    <a:p>
                      <a:pPr algn="r" fontAlgn="b"/>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3803132397"/>
                  </a:ext>
                </a:extLst>
              </a:tr>
              <a:tr h="155501">
                <a:tc>
                  <a:txBody>
                    <a:bodyPr/>
                    <a:lstStyle/>
                    <a:p>
                      <a:pPr algn="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a:effectLst/>
                        </a:rPr>
                        <a:t>84.871</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-0.323</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-0.52</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-0.372</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2389948088"/>
                  </a:ext>
                </a:extLst>
              </a:tr>
              <a:tr h="155501">
                <a:tc>
                  <a:txBody>
                    <a:bodyPr/>
                    <a:lstStyle/>
                    <a:p>
                      <a:pPr algn="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a:effectLst/>
                        </a:rPr>
                        <a:t>85.154</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-0.040</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-0.06</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-0.046</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1123751821"/>
                  </a:ext>
                </a:extLst>
              </a:tr>
              <a:tr h="155501">
                <a:tc>
                  <a:txBody>
                    <a:bodyPr/>
                    <a:lstStyle/>
                    <a:p>
                      <a:pPr algn="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a:effectLst/>
                        </a:rPr>
                        <a:t>85.212</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0.018</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0.03</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0.021</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4225503411"/>
                  </a:ext>
                </a:extLst>
              </a:tr>
              <a:tr h="155501">
                <a:tc>
                  <a:txBody>
                    <a:bodyPr/>
                    <a:lstStyle/>
                    <a:p>
                      <a:pPr algn="r" fontAlgn="b"/>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a:effectLst/>
                        </a:rPr>
                        <a:t>85.659</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0.465</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dirty="0">
                          <a:effectLst/>
                        </a:rPr>
                        <a:t>0.75</a:t>
                      </a:r>
                      <a:endParaRPr lang="en-US" sz="1000" b="0" i="0" u="none" strike="noStrike" dirty="0">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0.535</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2975931463"/>
                  </a:ext>
                </a:extLst>
              </a:tr>
              <a:tr h="155501">
                <a:tc>
                  <a:txBody>
                    <a:bodyPr/>
                    <a:lstStyle/>
                    <a:p>
                      <a:pPr algn="r" fontAlgn="b"/>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a:effectLst/>
                        </a:rPr>
                        <a:t>85.164</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-0.030</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-0.05</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-0.035</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1412815844"/>
                  </a:ext>
                </a:extLst>
              </a:tr>
              <a:tr h="155501">
                <a:tc>
                  <a:txBody>
                    <a:bodyPr/>
                    <a:lstStyle/>
                    <a:p>
                      <a:pPr algn="r" fontAlgn="b"/>
                      <a:r>
                        <a:rPr lang="en-US" sz="1000" u="none" strike="noStrike">
                          <a:effectLst/>
                        </a:rPr>
                        <a:t>12</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a:effectLst/>
                        </a:rPr>
                        <a:t>84.544</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-0.650</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-1.05</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-0.748</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611956775"/>
                  </a:ext>
                </a:extLst>
              </a:tr>
              <a:tr h="155501">
                <a:tc>
                  <a:txBody>
                    <a:bodyPr/>
                    <a:lstStyle/>
                    <a:p>
                      <a:pPr algn="r" fontAlgn="b"/>
                      <a:r>
                        <a:rPr lang="en-US" sz="1000" u="none" strike="noStrike">
                          <a:effectLst/>
                        </a:rPr>
                        <a:t>14</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a:effectLst/>
                        </a:rPr>
                        <a:t>85.037</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-0.157</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-0.25</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-0.181</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1596037208"/>
                  </a:ext>
                </a:extLst>
              </a:tr>
              <a:tr h="155501">
                <a:tc>
                  <a:txBody>
                    <a:bodyPr/>
                    <a:lstStyle/>
                    <a:p>
                      <a:pPr algn="r" fontAlgn="b"/>
                      <a:r>
                        <a:rPr lang="en-US" sz="1000" u="none" strike="noStrike">
                          <a:effectLst/>
                        </a:rPr>
                        <a:t>16</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a:effectLst/>
                        </a:rPr>
                        <a:t>85.119</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-0.075</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-0.12</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-0.086</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2167615939"/>
                  </a:ext>
                </a:extLst>
              </a:tr>
              <a:tr h="155501">
                <a:tc>
                  <a:txBody>
                    <a:bodyPr/>
                    <a:lstStyle/>
                    <a:p>
                      <a:pPr algn="r" fontAlgn="b"/>
                      <a:r>
                        <a:rPr lang="en-US" sz="1000" u="none" strike="noStrike">
                          <a:effectLst/>
                        </a:rPr>
                        <a:t>18</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a:effectLst/>
                        </a:rPr>
                        <a:t>85.222</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0.028</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dirty="0">
                          <a:effectLst/>
                        </a:rPr>
                        <a:t>0.05</a:t>
                      </a:r>
                      <a:endParaRPr lang="en-US" sz="1000" b="0" i="0" u="none" strike="noStrike" dirty="0">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0.032</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316167708"/>
                  </a:ext>
                </a:extLst>
              </a:tr>
              <a:tr h="155501">
                <a:tc>
                  <a:txBody>
                    <a:bodyPr/>
                    <a:lstStyle/>
                    <a:p>
                      <a:pPr algn="r" fontAlgn="b"/>
                      <a:r>
                        <a:rPr lang="en-US" sz="1000" u="none" strike="noStrike">
                          <a:effectLst/>
                        </a:rPr>
                        <a:t>20</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a:effectLst/>
                        </a:rPr>
                        <a:t>85.705</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0.511</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0.82</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0.588</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2458490569"/>
                  </a:ext>
                </a:extLst>
              </a:tr>
              <a:tr h="155501">
                <a:tc>
                  <a:txBody>
                    <a:bodyPr/>
                    <a:lstStyle/>
                    <a:p>
                      <a:pPr algn="r" fontAlgn="b"/>
                      <a:r>
                        <a:rPr lang="en-US" sz="1000" u="none" strike="noStrike">
                          <a:effectLst/>
                        </a:rPr>
                        <a:t>22</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a:effectLst/>
                        </a:rPr>
                        <a:t>85.451</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0.257</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0.41</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ctr" fontAlgn="b"/>
                      <a:r>
                        <a:rPr lang="en-US" sz="1000" u="none" strike="noStrike">
                          <a:effectLst/>
                        </a:rPr>
                        <a:t>0.296</a:t>
                      </a:r>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3910965560"/>
                  </a:ext>
                </a:extLst>
              </a:tr>
              <a:tr h="155501">
                <a:tc>
                  <a:txBody>
                    <a:bodyPr/>
                    <a:lstStyle/>
                    <a:p>
                      <a:pPr algn="l" fontAlgn="b"/>
                      <a:r>
                        <a:rPr lang="en-US" sz="1000" u="none" strike="noStrike">
                          <a:effectLst/>
                        </a:rPr>
                        <a:t>Average</a:t>
                      </a:r>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u="none" strike="noStrike" dirty="0">
                          <a:effectLst/>
                        </a:rPr>
                        <a:t>85.194</a:t>
                      </a:r>
                      <a:endParaRPr lang="en-US" sz="1000" b="0" i="0" u="none" strike="noStrike" dirty="0">
                        <a:solidFill>
                          <a:srgbClr val="000000"/>
                        </a:solidFill>
                        <a:effectLst/>
                        <a:latin typeface="Calibri" panose="020F0502020204030204" pitchFamily="34" charset="0"/>
                      </a:endParaRPr>
                    </a:p>
                  </a:txBody>
                  <a:tcPr marL="5482" marR="5482" marT="54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1842526340"/>
                  </a:ext>
                </a:extLst>
              </a:tr>
              <a:tr h="155501">
                <a:tc>
                  <a:txBody>
                    <a:bodyPr/>
                    <a:lstStyle/>
                    <a:p>
                      <a:pPr algn="l" fontAlgn="b"/>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482" marR="5482" marT="54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3962858500"/>
                  </a:ext>
                </a:extLst>
              </a:tr>
              <a:tr h="155501">
                <a:tc gridSpan="2">
                  <a:txBody>
                    <a:bodyPr/>
                    <a:lstStyle/>
                    <a:p>
                      <a:pPr algn="ctr" fontAlgn="b"/>
                      <a:r>
                        <a:rPr lang="en-US" sz="1000" b="1" u="none" strike="noStrike" dirty="0">
                          <a:effectLst/>
                        </a:rPr>
                        <a:t>Deviation in Degrees</a:t>
                      </a:r>
                      <a:endParaRPr lang="en-US" sz="1000" b="1" i="0" u="none" strike="noStrike" dirty="0">
                        <a:solidFill>
                          <a:srgbClr val="000000"/>
                        </a:solidFill>
                        <a:effectLst/>
                        <a:latin typeface="Calibri" panose="020F0502020204030204" pitchFamily="34" charset="0"/>
                      </a:endParaRPr>
                    </a:p>
                  </a:txBody>
                  <a:tcPr marL="5482" marR="5482" marT="5482" marB="0" anchor="b"/>
                </a:tc>
                <a:tc hMerge="1">
                  <a:txBody>
                    <a:bodyPr/>
                    <a:lstStyle/>
                    <a:p>
                      <a:endParaRPr lang="en-US"/>
                    </a:p>
                  </a:txBody>
                  <a:tcPr/>
                </a:tc>
                <a:tc>
                  <a:txBody>
                    <a:bodyPr/>
                    <a:lstStyle/>
                    <a:p>
                      <a:pPr algn="ctr" fontAlgn="b"/>
                      <a:r>
                        <a:rPr lang="en-US" sz="1000" b="1" u="none" strike="noStrike">
                          <a:effectLst/>
                        </a:rPr>
                        <a:t>Sum</a:t>
                      </a:r>
                      <a:endParaRPr lang="en-US" sz="1000" b="1" i="0" u="none" strike="noStrike">
                        <a:solidFill>
                          <a:srgbClr val="000000"/>
                        </a:solidFill>
                        <a:effectLst/>
                        <a:latin typeface="Calibri" panose="020F0502020204030204" pitchFamily="34" charset="0"/>
                      </a:endParaRPr>
                    </a:p>
                  </a:txBody>
                  <a:tcPr marL="5482" marR="5482" marT="5482" marB="0" anchor="b"/>
                </a:tc>
                <a:tc gridSpan="2">
                  <a:txBody>
                    <a:bodyPr/>
                    <a:lstStyle/>
                    <a:p>
                      <a:pPr algn="ctr" fontAlgn="b"/>
                      <a:r>
                        <a:rPr lang="en-US" sz="1000" b="1" u="none" strike="noStrike" dirty="0">
                          <a:effectLst/>
                        </a:rPr>
                        <a:t>Absolute Value sum</a:t>
                      </a:r>
                      <a:endParaRPr lang="en-US" sz="1000" b="1" i="0" u="none" strike="noStrike" dirty="0">
                        <a:solidFill>
                          <a:srgbClr val="000000"/>
                        </a:solidFill>
                        <a:effectLst/>
                        <a:latin typeface="Calibri" panose="020F0502020204030204" pitchFamily="34" charset="0"/>
                      </a:endParaRPr>
                    </a:p>
                  </a:txBody>
                  <a:tcPr marL="5482" marR="5482" marT="5482" marB="0" anchor="b"/>
                </a:tc>
                <a:tc hMerge="1">
                  <a:txBody>
                    <a:bodyPr/>
                    <a:lstStyle/>
                    <a:p>
                      <a:endParaRPr lang="en-US"/>
                    </a:p>
                  </a:txBody>
                  <a:tcPr/>
                </a:tc>
                <a:extLst>
                  <a:ext uri="{0D108BD9-81ED-4DB2-BD59-A6C34878D82A}">
                    <a16:rowId xmlns:a16="http://schemas.microsoft.com/office/drawing/2014/main" val="2055467505"/>
                  </a:ext>
                </a:extLst>
              </a:tr>
              <a:tr h="155501">
                <a:tc gridSpan="2">
                  <a:txBody>
                    <a:bodyPr/>
                    <a:lstStyle/>
                    <a:p>
                      <a:pPr algn="ctr" fontAlgn="b"/>
                      <a:r>
                        <a:rPr lang="en-US" sz="1000" b="1" u="none" strike="noStrike" dirty="0">
                          <a:effectLst/>
                        </a:rPr>
                        <a:t>52.8MHz </a:t>
                      </a:r>
                      <a:endParaRPr lang="en-US" sz="1000" b="1" i="0" u="none" strike="noStrike" dirty="0">
                        <a:solidFill>
                          <a:srgbClr val="000000"/>
                        </a:solidFill>
                        <a:effectLst/>
                        <a:latin typeface="Calibri" panose="020F0502020204030204" pitchFamily="34" charset="0"/>
                      </a:endParaRPr>
                    </a:p>
                  </a:txBody>
                  <a:tcPr marL="5482" marR="5482" marT="5482" marB="0" anchor="b"/>
                </a:tc>
                <a:tc hMerge="1">
                  <a:txBody>
                    <a:bodyPr/>
                    <a:lstStyle/>
                    <a:p>
                      <a:endParaRPr lang="en-US"/>
                    </a:p>
                  </a:txBody>
                  <a:tcPr/>
                </a:tc>
                <a:tc>
                  <a:txBody>
                    <a:bodyPr/>
                    <a:lstStyle/>
                    <a:p>
                      <a:pPr algn="r" fontAlgn="b"/>
                      <a:r>
                        <a:rPr lang="en-US" sz="1000" b="1" u="none" strike="noStrike">
                          <a:effectLst/>
                        </a:rPr>
                        <a:t>0.007</a:t>
                      </a:r>
                      <a:endParaRPr lang="en-US" sz="1000" b="1" i="0" u="none" strike="noStrike">
                        <a:solidFill>
                          <a:srgbClr val="000000"/>
                        </a:solidFill>
                        <a:effectLst/>
                        <a:latin typeface="Calibri" panose="020F0502020204030204" pitchFamily="34" charset="0"/>
                      </a:endParaRPr>
                    </a:p>
                  </a:txBody>
                  <a:tcPr marL="5482" marR="5482" marT="5482" marB="0" anchor="b"/>
                </a:tc>
                <a:tc>
                  <a:txBody>
                    <a:bodyPr/>
                    <a:lstStyle/>
                    <a:p>
                      <a:pPr algn="r" fontAlgn="b"/>
                      <a:r>
                        <a:rPr lang="en-US" sz="1000" b="1" u="none" strike="noStrike">
                          <a:effectLst/>
                        </a:rPr>
                        <a:t>8.945</a:t>
                      </a:r>
                      <a:endParaRPr lang="en-US" sz="1000" b="1" i="0" u="none" strike="noStrike">
                        <a:solidFill>
                          <a:srgbClr val="000000"/>
                        </a:solidFill>
                        <a:effectLst/>
                        <a:latin typeface="Calibri" panose="020F0502020204030204" pitchFamily="34" charset="0"/>
                      </a:endParaRPr>
                    </a:p>
                  </a:txBody>
                  <a:tcPr marL="5482" marR="5482" marT="5482"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2949578932"/>
                  </a:ext>
                </a:extLst>
              </a:tr>
              <a:tr h="155501">
                <a:tc gridSpan="2">
                  <a:txBody>
                    <a:bodyPr/>
                    <a:lstStyle/>
                    <a:p>
                      <a:pPr algn="ctr" fontAlgn="b"/>
                      <a:r>
                        <a:rPr lang="en-US" sz="1000" b="1" u="none" strike="noStrike" dirty="0">
                          <a:effectLst/>
                        </a:rPr>
                        <a:t>37.7MHz </a:t>
                      </a:r>
                      <a:endParaRPr lang="en-US" sz="1000" b="1" i="0" u="none" strike="noStrike" dirty="0">
                        <a:solidFill>
                          <a:srgbClr val="000000"/>
                        </a:solidFill>
                        <a:effectLst/>
                        <a:latin typeface="Calibri" panose="020F0502020204030204" pitchFamily="34" charset="0"/>
                      </a:endParaRPr>
                    </a:p>
                  </a:txBody>
                  <a:tcPr marL="5482" marR="5482" marT="5482" marB="0" anchor="b"/>
                </a:tc>
                <a:tc hMerge="1">
                  <a:txBody>
                    <a:bodyPr/>
                    <a:lstStyle/>
                    <a:p>
                      <a:endParaRPr lang="en-US"/>
                    </a:p>
                  </a:txBody>
                  <a:tcPr/>
                </a:tc>
                <a:tc>
                  <a:txBody>
                    <a:bodyPr/>
                    <a:lstStyle/>
                    <a:p>
                      <a:pPr algn="r" fontAlgn="b"/>
                      <a:r>
                        <a:rPr lang="en-US" sz="1000" b="1" u="none" strike="noStrike" dirty="0">
                          <a:effectLst/>
                        </a:rPr>
                        <a:t>0.005</a:t>
                      </a:r>
                      <a:endParaRPr lang="en-US" sz="1000" b="1" i="0" u="none" strike="noStrike" dirty="0">
                        <a:solidFill>
                          <a:srgbClr val="000000"/>
                        </a:solidFill>
                        <a:effectLst/>
                        <a:latin typeface="Calibri" panose="020F0502020204030204" pitchFamily="34" charset="0"/>
                      </a:endParaRPr>
                    </a:p>
                  </a:txBody>
                  <a:tcPr marL="5482" marR="5482" marT="5482" marB="0" anchor="b"/>
                </a:tc>
                <a:tc>
                  <a:txBody>
                    <a:bodyPr/>
                    <a:lstStyle/>
                    <a:p>
                      <a:pPr algn="r" fontAlgn="b"/>
                      <a:r>
                        <a:rPr lang="en-US" sz="1000" b="1" u="none" strike="noStrike" dirty="0">
                          <a:effectLst/>
                        </a:rPr>
                        <a:t>6.379</a:t>
                      </a:r>
                      <a:endParaRPr lang="en-US" sz="1000" b="1" i="0" u="none" strike="noStrike" dirty="0">
                        <a:solidFill>
                          <a:srgbClr val="000000"/>
                        </a:solidFill>
                        <a:effectLst/>
                        <a:latin typeface="Calibri" panose="020F0502020204030204" pitchFamily="34" charset="0"/>
                      </a:endParaRPr>
                    </a:p>
                  </a:txBody>
                  <a:tcPr marL="5482" marR="5482" marT="5482"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482" marR="5482" marT="5482" marB="0" anchor="b"/>
                </a:tc>
                <a:extLst>
                  <a:ext uri="{0D108BD9-81ED-4DB2-BD59-A6C34878D82A}">
                    <a16:rowId xmlns:a16="http://schemas.microsoft.com/office/drawing/2014/main" val="1871186874"/>
                  </a:ext>
                </a:extLst>
              </a:tr>
            </a:tbl>
          </a:graphicData>
        </a:graphic>
      </p:graphicFrame>
      <p:sp>
        <p:nvSpPr>
          <p:cNvPr id="3" name="Rectangle 2">
            <a:extLst>
              <a:ext uri="{FF2B5EF4-FFF2-40B4-BE49-F238E27FC236}">
                <a16:creationId xmlns:a16="http://schemas.microsoft.com/office/drawing/2014/main" id="{14D0197D-4DF8-4892-81F3-9C0B09386D05}"/>
              </a:ext>
            </a:extLst>
          </p:cNvPr>
          <p:cNvSpPr/>
          <p:nvPr/>
        </p:nvSpPr>
        <p:spPr>
          <a:xfrm>
            <a:off x="6392862" y="688390"/>
            <a:ext cx="1817914" cy="415498"/>
          </a:xfrm>
          <a:prstGeom prst="rect">
            <a:avLst/>
          </a:prstGeom>
        </p:spPr>
        <p:txBody>
          <a:bodyPr wrap="square">
            <a:spAutoFit/>
          </a:bodyPr>
          <a:lstStyle/>
          <a:p>
            <a:pPr lvl="1"/>
            <a:r>
              <a:rPr lang="en-US" altLang="en-US" sz="700" b="1" dirty="0"/>
              <a:t>Longitudinal alignment</a:t>
            </a:r>
          </a:p>
          <a:p>
            <a:pPr lvl="1"/>
            <a:r>
              <a:rPr lang="en-US" altLang="en-US" sz="700" dirty="0">
                <a:solidFill>
                  <a:schemeClr val="tx2">
                    <a:lumMod val="40000"/>
                    <a:lumOff val="60000"/>
                  </a:schemeClr>
                </a:solidFill>
              </a:rPr>
              <a:t>Fanout Errors</a:t>
            </a:r>
          </a:p>
          <a:p>
            <a:pPr lvl="1"/>
            <a:r>
              <a:rPr lang="en-US" altLang="en-US" sz="700" dirty="0">
                <a:solidFill>
                  <a:schemeClr val="tx2">
                    <a:lumMod val="40000"/>
                    <a:lumOff val="60000"/>
                  </a:schemeClr>
                </a:solidFill>
              </a:rPr>
              <a:t>Closed Loop Errors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DE2F4FE-7E98-4405-8BBD-0BC987554C50}"/>
              </a:ext>
            </a:extLst>
          </p:cNvPr>
          <p:cNvSpPr>
            <a:spLocks noGrp="1"/>
          </p:cNvSpPr>
          <p:nvPr>
            <p:ph type="title"/>
          </p:nvPr>
        </p:nvSpPr>
        <p:spPr/>
        <p:txBody>
          <a:bodyPr/>
          <a:lstStyle/>
          <a:p>
            <a:r>
              <a:rPr lang="en-US" altLang="en-US" sz="3200" dirty="0"/>
              <a:t>Alignment Changes</a:t>
            </a:r>
            <a:br>
              <a:rPr lang="en-US" altLang="en-US" sz="3200" dirty="0"/>
            </a:br>
            <a:br>
              <a:rPr lang="en-US" altLang="en-US" sz="3200" dirty="0"/>
            </a:br>
            <a:endParaRPr lang="en-US" altLang="en-US" sz="2400" dirty="0"/>
          </a:p>
        </p:txBody>
      </p:sp>
      <p:sp>
        <p:nvSpPr>
          <p:cNvPr id="10243" name="Content Placeholder 2">
            <a:extLst>
              <a:ext uri="{FF2B5EF4-FFF2-40B4-BE49-F238E27FC236}">
                <a16:creationId xmlns:a16="http://schemas.microsoft.com/office/drawing/2014/main" id="{895AAFB9-2940-4FBC-B72F-59FE0997F4E9}"/>
              </a:ext>
            </a:extLst>
          </p:cNvPr>
          <p:cNvSpPr>
            <a:spLocks noGrp="1"/>
          </p:cNvSpPr>
          <p:nvPr>
            <p:ph idx="1"/>
          </p:nvPr>
        </p:nvSpPr>
        <p:spPr>
          <a:xfrm>
            <a:off x="762000" y="1295400"/>
            <a:ext cx="7058025" cy="4537075"/>
          </a:xfrm>
        </p:spPr>
        <p:txBody>
          <a:bodyPr/>
          <a:lstStyle/>
          <a:p>
            <a:pPr lvl="1"/>
            <a:r>
              <a:rPr lang="en-US" altLang="en-US" dirty="0"/>
              <a:t>Longitudinal alignment typically not conducted in Z direction</a:t>
            </a:r>
          </a:p>
          <a:p>
            <a:pPr lvl="1"/>
            <a:r>
              <a:rPr lang="en-US" altLang="en-US" dirty="0"/>
              <a:t>Period 16, 18 &amp; 20 have other beam elements downstream, forcing the cavity upstream</a:t>
            </a:r>
          </a:p>
          <a:p>
            <a:pPr lvl="1"/>
            <a:r>
              <a:rPr lang="en-US" altLang="en-US" dirty="0"/>
              <a:t>Errors were negligible</a:t>
            </a:r>
          </a:p>
          <a:p>
            <a:pPr marL="366713" lvl="1" indent="0">
              <a:buNone/>
            </a:pPr>
            <a:endParaRPr lang="en-US" altLang="en-US" dirty="0"/>
          </a:p>
          <a:p>
            <a:pPr lvl="1"/>
            <a:endParaRPr lang="en-US" altLang="en-US" dirty="0"/>
          </a:p>
          <a:p>
            <a:pPr lvl="1"/>
            <a:endParaRPr lang="en-US" altLang="en-US"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0245" name="Slide Number Placeholder 5">
            <a:extLst>
              <a:ext uri="{FF2B5EF4-FFF2-40B4-BE49-F238E27FC236}">
                <a16:creationId xmlns:a16="http://schemas.microsoft.com/office/drawing/2014/main" id="{9B65048C-9FD9-409F-9CC7-B7A5C8FB865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B2223933-1469-451E-B254-87AE133C072D}"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13</a:t>
            </a:fld>
            <a:endParaRPr lang="en-US" altLang="en-US" sz="1200">
              <a:solidFill>
                <a:srgbClr val="FEFEFE"/>
              </a:solidFill>
              <a:latin typeface="Arial" panose="020B0604020202020204" pitchFamily="34" charset="0"/>
            </a:endParaRPr>
          </a:p>
        </p:txBody>
      </p:sp>
      <p:sp>
        <p:nvSpPr>
          <p:cNvPr id="10246" name="TextBox 6">
            <a:extLst>
              <a:ext uri="{FF2B5EF4-FFF2-40B4-BE49-F238E27FC236}">
                <a16:creationId xmlns:a16="http://schemas.microsoft.com/office/drawing/2014/main" id="{2CF27B4E-6237-44AF-8874-20F097EDABA3}"/>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sp>
        <p:nvSpPr>
          <p:cNvPr id="7" name="Rectangle 6">
            <a:extLst>
              <a:ext uri="{FF2B5EF4-FFF2-40B4-BE49-F238E27FC236}">
                <a16:creationId xmlns:a16="http://schemas.microsoft.com/office/drawing/2014/main" id="{C340DD44-D2FC-4559-AEEA-CAC88DBA8F9A}"/>
              </a:ext>
            </a:extLst>
          </p:cNvPr>
          <p:cNvSpPr/>
          <p:nvPr/>
        </p:nvSpPr>
        <p:spPr>
          <a:xfrm>
            <a:off x="6392862" y="688390"/>
            <a:ext cx="1817914" cy="415498"/>
          </a:xfrm>
          <a:prstGeom prst="rect">
            <a:avLst/>
          </a:prstGeom>
        </p:spPr>
        <p:txBody>
          <a:bodyPr wrap="square">
            <a:spAutoFit/>
          </a:bodyPr>
          <a:lstStyle/>
          <a:p>
            <a:pPr lvl="1"/>
            <a:r>
              <a:rPr lang="en-US" altLang="en-US" sz="700" b="1" dirty="0"/>
              <a:t>Longitudinal alignment</a:t>
            </a:r>
          </a:p>
          <a:p>
            <a:pPr lvl="1"/>
            <a:r>
              <a:rPr lang="en-US" altLang="en-US" sz="700" dirty="0">
                <a:solidFill>
                  <a:schemeClr val="tx2">
                    <a:lumMod val="40000"/>
                    <a:lumOff val="60000"/>
                  </a:schemeClr>
                </a:solidFill>
              </a:rPr>
              <a:t>Fanout Errors</a:t>
            </a:r>
          </a:p>
          <a:p>
            <a:pPr lvl="1"/>
            <a:r>
              <a:rPr lang="en-US" altLang="en-US" sz="700" dirty="0">
                <a:solidFill>
                  <a:schemeClr val="tx2">
                    <a:lumMod val="40000"/>
                    <a:lumOff val="60000"/>
                  </a:schemeClr>
                </a:solidFill>
              </a:rPr>
              <a:t>Closed Loop Errors</a:t>
            </a:r>
          </a:p>
        </p:txBody>
      </p:sp>
    </p:spTree>
    <p:extLst>
      <p:ext uri="{BB962C8B-B14F-4D97-AF65-F5344CB8AC3E}">
        <p14:creationId xmlns:p14="http://schemas.microsoft.com/office/powerpoint/2010/main" val="4034258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AC530FE-300E-4BCF-9458-CB6D1078C738}"/>
              </a:ext>
            </a:extLst>
          </p:cNvPr>
          <p:cNvSpPr>
            <a:spLocks noGrp="1"/>
          </p:cNvSpPr>
          <p:nvPr>
            <p:ph type="title"/>
          </p:nvPr>
        </p:nvSpPr>
        <p:spPr/>
        <p:txBody>
          <a:bodyPr/>
          <a:lstStyle/>
          <a:p>
            <a:r>
              <a:rPr lang="en-US" altLang="en-US" sz="3200" dirty="0"/>
              <a:t>Booster Fanout System</a:t>
            </a:r>
            <a:br>
              <a:rPr lang="en-US" altLang="en-US" sz="3200" dirty="0"/>
            </a:br>
            <a:br>
              <a:rPr lang="en-US" altLang="en-US" sz="3200" dirty="0"/>
            </a:br>
            <a:endParaRPr lang="en-US" altLang="en-US" sz="2400"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9220" name="Slide Number Placeholder 5">
            <a:extLst>
              <a:ext uri="{FF2B5EF4-FFF2-40B4-BE49-F238E27FC236}">
                <a16:creationId xmlns:a16="http://schemas.microsoft.com/office/drawing/2014/main" id="{5CB1812C-125C-4E2B-A504-409E8BA259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032DA03E-848F-45CB-9783-BA494B9F2BB5}"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14</a:t>
            </a:fld>
            <a:endParaRPr lang="en-US" altLang="en-US" sz="1200">
              <a:solidFill>
                <a:srgbClr val="FEFEFE"/>
              </a:solidFill>
              <a:latin typeface="Arial" panose="020B0604020202020204" pitchFamily="34" charset="0"/>
            </a:endParaRPr>
          </a:p>
        </p:txBody>
      </p:sp>
      <p:sp>
        <p:nvSpPr>
          <p:cNvPr id="9221" name="TextBox 6">
            <a:extLst>
              <a:ext uri="{FF2B5EF4-FFF2-40B4-BE49-F238E27FC236}">
                <a16:creationId xmlns:a16="http://schemas.microsoft.com/office/drawing/2014/main" id="{10C6FFAD-0169-43F1-9F89-84DC5603F05F}"/>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pic>
        <p:nvPicPr>
          <p:cNvPr id="4" name="Picture 3">
            <a:extLst>
              <a:ext uri="{FF2B5EF4-FFF2-40B4-BE49-F238E27FC236}">
                <a16:creationId xmlns:a16="http://schemas.microsoft.com/office/drawing/2014/main" id="{218ABB71-ACA7-4C13-926B-4D86F45B5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80" y="1447800"/>
            <a:ext cx="8117639" cy="3016666"/>
          </a:xfrm>
          <a:prstGeom prst="rect">
            <a:avLst/>
          </a:prstGeom>
        </p:spPr>
      </p:pic>
      <p:sp>
        <p:nvSpPr>
          <p:cNvPr id="11" name="Rectangle 10">
            <a:extLst>
              <a:ext uri="{FF2B5EF4-FFF2-40B4-BE49-F238E27FC236}">
                <a16:creationId xmlns:a16="http://schemas.microsoft.com/office/drawing/2014/main" id="{4C3A510B-E19E-4D9F-90C7-CA1FDBC1229C}"/>
              </a:ext>
            </a:extLst>
          </p:cNvPr>
          <p:cNvSpPr/>
          <p:nvPr/>
        </p:nvSpPr>
        <p:spPr>
          <a:xfrm>
            <a:off x="6392862" y="688390"/>
            <a:ext cx="1817914" cy="415498"/>
          </a:xfrm>
          <a:prstGeom prst="rect">
            <a:avLst/>
          </a:prstGeom>
        </p:spPr>
        <p:txBody>
          <a:bodyPr wrap="square">
            <a:spAutoFit/>
          </a:bodyPr>
          <a:lstStyle/>
          <a:p>
            <a:pPr lvl="1"/>
            <a:r>
              <a:rPr lang="en-US" altLang="en-US" sz="700" dirty="0">
                <a:solidFill>
                  <a:schemeClr val="tx2">
                    <a:lumMod val="40000"/>
                    <a:lumOff val="60000"/>
                  </a:schemeClr>
                </a:solidFill>
              </a:rPr>
              <a:t>Longitudinal alignment</a:t>
            </a:r>
          </a:p>
          <a:p>
            <a:pPr lvl="1"/>
            <a:r>
              <a:rPr lang="en-US" altLang="en-US" sz="700" b="1" dirty="0"/>
              <a:t>Fanout Errors</a:t>
            </a:r>
          </a:p>
          <a:p>
            <a:pPr lvl="1"/>
            <a:r>
              <a:rPr lang="en-US" altLang="en-US" sz="700" dirty="0">
                <a:solidFill>
                  <a:schemeClr val="tx2">
                    <a:lumMod val="40000"/>
                    <a:lumOff val="60000"/>
                  </a:schemeClr>
                </a:solidFill>
              </a:rPr>
              <a:t>Closed Loop Errors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DE2F4FE-7E98-4405-8BBD-0BC987554C50}"/>
              </a:ext>
            </a:extLst>
          </p:cNvPr>
          <p:cNvSpPr>
            <a:spLocks noGrp="1"/>
          </p:cNvSpPr>
          <p:nvPr>
            <p:ph type="title"/>
          </p:nvPr>
        </p:nvSpPr>
        <p:spPr/>
        <p:txBody>
          <a:bodyPr/>
          <a:lstStyle/>
          <a:p>
            <a:r>
              <a:rPr lang="en-US" altLang="en-US" sz="3200" dirty="0"/>
              <a:t>Brass Box</a:t>
            </a:r>
            <a:br>
              <a:rPr lang="en-US" altLang="en-US" sz="3200" dirty="0"/>
            </a:br>
            <a:br>
              <a:rPr lang="en-US" altLang="en-US" sz="3200" dirty="0"/>
            </a:br>
            <a:endParaRPr lang="en-US" altLang="en-US" sz="2400" dirty="0"/>
          </a:p>
        </p:txBody>
      </p:sp>
      <p:sp>
        <p:nvSpPr>
          <p:cNvPr id="10243" name="Content Placeholder 2">
            <a:extLst>
              <a:ext uri="{FF2B5EF4-FFF2-40B4-BE49-F238E27FC236}">
                <a16:creationId xmlns:a16="http://schemas.microsoft.com/office/drawing/2014/main" id="{895AAFB9-2940-4FBC-B72F-59FE0997F4E9}"/>
              </a:ext>
            </a:extLst>
          </p:cNvPr>
          <p:cNvSpPr>
            <a:spLocks noGrp="1"/>
          </p:cNvSpPr>
          <p:nvPr>
            <p:ph idx="1"/>
          </p:nvPr>
        </p:nvSpPr>
        <p:spPr>
          <a:xfrm>
            <a:off x="762000" y="1295400"/>
            <a:ext cx="7058025" cy="4537075"/>
          </a:xfrm>
        </p:spPr>
        <p:txBody>
          <a:bodyPr/>
          <a:lstStyle/>
          <a:p>
            <a:pPr lvl="1"/>
            <a:endParaRPr lang="en-US" altLang="en-US" dirty="0"/>
          </a:p>
          <a:p>
            <a:pPr lvl="1"/>
            <a:endParaRPr lang="en-US" altLang="en-US"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0245" name="Slide Number Placeholder 5">
            <a:extLst>
              <a:ext uri="{FF2B5EF4-FFF2-40B4-BE49-F238E27FC236}">
                <a16:creationId xmlns:a16="http://schemas.microsoft.com/office/drawing/2014/main" id="{9B65048C-9FD9-409F-9CC7-B7A5C8FB865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B2223933-1469-451E-B254-87AE133C072D}"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15</a:t>
            </a:fld>
            <a:endParaRPr lang="en-US" altLang="en-US" sz="1200">
              <a:solidFill>
                <a:srgbClr val="FEFEFE"/>
              </a:solidFill>
              <a:latin typeface="Arial" panose="020B0604020202020204" pitchFamily="34" charset="0"/>
            </a:endParaRPr>
          </a:p>
        </p:txBody>
      </p:sp>
      <p:sp>
        <p:nvSpPr>
          <p:cNvPr id="10246" name="TextBox 6">
            <a:extLst>
              <a:ext uri="{FF2B5EF4-FFF2-40B4-BE49-F238E27FC236}">
                <a16:creationId xmlns:a16="http://schemas.microsoft.com/office/drawing/2014/main" id="{2CF27B4E-6237-44AF-8874-20F097EDABA3}"/>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pic>
        <p:nvPicPr>
          <p:cNvPr id="3" name="Picture 2">
            <a:extLst>
              <a:ext uri="{FF2B5EF4-FFF2-40B4-BE49-F238E27FC236}">
                <a16:creationId xmlns:a16="http://schemas.microsoft.com/office/drawing/2014/main" id="{F41BDF6A-7CB5-498D-A660-FC8D51883BCA}"/>
              </a:ext>
            </a:extLst>
          </p:cNvPr>
          <p:cNvPicPr>
            <a:picLocks noChangeAspect="1"/>
          </p:cNvPicPr>
          <p:nvPr/>
        </p:nvPicPr>
        <p:blipFill>
          <a:blip r:embed="rId2"/>
          <a:stretch>
            <a:fillRect/>
          </a:stretch>
        </p:blipFill>
        <p:spPr>
          <a:xfrm>
            <a:off x="1141827" y="1219200"/>
            <a:ext cx="6904717" cy="5296940"/>
          </a:xfrm>
          <a:prstGeom prst="rect">
            <a:avLst/>
          </a:prstGeom>
        </p:spPr>
      </p:pic>
      <p:sp>
        <p:nvSpPr>
          <p:cNvPr id="11" name="Rectangle 10">
            <a:extLst>
              <a:ext uri="{FF2B5EF4-FFF2-40B4-BE49-F238E27FC236}">
                <a16:creationId xmlns:a16="http://schemas.microsoft.com/office/drawing/2014/main" id="{5E357F46-7AE9-4CA2-9824-FF2F306554DC}"/>
              </a:ext>
            </a:extLst>
          </p:cNvPr>
          <p:cNvSpPr/>
          <p:nvPr/>
        </p:nvSpPr>
        <p:spPr>
          <a:xfrm>
            <a:off x="6392862" y="688390"/>
            <a:ext cx="1817914" cy="415498"/>
          </a:xfrm>
          <a:prstGeom prst="rect">
            <a:avLst/>
          </a:prstGeom>
        </p:spPr>
        <p:txBody>
          <a:bodyPr wrap="square">
            <a:spAutoFit/>
          </a:bodyPr>
          <a:lstStyle/>
          <a:p>
            <a:pPr lvl="1"/>
            <a:r>
              <a:rPr lang="en-US" altLang="en-US" sz="700" dirty="0">
                <a:solidFill>
                  <a:schemeClr val="tx2">
                    <a:lumMod val="40000"/>
                    <a:lumOff val="60000"/>
                  </a:schemeClr>
                </a:solidFill>
              </a:rPr>
              <a:t>Longitudinal alignment</a:t>
            </a:r>
          </a:p>
          <a:p>
            <a:pPr lvl="1"/>
            <a:r>
              <a:rPr lang="en-US" altLang="en-US" sz="700" b="1" dirty="0"/>
              <a:t>Fanout Errors</a:t>
            </a:r>
          </a:p>
          <a:p>
            <a:pPr lvl="1"/>
            <a:r>
              <a:rPr lang="en-US" altLang="en-US" sz="700" dirty="0">
                <a:solidFill>
                  <a:schemeClr val="tx2">
                    <a:lumMod val="40000"/>
                    <a:lumOff val="60000"/>
                  </a:schemeClr>
                </a:solidFill>
              </a:rPr>
              <a:t>Closed Loop Errors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DE2F4FE-7E98-4405-8BBD-0BC987554C50}"/>
              </a:ext>
            </a:extLst>
          </p:cNvPr>
          <p:cNvSpPr>
            <a:spLocks noGrp="1"/>
          </p:cNvSpPr>
          <p:nvPr>
            <p:ph type="title"/>
          </p:nvPr>
        </p:nvSpPr>
        <p:spPr/>
        <p:txBody>
          <a:bodyPr/>
          <a:lstStyle/>
          <a:p>
            <a:r>
              <a:rPr lang="en-US" altLang="en-US" sz="3200" dirty="0"/>
              <a:t>Brass Box</a:t>
            </a:r>
            <a:br>
              <a:rPr lang="en-US" altLang="en-US" sz="3200" dirty="0"/>
            </a:br>
            <a:br>
              <a:rPr lang="en-US" altLang="en-US" sz="3200" dirty="0"/>
            </a:br>
            <a:endParaRPr lang="en-US" altLang="en-US" sz="2400" dirty="0"/>
          </a:p>
        </p:txBody>
      </p:sp>
      <p:sp>
        <p:nvSpPr>
          <p:cNvPr id="10243" name="Content Placeholder 2">
            <a:extLst>
              <a:ext uri="{FF2B5EF4-FFF2-40B4-BE49-F238E27FC236}">
                <a16:creationId xmlns:a16="http://schemas.microsoft.com/office/drawing/2014/main" id="{895AAFB9-2940-4FBC-B72F-59FE0997F4E9}"/>
              </a:ext>
            </a:extLst>
          </p:cNvPr>
          <p:cNvSpPr>
            <a:spLocks noGrp="1"/>
          </p:cNvSpPr>
          <p:nvPr>
            <p:ph idx="1"/>
          </p:nvPr>
        </p:nvSpPr>
        <p:spPr>
          <a:xfrm>
            <a:off x="762000" y="1295400"/>
            <a:ext cx="7058025" cy="4537075"/>
          </a:xfrm>
        </p:spPr>
        <p:txBody>
          <a:bodyPr/>
          <a:lstStyle/>
          <a:p>
            <a:pPr lvl="1"/>
            <a:endParaRPr lang="en-US" altLang="en-US" dirty="0"/>
          </a:p>
          <a:p>
            <a:pPr lvl="1"/>
            <a:endParaRPr lang="en-US" altLang="en-US"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0245" name="Slide Number Placeholder 5">
            <a:extLst>
              <a:ext uri="{FF2B5EF4-FFF2-40B4-BE49-F238E27FC236}">
                <a16:creationId xmlns:a16="http://schemas.microsoft.com/office/drawing/2014/main" id="{9B65048C-9FD9-409F-9CC7-B7A5C8FB865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B2223933-1469-451E-B254-87AE133C072D}"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16</a:t>
            </a:fld>
            <a:endParaRPr lang="en-US" altLang="en-US" sz="1200">
              <a:solidFill>
                <a:srgbClr val="FEFEFE"/>
              </a:solidFill>
              <a:latin typeface="Arial" panose="020B0604020202020204" pitchFamily="34" charset="0"/>
            </a:endParaRPr>
          </a:p>
        </p:txBody>
      </p:sp>
      <p:sp>
        <p:nvSpPr>
          <p:cNvPr id="10246" name="TextBox 6">
            <a:extLst>
              <a:ext uri="{FF2B5EF4-FFF2-40B4-BE49-F238E27FC236}">
                <a16:creationId xmlns:a16="http://schemas.microsoft.com/office/drawing/2014/main" id="{2CF27B4E-6237-44AF-8874-20F097EDABA3}"/>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pic>
        <p:nvPicPr>
          <p:cNvPr id="3" name="Picture 2">
            <a:extLst>
              <a:ext uri="{FF2B5EF4-FFF2-40B4-BE49-F238E27FC236}">
                <a16:creationId xmlns:a16="http://schemas.microsoft.com/office/drawing/2014/main" id="{6CE745FE-F6FA-4DB1-B56A-FBEACFF9CC0A}"/>
              </a:ext>
            </a:extLst>
          </p:cNvPr>
          <p:cNvPicPr>
            <a:picLocks noChangeAspect="1"/>
          </p:cNvPicPr>
          <p:nvPr/>
        </p:nvPicPr>
        <p:blipFill>
          <a:blip r:embed="rId2"/>
          <a:stretch>
            <a:fillRect/>
          </a:stretch>
        </p:blipFill>
        <p:spPr>
          <a:xfrm>
            <a:off x="495300" y="1219200"/>
            <a:ext cx="8153400" cy="5211639"/>
          </a:xfrm>
          <a:prstGeom prst="rect">
            <a:avLst/>
          </a:prstGeom>
        </p:spPr>
      </p:pic>
      <p:sp>
        <p:nvSpPr>
          <p:cNvPr id="10" name="Rectangle 9">
            <a:extLst>
              <a:ext uri="{FF2B5EF4-FFF2-40B4-BE49-F238E27FC236}">
                <a16:creationId xmlns:a16="http://schemas.microsoft.com/office/drawing/2014/main" id="{873D6374-F57E-4555-89EF-6426ECA0705D}"/>
              </a:ext>
            </a:extLst>
          </p:cNvPr>
          <p:cNvSpPr/>
          <p:nvPr/>
        </p:nvSpPr>
        <p:spPr>
          <a:xfrm>
            <a:off x="6392862" y="688390"/>
            <a:ext cx="1817914" cy="415498"/>
          </a:xfrm>
          <a:prstGeom prst="rect">
            <a:avLst/>
          </a:prstGeom>
        </p:spPr>
        <p:txBody>
          <a:bodyPr wrap="square">
            <a:spAutoFit/>
          </a:bodyPr>
          <a:lstStyle/>
          <a:p>
            <a:pPr lvl="1"/>
            <a:r>
              <a:rPr lang="en-US" altLang="en-US" sz="700" dirty="0">
                <a:solidFill>
                  <a:schemeClr val="tx2">
                    <a:lumMod val="40000"/>
                    <a:lumOff val="60000"/>
                  </a:schemeClr>
                </a:solidFill>
              </a:rPr>
              <a:t>Longitudinal alignment</a:t>
            </a:r>
          </a:p>
          <a:p>
            <a:pPr lvl="1"/>
            <a:r>
              <a:rPr lang="en-US" altLang="en-US" sz="700" b="1" dirty="0"/>
              <a:t>Fanout Errors</a:t>
            </a:r>
          </a:p>
          <a:p>
            <a:pPr lvl="1"/>
            <a:r>
              <a:rPr lang="en-US" altLang="en-US" sz="700" dirty="0">
                <a:solidFill>
                  <a:schemeClr val="tx2">
                    <a:lumMod val="40000"/>
                    <a:lumOff val="60000"/>
                  </a:schemeClr>
                </a:solidFill>
              </a:rPr>
              <a:t>Closed Loop Errors</a:t>
            </a:r>
          </a:p>
        </p:txBody>
      </p:sp>
    </p:spTree>
    <p:extLst>
      <p:ext uri="{BB962C8B-B14F-4D97-AF65-F5344CB8AC3E}">
        <p14:creationId xmlns:p14="http://schemas.microsoft.com/office/powerpoint/2010/main" val="387707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E201839-C11F-481F-9D15-E77ADCEA5B0B}"/>
              </a:ext>
            </a:extLst>
          </p:cNvPr>
          <p:cNvSpPr>
            <a:spLocks noGrp="1"/>
          </p:cNvSpPr>
          <p:nvPr>
            <p:ph type="title"/>
          </p:nvPr>
        </p:nvSpPr>
        <p:spPr/>
        <p:txBody>
          <a:bodyPr/>
          <a:lstStyle/>
          <a:p>
            <a:r>
              <a:rPr lang="en-US" altLang="en-US" sz="3200" dirty="0"/>
              <a:t>Brass Box Measurements</a:t>
            </a:r>
            <a:br>
              <a:rPr lang="en-US" altLang="en-US" sz="3200" dirty="0"/>
            </a:br>
            <a:endParaRPr lang="en-US" altLang="en-US" sz="2400"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1269" name="Slide Number Placeholder 5">
            <a:extLst>
              <a:ext uri="{FF2B5EF4-FFF2-40B4-BE49-F238E27FC236}">
                <a16:creationId xmlns:a16="http://schemas.microsoft.com/office/drawing/2014/main" id="{F4C853FA-8368-42D9-BD3B-373282844C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2884F05C-5856-4C09-B486-05DD7416737F}"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17</a:t>
            </a:fld>
            <a:endParaRPr lang="en-US" altLang="en-US" sz="1200">
              <a:solidFill>
                <a:srgbClr val="FEFEFE"/>
              </a:solidFill>
              <a:latin typeface="Arial" panose="020B0604020202020204" pitchFamily="34" charset="0"/>
            </a:endParaRPr>
          </a:p>
        </p:txBody>
      </p:sp>
      <p:sp>
        <p:nvSpPr>
          <p:cNvPr id="11270" name="TextBox 6">
            <a:extLst>
              <a:ext uri="{FF2B5EF4-FFF2-40B4-BE49-F238E27FC236}">
                <a16:creationId xmlns:a16="http://schemas.microsoft.com/office/drawing/2014/main" id="{6F87BA1C-388C-41D2-9634-936C82921F87}"/>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graphicFrame>
        <p:nvGraphicFramePr>
          <p:cNvPr id="6" name="Object 5">
            <a:extLst>
              <a:ext uri="{FF2B5EF4-FFF2-40B4-BE49-F238E27FC236}">
                <a16:creationId xmlns:a16="http://schemas.microsoft.com/office/drawing/2014/main" id="{2FEACE20-9C00-4FAB-9B95-8A5C3E25811C}"/>
              </a:ext>
            </a:extLst>
          </p:cNvPr>
          <p:cNvGraphicFramePr>
            <a:graphicFrameLocks noChangeAspect="1"/>
          </p:cNvGraphicFramePr>
          <p:nvPr>
            <p:extLst>
              <p:ext uri="{D42A27DB-BD31-4B8C-83A1-F6EECF244321}">
                <p14:modId xmlns:p14="http://schemas.microsoft.com/office/powerpoint/2010/main" val="1134567215"/>
              </p:ext>
            </p:extLst>
          </p:nvPr>
        </p:nvGraphicFramePr>
        <p:xfrm>
          <a:off x="1076325" y="1828800"/>
          <a:ext cx="6096000" cy="2492375"/>
        </p:xfrm>
        <a:graphic>
          <a:graphicData uri="http://schemas.openxmlformats.org/presentationml/2006/ole">
            <mc:AlternateContent xmlns:mc="http://schemas.openxmlformats.org/markup-compatibility/2006">
              <mc:Choice xmlns:v="urn:schemas-microsoft-com:vml" Requires="v">
                <p:oleObj spid="_x0000_s1047" name="Worksheet" r:id="rId3" imgW="10296390" imgH="4209946" progId="Excel.Sheet.12">
                  <p:embed/>
                </p:oleObj>
              </mc:Choice>
              <mc:Fallback>
                <p:oleObj name="Worksheet" r:id="rId3" imgW="10296390" imgH="4209946" progId="Excel.Sheet.12">
                  <p:embed/>
                  <p:pic>
                    <p:nvPicPr>
                      <p:cNvPr id="0" name=""/>
                      <p:cNvPicPr/>
                      <p:nvPr/>
                    </p:nvPicPr>
                    <p:blipFill>
                      <a:blip r:embed="rId4"/>
                      <a:stretch>
                        <a:fillRect/>
                      </a:stretch>
                    </p:blipFill>
                    <p:spPr>
                      <a:xfrm>
                        <a:off x="1076325" y="1828800"/>
                        <a:ext cx="6096000" cy="2492375"/>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3768F3F9-BC95-440A-B469-F37197F0DA6E}"/>
              </a:ext>
            </a:extLst>
          </p:cNvPr>
          <p:cNvSpPr/>
          <p:nvPr/>
        </p:nvSpPr>
        <p:spPr>
          <a:xfrm>
            <a:off x="6392862" y="688390"/>
            <a:ext cx="1817914" cy="415498"/>
          </a:xfrm>
          <a:prstGeom prst="rect">
            <a:avLst/>
          </a:prstGeom>
        </p:spPr>
        <p:txBody>
          <a:bodyPr wrap="square">
            <a:spAutoFit/>
          </a:bodyPr>
          <a:lstStyle/>
          <a:p>
            <a:pPr lvl="1"/>
            <a:r>
              <a:rPr lang="en-US" altLang="en-US" sz="700" dirty="0">
                <a:solidFill>
                  <a:schemeClr val="tx2">
                    <a:lumMod val="40000"/>
                    <a:lumOff val="60000"/>
                  </a:schemeClr>
                </a:solidFill>
              </a:rPr>
              <a:t>Longitudinal alignment</a:t>
            </a:r>
          </a:p>
          <a:p>
            <a:pPr lvl="1"/>
            <a:r>
              <a:rPr lang="en-US" altLang="en-US" sz="700" b="1" dirty="0"/>
              <a:t>Fanout Errors</a:t>
            </a:r>
          </a:p>
          <a:p>
            <a:pPr lvl="1"/>
            <a:r>
              <a:rPr lang="en-US" altLang="en-US" sz="700" dirty="0">
                <a:solidFill>
                  <a:schemeClr val="tx2">
                    <a:lumMod val="40000"/>
                    <a:lumOff val="60000"/>
                  </a:schemeClr>
                </a:solidFill>
              </a:rPr>
              <a:t>Closed Loop Errors</a:t>
            </a:r>
          </a:p>
        </p:txBody>
      </p:sp>
      <p:sp>
        <p:nvSpPr>
          <p:cNvPr id="8" name="Content Placeholder 2">
            <a:extLst>
              <a:ext uri="{FF2B5EF4-FFF2-40B4-BE49-F238E27FC236}">
                <a16:creationId xmlns:a16="http://schemas.microsoft.com/office/drawing/2014/main" id="{56F14833-815D-4AFC-8AEF-720EE793A8BD}"/>
              </a:ext>
            </a:extLst>
          </p:cNvPr>
          <p:cNvSpPr>
            <a:spLocks noGrp="1"/>
          </p:cNvSpPr>
          <p:nvPr>
            <p:ph idx="1"/>
          </p:nvPr>
        </p:nvSpPr>
        <p:spPr>
          <a:xfrm>
            <a:off x="762000" y="4419600"/>
            <a:ext cx="7058025" cy="1412875"/>
          </a:xfrm>
        </p:spPr>
        <p:txBody>
          <a:bodyPr/>
          <a:lstStyle/>
          <a:p>
            <a:pPr lvl="1"/>
            <a:r>
              <a:rPr lang="en-US" altLang="en-US" dirty="0"/>
              <a:t>Phase shifter was replaced this shutdown with an original era spare</a:t>
            </a:r>
          </a:p>
          <a:p>
            <a:pPr lvl="1"/>
            <a:r>
              <a:rPr lang="en-US" altLang="en-US" dirty="0"/>
              <a:t>New fabrications can’t be made the same way due to use of indium</a:t>
            </a:r>
          </a:p>
          <a:p>
            <a:pPr marL="366713" lvl="1" indent="0">
              <a:buNone/>
            </a:pPr>
            <a:endParaRPr lang="en-US" altLang="en-US" dirty="0"/>
          </a:p>
          <a:p>
            <a:pPr lvl="1"/>
            <a:endParaRPr lang="en-US" altLang="en-US" dirty="0"/>
          </a:p>
          <a:p>
            <a:pPr lvl="1"/>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E201839-C11F-481F-9D15-E77ADCEA5B0B}"/>
              </a:ext>
            </a:extLst>
          </p:cNvPr>
          <p:cNvSpPr>
            <a:spLocks noGrp="1"/>
          </p:cNvSpPr>
          <p:nvPr>
            <p:ph type="title"/>
          </p:nvPr>
        </p:nvSpPr>
        <p:spPr/>
        <p:txBody>
          <a:bodyPr/>
          <a:lstStyle/>
          <a:p>
            <a:r>
              <a:rPr lang="en-US" altLang="en-US" sz="3200" dirty="0"/>
              <a:t>Closed Loop Errors</a:t>
            </a:r>
            <a:br>
              <a:rPr lang="en-US" altLang="en-US" sz="3200" dirty="0"/>
            </a:br>
            <a:br>
              <a:rPr lang="en-US" altLang="en-US" sz="3200" dirty="0"/>
            </a:br>
            <a:endParaRPr lang="en-US" altLang="en-US" sz="2400" dirty="0"/>
          </a:p>
        </p:txBody>
      </p:sp>
      <p:sp>
        <p:nvSpPr>
          <p:cNvPr id="11267" name="Content Placeholder 2">
            <a:extLst>
              <a:ext uri="{FF2B5EF4-FFF2-40B4-BE49-F238E27FC236}">
                <a16:creationId xmlns:a16="http://schemas.microsoft.com/office/drawing/2014/main" id="{9976FE2E-8F4C-488F-8694-5A5B0FE0FFB8}"/>
              </a:ext>
            </a:extLst>
          </p:cNvPr>
          <p:cNvSpPr>
            <a:spLocks noGrp="1"/>
          </p:cNvSpPr>
          <p:nvPr>
            <p:ph idx="1"/>
          </p:nvPr>
        </p:nvSpPr>
        <p:spPr>
          <a:xfrm>
            <a:off x="762000" y="1295400"/>
            <a:ext cx="7058025" cy="4537075"/>
          </a:xfrm>
        </p:spPr>
        <p:txBody>
          <a:bodyPr/>
          <a:lstStyle/>
          <a:p>
            <a:pPr lvl="1"/>
            <a:r>
              <a:rPr lang="en-US" altLang="en-US" dirty="0"/>
              <a:t>Gap Monitor</a:t>
            </a:r>
          </a:p>
          <a:p>
            <a:pPr lvl="1"/>
            <a:r>
              <a:rPr lang="en-US" altLang="en-US" dirty="0"/>
              <a:t>Delay Line</a:t>
            </a:r>
          </a:p>
          <a:p>
            <a:pPr lvl="1"/>
            <a:endParaRPr lang="en-US" altLang="en-US" dirty="0"/>
          </a:p>
          <a:p>
            <a:pPr lvl="1"/>
            <a:endParaRPr lang="en-US" altLang="en-US"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1269" name="Slide Number Placeholder 5">
            <a:extLst>
              <a:ext uri="{FF2B5EF4-FFF2-40B4-BE49-F238E27FC236}">
                <a16:creationId xmlns:a16="http://schemas.microsoft.com/office/drawing/2014/main" id="{F4C853FA-8368-42D9-BD3B-373282844C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2884F05C-5856-4C09-B486-05DD7416737F}"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18</a:t>
            </a:fld>
            <a:endParaRPr lang="en-US" altLang="en-US" sz="1200">
              <a:solidFill>
                <a:srgbClr val="FEFEFE"/>
              </a:solidFill>
              <a:latin typeface="Arial" panose="020B0604020202020204" pitchFamily="34" charset="0"/>
            </a:endParaRPr>
          </a:p>
        </p:txBody>
      </p:sp>
      <p:sp>
        <p:nvSpPr>
          <p:cNvPr id="11270" name="TextBox 6">
            <a:extLst>
              <a:ext uri="{FF2B5EF4-FFF2-40B4-BE49-F238E27FC236}">
                <a16:creationId xmlns:a16="http://schemas.microsoft.com/office/drawing/2014/main" id="{6F87BA1C-388C-41D2-9634-936C82921F87}"/>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pic>
        <p:nvPicPr>
          <p:cNvPr id="3" name="Picture 2">
            <a:extLst>
              <a:ext uri="{FF2B5EF4-FFF2-40B4-BE49-F238E27FC236}">
                <a16:creationId xmlns:a16="http://schemas.microsoft.com/office/drawing/2014/main" id="{52056715-994F-4289-B336-54E6E1666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36" y="2435839"/>
            <a:ext cx="7722664" cy="3126761"/>
          </a:xfrm>
          <a:prstGeom prst="rect">
            <a:avLst/>
          </a:prstGeom>
        </p:spPr>
      </p:pic>
      <p:sp>
        <p:nvSpPr>
          <p:cNvPr id="11" name="Rectangle 10">
            <a:extLst>
              <a:ext uri="{FF2B5EF4-FFF2-40B4-BE49-F238E27FC236}">
                <a16:creationId xmlns:a16="http://schemas.microsoft.com/office/drawing/2014/main" id="{2DFC84D4-CECE-4A32-9E5C-F3C6E6763C89}"/>
              </a:ext>
            </a:extLst>
          </p:cNvPr>
          <p:cNvSpPr/>
          <p:nvPr/>
        </p:nvSpPr>
        <p:spPr>
          <a:xfrm>
            <a:off x="6392862" y="688390"/>
            <a:ext cx="1817914" cy="415498"/>
          </a:xfrm>
          <a:prstGeom prst="rect">
            <a:avLst/>
          </a:prstGeom>
        </p:spPr>
        <p:txBody>
          <a:bodyPr wrap="square">
            <a:spAutoFit/>
          </a:bodyPr>
          <a:lstStyle/>
          <a:p>
            <a:pPr lvl="1"/>
            <a:r>
              <a:rPr lang="en-US" altLang="en-US" sz="700" dirty="0">
                <a:solidFill>
                  <a:schemeClr val="tx2">
                    <a:lumMod val="40000"/>
                    <a:lumOff val="60000"/>
                  </a:schemeClr>
                </a:solidFill>
              </a:rPr>
              <a:t>Longitudinal alignment</a:t>
            </a:r>
          </a:p>
          <a:p>
            <a:pPr lvl="1"/>
            <a:r>
              <a:rPr lang="en-US" altLang="en-US" sz="700" dirty="0">
                <a:solidFill>
                  <a:schemeClr val="tx2">
                    <a:lumMod val="40000"/>
                    <a:lumOff val="60000"/>
                  </a:schemeClr>
                </a:solidFill>
              </a:rPr>
              <a:t>Fanout Errors</a:t>
            </a:r>
          </a:p>
          <a:p>
            <a:pPr lvl="1"/>
            <a:r>
              <a:rPr lang="en-US" altLang="en-US" sz="700" b="1" dirty="0"/>
              <a:t>Closed Loop Errors</a:t>
            </a:r>
          </a:p>
        </p:txBody>
      </p:sp>
    </p:spTree>
    <p:extLst>
      <p:ext uri="{BB962C8B-B14F-4D97-AF65-F5344CB8AC3E}">
        <p14:creationId xmlns:p14="http://schemas.microsoft.com/office/powerpoint/2010/main" val="3444054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0C551FD5-D474-41FC-BBBA-C1DF8E219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3446463"/>
            <a:ext cx="624522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
            <a:extLst>
              <a:ext uri="{FF2B5EF4-FFF2-40B4-BE49-F238E27FC236}">
                <a16:creationId xmlns:a16="http://schemas.microsoft.com/office/drawing/2014/main" id="{2E8DE8B2-7D98-4E1B-AC35-295D9D25A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982663"/>
            <a:ext cx="7913687"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1">
            <a:extLst>
              <a:ext uri="{FF2B5EF4-FFF2-40B4-BE49-F238E27FC236}">
                <a16:creationId xmlns:a16="http://schemas.microsoft.com/office/drawing/2014/main" id="{011F056B-DDCC-4093-B62B-8E8E0DE16ABA}"/>
              </a:ext>
            </a:extLst>
          </p:cNvPr>
          <p:cNvSpPr>
            <a:spLocks noGrp="1"/>
          </p:cNvSpPr>
          <p:nvPr>
            <p:ph type="title"/>
          </p:nvPr>
        </p:nvSpPr>
        <p:spPr>
          <a:xfrm>
            <a:off x="1069975" y="990600"/>
            <a:ext cx="7024688" cy="1143000"/>
          </a:xfrm>
        </p:spPr>
        <p:txBody>
          <a:bodyPr/>
          <a:lstStyle/>
          <a:p>
            <a:r>
              <a:rPr lang="en-US" altLang="en-US" sz="3200" dirty="0"/>
              <a:t>Gap monitor</a:t>
            </a:r>
            <a:br>
              <a:rPr lang="en-US" altLang="en-US" sz="3200" dirty="0"/>
            </a:br>
            <a:br>
              <a:rPr lang="en-US" altLang="en-US" sz="3200" dirty="0"/>
            </a:br>
            <a:endParaRPr lang="en-US" altLang="en-US" sz="2400"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8198" name="Slide Number Placeholder 5">
            <a:extLst>
              <a:ext uri="{FF2B5EF4-FFF2-40B4-BE49-F238E27FC236}">
                <a16:creationId xmlns:a16="http://schemas.microsoft.com/office/drawing/2014/main" id="{24836B18-5DB7-4589-AB49-5ECF54C10A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72F22055-C190-4E92-AEC5-610062A1F7DA}"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19</a:t>
            </a:fld>
            <a:endParaRPr lang="en-US" altLang="en-US" sz="1200">
              <a:solidFill>
                <a:srgbClr val="FEFEFE"/>
              </a:solidFill>
              <a:latin typeface="Arial" panose="020B0604020202020204" pitchFamily="34" charset="0"/>
            </a:endParaRPr>
          </a:p>
        </p:txBody>
      </p:sp>
      <p:sp>
        <p:nvSpPr>
          <p:cNvPr id="8199" name="TextBox 6">
            <a:extLst>
              <a:ext uri="{FF2B5EF4-FFF2-40B4-BE49-F238E27FC236}">
                <a16:creationId xmlns:a16="http://schemas.microsoft.com/office/drawing/2014/main" id="{CB500655-8243-4AD1-ABC4-B81BD47228BD}"/>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sp>
        <p:nvSpPr>
          <p:cNvPr id="8" name="Rectangle 7">
            <a:extLst>
              <a:ext uri="{FF2B5EF4-FFF2-40B4-BE49-F238E27FC236}">
                <a16:creationId xmlns:a16="http://schemas.microsoft.com/office/drawing/2014/main" id="{3389DC29-AE95-442C-9082-C1797A7D71DA}"/>
              </a:ext>
            </a:extLst>
          </p:cNvPr>
          <p:cNvSpPr/>
          <p:nvPr/>
        </p:nvSpPr>
        <p:spPr>
          <a:xfrm>
            <a:off x="6392862" y="688390"/>
            <a:ext cx="1817914" cy="415498"/>
          </a:xfrm>
          <a:prstGeom prst="rect">
            <a:avLst/>
          </a:prstGeom>
        </p:spPr>
        <p:txBody>
          <a:bodyPr wrap="square">
            <a:spAutoFit/>
          </a:bodyPr>
          <a:lstStyle/>
          <a:p>
            <a:pPr lvl="1"/>
            <a:r>
              <a:rPr lang="en-US" altLang="en-US" sz="700" dirty="0">
                <a:solidFill>
                  <a:schemeClr val="tx2">
                    <a:lumMod val="40000"/>
                    <a:lumOff val="60000"/>
                  </a:schemeClr>
                </a:solidFill>
              </a:rPr>
              <a:t>Longitudinal alignment</a:t>
            </a:r>
          </a:p>
          <a:p>
            <a:pPr lvl="1"/>
            <a:r>
              <a:rPr lang="en-US" altLang="en-US" sz="700" dirty="0">
                <a:solidFill>
                  <a:schemeClr val="tx2">
                    <a:lumMod val="40000"/>
                    <a:lumOff val="60000"/>
                  </a:schemeClr>
                </a:solidFill>
              </a:rPr>
              <a:t>Fanout Errors</a:t>
            </a:r>
          </a:p>
          <a:p>
            <a:pPr lvl="1"/>
            <a:r>
              <a:rPr lang="en-US" altLang="en-US" sz="700" b="1" dirty="0"/>
              <a:t>Closed Loop Errors</a:t>
            </a:r>
          </a:p>
        </p:txBody>
      </p:sp>
    </p:spTree>
    <p:extLst>
      <p:ext uri="{BB962C8B-B14F-4D97-AF65-F5344CB8AC3E}">
        <p14:creationId xmlns:p14="http://schemas.microsoft.com/office/powerpoint/2010/main" val="2157896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E201839-C11F-481F-9D15-E77ADCEA5B0B}"/>
              </a:ext>
            </a:extLst>
          </p:cNvPr>
          <p:cNvSpPr>
            <a:spLocks noGrp="1"/>
          </p:cNvSpPr>
          <p:nvPr>
            <p:ph type="title"/>
          </p:nvPr>
        </p:nvSpPr>
        <p:spPr/>
        <p:txBody>
          <a:bodyPr/>
          <a:lstStyle/>
          <a:p>
            <a:r>
              <a:rPr lang="en-US" altLang="en-US" sz="3200" dirty="0"/>
              <a:t>Introduction</a:t>
            </a:r>
            <a:br>
              <a:rPr lang="en-US" altLang="en-US" sz="3200" dirty="0"/>
            </a:br>
            <a:br>
              <a:rPr lang="en-US" altLang="en-US" sz="3200" dirty="0"/>
            </a:br>
            <a:endParaRPr lang="en-US" altLang="en-US" sz="2400" dirty="0"/>
          </a:p>
        </p:txBody>
      </p:sp>
      <p:sp>
        <p:nvSpPr>
          <p:cNvPr id="11267" name="Content Placeholder 2">
            <a:extLst>
              <a:ext uri="{FF2B5EF4-FFF2-40B4-BE49-F238E27FC236}">
                <a16:creationId xmlns:a16="http://schemas.microsoft.com/office/drawing/2014/main" id="{9976FE2E-8F4C-488F-8694-5A5B0FE0FFB8}"/>
              </a:ext>
            </a:extLst>
          </p:cNvPr>
          <p:cNvSpPr>
            <a:spLocks noGrp="1"/>
          </p:cNvSpPr>
          <p:nvPr>
            <p:ph idx="1"/>
          </p:nvPr>
        </p:nvSpPr>
        <p:spPr>
          <a:xfrm>
            <a:off x="762000" y="1295400"/>
            <a:ext cx="7694612" cy="4537075"/>
          </a:xfrm>
        </p:spPr>
        <p:txBody>
          <a:bodyPr/>
          <a:lstStyle/>
          <a:p>
            <a:pPr lvl="1"/>
            <a:r>
              <a:rPr lang="en-US" altLang="en-US" dirty="0"/>
              <a:t>Within first 5mS of capture we lose ~5% efficiency</a:t>
            </a:r>
          </a:p>
          <a:p>
            <a:pPr lvl="2"/>
            <a:r>
              <a:rPr lang="en-US" altLang="en-US" dirty="0"/>
              <a:t>Capture isn’t completely efficient</a:t>
            </a:r>
          </a:p>
          <a:p>
            <a:pPr lvl="1"/>
            <a:r>
              <a:rPr lang="en-US" altLang="en-US" dirty="0"/>
              <a:t>Decrease happens at low intensities (</a:t>
            </a:r>
            <a:r>
              <a:rPr lang="en-US" dirty="0"/>
              <a:t>BD6153)</a:t>
            </a:r>
            <a:endParaRPr lang="en-US" altLang="en-US" dirty="0"/>
          </a:p>
          <a:p>
            <a:pPr lvl="1"/>
            <a:r>
              <a:rPr lang="en-US" altLang="en-US" dirty="0"/>
              <a:t>Longitudinal emittance calculated with notching method</a:t>
            </a:r>
          </a:p>
          <a:p>
            <a:pPr lvl="2"/>
            <a:r>
              <a:rPr lang="en-US" altLang="en-US" dirty="0"/>
              <a:t>RFON – asymmetric filling</a:t>
            </a:r>
          </a:p>
          <a:p>
            <a:pPr lvl="2"/>
            <a:r>
              <a:rPr lang="en-US" altLang="en-US" dirty="0"/>
              <a:t>RFOFF – symmetric filling</a:t>
            </a:r>
          </a:p>
          <a:p>
            <a:pPr lvl="1"/>
            <a:endParaRPr lang="en-US" altLang="en-US" dirty="0"/>
          </a:p>
          <a:p>
            <a:pPr lvl="1"/>
            <a:endParaRPr lang="en-US" altLang="en-US" dirty="0"/>
          </a:p>
          <a:p>
            <a:pPr lvl="1"/>
            <a:endParaRPr lang="en-US" altLang="en-US" dirty="0"/>
          </a:p>
          <a:p>
            <a:pPr marL="685800" lvl="2" indent="0">
              <a:buNone/>
            </a:pPr>
            <a:endParaRPr lang="en-US" altLang="en-US" dirty="0"/>
          </a:p>
          <a:p>
            <a:pPr lvl="1"/>
            <a:endParaRPr lang="en-US" altLang="en-US" dirty="0"/>
          </a:p>
          <a:p>
            <a:pPr lvl="2"/>
            <a:endParaRPr lang="en-US" altLang="en-US" dirty="0"/>
          </a:p>
          <a:p>
            <a:pPr lvl="1"/>
            <a:endParaRPr lang="en-US" altLang="en-US" dirty="0"/>
          </a:p>
          <a:p>
            <a:pPr lvl="1"/>
            <a:endParaRPr lang="en-US" altLang="en-US" dirty="0"/>
          </a:p>
          <a:p>
            <a:pPr lvl="1"/>
            <a:endParaRPr lang="en-US" altLang="en-US" dirty="0"/>
          </a:p>
          <a:p>
            <a:pPr lvl="1"/>
            <a:endParaRPr lang="en-US" altLang="en-US"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1269" name="Slide Number Placeholder 5">
            <a:extLst>
              <a:ext uri="{FF2B5EF4-FFF2-40B4-BE49-F238E27FC236}">
                <a16:creationId xmlns:a16="http://schemas.microsoft.com/office/drawing/2014/main" id="{F4C853FA-8368-42D9-BD3B-373282844C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2884F05C-5856-4C09-B486-05DD7416737F}"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2</a:t>
            </a:fld>
            <a:endParaRPr lang="en-US" altLang="en-US" sz="1200">
              <a:solidFill>
                <a:srgbClr val="FEFEFE"/>
              </a:solidFill>
              <a:latin typeface="Arial" panose="020B0604020202020204" pitchFamily="34" charset="0"/>
            </a:endParaRPr>
          </a:p>
        </p:txBody>
      </p:sp>
      <p:sp>
        <p:nvSpPr>
          <p:cNvPr id="11270" name="TextBox 6">
            <a:extLst>
              <a:ext uri="{FF2B5EF4-FFF2-40B4-BE49-F238E27FC236}">
                <a16:creationId xmlns:a16="http://schemas.microsoft.com/office/drawing/2014/main" id="{6F87BA1C-388C-41D2-9634-936C82921F87}"/>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grpSp>
        <p:nvGrpSpPr>
          <p:cNvPr id="4" name="Group 3">
            <a:extLst>
              <a:ext uri="{FF2B5EF4-FFF2-40B4-BE49-F238E27FC236}">
                <a16:creationId xmlns:a16="http://schemas.microsoft.com/office/drawing/2014/main" id="{9D6FB6DF-B0A7-434F-8F83-206242A68E9C}"/>
              </a:ext>
            </a:extLst>
          </p:cNvPr>
          <p:cNvGrpSpPr/>
          <p:nvPr/>
        </p:nvGrpSpPr>
        <p:grpSpPr>
          <a:xfrm>
            <a:off x="4954587" y="2895600"/>
            <a:ext cx="3351213" cy="1431924"/>
            <a:chOff x="3896176" y="2826426"/>
            <a:chExt cx="4728911" cy="1973454"/>
          </a:xfrm>
        </p:grpSpPr>
        <p:pic>
          <p:nvPicPr>
            <p:cNvPr id="11" name="Picture 10">
              <a:extLst>
                <a:ext uri="{FF2B5EF4-FFF2-40B4-BE49-F238E27FC236}">
                  <a16:creationId xmlns:a16="http://schemas.microsoft.com/office/drawing/2014/main" id="{4090C0DF-0180-46AD-B64C-61FA1287C2B0}"/>
                </a:ext>
              </a:extLst>
            </p:cNvPr>
            <p:cNvPicPr>
              <a:picLocks noChangeAspect="1"/>
            </p:cNvPicPr>
            <p:nvPr/>
          </p:nvPicPr>
          <p:blipFill>
            <a:blip r:embed="rId3"/>
            <a:stretch>
              <a:fillRect/>
            </a:stretch>
          </p:blipFill>
          <p:spPr>
            <a:xfrm>
              <a:off x="3896176" y="4426406"/>
              <a:ext cx="4565125" cy="373474"/>
            </a:xfrm>
            <a:prstGeom prst="rect">
              <a:avLst/>
            </a:prstGeom>
          </p:spPr>
        </p:pic>
        <p:pic>
          <p:nvPicPr>
            <p:cNvPr id="12" name="Picture 11">
              <a:extLst>
                <a:ext uri="{FF2B5EF4-FFF2-40B4-BE49-F238E27FC236}">
                  <a16:creationId xmlns:a16="http://schemas.microsoft.com/office/drawing/2014/main" id="{FB6F897A-7D41-4DC7-BE64-F40BB5953129}"/>
                </a:ext>
              </a:extLst>
            </p:cNvPr>
            <p:cNvPicPr>
              <a:picLocks noChangeAspect="1"/>
            </p:cNvPicPr>
            <p:nvPr/>
          </p:nvPicPr>
          <p:blipFill>
            <a:blip r:embed="rId4"/>
            <a:stretch>
              <a:fillRect/>
            </a:stretch>
          </p:blipFill>
          <p:spPr>
            <a:xfrm>
              <a:off x="3896176" y="2826426"/>
              <a:ext cx="4728911" cy="1518430"/>
            </a:xfrm>
            <a:prstGeom prst="rect">
              <a:avLst/>
            </a:prstGeom>
          </p:spPr>
        </p:pic>
      </p:grpSp>
      <p:pic>
        <p:nvPicPr>
          <p:cNvPr id="16" name="Picture 15">
            <a:extLst>
              <a:ext uri="{FF2B5EF4-FFF2-40B4-BE49-F238E27FC236}">
                <a16:creationId xmlns:a16="http://schemas.microsoft.com/office/drawing/2014/main" id="{4D3FCD61-42A2-46A8-930E-39FB37F94C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0523" y="4303882"/>
            <a:ext cx="2909515" cy="2181304"/>
          </a:xfrm>
          <a:prstGeom prst="rect">
            <a:avLst/>
          </a:prstGeom>
        </p:spPr>
      </p:pic>
      <p:pic>
        <p:nvPicPr>
          <p:cNvPr id="17" name="Picture 16">
            <a:extLst>
              <a:ext uri="{FF2B5EF4-FFF2-40B4-BE49-F238E27FC236}">
                <a16:creationId xmlns:a16="http://schemas.microsoft.com/office/drawing/2014/main" id="{11DCE4CB-41CD-40EF-AF04-22F8A7E351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6286" y="4327524"/>
            <a:ext cx="2877979" cy="2157662"/>
          </a:xfrm>
          <a:prstGeom prst="rect">
            <a:avLst/>
          </a:prstGeom>
        </p:spPr>
      </p:pic>
    </p:spTree>
    <p:extLst>
      <p:ext uri="{BB962C8B-B14F-4D97-AF65-F5344CB8AC3E}">
        <p14:creationId xmlns:p14="http://schemas.microsoft.com/office/powerpoint/2010/main" val="822863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37B0849-BDAE-466C-BDD6-BB060092AC8C}"/>
              </a:ext>
            </a:extLst>
          </p:cNvPr>
          <p:cNvSpPr>
            <a:spLocks noGrp="1"/>
          </p:cNvSpPr>
          <p:nvPr>
            <p:ph type="title"/>
          </p:nvPr>
        </p:nvSpPr>
        <p:spPr>
          <a:xfrm>
            <a:off x="1069975" y="990600"/>
            <a:ext cx="7024688" cy="1143000"/>
          </a:xfrm>
        </p:spPr>
        <p:txBody>
          <a:bodyPr/>
          <a:lstStyle/>
          <a:p>
            <a:r>
              <a:rPr lang="en-US" altLang="en-US" sz="3200" dirty="0"/>
              <a:t>Normal Gap monitor</a:t>
            </a:r>
            <a:br>
              <a:rPr lang="en-US" altLang="en-US" sz="3200" dirty="0"/>
            </a:br>
            <a:br>
              <a:rPr lang="en-US" altLang="en-US" sz="3200" dirty="0"/>
            </a:br>
            <a:endParaRPr lang="en-US" altLang="en-US" sz="2400"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1268" name="Slide Number Placeholder 5">
            <a:extLst>
              <a:ext uri="{FF2B5EF4-FFF2-40B4-BE49-F238E27FC236}">
                <a16:creationId xmlns:a16="http://schemas.microsoft.com/office/drawing/2014/main" id="{895CA3CF-20FB-4188-A99B-5902D14B57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B9B977C9-4A69-4B25-B2E8-53D5CBB3F89C}"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20</a:t>
            </a:fld>
            <a:endParaRPr lang="en-US" altLang="en-US" sz="1200">
              <a:solidFill>
                <a:srgbClr val="FEFEFE"/>
              </a:solidFill>
              <a:latin typeface="Arial" panose="020B0604020202020204" pitchFamily="34" charset="0"/>
            </a:endParaRPr>
          </a:p>
        </p:txBody>
      </p:sp>
      <p:sp>
        <p:nvSpPr>
          <p:cNvPr id="11269" name="TextBox 6">
            <a:extLst>
              <a:ext uri="{FF2B5EF4-FFF2-40B4-BE49-F238E27FC236}">
                <a16:creationId xmlns:a16="http://schemas.microsoft.com/office/drawing/2014/main" id="{69C7F765-C0C1-4A6F-A8A1-86DBAA9EA20F}"/>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pic>
        <p:nvPicPr>
          <p:cNvPr id="11270" name="Picture 2">
            <a:extLst>
              <a:ext uri="{FF2B5EF4-FFF2-40B4-BE49-F238E27FC236}">
                <a16:creationId xmlns:a16="http://schemas.microsoft.com/office/drawing/2014/main" id="{5BE16FD6-1606-4F04-B3AD-C91C8781E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1219200"/>
            <a:ext cx="7315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3D963A5-3E7E-4CEE-AA97-09B32F22B151}"/>
              </a:ext>
            </a:extLst>
          </p:cNvPr>
          <p:cNvSpPr/>
          <p:nvPr/>
        </p:nvSpPr>
        <p:spPr>
          <a:xfrm>
            <a:off x="6392862" y="688390"/>
            <a:ext cx="1817914" cy="415498"/>
          </a:xfrm>
          <a:prstGeom prst="rect">
            <a:avLst/>
          </a:prstGeom>
        </p:spPr>
        <p:txBody>
          <a:bodyPr wrap="square">
            <a:spAutoFit/>
          </a:bodyPr>
          <a:lstStyle/>
          <a:p>
            <a:pPr lvl="1"/>
            <a:r>
              <a:rPr lang="en-US" altLang="en-US" sz="700" dirty="0">
                <a:solidFill>
                  <a:schemeClr val="tx2">
                    <a:lumMod val="40000"/>
                    <a:lumOff val="60000"/>
                  </a:schemeClr>
                </a:solidFill>
              </a:rPr>
              <a:t>Longitudinal alignment</a:t>
            </a:r>
          </a:p>
          <a:p>
            <a:pPr lvl="1"/>
            <a:r>
              <a:rPr lang="en-US" altLang="en-US" sz="700" dirty="0">
                <a:solidFill>
                  <a:schemeClr val="tx2">
                    <a:lumMod val="40000"/>
                    <a:lumOff val="60000"/>
                  </a:schemeClr>
                </a:solidFill>
              </a:rPr>
              <a:t>Fanout Errors</a:t>
            </a:r>
          </a:p>
          <a:p>
            <a:pPr lvl="1"/>
            <a:r>
              <a:rPr lang="en-US" altLang="en-US" sz="700" b="1" dirty="0"/>
              <a:t>Closed Loop Errors</a:t>
            </a:r>
          </a:p>
        </p:txBody>
      </p:sp>
    </p:spTree>
    <p:extLst>
      <p:ext uri="{BB962C8B-B14F-4D97-AF65-F5344CB8AC3E}">
        <p14:creationId xmlns:p14="http://schemas.microsoft.com/office/powerpoint/2010/main" val="788952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3D67F52-D791-4B9C-BEC9-941FC7727E16}"/>
              </a:ext>
            </a:extLst>
          </p:cNvPr>
          <p:cNvSpPr>
            <a:spLocks noGrp="1"/>
          </p:cNvSpPr>
          <p:nvPr>
            <p:ph type="title"/>
          </p:nvPr>
        </p:nvSpPr>
        <p:spPr>
          <a:xfrm>
            <a:off x="1069975" y="990600"/>
            <a:ext cx="7024688" cy="1143000"/>
          </a:xfrm>
        </p:spPr>
        <p:txBody>
          <a:bodyPr/>
          <a:lstStyle/>
          <a:p>
            <a:r>
              <a:rPr lang="en-US" altLang="en-US" sz="3200"/>
              <a:t>Blown Gap monitor</a:t>
            </a:r>
            <a:br>
              <a:rPr lang="en-US" altLang="en-US" sz="3200"/>
            </a:br>
            <a:br>
              <a:rPr lang="en-US" altLang="en-US" sz="3200"/>
            </a:br>
            <a:endParaRPr lang="en-US" altLang="en-US" sz="240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0244" name="Slide Number Placeholder 5">
            <a:extLst>
              <a:ext uri="{FF2B5EF4-FFF2-40B4-BE49-F238E27FC236}">
                <a16:creationId xmlns:a16="http://schemas.microsoft.com/office/drawing/2014/main" id="{458AF29A-E303-4232-BF14-4894D0A6218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6729DC89-F0C1-4AE1-80A2-A10605F9102C}"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21</a:t>
            </a:fld>
            <a:endParaRPr lang="en-US" altLang="en-US" sz="1200">
              <a:solidFill>
                <a:srgbClr val="FEFEFE"/>
              </a:solidFill>
              <a:latin typeface="Arial" panose="020B0604020202020204" pitchFamily="34" charset="0"/>
            </a:endParaRPr>
          </a:p>
        </p:txBody>
      </p:sp>
      <p:sp>
        <p:nvSpPr>
          <p:cNvPr id="10245" name="TextBox 6">
            <a:extLst>
              <a:ext uri="{FF2B5EF4-FFF2-40B4-BE49-F238E27FC236}">
                <a16:creationId xmlns:a16="http://schemas.microsoft.com/office/drawing/2014/main" id="{C8110617-0702-45E2-9D88-11BD40088145}"/>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pic>
        <p:nvPicPr>
          <p:cNvPr id="10246" name="Picture 2">
            <a:extLst>
              <a:ext uri="{FF2B5EF4-FFF2-40B4-BE49-F238E27FC236}">
                <a16:creationId xmlns:a16="http://schemas.microsoft.com/office/drawing/2014/main" id="{D48F219A-12BC-47AD-90EF-1F3133937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5727700"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AE0BCC0-DA06-495A-AA3C-DF472F1506CC}"/>
              </a:ext>
            </a:extLst>
          </p:cNvPr>
          <p:cNvSpPr/>
          <p:nvPr/>
        </p:nvSpPr>
        <p:spPr>
          <a:xfrm>
            <a:off x="6392862" y="688390"/>
            <a:ext cx="1817914" cy="415498"/>
          </a:xfrm>
          <a:prstGeom prst="rect">
            <a:avLst/>
          </a:prstGeom>
        </p:spPr>
        <p:txBody>
          <a:bodyPr wrap="square">
            <a:spAutoFit/>
          </a:bodyPr>
          <a:lstStyle/>
          <a:p>
            <a:pPr lvl="1"/>
            <a:r>
              <a:rPr lang="en-US" altLang="en-US" sz="700" dirty="0">
                <a:solidFill>
                  <a:schemeClr val="tx2">
                    <a:lumMod val="40000"/>
                    <a:lumOff val="60000"/>
                  </a:schemeClr>
                </a:solidFill>
              </a:rPr>
              <a:t>Longitudinal alignment</a:t>
            </a:r>
          </a:p>
          <a:p>
            <a:pPr lvl="1"/>
            <a:r>
              <a:rPr lang="en-US" altLang="en-US" sz="700" dirty="0">
                <a:solidFill>
                  <a:schemeClr val="tx2">
                    <a:lumMod val="40000"/>
                    <a:lumOff val="60000"/>
                  </a:schemeClr>
                </a:solidFill>
              </a:rPr>
              <a:t>Fanout Errors</a:t>
            </a:r>
          </a:p>
          <a:p>
            <a:pPr lvl="1"/>
            <a:r>
              <a:rPr lang="en-US" altLang="en-US" sz="700" b="1" dirty="0"/>
              <a:t>Closed Loop Errors</a:t>
            </a:r>
          </a:p>
        </p:txBody>
      </p:sp>
      <p:sp>
        <p:nvSpPr>
          <p:cNvPr id="8" name="Content Placeholder 2">
            <a:extLst>
              <a:ext uri="{FF2B5EF4-FFF2-40B4-BE49-F238E27FC236}">
                <a16:creationId xmlns:a16="http://schemas.microsoft.com/office/drawing/2014/main" id="{E3797869-2EA8-4D11-AC29-0569F46A228E}"/>
              </a:ext>
            </a:extLst>
          </p:cNvPr>
          <p:cNvSpPr txBox="1">
            <a:spLocks/>
          </p:cNvSpPr>
          <p:nvPr/>
        </p:nvSpPr>
        <p:spPr bwMode="auto">
          <a:xfrm>
            <a:off x="6261100" y="1497012"/>
            <a:ext cx="258314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66713" lvl="1" indent="0">
              <a:buNone/>
            </a:pPr>
            <a:r>
              <a:rPr lang="en-US" altLang="en-US" dirty="0"/>
              <a:t>Station 9 DS gap monitor was blown</a:t>
            </a:r>
          </a:p>
          <a:p>
            <a:pPr marL="366713" lvl="1" indent="0">
              <a:buFont typeface="Wingdings 2" panose="05020102010507070707" pitchFamily="18" charset="2"/>
              <a:buNone/>
            </a:pPr>
            <a:endParaRPr lang="en-US" altLang="en-US" dirty="0"/>
          </a:p>
          <a:p>
            <a:pPr lvl="1"/>
            <a:endParaRPr lang="en-US" altLang="en-US" dirty="0"/>
          </a:p>
          <a:p>
            <a:pPr lvl="1"/>
            <a:endParaRPr lang="en-US" altLang="en-US" dirty="0"/>
          </a:p>
        </p:txBody>
      </p:sp>
    </p:spTree>
    <p:extLst>
      <p:ext uri="{BB962C8B-B14F-4D97-AF65-F5344CB8AC3E}">
        <p14:creationId xmlns:p14="http://schemas.microsoft.com/office/powerpoint/2010/main" val="924919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37B0849-BDAE-466C-BDD6-BB060092AC8C}"/>
              </a:ext>
            </a:extLst>
          </p:cNvPr>
          <p:cNvSpPr>
            <a:spLocks noGrp="1"/>
          </p:cNvSpPr>
          <p:nvPr>
            <p:ph type="title"/>
          </p:nvPr>
        </p:nvSpPr>
        <p:spPr>
          <a:xfrm>
            <a:off x="1069975" y="990600"/>
            <a:ext cx="7024688" cy="1143000"/>
          </a:xfrm>
        </p:spPr>
        <p:txBody>
          <a:bodyPr/>
          <a:lstStyle/>
          <a:p>
            <a:r>
              <a:rPr lang="en-US" altLang="en-US" sz="3200" dirty="0"/>
              <a:t>BRF09DS Gap monitor</a:t>
            </a:r>
            <a:br>
              <a:rPr lang="en-US" altLang="en-US" sz="3200" dirty="0"/>
            </a:br>
            <a:br>
              <a:rPr lang="en-US" altLang="en-US" sz="3200" dirty="0"/>
            </a:br>
            <a:endParaRPr lang="en-US" altLang="en-US" sz="2400"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1268" name="Slide Number Placeholder 5">
            <a:extLst>
              <a:ext uri="{FF2B5EF4-FFF2-40B4-BE49-F238E27FC236}">
                <a16:creationId xmlns:a16="http://schemas.microsoft.com/office/drawing/2014/main" id="{895CA3CF-20FB-4188-A99B-5902D14B57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B9B977C9-4A69-4B25-B2E8-53D5CBB3F89C}"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22</a:t>
            </a:fld>
            <a:endParaRPr lang="en-US" altLang="en-US" sz="1200">
              <a:solidFill>
                <a:srgbClr val="FEFEFE"/>
              </a:solidFill>
              <a:latin typeface="Arial" panose="020B0604020202020204" pitchFamily="34" charset="0"/>
            </a:endParaRPr>
          </a:p>
        </p:txBody>
      </p:sp>
      <p:sp>
        <p:nvSpPr>
          <p:cNvPr id="11269" name="TextBox 6">
            <a:extLst>
              <a:ext uri="{FF2B5EF4-FFF2-40B4-BE49-F238E27FC236}">
                <a16:creationId xmlns:a16="http://schemas.microsoft.com/office/drawing/2014/main" id="{69C7F765-C0C1-4A6F-A8A1-86DBAA9EA20F}"/>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sp>
        <p:nvSpPr>
          <p:cNvPr id="7" name="Rectangle 6">
            <a:extLst>
              <a:ext uri="{FF2B5EF4-FFF2-40B4-BE49-F238E27FC236}">
                <a16:creationId xmlns:a16="http://schemas.microsoft.com/office/drawing/2014/main" id="{83D963A5-3E7E-4CEE-AA97-09B32F22B151}"/>
              </a:ext>
            </a:extLst>
          </p:cNvPr>
          <p:cNvSpPr/>
          <p:nvPr/>
        </p:nvSpPr>
        <p:spPr>
          <a:xfrm>
            <a:off x="6392862" y="688390"/>
            <a:ext cx="1817914" cy="415498"/>
          </a:xfrm>
          <a:prstGeom prst="rect">
            <a:avLst/>
          </a:prstGeom>
        </p:spPr>
        <p:txBody>
          <a:bodyPr wrap="square">
            <a:spAutoFit/>
          </a:bodyPr>
          <a:lstStyle/>
          <a:p>
            <a:pPr lvl="1"/>
            <a:r>
              <a:rPr lang="en-US" altLang="en-US" sz="700" dirty="0">
                <a:solidFill>
                  <a:schemeClr val="tx2">
                    <a:lumMod val="40000"/>
                    <a:lumOff val="60000"/>
                  </a:schemeClr>
                </a:solidFill>
              </a:rPr>
              <a:t>Longitudinal alignment</a:t>
            </a:r>
          </a:p>
          <a:p>
            <a:pPr lvl="1"/>
            <a:r>
              <a:rPr lang="en-US" altLang="en-US" sz="700" dirty="0">
                <a:solidFill>
                  <a:schemeClr val="tx2">
                    <a:lumMod val="40000"/>
                    <a:lumOff val="60000"/>
                  </a:schemeClr>
                </a:solidFill>
              </a:rPr>
              <a:t>Fanout Errors</a:t>
            </a:r>
          </a:p>
          <a:p>
            <a:pPr lvl="1"/>
            <a:r>
              <a:rPr lang="en-US" altLang="en-US" sz="700" b="1" dirty="0"/>
              <a:t>Closed Loop Errors</a:t>
            </a:r>
          </a:p>
        </p:txBody>
      </p:sp>
      <p:pic>
        <p:nvPicPr>
          <p:cNvPr id="3" name="Picture 2">
            <a:extLst>
              <a:ext uri="{FF2B5EF4-FFF2-40B4-BE49-F238E27FC236}">
                <a16:creationId xmlns:a16="http://schemas.microsoft.com/office/drawing/2014/main" id="{4B52C89D-05FC-49CC-B324-568FB3538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1287453"/>
            <a:ext cx="7315200" cy="5200650"/>
          </a:xfrm>
          <a:prstGeom prst="rect">
            <a:avLst/>
          </a:prstGeom>
        </p:spPr>
      </p:pic>
    </p:spTree>
    <p:extLst>
      <p:ext uri="{BB962C8B-B14F-4D97-AF65-F5344CB8AC3E}">
        <p14:creationId xmlns:p14="http://schemas.microsoft.com/office/powerpoint/2010/main" val="2520455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ACD8D7B-6B69-47F7-98EE-5FCF6A872FD6}"/>
              </a:ext>
            </a:extLst>
          </p:cNvPr>
          <p:cNvSpPr>
            <a:spLocks noGrp="1"/>
          </p:cNvSpPr>
          <p:nvPr>
            <p:ph type="title"/>
          </p:nvPr>
        </p:nvSpPr>
        <p:spPr>
          <a:xfrm>
            <a:off x="1069975" y="990600"/>
            <a:ext cx="7024688" cy="1143000"/>
          </a:xfrm>
        </p:spPr>
        <p:txBody>
          <a:bodyPr/>
          <a:lstStyle/>
          <a:p>
            <a:r>
              <a:rPr lang="en-US" altLang="en-US" sz="3200"/>
              <a:t>Gap Monitor Measurements </a:t>
            </a:r>
            <a:br>
              <a:rPr lang="en-US" altLang="en-US" sz="3200"/>
            </a:br>
            <a:r>
              <a:rPr lang="en-US" altLang="en-US" sz="3200"/>
              <a:t>Before</a:t>
            </a:r>
            <a:br>
              <a:rPr lang="en-US" altLang="en-US" sz="3200"/>
            </a:br>
            <a:endParaRPr lang="en-US" altLang="en-US" sz="240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2292" name="Slide Number Placeholder 5">
            <a:extLst>
              <a:ext uri="{FF2B5EF4-FFF2-40B4-BE49-F238E27FC236}">
                <a16:creationId xmlns:a16="http://schemas.microsoft.com/office/drawing/2014/main" id="{4A8EC8C2-9AD6-40E4-B764-5B98F1DC732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CACD208E-D5DB-40B6-9975-5DBBA9B0DEE3}"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23</a:t>
            </a:fld>
            <a:endParaRPr lang="en-US" altLang="en-US" sz="1200">
              <a:solidFill>
                <a:srgbClr val="FEFEFE"/>
              </a:solidFill>
              <a:latin typeface="Arial" panose="020B0604020202020204" pitchFamily="34" charset="0"/>
            </a:endParaRPr>
          </a:p>
        </p:txBody>
      </p:sp>
      <p:sp>
        <p:nvSpPr>
          <p:cNvPr id="12293" name="TextBox 6">
            <a:extLst>
              <a:ext uri="{FF2B5EF4-FFF2-40B4-BE49-F238E27FC236}">
                <a16:creationId xmlns:a16="http://schemas.microsoft.com/office/drawing/2014/main" id="{88775FFC-0AF8-45D4-B3D8-A287FC82368F}"/>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graphicFrame>
        <p:nvGraphicFramePr>
          <p:cNvPr id="7" name="Chart 6">
            <a:extLst>
              <a:ext uri="{FF2B5EF4-FFF2-40B4-BE49-F238E27FC236}">
                <a16:creationId xmlns:a16="http://schemas.microsoft.com/office/drawing/2014/main" id="{1E73BE16-94CE-40E2-90DB-F2F8B99B5CD1}"/>
              </a:ext>
            </a:extLst>
          </p:cNvPr>
          <p:cNvGraphicFramePr>
            <a:graphicFrameLocks noGrp="1"/>
          </p:cNvGraphicFramePr>
          <p:nvPr>
            <p:extLst>
              <p:ext uri="{D42A27DB-BD31-4B8C-83A1-F6EECF244321}">
                <p14:modId xmlns:p14="http://schemas.microsoft.com/office/powerpoint/2010/main" val="646686915"/>
              </p:ext>
            </p:extLst>
          </p:nvPr>
        </p:nvGraphicFramePr>
        <p:xfrm>
          <a:off x="457200" y="1608912"/>
          <a:ext cx="82296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A4D28181-064B-45C1-9E2F-8ED1708E269F}"/>
              </a:ext>
            </a:extLst>
          </p:cNvPr>
          <p:cNvSpPr/>
          <p:nvPr/>
        </p:nvSpPr>
        <p:spPr>
          <a:xfrm>
            <a:off x="6392862" y="688390"/>
            <a:ext cx="1817914" cy="415498"/>
          </a:xfrm>
          <a:prstGeom prst="rect">
            <a:avLst/>
          </a:prstGeom>
        </p:spPr>
        <p:txBody>
          <a:bodyPr wrap="square">
            <a:spAutoFit/>
          </a:bodyPr>
          <a:lstStyle/>
          <a:p>
            <a:pPr lvl="1"/>
            <a:r>
              <a:rPr lang="en-US" altLang="en-US" sz="700" dirty="0">
                <a:solidFill>
                  <a:schemeClr val="tx2">
                    <a:lumMod val="40000"/>
                    <a:lumOff val="60000"/>
                  </a:schemeClr>
                </a:solidFill>
              </a:rPr>
              <a:t>Longitudinal alignment</a:t>
            </a:r>
          </a:p>
          <a:p>
            <a:pPr lvl="1"/>
            <a:r>
              <a:rPr lang="en-US" altLang="en-US" sz="700" dirty="0">
                <a:solidFill>
                  <a:schemeClr val="tx2">
                    <a:lumMod val="40000"/>
                    <a:lumOff val="60000"/>
                  </a:schemeClr>
                </a:solidFill>
              </a:rPr>
              <a:t>Fanout Errors</a:t>
            </a:r>
          </a:p>
          <a:p>
            <a:pPr lvl="1"/>
            <a:r>
              <a:rPr lang="en-US" altLang="en-US" sz="700" b="1" dirty="0"/>
              <a:t>Closed Loop Errors</a:t>
            </a:r>
          </a:p>
        </p:txBody>
      </p:sp>
    </p:spTree>
    <p:extLst>
      <p:ext uri="{BB962C8B-B14F-4D97-AF65-F5344CB8AC3E}">
        <p14:creationId xmlns:p14="http://schemas.microsoft.com/office/powerpoint/2010/main" val="2221658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43EE1FB-BA63-4AB5-A687-77B8B6B6CE7A}"/>
              </a:ext>
            </a:extLst>
          </p:cNvPr>
          <p:cNvSpPr>
            <a:spLocks noGrp="1"/>
          </p:cNvSpPr>
          <p:nvPr>
            <p:ph type="title"/>
          </p:nvPr>
        </p:nvSpPr>
        <p:spPr/>
        <p:txBody>
          <a:bodyPr/>
          <a:lstStyle/>
          <a:p>
            <a:r>
              <a:rPr lang="en-US" altLang="en-US" sz="3200"/>
              <a:t>After Changes</a:t>
            </a:r>
            <a:br>
              <a:rPr lang="en-US" altLang="en-US" sz="3200"/>
            </a:br>
            <a:br>
              <a:rPr lang="en-US" altLang="en-US" sz="3200"/>
            </a:br>
            <a:endParaRPr lang="en-US" altLang="en-US" sz="240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3316" name="Slide Number Placeholder 5">
            <a:extLst>
              <a:ext uri="{FF2B5EF4-FFF2-40B4-BE49-F238E27FC236}">
                <a16:creationId xmlns:a16="http://schemas.microsoft.com/office/drawing/2014/main" id="{01B93BE0-2214-4914-BC4F-AFC9F263DA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DA3B241C-69B5-4CA8-90DC-1871EFD66C5A}"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24</a:t>
            </a:fld>
            <a:endParaRPr lang="en-US" altLang="en-US" sz="1200">
              <a:solidFill>
                <a:srgbClr val="FEFEFE"/>
              </a:solidFill>
              <a:latin typeface="Arial" panose="020B0604020202020204" pitchFamily="34" charset="0"/>
            </a:endParaRPr>
          </a:p>
        </p:txBody>
      </p:sp>
      <p:sp>
        <p:nvSpPr>
          <p:cNvPr id="13317" name="TextBox 6">
            <a:extLst>
              <a:ext uri="{FF2B5EF4-FFF2-40B4-BE49-F238E27FC236}">
                <a16:creationId xmlns:a16="http://schemas.microsoft.com/office/drawing/2014/main" id="{A41ABD91-6CCF-4814-AD95-82557F35DFA6}"/>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graphicFrame>
        <p:nvGraphicFramePr>
          <p:cNvPr id="9" name="Chart 8">
            <a:extLst>
              <a:ext uri="{FF2B5EF4-FFF2-40B4-BE49-F238E27FC236}">
                <a16:creationId xmlns:a16="http://schemas.microsoft.com/office/drawing/2014/main" id="{FE12FB48-882B-4311-AA81-06569640B96B}"/>
              </a:ext>
            </a:extLst>
          </p:cNvPr>
          <p:cNvGraphicFramePr>
            <a:graphicFrameLocks noGrp="1"/>
          </p:cNvGraphicFramePr>
          <p:nvPr>
            <p:extLst>
              <p:ext uri="{D42A27DB-BD31-4B8C-83A1-F6EECF244321}">
                <p14:modId xmlns:p14="http://schemas.microsoft.com/office/powerpoint/2010/main" val="2488711086"/>
              </p:ext>
            </p:extLst>
          </p:nvPr>
        </p:nvGraphicFramePr>
        <p:xfrm>
          <a:off x="686742" y="1219200"/>
          <a:ext cx="7910215" cy="528503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0FA1A9F7-7081-4856-858B-43518E7C6EA1}"/>
              </a:ext>
            </a:extLst>
          </p:cNvPr>
          <p:cNvSpPr/>
          <p:nvPr/>
        </p:nvSpPr>
        <p:spPr>
          <a:xfrm>
            <a:off x="6392862" y="688390"/>
            <a:ext cx="1817914" cy="415498"/>
          </a:xfrm>
          <a:prstGeom prst="rect">
            <a:avLst/>
          </a:prstGeom>
        </p:spPr>
        <p:txBody>
          <a:bodyPr wrap="square">
            <a:spAutoFit/>
          </a:bodyPr>
          <a:lstStyle/>
          <a:p>
            <a:pPr lvl="1"/>
            <a:r>
              <a:rPr lang="en-US" altLang="en-US" sz="700" dirty="0">
                <a:solidFill>
                  <a:schemeClr val="tx2">
                    <a:lumMod val="40000"/>
                    <a:lumOff val="60000"/>
                  </a:schemeClr>
                </a:solidFill>
              </a:rPr>
              <a:t>Longitudinal alignment</a:t>
            </a:r>
          </a:p>
          <a:p>
            <a:pPr lvl="1"/>
            <a:r>
              <a:rPr lang="en-US" altLang="en-US" sz="700" dirty="0">
                <a:solidFill>
                  <a:schemeClr val="tx2">
                    <a:lumMod val="40000"/>
                    <a:lumOff val="60000"/>
                  </a:schemeClr>
                </a:solidFill>
              </a:rPr>
              <a:t>Fanout Errors</a:t>
            </a:r>
          </a:p>
          <a:p>
            <a:pPr lvl="1"/>
            <a:r>
              <a:rPr lang="en-US" altLang="en-US" sz="700" b="1" dirty="0"/>
              <a:t>Closed Loop Errors</a:t>
            </a:r>
          </a:p>
        </p:txBody>
      </p:sp>
      <p:sp>
        <p:nvSpPr>
          <p:cNvPr id="8" name="Rectangle 7">
            <a:extLst>
              <a:ext uri="{FF2B5EF4-FFF2-40B4-BE49-F238E27FC236}">
                <a16:creationId xmlns:a16="http://schemas.microsoft.com/office/drawing/2014/main" id="{2341B763-8639-4AD5-83D2-8C0515C89470}"/>
              </a:ext>
            </a:extLst>
          </p:cNvPr>
          <p:cNvSpPr/>
          <p:nvPr/>
        </p:nvSpPr>
        <p:spPr>
          <a:xfrm>
            <a:off x="6545262" y="840790"/>
            <a:ext cx="1817914" cy="415498"/>
          </a:xfrm>
          <a:prstGeom prst="rect">
            <a:avLst/>
          </a:prstGeom>
        </p:spPr>
        <p:txBody>
          <a:bodyPr wrap="square">
            <a:spAutoFit/>
          </a:bodyPr>
          <a:lstStyle/>
          <a:p>
            <a:pPr lvl="1"/>
            <a:r>
              <a:rPr lang="en-US" altLang="en-US" sz="700" dirty="0">
                <a:solidFill>
                  <a:schemeClr val="tx2">
                    <a:lumMod val="40000"/>
                    <a:lumOff val="60000"/>
                  </a:schemeClr>
                </a:solidFill>
              </a:rPr>
              <a:t>Longitudinal alignment</a:t>
            </a:r>
          </a:p>
          <a:p>
            <a:pPr lvl="1"/>
            <a:r>
              <a:rPr lang="en-US" altLang="en-US" sz="700" dirty="0">
                <a:solidFill>
                  <a:schemeClr val="tx2">
                    <a:lumMod val="40000"/>
                    <a:lumOff val="60000"/>
                  </a:schemeClr>
                </a:solidFill>
              </a:rPr>
              <a:t>Fanout Errors</a:t>
            </a:r>
          </a:p>
          <a:p>
            <a:pPr lvl="1"/>
            <a:r>
              <a:rPr lang="en-US" altLang="en-US" sz="700" b="1" dirty="0"/>
              <a:t>Closed Loop Errors</a:t>
            </a:r>
          </a:p>
        </p:txBody>
      </p:sp>
    </p:spTree>
    <p:extLst>
      <p:ext uri="{BB962C8B-B14F-4D97-AF65-F5344CB8AC3E}">
        <p14:creationId xmlns:p14="http://schemas.microsoft.com/office/powerpoint/2010/main" val="325250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DE2F4FE-7E98-4405-8BBD-0BC987554C50}"/>
              </a:ext>
            </a:extLst>
          </p:cNvPr>
          <p:cNvSpPr>
            <a:spLocks noGrp="1"/>
          </p:cNvSpPr>
          <p:nvPr>
            <p:ph type="title"/>
          </p:nvPr>
        </p:nvSpPr>
        <p:spPr/>
        <p:txBody>
          <a:bodyPr/>
          <a:lstStyle/>
          <a:p>
            <a:r>
              <a:rPr lang="en-US" altLang="en-US" sz="3200" dirty="0"/>
              <a:t>Gap Monitor Changes</a:t>
            </a:r>
            <a:br>
              <a:rPr lang="en-US" altLang="en-US" sz="3200" dirty="0"/>
            </a:br>
            <a:br>
              <a:rPr lang="en-US" altLang="en-US" sz="3200" dirty="0"/>
            </a:br>
            <a:endParaRPr lang="en-US" altLang="en-US" sz="2400" dirty="0"/>
          </a:p>
        </p:txBody>
      </p:sp>
      <p:sp>
        <p:nvSpPr>
          <p:cNvPr id="10243" name="Content Placeholder 2">
            <a:extLst>
              <a:ext uri="{FF2B5EF4-FFF2-40B4-BE49-F238E27FC236}">
                <a16:creationId xmlns:a16="http://schemas.microsoft.com/office/drawing/2014/main" id="{895AAFB9-2940-4FBC-B72F-59FE0997F4E9}"/>
              </a:ext>
            </a:extLst>
          </p:cNvPr>
          <p:cNvSpPr>
            <a:spLocks noGrp="1"/>
          </p:cNvSpPr>
          <p:nvPr>
            <p:ph idx="1"/>
          </p:nvPr>
        </p:nvSpPr>
        <p:spPr>
          <a:xfrm>
            <a:off x="762000" y="1295400"/>
            <a:ext cx="7058025" cy="4537075"/>
          </a:xfrm>
        </p:spPr>
        <p:txBody>
          <a:bodyPr/>
          <a:lstStyle/>
          <a:p>
            <a:pPr marL="366713" lvl="1" indent="0">
              <a:buNone/>
            </a:pPr>
            <a:endParaRPr lang="en-US" altLang="en-US" dirty="0"/>
          </a:p>
          <a:p>
            <a:pPr lvl="1"/>
            <a:endParaRPr lang="en-US" altLang="en-US" dirty="0"/>
          </a:p>
          <a:p>
            <a:pPr lvl="1"/>
            <a:endParaRPr lang="en-US" altLang="en-US"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0245" name="Slide Number Placeholder 5">
            <a:extLst>
              <a:ext uri="{FF2B5EF4-FFF2-40B4-BE49-F238E27FC236}">
                <a16:creationId xmlns:a16="http://schemas.microsoft.com/office/drawing/2014/main" id="{9B65048C-9FD9-409F-9CC7-B7A5C8FB865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B2223933-1469-451E-B254-87AE133C072D}"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25</a:t>
            </a:fld>
            <a:endParaRPr lang="en-US" altLang="en-US" sz="1200">
              <a:solidFill>
                <a:srgbClr val="FEFEFE"/>
              </a:solidFill>
              <a:latin typeface="Arial" panose="020B0604020202020204" pitchFamily="34" charset="0"/>
            </a:endParaRPr>
          </a:p>
        </p:txBody>
      </p:sp>
      <p:sp>
        <p:nvSpPr>
          <p:cNvPr id="10246" name="TextBox 6">
            <a:extLst>
              <a:ext uri="{FF2B5EF4-FFF2-40B4-BE49-F238E27FC236}">
                <a16:creationId xmlns:a16="http://schemas.microsoft.com/office/drawing/2014/main" id="{2CF27B4E-6237-44AF-8874-20F097EDABA3}"/>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sp>
        <p:nvSpPr>
          <p:cNvPr id="7" name="Rectangle 6">
            <a:extLst>
              <a:ext uri="{FF2B5EF4-FFF2-40B4-BE49-F238E27FC236}">
                <a16:creationId xmlns:a16="http://schemas.microsoft.com/office/drawing/2014/main" id="{451225DE-6347-47E7-8E5A-1E48952259E5}"/>
              </a:ext>
            </a:extLst>
          </p:cNvPr>
          <p:cNvSpPr/>
          <p:nvPr/>
        </p:nvSpPr>
        <p:spPr>
          <a:xfrm>
            <a:off x="6392862" y="688390"/>
            <a:ext cx="1817914" cy="415498"/>
          </a:xfrm>
          <a:prstGeom prst="rect">
            <a:avLst/>
          </a:prstGeom>
        </p:spPr>
        <p:txBody>
          <a:bodyPr wrap="square">
            <a:spAutoFit/>
          </a:bodyPr>
          <a:lstStyle/>
          <a:p>
            <a:pPr lvl="1"/>
            <a:r>
              <a:rPr lang="en-US" altLang="en-US" sz="700" dirty="0">
                <a:solidFill>
                  <a:schemeClr val="tx2">
                    <a:lumMod val="40000"/>
                    <a:lumOff val="60000"/>
                  </a:schemeClr>
                </a:solidFill>
              </a:rPr>
              <a:t>Longitudinal alignment</a:t>
            </a:r>
          </a:p>
          <a:p>
            <a:pPr lvl="1"/>
            <a:r>
              <a:rPr lang="en-US" altLang="en-US" sz="700" dirty="0">
                <a:solidFill>
                  <a:schemeClr val="tx2">
                    <a:lumMod val="40000"/>
                    <a:lumOff val="60000"/>
                  </a:schemeClr>
                </a:solidFill>
              </a:rPr>
              <a:t>Fanout Errors</a:t>
            </a:r>
          </a:p>
          <a:p>
            <a:pPr lvl="1"/>
            <a:r>
              <a:rPr lang="en-US" altLang="en-US" sz="700" b="1" dirty="0"/>
              <a:t>Closed Loop Errors</a:t>
            </a:r>
          </a:p>
        </p:txBody>
      </p:sp>
      <p:pic>
        <p:nvPicPr>
          <p:cNvPr id="3" name="Picture 2">
            <a:extLst>
              <a:ext uri="{FF2B5EF4-FFF2-40B4-BE49-F238E27FC236}">
                <a16:creationId xmlns:a16="http://schemas.microsoft.com/office/drawing/2014/main" id="{A1F1A750-3BD8-4930-B2E0-BCF0CC6F2868}"/>
              </a:ext>
            </a:extLst>
          </p:cNvPr>
          <p:cNvPicPr>
            <a:picLocks noChangeAspect="1"/>
          </p:cNvPicPr>
          <p:nvPr/>
        </p:nvPicPr>
        <p:blipFill>
          <a:blip r:embed="rId2"/>
          <a:stretch>
            <a:fillRect/>
          </a:stretch>
        </p:blipFill>
        <p:spPr>
          <a:xfrm>
            <a:off x="1076325" y="1314450"/>
            <a:ext cx="4644554" cy="5073367"/>
          </a:xfrm>
          <a:prstGeom prst="rect">
            <a:avLst/>
          </a:prstGeom>
        </p:spPr>
      </p:pic>
      <p:sp>
        <p:nvSpPr>
          <p:cNvPr id="9" name="Content Placeholder 2">
            <a:extLst>
              <a:ext uri="{FF2B5EF4-FFF2-40B4-BE49-F238E27FC236}">
                <a16:creationId xmlns:a16="http://schemas.microsoft.com/office/drawing/2014/main" id="{191ABDC0-91B6-430F-BD05-5D583798390E}"/>
              </a:ext>
            </a:extLst>
          </p:cNvPr>
          <p:cNvSpPr txBox="1">
            <a:spLocks/>
          </p:cNvSpPr>
          <p:nvPr/>
        </p:nvSpPr>
        <p:spPr bwMode="auto">
          <a:xfrm>
            <a:off x="5334000" y="1497012"/>
            <a:ext cx="35020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66713" lvl="1" indent="0">
              <a:buNone/>
            </a:pPr>
            <a:r>
              <a:rPr lang="en-US" altLang="en-US" dirty="0"/>
              <a:t>12 changes made</a:t>
            </a:r>
          </a:p>
          <a:p>
            <a:pPr lvl="1"/>
            <a:endParaRPr lang="en-US" altLang="en-US" dirty="0"/>
          </a:p>
          <a:p>
            <a:pPr marL="366713" lvl="1" indent="0">
              <a:buNone/>
            </a:pPr>
            <a:r>
              <a:rPr lang="en-US" altLang="en-US" dirty="0"/>
              <a:t>Amplitude +/- .2db </a:t>
            </a:r>
          </a:p>
          <a:p>
            <a:pPr lvl="1"/>
            <a:endParaRPr lang="en-US" altLang="en-US" dirty="0"/>
          </a:p>
          <a:p>
            <a:pPr marL="366713" lvl="1" indent="0">
              <a:buNone/>
            </a:pPr>
            <a:r>
              <a:rPr lang="en-US" altLang="en-US" dirty="0"/>
              <a:t>Phase +/- .5 degrees</a:t>
            </a:r>
          </a:p>
          <a:p>
            <a:pPr lvl="1"/>
            <a:endParaRPr lang="en-US" altLang="en-US" dirty="0"/>
          </a:p>
          <a:p>
            <a:pPr marL="366713" lvl="1" indent="0">
              <a:buNone/>
            </a:pPr>
            <a:endParaRPr lang="en-US" altLang="en-US" dirty="0"/>
          </a:p>
          <a:p>
            <a:pPr marL="366713" lvl="1" indent="0">
              <a:buFont typeface="Wingdings 2" panose="05020102010507070707" pitchFamily="18" charset="2"/>
              <a:buNone/>
            </a:pPr>
            <a:endParaRPr lang="en-US" altLang="en-US" dirty="0"/>
          </a:p>
          <a:p>
            <a:pPr lvl="1"/>
            <a:endParaRPr lang="en-US" altLang="en-US" dirty="0"/>
          </a:p>
          <a:p>
            <a:pPr lvl="1"/>
            <a:endParaRPr lang="en-US" altLang="en-US" dirty="0"/>
          </a:p>
        </p:txBody>
      </p:sp>
    </p:spTree>
    <p:extLst>
      <p:ext uri="{BB962C8B-B14F-4D97-AF65-F5344CB8AC3E}">
        <p14:creationId xmlns:p14="http://schemas.microsoft.com/office/powerpoint/2010/main" val="1232153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609E87B-9779-4FD1-A12C-70FF91E8A120}"/>
              </a:ext>
            </a:extLst>
          </p:cNvPr>
          <p:cNvSpPr>
            <a:spLocks noGrp="1"/>
          </p:cNvSpPr>
          <p:nvPr>
            <p:ph type="title"/>
          </p:nvPr>
        </p:nvSpPr>
        <p:spPr/>
        <p:txBody>
          <a:bodyPr/>
          <a:lstStyle/>
          <a:p>
            <a:r>
              <a:rPr lang="en-US" altLang="en-US" sz="3200" dirty="0"/>
              <a:t>Delay Line</a:t>
            </a:r>
            <a:br>
              <a:rPr lang="en-US" altLang="en-US" sz="3200" dirty="0"/>
            </a:br>
            <a:br>
              <a:rPr lang="en-US" altLang="en-US" sz="3200" dirty="0"/>
            </a:br>
            <a:endParaRPr lang="en-US" altLang="en-US" sz="2400"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5365" name="Slide Number Placeholder 5">
            <a:extLst>
              <a:ext uri="{FF2B5EF4-FFF2-40B4-BE49-F238E27FC236}">
                <a16:creationId xmlns:a16="http://schemas.microsoft.com/office/drawing/2014/main" id="{39159FEA-C603-41F5-AE59-AB0C649476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8B0B859B-04DE-4F22-8D8D-793ECBFD4098}"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26</a:t>
            </a:fld>
            <a:endParaRPr lang="en-US" altLang="en-US" sz="1200">
              <a:solidFill>
                <a:srgbClr val="FEFEFE"/>
              </a:solidFill>
              <a:latin typeface="Arial" panose="020B0604020202020204" pitchFamily="34" charset="0"/>
            </a:endParaRPr>
          </a:p>
        </p:txBody>
      </p:sp>
      <p:sp>
        <p:nvSpPr>
          <p:cNvPr id="15366" name="TextBox 6">
            <a:extLst>
              <a:ext uri="{FF2B5EF4-FFF2-40B4-BE49-F238E27FC236}">
                <a16:creationId xmlns:a16="http://schemas.microsoft.com/office/drawing/2014/main" id="{CC8A7B78-6A47-4500-8363-0EE871E52842}"/>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484D6E91-C4EF-41E2-84D6-3ED867EC7D3F}"/>
              </a:ext>
            </a:extLst>
          </p:cNvPr>
          <p:cNvSpPr/>
          <p:nvPr/>
        </p:nvSpPr>
        <p:spPr>
          <a:xfrm>
            <a:off x="6392862" y="688390"/>
            <a:ext cx="1817914" cy="415498"/>
          </a:xfrm>
          <a:prstGeom prst="rect">
            <a:avLst/>
          </a:prstGeom>
        </p:spPr>
        <p:txBody>
          <a:bodyPr wrap="square">
            <a:spAutoFit/>
          </a:bodyPr>
          <a:lstStyle/>
          <a:p>
            <a:pPr lvl="1"/>
            <a:r>
              <a:rPr lang="en-US" altLang="en-US" sz="700" dirty="0">
                <a:solidFill>
                  <a:schemeClr val="tx2">
                    <a:lumMod val="40000"/>
                    <a:lumOff val="60000"/>
                  </a:schemeClr>
                </a:solidFill>
              </a:rPr>
              <a:t>Longitudinal alignment</a:t>
            </a:r>
          </a:p>
          <a:p>
            <a:pPr lvl="1"/>
            <a:r>
              <a:rPr lang="en-US" altLang="en-US" sz="700" dirty="0">
                <a:solidFill>
                  <a:schemeClr val="tx2">
                    <a:lumMod val="40000"/>
                    <a:lumOff val="60000"/>
                  </a:schemeClr>
                </a:solidFill>
              </a:rPr>
              <a:t>Fanout Errors</a:t>
            </a:r>
          </a:p>
          <a:p>
            <a:pPr lvl="1"/>
            <a:r>
              <a:rPr lang="en-US" altLang="en-US" sz="700" b="1" dirty="0"/>
              <a:t>Closed Loop Errors</a:t>
            </a:r>
          </a:p>
        </p:txBody>
      </p:sp>
      <p:pic>
        <p:nvPicPr>
          <p:cNvPr id="3" name="Picture 2">
            <a:extLst>
              <a:ext uri="{FF2B5EF4-FFF2-40B4-BE49-F238E27FC236}">
                <a16:creationId xmlns:a16="http://schemas.microsoft.com/office/drawing/2014/main" id="{95B5C84E-7F5E-4D18-922B-7B031A159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20" y="1817642"/>
            <a:ext cx="7959660" cy="3222716"/>
          </a:xfrm>
          <a:prstGeom prst="rect">
            <a:avLst/>
          </a:prstGeom>
        </p:spPr>
      </p:pic>
    </p:spTree>
    <p:extLst>
      <p:ext uri="{BB962C8B-B14F-4D97-AF65-F5344CB8AC3E}">
        <p14:creationId xmlns:p14="http://schemas.microsoft.com/office/powerpoint/2010/main" val="4059789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609E87B-9779-4FD1-A12C-70FF91E8A120}"/>
              </a:ext>
            </a:extLst>
          </p:cNvPr>
          <p:cNvSpPr>
            <a:spLocks noGrp="1"/>
          </p:cNvSpPr>
          <p:nvPr>
            <p:ph type="title"/>
          </p:nvPr>
        </p:nvSpPr>
        <p:spPr/>
        <p:txBody>
          <a:bodyPr/>
          <a:lstStyle/>
          <a:p>
            <a:r>
              <a:rPr lang="en-US" altLang="en-US" sz="3200" dirty="0"/>
              <a:t>Delay Line</a:t>
            </a:r>
            <a:br>
              <a:rPr lang="en-US" altLang="en-US" sz="3200" dirty="0"/>
            </a:br>
            <a:br>
              <a:rPr lang="en-US" altLang="en-US" sz="3200" dirty="0"/>
            </a:br>
            <a:endParaRPr lang="en-US" altLang="en-US" sz="2400"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5365" name="Slide Number Placeholder 5">
            <a:extLst>
              <a:ext uri="{FF2B5EF4-FFF2-40B4-BE49-F238E27FC236}">
                <a16:creationId xmlns:a16="http://schemas.microsoft.com/office/drawing/2014/main" id="{39159FEA-C603-41F5-AE59-AB0C649476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8B0B859B-04DE-4F22-8D8D-793ECBFD4098}"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27</a:t>
            </a:fld>
            <a:endParaRPr lang="en-US" altLang="en-US" sz="1200">
              <a:solidFill>
                <a:srgbClr val="FEFEFE"/>
              </a:solidFill>
              <a:latin typeface="Arial" panose="020B0604020202020204" pitchFamily="34" charset="0"/>
            </a:endParaRPr>
          </a:p>
        </p:txBody>
      </p:sp>
      <p:sp>
        <p:nvSpPr>
          <p:cNvPr id="15366" name="TextBox 6">
            <a:extLst>
              <a:ext uri="{FF2B5EF4-FFF2-40B4-BE49-F238E27FC236}">
                <a16:creationId xmlns:a16="http://schemas.microsoft.com/office/drawing/2014/main" id="{CC8A7B78-6A47-4500-8363-0EE871E52842}"/>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graphicFrame>
        <p:nvGraphicFramePr>
          <p:cNvPr id="5" name="Object 4">
            <a:extLst>
              <a:ext uri="{FF2B5EF4-FFF2-40B4-BE49-F238E27FC236}">
                <a16:creationId xmlns:a16="http://schemas.microsoft.com/office/drawing/2014/main" id="{E626D21B-E32A-4900-951F-EC4336FE62F1}"/>
              </a:ext>
            </a:extLst>
          </p:cNvPr>
          <p:cNvGraphicFramePr>
            <a:graphicFrameLocks noChangeAspect="1"/>
          </p:cNvGraphicFramePr>
          <p:nvPr>
            <p:extLst>
              <p:ext uri="{D42A27DB-BD31-4B8C-83A1-F6EECF244321}">
                <p14:modId xmlns:p14="http://schemas.microsoft.com/office/powerpoint/2010/main" val="1181057491"/>
              </p:ext>
            </p:extLst>
          </p:nvPr>
        </p:nvGraphicFramePr>
        <p:xfrm>
          <a:off x="1066800" y="1282065"/>
          <a:ext cx="6858000" cy="5227361"/>
        </p:xfrm>
        <a:graphic>
          <a:graphicData uri="http://schemas.openxmlformats.org/presentationml/2006/ole">
            <mc:AlternateContent xmlns:mc="http://schemas.openxmlformats.org/markup-compatibility/2006">
              <mc:Choice xmlns:v="urn:schemas-microsoft-com:vml" Requires="v">
                <p:oleObj spid="_x0000_s17427" name="Worksheet" r:id="rId3" imgW="7010517" imgH="5343623" progId="Excel.Sheet.12">
                  <p:embed/>
                </p:oleObj>
              </mc:Choice>
              <mc:Fallback>
                <p:oleObj name="Worksheet" r:id="rId3" imgW="7010517" imgH="5343623" progId="Excel.Sheet.12">
                  <p:embed/>
                  <p:pic>
                    <p:nvPicPr>
                      <p:cNvPr id="0" name=""/>
                      <p:cNvPicPr/>
                      <p:nvPr/>
                    </p:nvPicPr>
                    <p:blipFill>
                      <a:blip r:embed="rId4"/>
                      <a:stretch>
                        <a:fillRect/>
                      </a:stretch>
                    </p:blipFill>
                    <p:spPr>
                      <a:xfrm>
                        <a:off x="1066800" y="1282065"/>
                        <a:ext cx="6858000" cy="5227361"/>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484D6E91-C4EF-41E2-84D6-3ED867EC7D3F}"/>
              </a:ext>
            </a:extLst>
          </p:cNvPr>
          <p:cNvSpPr/>
          <p:nvPr/>
        </p:nvSpPr>
        <p:spPr>
          <a:xfrm>
            <a:off x="6392862" y="688390"/>
            <a:ext cx="1817914" cy="415498"/>
          </a:xfrm>
          <a:prstGeom prst="rect">
            <a:avLst/>
          </a:prstGeom>
        </p:spPr>
        <p:txBody>
          <a:bodyPr wrap="square">
            <a:spAutoFit/>
          </a:bodyPr>
          <a:lstStyle/>
          <a:p>
            <a:pPr lvl="1"/>
            <a:r>
              <a:rPr lang="en-US" altLang="en-US" sz="700" dirty="0">
                <a:solidFill>
                  <a:schemeClr val="tx2">
                    <a:lumMod val="40000"/>
                    <a:lumOff val="60000"/>
                  </a:schemeClr>
                </a:solidFill>
              </a:rPr>
              <a:t>Longitudinal alignment</a:t>
            </a:r>
          </a:p>
          <a:p>
            <a:pPr lvl="1"/>
            <a:r>
              <a:rPr lang="en-US" altLang="en-US" sz="700" dirty="0">
                <a:solidFill>
                  <a:schemeClr val="tx2">
                    <a:lumMod val="40000"/>
                    <a:lumOff val="60000"/>
                  </a:schemeClr>
                </a:solidFill>
              </a:rPr>
              <a:t>Fanout Errors</a:t>
            </a:r>
          </a:p>
          <a:p>
            <a:pPr lvl="1"/>
            <a:r>
              <a:rPr lang="en-US" altLang="en-US" sz="700" b="1" dirty="0"/>
              <a:t>Closed Loop Errors</a:t>
            </a:r>
          </a:p>
        </p:txBody>
      </p:sp>
    </p:spTree>
    <p:extLst>
      <p:ext uri="{BB962C8B-B14F-4D97-AF65-F5344CB8AC3E}">
        <p14:creationId xmlns:p14="http://schemas.microsoft.com/office/powerpoint/2010/main" val="3468111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609E87B-9779-4FD1-A12C-70FF91E8A120}"/>
              </a:ext>
            </a:extLst>
          </p:cNvPr>
          <p:cNvSpPr>
            <a:spLocks noGrp="1"/>
          </p:cNvSpPr>
          <p:nvPr>
            <p:ph type="title"/>
          </p:nvPr>
        </p:nvSpPr>
        <p:spPr/>
        <p:txBody>
          <a:bodyPr/>
          <a:lstStyle/>
          <a:p>
            <a:r>
              <a:rPr lang="en-US" altLang="en-US" sz="3200" dirty="0"/>
              <a:t>2</a:t>
            </a:r>
            <a:r>
              <a:rPr lang="en-US" altLang="en-US" sz="3200" baseline="30000" dirty="0"/>
              <a:t>nd</a:t>
            </a:r>
            <a:r>
              <a:rPr lang="en-US" altLang="en-US" sz="3200" dirty="0"/>
              <a:t> Experiment Setup</a:t>
            </a:r>
            <a:br>
              <a:rPr lang="en-US" altLang="en-US" sz="3200" dirty="0"/>
            </a:br>
            <a:br>
              <a:rPr lang="en-US" altLang="en-US" sz="3200" dirty="0"/>
            </a:br>
            <a:endParaRPr lang="en-US" altLang="en-US" sz="2400" dirty="0"/>
          </a:p>
        </p:txBody>
      </p:sp>
      <p:sp>
        <p:nvSpPr>
          <p:cNvPr id="6147" name="Content Placeholder 2">
            <a:extLst>
              <a:ext uri="{FF2B5EF4-FFF2-40B4-BE49-F238E27FC236}">
                <a16:creationId xmlns:a16="http://schemas.microsoft.com/office/drawing/2014/main" id="{FCAC0AFD-E088-493D-9EC5-5072C5E2BFED}"/>
              </a:ext>
            </a:extLst>
          </p:cNvPr>
          <p:cNvSpPr>
            <a:spLocks noGrp="1"/>
          </p:cNvSpPr>
          <p:nvPr>
            <p:ph idx="1"/>
          </p:nvPr>
        </p:nvSpPr>
        <p:spPr>
          <a:xfrm>
            <a:off x="761999" y="1295400"/>
            <a:ext cx="8382001" cy="4537075"/>
          </a:xfrm>
        </p:spPr>
        <p:txBody>
          <a:bodyPr/>
          <a:lstStyle/>
          <a:p>
            <a:pPr lvl="1">
              <a:defRPr/>
            </a:pPr>
            <a:r>
              <a:rPr lang="en-US" dirty="0"/>
              <a:t>DC Ramp with fixed frequency</a:t>
            </a:r>
          </a:p>
          <a:p>
            <a:pPr lvl="1">
              <a:defRPr/>
            </a:pPr>
            <a:r>
              <a:rPr lang="en-US" dirty="0"/>
              <a:t>Two stations on at a time</a:t>
            </a:r>
          </a:p>
          <a:p>
            <a:pPr lvl="1">
              <a:defRPr/>
            </a:pPr>
            <a:r>
              <a:rPr lang="en-US" dirty="0"/>
              <a:t>PC1OF set to remove bunch structure</a:t>
            </a:r>
          </a:p>
          <a:p>
            <a:pPr lvl="1">
              <a:defRPr/>
            </a:pPr>
            <a:r>
              <a:rPr lang="en-US" dirty="0"/>
              <a:t>Used VSA(Left) and Scope with FT( Right Blue)</a:t>
            </a:r>
          </a:p>
          <a:p>
            <a:pPr lvl="1">
              <a:defRPr/>
            </a:pPr>
            <a:endParaRPr lang="en-US" dirty="0"/>
          </a:p>
          <a:p>
            <a:pPr lvl="1">
              <a:defRPr/>
            </a:pPr>
            <a:endParaRPr lang="en-US" dirty="0"/>
          </a:p>
          <a:p>
            <a:pPr lvl="1">
              <a:defRPr/>
            </a:pPr>
            <a:endParaRPr lang="en-US" dirty="0"/>
          </a:p>
          <a:p>
            <a:pPr lvl="1">
              <a:defRPr/>
            </a:pPr>
            <a:endParaRPr lang="en-US" dirty="0"/>
          </a:p>
          <a:p>
            <a:pPr lvl="1">
              <a:defRPr/>
            </a:pPr>
            <a:endParaRPr lang="en-US" dirty="0"/>
          </a:p>
          <a:p>
            <a:pPr lvl="1">
              <a:defRPr/>
            </a:pPr>
            <a:endParaRPr lang="en-US" dirty="0"/>
          </a:p>
          <a:p>
            <a:pPr lvl="1">
              <a:defRPr/>
            </a:pPr>
            <a:endParaRPr lang="en-US" dirty="0"/>
          </a:p>
          <a:p>
            <a:pPr lvl="1">
              <a:defRPr/>
            </a:pPr>
            <a:endParaRPr lang="en-US" dirty="0"/>
          </a:p>
          <a:p>
            <a:pPr marL="366713" lvl="1" indent="0">
              <a:buNone/>
              <a:defRPr/>
            </a:pPr>
            <a:r>
              <a:rPr lang="en-US" dirty="0" err="1"/>
              <a:t>uVRMS</a:t>
            </a:r>
            <a:r>
              <a:rPr lang="en-US" dirty="0"/>
              <a:t> 			  Green- RWM(Time), Blue(FT)</a:t>
            </a:r>
          </a:p>
          <a:p>
            <a:pPr lvl="1">
              <a:defRPr/>
            </a:pPr>
            <a:endParaRPr lang="en-US" dirty="0"/>
          </a:p>
          <a:p>
            <a:pPr lvl="1">
              <a:defRPr/>
            </a:pPr>
            <a:endParaRPr lang="en-US" dirty="0"/>
          </a:p>
          <a:p>
            <a:pPr lvl="1">
              <a:defRPr/>
            </a:pPr>
            <a:endParaRPr lang="en-US" dirty="0"/>
          </a:p>
          <a:p>
            <a:pPr lvl="1">
              <a:defRPr/>
            </a:pPr>
            <a:endParaRPr lang="en-US"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5365" name="Slide Number Placeholder 5">
            <a:extLst>
              <a:ext uri="{FF2B5EF4-FFF2-40B4-BE49-F238E27FC236}">
                <a16:creationId xmlns:a16="http://schemas.microsoft.com/office/drawing/2014/main" id="{39159FEA-C603-41F5-AE59-AB0C649476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8B0B859B-04DE-4F22-8D8D-793ECBFD4098}"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28</a:t>
            </a:fld>
            <a:endParaRPr lang="en-US" altLang="en-US" sz="1200">
              <a:solidFill>
                <a:srgbClr val="FEFEFE"/>
              </a:solidFill>
              <a:latin typeface="Arial" panose="020B0604020202020204" pitchFamily="34" charset="0"/>
            </a:endParaRPr>
          </a:p>
        </p:txBody>
      </p:sp>
      <p:sp>
        <p:nvSpPr>
          <p:cNvPr id="15366" name="TextBox 6">
            <a:extLst>
              <a:ext uri="{FF2B5EF4-FFF2-40B4-BE49-F238E27FC236}">
                <a16:creationId xmlns:a16="http://schemas.microsoft.com/office/drawing/2014/main" id="{CC8A7B78-6A47-4500-8363-0EE871E52842}"/>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pic>
        <p:nvPicPr>
          <p:cNvPr id="2" name="Picture 1">
            <a:extLst>
              <a:ext uri="{FF2B5EF4-FFF2-40B4-BE49-F238E27FC236}">
                <a16:creationId xmlns:a16="http://schemas.microsoft.com/office/drawing/2014/main" id="{89F36849-BBB3-4F92-BC1D-F05ECBCC270B}"/>
              </a:ext>
            </a:extLst>
          </p:cNvPr>
          <p:cNvPicPr>
            <a:picLocks noChangeAspect="1"/>
          </p:cNvPicPr>
          <p:nvPr/>
        </p:nvPicPr>
        <p:blipFill>
          <a:blip r:embed="rId2"/>
          <a:stretch>
            <a:fillRect/>
          </a:stretch>
        </p:blipFill>
        <p:spPr>
          <a:xfrm>
            <a:off x="489222" y="2989621"/>
            <a:ext cx="4179888" cy="3111141"/>
          </a:xfrm>
          <a:prstGeom prst="rect">
            <a:avLst/>
          </a:prstGeom>
        </p:spPr>
      </p:pic>
      <p:pic>
        <p:nvPicPr>
          <p:cNvPr id="7" name="Picture 6">
            <a:extLst>
              <a:ext uri="{FF2B5EF4-FFF2-40B4-BE49-F238E27FC236}">
                <a16:creationId xmlns:a16="http://schemas.microsoft.com/office/drawing/2014/main" id="{16D73E13-319D-45DB-9BCF-EC6161EA0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1688" y="2980096"/>
            <a:ext cx="4043090" cy="3120666"/>
          </a:xfrm>
          <a:prstGeom prst="rect">
            <a:avLst/>
          </a:prstGeom>
        </p:spPr>
      </p:pic>
    </p:spTree>
    <p:extLst>
      <p:ext uri="{BB962C8B-B14F-4D97-AF65-F5344CB8AC3E}">
        <p14:creationId xmlns:p14="http://schemas.microsoft.com/office/powerpoint/2010/main" val="1515202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46F383E-B86D-409A-AD92-BF4ADF984779}"/>
              </a:ext>
            </a:extLst>
          </p:cNvPr>
          <p:cNvSpPr>
            <a:spLocks noGrp="1"/>
          </p:cNvSpPr>
          <p:nvPr>
            <p:ph type="title"/>
          </p:nvPr>
        </p:nvSpPr>
        <p:spPr/>
        <p:txBody>
          <a:bodyPr/>
          <a:lstStyle/>
          <a:p>
            <a:r>
              <a:rPr lang="en-US" altLang="en-US" sz="3200" dirty="0"/>
              <a:t>Fanout changes</a:t>
            </a:r>
            <a:br>
              <a:rPr lang="en-US" altLang="en-US" sz="3200" dirty="0"/>
            </a:br>
            <a:br>
              <a:rPr lang="en-US" altLang="en-US" sz="3200" dirty="0"/>
            </a:br>
            <a:endParaRPr lang="en-US" altLang="en-US" sz="2400"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2293" name="Slide Number Placeholder 5">
            <a:extLst>
              <a:ext uri="{FF2B5EF4-FFF2-40B4-BE49-F238E27FC236}">
                <a16:creationId xmlns:a16="http://schemas.microsoft.com/office/drawing/2014/main" id="{1A696946-2A63-42D1-A88D-37EE58AADD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833DA86B-A6DB-43BD-B981-E89373F95CE0}"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29</a:t>
            </a:fld>
            <a:endParaRPr lang="en-US" altLang="en-US" sz="1200">
              <a:solidFill>
                <a:srgbClr val="FEFEFE"/>
              </a:solidFill>
              <a:latin typeface="Arial" panose="020B0604020202020204" pitchFamily="34" charset="0"/>
            </a:endParaRPr>
          </a:p>
        </p:txBody>
      </p:sp>
      <p:sp>
        <p:nvSpPr>
          <p:cNvPr id="12294" name="TextBox 6">
            <a:extLst>
              <a:ext uri="{FF2B5EF4-FFF2-40B4-BE49-F238E27FC236}">
                <a16:creationId xmlns:a16="http://schemas.microsoft.com/office/drawing/2014/main" id="{4B82DA16-78C9-45C1-82B5-D2DB3FCD1546}"/>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graphicFrame>
        <p:nvGraphicFramePr>
          <p:cNvPr id="6" name="Object 5">
            <a:extLst>
              <a:ext uri="{FF2B5EF4-FFF2-40B4-BE49-F238E27FC236}">
                <a16:creationId xmlns:a16="http://schemas.microsoft.com/office/drawing/2014/main" id="{1ED430E9-5BAA-472F-8374-B03A9AD162F6}"/>
              </a:ext>
            </a:extLst>
          </p:cNvPr>
          <p:cNvGraphicFramePr>
            <a:graphicFrameLocks noChangeAspect="1"/>
          </p:cNvGraphicFramePr>
          <p:nvPr>
            <p:extLst>
              <p:ext uri="{D42A27DB-BD31-4B8C-83A1-F6EECF244321}">
                <p14:modId xmlns:p14="http://schemas.microsoft.com/office/powerpoint/2010/main" val="3164845084"/>
              </p:ext>
            </p:extLst>
          </p:nvPr>
        </p:nvGraphicFramePr>
        <p:xfrm>
          <a:off x="1119897" y="1379856"/>
          <a:ext cx="2872579" cy="4393883"/>
        </p:xfrm>
        <a:graphic>
          <a:graphicData uri="http://schemas.openxmlformats.org/presentationml/2006/ole">
            <mc:AlternateContent xmlns:mc="http://schemas.openxmlformats.org/markup-compatibility/2006">
              <mc:Choice xmlns:v="urn:schemas-microsoft-com:vml" Requires="v">
                <p:oleObj spid="_x0000_s15396" name="Worksheet" r:id="rId3" imgW="3057360" imgH="4676899" progId="Excel.Sheet.12">
                  <p:embed/>
                </p:oleObj>
              </mc:Choice>
              <mc:Fallback>
                <p:oleObj name="Worksheet" r:id="rId3" imgW="3057360" imgH="4676899" progId="Excel.Sheet.12">
                  <p:embed/>
                  <p:pic>
                    <p:nvPicPr>
                      <p:cNvPr id="0" name=""/>
                      <p:cNvPicPr/>
                      <p:nvPr/>
                    </p:nvPicPr>
                    <p:blipFill>
                      <a:blip r:embed="rId4"/>
                      <a:stretch>
                        <a:fillRect/>
                      </a:stretch>
                    </p:blipFill>
                    <p:spPr>
                      <a:xfrm>
                        <a:off x="1119897" y="1379856"/>
                        <a:ext cx="2872579" cy="439388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2C49DD5-D893-4A0A-8DF7-F2EDFCEE7E42}"/>
              </a:ext>
            </a:extLst>
          </p:cNvPr>
          <p:cNvGraphicFramePr>
            <a:graphicFrameLocks noChangeAspect="1"/>
          </p:cNvGraphicFramePr>
          <p:nvPr>
            <p:extLst>
              <p:ext uri="{D42A27DB-BD31-4B8C-83A1-F6EECF244321}">
                <p14:modId xmlns:p14="http://schemas.microsoft.com/office/powerpoint/2010/main" val="2945819623"/>
              </p:ext>
            </p:extLst>
          </p:nvPr>
        </p:nvGraphicFramePr>
        <p:xfrm>
          <a:off x="4338117" y="1379856"/>
          <a:ext cx="4109489" cy="4555807"/>
        </p:xfrm>
        <a:graphic>
          <a:graphicData uri="http://schemas.openxmlformats.org/presentationml/2006/ole">
            <mc:AlternateContent xmlns:mc="http://schemas.openxmlformats.org/markup-compatibility/2006">
              <mc:Choice xmlns:v="urn:schemas-microsoft-com:vml" Requires="v">
                <p:oleObj spid="_x0000_s15397" name="Worksheet" r:id="rId5" imgW="4648171" imgH="5152979" progId="Excel.Sheet.12">
                  <p:embed/>
                </p:oleObj>
              </mc:Choice>
              <mc:Fallback>
                <p:oleObj name="Worksheet" r:id="rId5" imgW="4648171" imgH="5152979" progId="Excel.Sheet.12">
                  <p:embed/>
                  <p:pic>
                    <p:nvPicPr>
                      <p:cNvPr id="0" name=""/>
                      <p:cNvPicPr/>
                      <p:nvPr/>
                    </p:nvPicPr>
                    <p:blipFill>
                      <a:blip r:embed="rId6"/>
                      <a:stretch>
                        <a:fillRect/>
                      </a:stretch>
                    </p:blipFill>
                    <p:spPr>
                      <a:xfrm>
                        <a:off x="4338117" y="1379856"/>
                        <a:ext cx="4109489" cy="4555807"/>
                      </a:xfrm>
                      <a:prstGeom prst="rect">
                        <a:avLst/>
                      </a:prstGeom>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E201839-C11F-481F-9D15-E77ADCEA5B0B}"/>
              </a:ext>
            </a:extLst>
          </p:cNvPr>
          <p:cNvSpPr>
            <a:spLocks noGrp="1"/>
          </p:cNvSpPr>
          <p:nvPr>
            <p:ph type="title"/>
          </p:nvPr>
        </p:nvSpPr>
        <p:spPr/>
        <p:txBody>
          <a:bodyPr/>
          <a:lstStyle/>
          <a:p>
            <a:r>
              <a:rPr lang="en-US" altLang="en-US" sz="3200" dirty="0"/>
              <a:t>Introduction</a:t>
            </a:r>
            <a:br>
              <a:rPr lang="en-US" altLang="en-US" sz="3200" dirty="0"/>
            </a:br>
            <a:br>
              <a:rPr lang="en-US" altLang="en-US" sz="3200" dirty="0"/>
            </a:br>
            <a:endParaRPr lang="en-US" altLang="en-US" sz="2400" dirty="0"/>
          </a:p>
        </p:txBody>
      </p:sp>
      <p:sp>
        <p:nvSpPr>
          <p:cNvPr id="11267" name="Content Placeholder 2">
            <a:extLst>
              <a:ext uri="{FF2B5EF4-FFF2-40B4-BE49-F238E27FC236}">
                <a16:creationId xmlns:a16="http://schemas.microsoft.com/office/drawing/2014/main" id="{9976FE2E-8F4C-488F-8694-5A5B0FE0FFB8}"/>
              </a:ext>
            </a:extLst>
          </p:cNvPr>
          <p:cNvSpPr>
            <a:spLocks noGrp="1"/>
          </p:cNvSpPr>
          <p:nvPr>
            <p:ph idx="1"/>
          </p:nvPr>
        </p:nvSpPr>
        <p:spPr>
          <a:xfrm>
            <a:off x="762001" y="1295400"/>
            <a:ext cx="4114800" cy="4537075"/>
          </a:xfrm>
        </p:spPr>
        <p:txBody>
          <a:bodyPr/>
          <a:lstStyle/>
          <a:p>
            <a:pPr marL="366713" lvl="1" indent="0">
              <a:buNone/>
            </a:pPr>
            <a:r>
              <a:rPr lang="en-US" altLang="en-US" dirty="0"/>
              <a:t>RF Sum before </a:t>
            </a:r>
            <a:r>
              <a:rPr lang="en-US" altLang="en-US" dirty="0" err="1"/>
              <a:t>paraphase</a:t>
            </a:r>
            <a:r>
              <a:rPr lang="en-US" altLang="en-US" dirty="0"/>
              <a:t> is not zero</a:t>
            </a:r>
          </a:p>
          <a:p>
            <a:pPr marL="366713" lvl="1" indent="0">
              <a:buNone/>
            </a:pPr>
            <a:r>
              <a:rPr lang="en-US" altLang="en-US" dirty="0"/>
              <a:t>Intentional</a:t>
            </a:r>
          </a:p>
          <a:p>
            <a:pPr lvl="2"/>
            <a:r>
              <a:rPr lang="en-US" altLang="en-US" dirty="0"/>
              <a:t>Current </a:t>
            </a:r>
            <a:r>
              <a:rPr lang="en-US" altLang="en-US" dirty="0" err="1"/>
              <a:t>paraphase</a:t>
            </a:r>
            <a:r>
              <a:rPr lang="en-US" altLang="en-US" dirty="0"/>
              <a:t> magnitude 10.72</a:t>
            </a:r>
          </a:p>
          <a:p>
            <a:pPr lvl="2"/>
            <a:r>
              <a:rPr lang="en-US" altLang="en-US" dirty="0"/>
              <a:t>RF Zero at 9.71</a:t>
            </a:r>
          </a:p>
          <a:p>
            <a:pPr lvl="2"/>
            <a:r>
              <a:rPr lang="en-US" altLang="en-US" dirty="0"/>
              <a:t>Beam Zero 9.71</a:t>
            </a:r>
          </a:p>
          <a:p>
            <a:pPr marL="366713" lvl="1" indent="0">
              <a:buNone/>
            </a:pPr>
            <a:endParaRPr lang="en-US" altLang="en-US" sz="1100" dirty="0"/>
          </a:p>
          <a:p>
            <a:pPr marL="366713" lvl="1" indent="0">
              <a:buNone/>
            </a:pPr>
            <a:r>
              <a:rPr lang="en-US" altLang="en-US" dirty="0"/>
              <a:t>Unintentional</a:t>
            </a:r>
          </a:p>
          <a:p>
            <a:pPr lvl="2"/>
            <a:r>
              <a:rPr lang="en-US" altLang="en-US" dirty="0"/>
              <a:t>Gap monitor deviations</a:t>
            </a:r>
          </a:p>
          <a:p>
            <a:pPr lvl="2"/>
            <a:r>
              <a:rPr lang="en-US" altLang="en-US" dirty="0"/>
              <a:t>Passive phase shifter creation minorly inconsistent</a:t>
            </a:r>
          </a:p>
          <a:p>
            <a:pPr lvl="2"/>
            <a:r>
              <a:rPr lang="en-US" altLang="en-US" dirty="0"/>
              <a:t>Minor group delay errors</a:t>
            </a:r>
          </a:p>
          <a:p>
            <a:pPr lvl="2"/>
            <a:endParaRPr lang="en-US" altLang="en-US" dirty="0"/>
          </a:p>
          <a:p>
            <a:pPr lvl="1"/>
            <a:endParaRPr lang="en-US" altLang="en-US" dirty="0"/>
          </a:p>
          <a:p>
            <a:pPr lvl="1"/>
            <a:endParaRPr lang="en-US" altLang="en-US" dirty="0"/>
          </a:p>
          <a:p>
            <a:pPr lvl="1"/>
            <a:endParaRPr lang="en-US" altLang="en-US" dirty="0"/>
          </a:p>
          <a:p>
            <a:pPr lvl="1"/>
            <a:endParaRPr lang="en-US" altLang="en-US"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1269" name="Slide Number Placeholder 5">
            <a:extLst>
              <a:ext uri="{FF2B5EF4-FFF2-40B4-BE49-F238E27FC236}">
                <a16:creationId xmlns:a16="http://schemas.microsoft.com/office/drawing/2014/main" id="{F4C853FA-8368-42D9-BD3B-373282844C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2884F05C-5856-4C09-B486-05DD7416737F}"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3</a:t>
            </a:fld>
            <a:endParaRPr lang="en-US" altLang="en-US" sz="1200">
              <a:solidFill>
                <a:srgbClr val="FEFEFE"/>
              </a:solidFill>
              <a:latin typeface="Arial" panose="020B0604020202020204" pitchFamily="34" charset="0"/>
            </a:endParaRPr>
          </a:p>
        </p:txBody>
      </p:sp>
      <p:sp>
        <p:nvSpPr>
          <p:cNvPr id="11270" name="TextBox 6">
            <a:extLst>
              <a:ext uri="{FF2B5EF4-FFF2-40B4-BE49-F238E27FC236}">
                <a16:creationId xmlns:a16="http://schemas.microsoft.com/office/drawing/2014/main" id="{6F87BA1C-388C-41D2-9634-936C82921F87}"/>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pic>
        <p:nvPicPr>
          <p:cNvPr id="7" name="Picture 6">
            <a:extLst>
              <a:ext uri="{FF2B5EF4-FFF2-40B4-BE49-F238E27FC236}">
                <a16:creationId xmlns:a16="http://schemas.microsoft.com/office/drawing/2014/main" id="{49D77CA3-7188-471C-9589-270FF1F6817B}"/>
              </a:ext>
            </a:extLst>
          </p:cNvPr>
          <p:cNvPicPr>
            <a:picLocks noChangeAspect="1"/>
          </p:cNvPicPr>
          <p:nvPr/>
        </p:nvPicPr>
        <p:blipFill>
          <a:blip r:embed="rId3"/>
          <a:stretch>
            <a:fillRect/>
          </a:stretch>
        </p:blipFill>
        <p:spPr>
          <a:xfrm>
            <a:off x="4876801" y="3632120"/>
            <a:ext cx="3761315" cy="2303543"/>
          </a:xfrm>
          <a:prstGeom prst="rect">
            <a:avLst/>
          </a:prstGeom>
        </p:spPr>
      </p:pic>
      <p:pic>
        <p:nvPicPr>
          <p:cNvPr id="8" name="Picture 7">
            <a:extLst>
              <a:ext uri="{FF2B5EF4-FFF2-40B4-BE49-F238E27FC236}">
                <a16:creationId xmlns:a16="http://schemas.microsoft.com/office/drawing/2014/main" id="{F3016457-DF9F-4162-A300-9C2A2D400483}"/>
              </a:ext>
            </a:extLst>
          </p:cNvPr>
          <p:cNvPicPr>
            <a:picLocks noChangeAspect="1"/>
          </p:cNvPicPr>
          <p:nvPr/>
        </p:nvPicPr>
        <p:blipFill>
          <a:blip r:embed="rId4"/>
          <a:stretch>
            <a:fillRect/>
          </a:stretch>
        </p:blipFill>
        <p:spPr>
          <a:xfrm>
            <a:off x="4894244" y="1073311"/>
            <a:ext cx="3775987" cy="2431890"/>
          </a:xfrm>
          <a:prstGeom prst="rect">
            <a:avLst/>
          </a:prstGeom>
        </p:spPr>
      </p:pic>
    </p:spTree>
    <p:extLst>
      <p:ext uri="{BB962C8B-B14F-4D97-AF65-F5344CB8AC3E}">
        <p14:creationId xmlns:p14="http://schemas.microsoft.com/office/powerpoint/2010/main" val="545389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609E87B-9779-4FD1-A12C-70FF91E8A120}"/>
              </a:ext>
            </a:extLst>
          </p:cNvPr>
          <p:cNvSpPr>
            <a:spLocks noGrp="1"/>
          </p:cNvSpPr>
          <p:nvPr>
            <p:ph type="title"/>
          </p:nvPr>
        </p:nvSpPr>
        <p:spPr/>
        <p:txBody>
          <a:bodyPr/>
          <a:lstStyle/>
          <a:p>
            <a:r>
              <a:rPr lang="en-US" altLang="en-US" sz="3200" dirty="0"/>
              <a:t>Experiment Setup</a:t>
            </a:r>
            <a:br>
              <a:rPr lang="en-US" altLang="en-US" sz="3200" dirty="0"/>
            </a:br>
            <a:br>
              <a:rPr lang="en-US" altLang="en-US" sz="3200" dirty="0"/>
            </a:br>
            <a:endParaRPr lang="en-US" altLang="en-US" sz="2400" dirty="0"/>
          </a:p>
        </p:txBody>
      </p:sp>
      <p:sp>
        <p:nvSpPr>
          <p:cNvPr id="6147" name="Content Placeholder 2">
            <a:extLst>
              <a:ext uri="{FF2B5EF4-FFF2-40B4-BE49-F238E27FC236}">
                <a16:creationId xmlns:a16="http://schemas.microsoft.com/office/drawing/2014/main" id="{FCAC0AFD-E088-493D-9EC5-5072C5E2BFED}"/>
              </a:ext>
            </a:extLst>
          </p:cNvPr>
          <p:cNvSpPr>
            <a:spLocks noGrp="1"/>
          </p:cNvSpPr>
          <p:nvPr>
            <p:ph idx="1"/>
          </p:nvPr>
        </p:nvSpPr>
        <p:spPr>
          <a:xfrm>
            <a:off x="762000" y="1295400"/>
            <a:ext cx="7239000" cy="4537075"/>
          </a:xfrm>
        </p:spPr>
        <p:txBody>
          <a:bodyPr/>
          <a:lstStyle/>
          <a:p>
            <a:pPr lvl="1">
              <a:defRPr/>
            </a:pPr>
            <a:r>
              <a:rPr lang="en-US" dirty="0"/>
              <a:t>Added lengths before loops</a:t>
            </a:r>
          </a:p>
          <a:p>
            <a:pPr lvl="1">
              <a:defRPr/>
            </a:pPr>
            <a:r>
              <a:rPr lang="en-US" dirty="0"/>
              <a:t>Changes in group delay to account for delay errors not accounted for in superposition</a:t>
            </a:r>
          </a:p>
          <a:p>
            <a:pPr lvl="1">
              <a:defRPr/>
            </a:pPr>
            <a:endParaRPr lang="en-US" dirty="0"/>
          </a:p>
          <a:p>
            <a:pPr lvl="1">
              <a:defRPr/>
            </a:pPr>
            <a:endParaRPr lang="en-US" dirty="0"/>
          </a:p>
          <a:p>
            <a:pPr lvl="1">
              <a:defRPr/>
            </a:pPr>
            <a:endParaRPr lang="en-US" dirty="0"/>
          </a:p>
          <a:p>
            <a:pPr lvl="1">
              <a:defRPr/>
            </a:pPr>
            <a:endParaRPr lang="en-US"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5365" name="Slide Number Placeholder 5">
            <a:extLst>
              <a:ext uri="{FF2B5EF4-FFF2-40B4-BE49-F238E27FC236}">
                <a16:creationId xmlns:a16="http://schemas.microsoft.com/office/drawing/2014/main" id="{39159FEA-C603-41F5-AE59-AB0C649476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8B0B859B-04DE-4F22-8D8D-793ECBFD4098}"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30</a:t>
            </a:fld>
            <a:endParaRPr lang="en-US" altLang="en-US" sz="1200">
              <a:solidFill>
                <a:srgbClr val="FEFEFE"/>
              </a:solidFill>
              <a:latin typeface="Arial" panose="020B0604020202020204" pitchFamily="34" charset="0"/>
            </a:endParaRPr>
          </a:p>
        </p:txBody>
      </p:sp>
      <p:sp>
        <p:nvSpPr>
          <p:cNvPr id="15366" name="TextBox 6">
            <a:extLst>
              <a:ext uri="{FF2B5EF4-FFF2-40B4-BE49-F238E27FC236}">
                <a16:creationId xmlns:a16="http://schemas.microsoft.com/office/drawing/2014/main" id="{CC8A7B78-6A47-4500-8363-0EE871E52842}"/>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pic>
        <p:nvPicPr>
          <p:cNvPr id="3" name="Picture 2">
            <a:extLst>
              <a:ext uri="{FF2B5EF4-FFF2-40B4-BE49-F238E27FC236}">
                <a16:creationId xmlns:a16="http://schemas.microsoft.com/office/drawing/2014/main" id="{90AE5DF2-3B29-4F96-AA15-C1D9338FF63D}"/>
              </a:ext>
            </a:extLst>
          </p:cNvPr>
          <p:cNvPicPr>
            <a:picLocks noChangeAspect="1"/>
          </p:cNvPicPr>
          <p:nvPr/>
        </p:nvPicPr>
        <p:blipFill>
          <a:blip r:embed="rId2"/>
          <a:stretch>
            <a:fillRect/>
          </a:stretch>
        </p:blipFill>
        <p:spPr>
          <a:xfrm>
            <a:off x="533400" y="2517001"/>
            <a:ext cx="8112121" cy="3274200"/>
          </a:xfrm>
          <a:prstGeom prst="rect">
            <a:avLst/>
          </a:prstGeom>
        </p:spPr>
      </p:pic>
    </p:spTree>
    <p:extLst>
      <p:ext uri="{BB962C8B-B14F-4D97-AF65-F5344CB8AC3E}">
        <p14:creationId xmlns:p14="http://schemas.microsoft.com/office/powerpoint/2010/main" val="892742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609E87B-9779-4FD1-A12C-70FF91E8A120}"/>
              </a:ext>
            </a:extLst>
          </p:cNvPr>
          <p:cNvSpPr>
            <a:spLocks noGrp="1"/>
          </p:cNvSpPr>
          <p:nvPr>
            <p:ph type="title"/>
          </p:nvPr>
        </p:nvSpPr>
        <p:spPr/>
        <p:txBody>
          <a:bodyPr/>
          <a:lstStyle/>
          <a:p>
            <a:r>
              <a:rPr lang="en-US" altLang="en-US" sz="3200" dirty="0"/>
              <a:t>20 Stations on after corrections</a:t>
            </a:r>
            <a:br>
              <a:rPr lang="en-US" altLang="en-US" sz="3200" dirty="0"/>
            </a:br>
            <a:br>
              <a:rPr lang="en-US" altLang="en-US" sz="3200" dirty="0"/>
            </a:br>
            <a:endParaRPr lang="en-US" altLang="en-US" sz="2400"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5365" name="Slide Number Placeholder 5">
            <a:extLst>
              <a:ext uri="{FF2B5EF4-FFF2-40B4-BE49-F238E27FC236}">
                <a16:creationId xmlns:a16="http://schemas.microsoft.com/office/drawing/2014/main" id="{39159FEA-C603-41F5-AE59-AB0C649476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8B0B859B-04DE-4F22-8D8D-793ECBFD4098}"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31</a:t>
            </a:fld>
            <a:endParaRPr lang="en-US" altLang="en-US" sz="1200">
              <a:solidFill>
                <a:srgbClr val="FEFEFE"/>
              </a:solidFill>
              <a:latin typeface="Arial" panose="020B0604020202020204" pitchFamily="34" charset="0"/>
            </a:endParaRPr>
          </a:p>
        </p:txBody>
      </p:sp>
      <p:sp>
        <p:nvSpPr>
          <p:cNvPr id="15366" name="TextBox 6">
            <a:extLst>
              <a:ext uri="{FF2B5EF4-FFF2-40B4-BE49-F238E27FC236}">
                <a16:creationId xmlns:a16="http://schemas.microsoft.com/office/drawing/2014/main" id="{CC8A7B78-6A47-4500-8363-0EE871E52842}"/>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pic>
        <p:nvPicPr>
          <p:cNvPr id="2" name="Picture 1">
            <a:extLst>
              <a:ext uri="{FF2B5EF4-FFF2-40B4-BE49-F238E27FC236}">
                <a16:creationId xmlns:a16="http://schemas.microsoft.com/office/drawing/2014/main" id="{6839A27D-C47A-4670-A248-BA38584BA42B}"/>
              </a:ext>
            </a:extLst>
          </p:cNvPr>
          <p:cNvPicPr>
            <a:picLocks noChangeAspect="1"/>
          </p:cNvPicPr>
          <p:nvPr/>
        </p:nvPicPr>
        <p:blipFill>
          <a:blip r:embed="rId2"/>
          <a:stretch>
            <a:fillRect/>
          </a:stretch>
        </p:blipFill>
        <p:spPr>
          <a:xfrm>
            <a:off x="609600" y="1372234"/>
            <a:ext cx="6526436" cy="5028565"/>
          </a:xfrm>
          <a:prstGeom prst="rect">
            <a:avLst/>
          </a:prstGeom>
        </p:spPr>
      </p:pic>
      <p:sp>
        <p:nvSpPr>
          <p:cNvPr id="7" name="Content Placeholder 2">
            <a:extLst>
              <a:ext uri="{FF2B5EF4-FFF2-40B4-BE49-F238E27FC236}">
                <a16:creationId xmlns:a16="http://schemas.microsoft.com/office/drawing/2014/main" id="{1A9DA909-F55B-4E06-94F6-51876165F146}"/>
              </a:ext>
            </a:extLst>
          </p:cNvPr>
          <p:cNvSpPr txBox="1">
            <a:spLocks/>
          </p:cNvSpPr>
          <p:nvPr/>
        </p:nvSpPr>
        <p:spPr bwMode="auto">
          <a:xfrm>
            <a:off x="6858000" y="1497012"/>
            <a:ext cx="22860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66713" lvl="1" indent="0">
              <a:buNone/>
            </a:pPr>
            <a:r>
              <a:rPr lang="en-US" altLang="en-US" dirty="0"/>
              <a:t>No Bunch Structure!</a:t>
            </a:r>
          </a:p>
          <a:p>
            <a:pPr marL="366713" lvl="1" indent="0">
              <a:buNone/>
            </a:pPr>
            <a:endParaRPr lang="en-US" altLang="en-US" dirty="0"/>
          </a:p>
          <a:p>
            <a:pPr marL="366713" lvl="1" indent="0">
              <a:buNone/>
            </a:pPr>
            <a:r>
              <a:rPr lang="en-US" dirty="0"/>
              <a:t>Green- (Time),</a:t>
            </a:r>
          </a:p>
          <a:p>
            <a:pPr marL="366713" lvl="1" indent="0">
              <a:buNone/>
            </a:pPr>
            <a:endParaRPr lang="en-US" dirty="0"/>
          </a:p>
          <a:p>
            <a:pPr marL="366713" lvl="1" indent="0">
              <a:buNone/>
            </a:pPr>
            <a:r>
              <a:rPr lang="en-US" dirty="0"/>
              <a:t>Blue-</a:t>
            </a:r>
          </a:p>
          <a:p>
            <a:pPr marL="366713" lvl="1" indent="0">
              <a:buNone/>
            </a:pPr>
            <a:r>
              <a:rPr lang="en-US" dirty="0"/>
              <a:t>(Freq)</a:t>
            </a:r>
            <a:endParaRPr lang="en-US" altLang="en-US" dirty="0"/>
          </a:p>
          <a:p>
            <a:pPr marL="366713" lvl="1" indent="0">
              <a:buFont typeface="Wingdings 2" panose="05020102010507070707" pitchFamily="18" charset="2"/>
              <a:buNone/>
            </a:pPr>
            <a:endParaRPr lang="en-US" altLang="en-US" dirty="0"/>
          </a:p>
          <a:p>
            <a:pPr lvl="1"/>
            <a:endParaRPr lang="en-US" altLang="en-US" dirty="0"/>
          </a:p>
          <a:p>
            <a:pPr lvl="1"/>
            <a:endParaRPr lang="en-US" altLang="en-US" dirty="0"/>
          </a:p>
        </p:txBody>
      </p:sp>
    </p:spTree>
    <p:extLst>
      <p:ext uri="{BB962C8B-B14F-4D97-AF65-F5344CB8AC3E}">
        <p14:creationId xmlns:p14="http://schemas.microsoft.com/office/powerpoint/2010/main" val="2562944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609E87B-9779-4FD1-A12C-70FF91E8A120}"/>
              </a:ext>
            </a:extLst>
          </p:cNvPr>
          <p:cNvSpPr>
            <a:spLocks noGrp="1"/>
          </p:cNvSpPr>
          <p:nvPr>
            <p:ph type="title"/>
          </p:nvPr>
        </p:nvSpPr>
        <p:spPr/>
        <p:txBody>
          <a:bodyPr/>
          <a:lstStyle/>
          <a:p>
            <a:r>
              <a:rPr lang="en-US" altLang="en-US" sz="3200" dirty="0"/>
              <a:t>20 Stations on after corrections</a:t>
            </a:r>
            <a:br>
              <a:rPr lang="en-US" altLang="en-US" sz="3200" dirty="0"/>
            </a:br>
            <a:br>
              <a:rPr lang="en-US" altLang="en-US" sz="3200" dirty="0"/>
            </a:br>
            <a:endParaRPr lang="en-US" altLang="en-US" sz="2400"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5365" name="Slide Number Placeholder 5">
            <a:extLst>
              <a:ext uri="{FF2B5EF4-FFF2-40B4-BE49-F238E27FC236}">
                <a16:creationId xmlns:a16="http://schemas.microsoft.com/office/drawing/2014/main" id="{39159FEA-C603-41F5-AE59-AB0C649476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8B0B859B-04DE-4F22-8D8D-793ECBFD4098}"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32</a:t>
            </a:fld>
            <a:endParaRPr lang="en-US" altLang="en-US" sz="1200">
              <a:solidFill>
                <a:srgbClr val="FEFEFE"/>
              </a:solidFill>
              <a:latin typeface="Arial" panose="020B0604020202020204" pitchFamily="34" charset="0"/>
            </a:endParaRPr>
          </a:p>
        </p:txBody>
      </p:sp>
      <p:sp>
        <p:nvSpPr>
          <p:cNvPr id="15366" name="TextBox 6">
            <a:extLst>
              <a:ext uri="{FF2B5EF4-FFF2-40B4-BE49-F238E27FC236}">
                <a16:creationId xmlns:a16="http://schemas.microsoft.com/office/drawing/2014/main" id="{CC8A7B78-6A47-4500-8363-0EE871E52842}"/>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pic>
        <p:nvPicPr>
          <p:cNvPr id="3" name="Picture 2">
            <a:extLst>
              <a:ext uri="{FF2B5EF4-FFF2-40B4-BE49-F238E27FC236}">
                <a16:creationId xmlns:a16="http://schemas.microsoft.com/office/drawing/2014/main" id="{F4BFA10D-6FC2-4B03-BC2D-FF0B9AC73BEB}"/>
              </a:ext>
            </a:extLst>
          </p:cNvPr>
          <p:cNvPicPr>
            <a:picLocks noChangeAspect="1"/>
          </p:cNvPicPr>
          <p:nvPr/>
        </p:nvPicPr>
        <p:blipFill>
          <a:blip r:embed="rId2"/>
          <a:stretch>
            <a:fillRect/>
          </a:stretch>
        </p:blipFill>
        <p:spPr>
          <a:xfrm>
            <a:off x="533400" y="1219200"/>
            <a:ext cx="6583687" cy="5138991"/>
          </a:xfrm>
          <a:prstGeom prst="rect">
            <a:avLst/>
          </a:prstGeom>
        </p:spPr>
      </p:pic>
      <p:sp>
        <p:nvSpPr>
          <p:cNvPr id="7" name="Content Placeholder 2">
            <a:extLst>
              <a:ext uri="{FF2B5EF4-FFF2-40B4-BE49-F238E27FC236}">
                <a16:creationId xmlns:a16="http://schemas.microsoft.com/office/drawing/2014/main" id="{6032F941-5809-4381-9538-AAA7A8A05EEA}"/>
              </a:ext>
            </a:extLst>
          </p:cNvPr>
          <p:cNvSpPr txBox="1">
            <a:spLocks/>
          </p:cNvSpPr>
          <p:nvPr/>
        </p:nvSpPr>
        <p:spPr bwMode="auto">
          <a:xfrm>
            <a:off x="6858001" y="1497012"/>
            <a:ext cx="198624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66713" lvl="1" indent="0">
              <a:buNone/>
            </a:pPr>
            <a:r>
              <a:rPr lang="en-US" altLang="en-US" dirty="0"/>
              <a:t>No Bunch Structure!</a:t>
            </a:r>
          </a:p>
          <a:p>
            <a:pPr marL="366713" lvl="1" indent="0">
              <a:buFont typeface="Wingdings 2" panose="05020102010507070707" pitchFamily="18" charset="2"/>
              <a:buNone/>
            </a:pPr>
            <a:endParaRPr lang="en-US" altLang="en-US" dirty="0"/>
          </a:p>
          <a:p>
            <a:pPr lvl="1"/>
            <a:endParaRPr lang="en-US" altLang="en-US" dirty="0"/>
          </a:p>
          <a:p>
            <a:pPr lvl="1"/>
            <a:endParaRPr lang="en-US" altLang="en-US" dirty="0"/>
          </a:p>
        </p:txBody>
      </p:sp>
    </p:spTree>
    <p:extLst>
      <p:ext uri="{BB962C8B-B14F-4D97-AF65-F5344CB8AC3E}">
        <p14:creationId xmlns:p14="http://schemas.microsoft.com/office/powerpoint/2010/main" val="2722437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609E87B-9779-4FD1-A12C-70FF91E8A120}"/>
              </a:ext>
            </a:extLst>
          </p:cNvPr>
          <p:cNvSpPr>
            <a:spLocks noGrp="1"/>
          </p:cNvSpPr>
          <p:nvPr>
            <p:ph type="title"/>
          </p:nvPr>
        </p:nvSpPr>
        <p:spPr/>
        <p:txBody>
          <a:bodyPr/>
          <a:lstStyle/>
          <a:p>
            <a:r>
              <a:rPr lang="en-US" altLang="en-US" sz="3200" dirty="0"/>
              <a:t>Conclusions</a:t>
            </a:r>
            <a:br>
              <a:rPr lang="en-US" altLang="en-US" sz="3200" dirty="0"/>
            </a:br>
            <a:br>
              <a:rPr lang="en-US" altLang="en-US" sz="3200" dirty="0"/>
            </a:br>
            <a:endParaRPr lang="en-US" altLang="en-US" sz="2400" dirty="0"/>
          </a:p>
        </p:txBody>
      </p:sp>
      <p:sp>
        <p:nvSpPr>
          <p:cNvPr id="6147" name="Content Placeholder 2">
            <a:extLst>
              <a:ext uri="{FF2B5EF4-FFF2-40B4-BE49-F238E27FC236}">
                <a16:creationId xmlns:a16="http://schemas.microsoft.com/office/drawing/2014/main" id="{FCAC0AFD-E088-493D-9EC5-5072C5E2BFED}"/>
              </a:ext>
            </a:extLst>
          </p:cNvPr>
          <p:cNvSpPr>
            <a:spLocks noGrp="1"/>
          </p:cNvSpPr>
          <p:nvPr>
            <p:ph idx="1"/>
          </p:nvPr>
        </p:nvSpPr>
        <p:spPr>
          <a:xfrm>
            <a:off x="762000" y="1295400"/>
            <a:ext cx="7239000" cy="4537075"/>
          </a:xfrm>
        </p:spPr>
        <p:txBody>
          <a:bodyPr/>
          <a:lstStyle/>
          <a:p>
            <a:pPr marL="366713" lvl="1" indent="0">
              <a:buNone/>
              <a:defRPr/>
            </a:pPr>
            <a:r>
              <a:rPr lang="en-US" dirty="0"/>
              <a:t>Current Status</a:t>
            </a:r>
          </a:p>
          <a:p>
            <a:pPr lvl="1">
              <a:defRPr/>
            </a:pPr>
            <a:r>
              <a:rPr lang="en-US" dirty="0"/>
              <a:t>All 10+ degree errors have been corrected</a:t>
            </a:r>
          </a:p>
          <a:p>
            <a:pPr lvl="1">
              <a:defRPr/>
            </a:pPr>
            <a:r>
              <a:rPr lang="en-US" dirty="0"/>
              <a:t>Stations are within 5 degrees of design</a:t>
            </a:r>
          </a:p>
          <a:p>
            <a:pPr lvl="1">
              <a:defRPr/>
            </a:pPr>
            <a:endParaRPr lang="en-US" dirty="0"/>
          </a:p>
          <a:p>
            <a:pPr marL="366713" lvl="1" indent="0">
              <a:buNone/>
              <a:defRPr/>
            </a:pPr>
            <a:r>
              <a:rPr lang="en-US" dirty="0"/>
              <a:t>Looking ahead</a:t>
            </a:r>
          </a:p>
          <a:p>
            <a:pPr lvl="1">
              <a:defRPr/>
            </a:pPr>
            <a:r>
              <a:rPr lang="en-US" dirty="0"/>
              <a:t>Global phase and amplitude loops are necessary</a:t>
            </a:r>
          </a:p>
          <a:p>
            <a:pPr lvl="2">
              <a:defRPr/>
            </a:pPr>
            <a:r>
              <a:rPr lang="en-US" dirty="0"/>
              <a:t>Magnitude circuit is in the works</a:t>
            </a:r>
          </a:p>
          <a:p>
            <a:pPr lvl="2">
              <a:defRPr/>
            </a:pPr>
            <a:r>
              <a:rPr lang="en-US" dirty="0"/>
              <a:t>We are looking into phase shifters</a:t>
            </a:r>
          </a:p>
          <a:p>
            <a:pPr lvl="1">
              <a:defRPr/>
            </a:pPr>
            <a:r>
              <a:rPr lang="en-US" dirty="0" err="1"/>
              <a:t>Paraphase</a:t>
            </a:r>
            <a:r>
              <a:rPr lang="en-US" dirty="0"/>
              <a:t> angle and injection remains unexplained</a:t>
            </a:r>
          </a:p>
          <a:p>
            <a:pPr lvl="1">
              <a:defRPr/>
            </a:pPr>
            <a:r>
              <a:rPr lang="en-US" dirty="0"/>
              <a:t>Present curves are not adiabatic</a:t>
            </a:r>
          </a:p>
          <a:p>
            <a:pPr lvl="1">
              <a:defRPr/>
            </a:pPr>
            <a:endParaRPr lang="en-US" dirty="0"/>
          </a:p>
          <a:p>
            <a:pPr lvl="1">
              <a:defRPr/>
            </a:pPr>
            <a:endParaRPr lang="en-US" dirty="0"/>
          </a:p>
          <a:p>
            <a:pPr lvl="1">
              <a:defRPr/>
            </a:pPr>
            <a:endParaRPr lang="en-US" dirty="0"/>
          </a:p>
          <a:p>
            <a:pPr lvl="1">
              <a:defRPr/>
            </a:pPr>
            <a:endParaRPr lang="en-US" dirty="0"/>
          </a:p>
          <a:p>
            <a:pPr lvl="1">
              <a:defRPr/>
            </a:pPr>
            <a:endParaRPr lang="en-US"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5365" name="Slide Number Placeholder 5">
            <a:extLst>
              <a:ext uri="{FF2B5EF4-FFF2-40B4-BE49-F238E27FC236}">
                <a16:creationId xmlns:a16="http://schemas.microsoft.com/office/drawing/2014/main" id="{39159FEA-C603-41F5-AE59-AB0C649476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8B0B859B-04DE-4F22-8D8D-793ECBFD4098}"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33</a:t>
            </a:fld>
            <a:endParaRPr lang="en-US" altLang="en-US" sz="1200">
              <a:solidFill>
                <a:srgbClr val="FEFEFE"/>
              </a:solidFill>
              <a:latin typeface="Arial" panose="020B0604020202020204" pitchFamily="34" charset="0"/>
            </a:endParaRPr>
          </a:p>
        </p:txBody>
      </p:sp>
      <p:sp>
        <p:nvSpPr>
          <p:cNvPr id="15366" name="TextBox 6">
            <a:extLst>
              <a:ext uri="{FF2B5EF4-FFF2-40B4-BE49-F238E27FC236}">
                <a16:creationId xmlns:a16="http://schemas.microsoft.com/office/drawing/2014/main" id="{CC8A7B78-6A47-4500-8363-0EE871E52842}"/>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E201839-C11F-481F-9D15-E77ADCEA5B0B}"/>
              </a:ext>
            </a:extLst>
          </p:cNvPr>
          <p:cNvSpPr>
            <a:spLocks noGrp="1"/>
          </p:cNvSpPr>
          <p:nvPr>
            <p:ph type="title"/>
          </p:nvPr>
        </p:nvSpPr>
        <p:spPr/>
        <p:txBody>
          <a:bodyPr/>
          <a:lstStyle/>
          <a:p>
            <a:r>
              <a:rPr lang="en-US" altLang="en-US" sz="3200" dirty="0"/>
              <a:t>PC1OFF</a:t>
            </a:r>
            <a:br>
              <a:rPr lang="en-US" altLang="en-US" sz="3200" dirty="0"/>
            </a:br>
            <a:br>
              <a:rPr lang="en-US" altLang="en-US" sz="3200" dirty="0"/>
            </a:br>
            <a:endParaRPr lang="en-US" altLang="en-US" sz="2400" dirty="0"/>
          </a:p>
        </p:txBody>
      </p:sp>
      <p:sp>
        <p:nvSpPr>
          <p:cNvPr id="11267" name="Content Placeholder 2">
            <a:extLst>
              <a:ext uri="{FF2B5EF4-FFF2-40B4-BE49-F238E27FC236}">
                <a16:creationId xmlns:a16="http://schemas.microsoft.com/office/drawing/2014/main" id="{9976FE2E-8F4C-488F-8694-5A5B0FE0FFB8}"/>
              </a:ext>
            </a:extLst>
          </p:cNvPr>
          <p:cNvSpPr>
            <a:spLocks noGrp="1"/>
          </p:cNvSpPr>
          <p:nvPr>
            <p:ph idx="1"/>
          </p:nvPr>
        </p:nvSpPr>
        <p:spPr>
          <a:xfrm>
            <a:off x="762000" y="1295400"/>
            <a:ext cx="7058025" cy="4537075"/>
          </a:xfrm>
        </p:spPr>
        <p:txBody>
          <a:bodyPr/>
          <a:lstStyle/>
          <a:p>
            <a:pPr lvl="1"/>
            <a:r>
              <a:rPr lang="en-US" altLang="en-US" dirty="0"/>
              <a:t>Phase errors in the Booster RF</a:t>
            </a:r>
          </a:p>
          <a:p>
            <a:pPr lvl="1"/>
            <a:endParaRPr lang="en-US" altLang="en-US" dirty="0"/>
          </a:p>
          <a:p>
            <a:pPr lvl="1"/>
            <a:endParaRPr lang="en-US" altLang="en-US"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1269" name="Slide Number Placeholder 5">
            <a:extLst>
              <a:ext uri="{FF2B5EF4-FFF2-40B4-BE49-F238E27FC236}">
                <a16:creationId xmlns:a16="http://schemas.microsoft.com/office/drawing/2014/main" id="{F4C853FA-8368-42D9-BD3B-373282844C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2884F05C-5856-4C09-B486-05DD7416737F}"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4</a:t>
            </a:fld>
            <a:endParaRPr lang="en-US" altLang="en-US" sz="1200">
              <a:solidFill>
                <a:srgbClr val="FEFEFE"/>
              </a:solidFill>
              <a:latin typeface="Arial" panose="020B0604020202020204" pitchFamily="34" charset="0"/>
            </a:endParaRPr>
          </a:p>
        </p:txBody>
      </p:sp>
      <p:sp>
        <p:nvSpPr>
          <p:cNvPr id="11270" name="TextBox 6">
            <a:extLst>
              <a:ext uri="{FF2B5EF4-FFF2-40B4-BE49-F238E27FC236}">
                <a16:creationId xmlns:a16="http://schemas.microsoft.com/office/drawing/2014/main" id="{6F87BA1C-388C-41D2-9634-936C82921F87}"/>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pic>
        <p:nvPicPr>
          <p:cNvPr id="5" name="Picture 4">
            <a:extLst>
              <a:ext uri="{FF2B5EF4-FFF2-40B4-BE49-F238E27FC236}">
                <a16:creationId xmlns:a16="http://schemas.microsoft.com/office/drawing/2014/main" id="{C48F0878-BC8B-434B-BE46-B6E68863B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 y="1295400"/>
            <a:ext cx="5993333" cy="4921250"/>
          </a:xfrm>
          <a:prstGeom prst="rect">
            <a:avLst/>
          </a:prstGeom>
        </p:spPr>
      </p:pic>
      <p:sp>
        <p:nvSpPr>
          <p:cNvPr id="8" name="Content Placeholder 2">
            <a:extLst>
              <a:ext uri="{FF2B5EF4-FFF2-40B4-BE49-F238E27FC236}">
                <a16:creationId xmlns:a16="http://schemas.microsoft.com/office/drawing/2014/main" id="{E97C5EBC-1120-4554-801C-7FD3B857EF4B}"/>
              </a:ext>
            </a:extLst>
          </p:cNvPr>
          <p:cNvSpPr txBox="1">
            <a:spLocks/>
          </p:cNvSpPr>
          <p:nvPr/>
        </p:nvSpPr>
        <p:spPr bwMode="auto">
          <a:xfrm>
            <a:off x="6172200" y="1489074"/>
            <a:ext cx="259584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66713" lvl="1" indent="0">
              <a:buNone/>
            </a:pPr>
            <a:r>
              <a:rPr lang="en-US" altLang="en-US" dirty="0"/>
              <a:t>RF SUM Green</a:t>
            </a:r>
          </a:p>
          <a:p>
            <a:pPr marL="366713" lvl="1" indent="0">
              <a:buNone/>
            </a:pPr>
            <a:r>
              <a:rPr lang="en-US" altLang="en-US" dirty="0"/>
              <a:t>Fan Out Yellow</a:t>
            </a:r>
          </a:p>
          <a:p>
            <a:pPr marL="366713" lvl="1" indent="0">
              <a:buNone/>
            </a:pPr>
            <a:r>
              <a:rPr lang="en-US" altLang="en-US" dirty="0"/>
              <a:t>Fan Back Red</a:t>
            </a:r>
          </a:p>
          <a:p>
            <a:pPr marL="366713" lvl="1" indent="0">
              <a:buNone/>
            </a:pPr>
            <a:endParaRPr lang="en-US" altLang="en-US" dirty="0"/>
          </a:p>
          <a:p>
            <a:pPr marL="366713" lvl="1" indent="0">
              <a:buNone/>
            </a:pPr>
            <a:r>
              <a:rPr lang="en-US" altLang="en-US" dirty="0" err="1"/>
              <a:t>Paraphase</a:t>
            </a:r>
            <a:r>
              <a:rPr lang="en-US" altLang="en-US" dirty="0"/>
              <a:t> after 9.71 is in excess of 180</a:t>
            </a:r>
          </a:p>
          <a:p>
            <a:pPr marL="366713" lvl="1" indent="0">
              <a:buFont typeface="Wingdings 2" panose="05020102010507070707" pitchFamily="18" charset="2"/>
              <a:buNone/>
            </a:pPr>
            <a:endParaRPr lang="en-US" altLang="en-US" dirty="0"/>
          </a:p>
          <a:p>
            <a:pPr lvl="1"/>
            <a:endParaRPr lang="en-US" altLang="en-US" dirty="0"/>
          </a:p>
          <a:p>
            <a:pPr lvl="1"/>
            <a:endParaRPr lang="en-US" altLang="en-US" dirty="0"/>
          </a:p>
        </p:txBody>
      </p:sp>
    </p:spTree>
    <p:extLst>
      <p:ext uri="{BB962C8B-B14F-4D97-AF65-F5344CB8AC3E}">
        <p14:creationId xmlns:p14="http://schemas.microsoft.com/office/powerpoint/2010/main" val="396277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E201839-C11F-481F-9D15-E77ADCEA5B0B}"/>
              </a:ext>
            </a:extLst>
          </p:cNvPr>
          <p:cNvSpPr>
            <a:spLocks noGrp="1"/>
          </p:cNvSpPr>
          <p:nvPr>
            <p:ph type="title"/>
          </p:nvPr>
        </p:nvSpPr>
        <p:spPr/>
        <p:txBody>
          <a:bodyPr/>
          <a:lstStyle/>
          <a:p>
            <a:r>
              <a:rPr lang="en-US" altLang="en-US" sz="3200" dirty="0"/>
              <a:t>PC1OFF</a:t>
            </a:r>
            <a:br>
              <a:rPr lang="en-US" altLang="en-US" sz="3200" dirty="0"/>
            </a:br>
            <a:br>
              <a:rPr lang="en-US" altLang="en-US" sz="3200" dirty="0"/>
            </a:br>
            <a:endParaRPr lang="en-US" altLang="en-US" sz="2400" dirty="0"/>
          </a:p>
        </p:txBody>
      </p:sp>
      <p:sp>
        <p:nvSpPr>
          <p:cNvPr id="11267" name="Content Placeholder 2">
            <a:extLst>
              <a:ext uri="{FF2B5EF4-FFF2-40B4-BE49-F238E27FC236}">
                <a16:creationId xmlns:a16="http://schemas.microsoft.com/office/drawing/2014/main" id="{9976FE2E-8F4C-488F-8694-5A5B0FE0FFB8}"/>
              </a:ext>
            </a:extLst>
          </p:cNvPr>
          <p:cNvSpPr>
            <a:spLocks noGrp="1"/>
          </p:cNvSpPr>
          <p:nvPr>
            <p:ph idx="1"/>
          </p:nvPr>
        </p:nvSpPr>
        <p:spPr>
          <a:xfrm>
            <a:off x="762000" y="1295400"/>
            <a:ext cx="7058025" cy="4537075"/>
          </a:xfrm>
        </p:spPr>
        <p:txBody>
          <a:bodyPr/>
          <a:lstStyle/>
          <a:p>
            <a:pPr lvl="1"/>
            <a:endParaRPr lang="en-US" altLang="en-US" dirty="0"/>
          </a:p>
          <a:p>
            <a:pPr lvl="1"/>
            <a:endParaRPr lang="en-US" altLang="en-US"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1269" name="Slide Number Placeholder 5">
            <a:extLst>
              <a:ext uri="{FF2B5EF4-FFF2-40B4-BE49-F238E27FC236}">
                <a16:creationId xmlns:a16="http://schemas.microsoft.com/office/drawing/2014/main" id="{F4C853FA-8368-42D9-BD3B-373282844C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2884F05C-5856-4C09-B486-05DD7416737F}"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5</a:t>
            </a:fld>
            <a:endParaRPr lang="en-US" altLang="en-US" sz="1200">
              <a:solidFill>
                <a:srgbClr val="FEFEFE"/>
              </a:solidFill>
              <a:latin typeface="Arial" panose="020B0604020202020204" pitchFamily="34" charset="0"/>
            </a:endParaRPr>
          </a:p>
        </p:txBody>
      </p:sp>
      <p:sp>
        <p:nvSpPr>
          <p:cNvPr id="11270" name="TextBox 6">
            <a:extLst>
              <a:ext uri="{FF2B5EF4-FFF2-40B4-BE49-F238E27FC236}">
                <a16:creationId xmlns:a16="http://schemas.microsoft.com/office/drawing/2014/main" id="{6F87BA1C-388C-41D2-9634-936C82921F87}"/>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pic>
        <p:nvPicPr>
          <p:cNvPr id="2" name="Picture 1">
            <a:extLst>
              <a:ext uri="{FF2B5EF4-FFF2-40B4-BE49-F238E27FC236}">
                <a16:creationId xmlns:a16="http://schemas.microsoft.com/office/drawing/2014/main" id="{B5274CB0-6E2F-4E84-98DE-81A67CC53FC6}"/>
              </a:ext>
            </a:extLst>
          </p:cNvPr>
          <p:cNvPicPr>
            <a:picLocks noChangeAspect="1"/>
          </p:cNvPicPr>
          <p:nvPr/>
        </p:nvPicPr>
        <p:blipFill>
          <a:blip r:embed="rId3"/>
          <a:stretch>
            <a:fillRect/>
          </a:stretch>
        </p:blipFill>
        <p:spPr>
          <a:xfrm>
            <a:off x="609600" y="1512689"/>
            <a:ext cx="7058025" cy="4315390"/>
          </a:xfrm>
          <a:prstGeom prst="rect">
            <a:avLst/>
          </a:prstGeom>
        </p:spPr>
      </p:pic>
    </p:spTree>
    <p:extLst>
      <p:ext uri="{BB962C8B-B14F-4D97-AF65-F5344CB8AC3E}">
        <p14:creationId xmlns:p14="http://schemas.microsoft.com/office/powerpoint/2010/main" val="408470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6D7B5B6-42A5-4761-AD93-50DFED021FF8}"/>
              </a:ext>
            </a:extLst>
          </p:cNvPr>
          <p:cNvSpPr>
            <a:spLocks noGrp="1"/>
          </p:cNvSpPr>
          <p:nvPr>
            <p:ph type="title"/>
          </p:nvPr>
        </p:nvSpPr>
        <p:spPr>
          <a:xfrm>
            <a:off x="1042988" y="1027113"/>
            <a:ext cx="7024687" cy="1143000"/>
          </a:xfrm>
        </p:spPr>
        <p:txBody>
          <a:bodyPr/>
          <a:lstStyle/>
          <a:p>
            <a:r>
              <a:rPr lang="en-US" altLang="en-US" sz="3200" dirty="0"/>
              <a:t>PC1OFF</a:t>
            </a:r>
            <a:br>
              <a:rPr lang="en-US" altLang="en-US" sz="3200" dirty="0"/>
            </a:br>
            <a:br>
              <a:rPr lang="en-US" altLang="en-US" sz="3200" dirty="0"/>
            </a:br>
            <a:endParaRPr lang="en-US" altLang="en-US" sz="2400"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3317" name="Slide Number Placeholder 5">
            <a:extLst>
              <a:ext uri="{FF2B5EF4-FFF2-40B4-BE49-F238E27FC236}">
                <a16:creationId xmlns:a16="http://schemas.microsoft.com/office/drawing/2014/main" id="{BA77C3A9-7D52-421F-A86F-EA63F31904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BCBC446D-61DD-48D8-9E1B-52F3C6196C50}"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6</a:t>
            </a:fld>
            <a:endParaRPr lang="en-US" altLang="en-US" sz="1200">
              <a:solidFill>
                <a:srgbClr val="FEFEFE"/>
              </a:solidFill>
              <a:latin typeface="Arial" panose="020B0604020202020204" pitchFamily="34" charset="0"/>
            </a:endParaRPr>
          </a:p>
        </p:txBody>
      </p:sp>
      <p:sp>
        <p:nvSpPr>
          <p:cNvPr id="13318" name="TextBox 6">
            <a:extLst>
              <a:ext uri="{FF2B5EF4-FFF2-40B4-BE49-F238E27FC236}">
                <a16:creationId xmlns:a16="http://schemas.microsoft.com/office/drawing/2014/main" id="{6CBAD060-E0DF-4517-9440-9FB6962B98C9}"/>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pic>
        <p:nvPicPr>
          <p:cNvPr id="2050" name="Picture 2" descr="https://www-bd.fnal.gov/Elog/api/get/file/binary?fileId=158351">
            <a:extLst>
              <a:ext uri="{FF2B5EF4-FFF2-40B4-BE49-F238E27FC236}">
                <a16:creationId xmlns:a16="http://schemas.microsoft.com/office/drawing/2014/main" id="{9063EBBE-D2FA-4AC6-9982-82090A305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51" y="1301750"/>
            <a:ext cx="4152437" cy="3575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bd.fnal.gov/Elog/api/get/file/binary?fileId=158357">
            <a:extLst>
              <a:ext uri="{FF2B5EF4-FFF2-40B4-BE49-F238E27FC236}">
                <a16:creationId xmlns:a16="http://schemas.microsoft.com/office/drawing/2014/main" id="{E3BD12BD-61DE-404C-AE92-FFB526FCE9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7052" y="1301750"/>
            <a:ext cx="4152437" cy="35750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EA2EA744-11C8-459F-B7E5-1851AEEE9360}"/>
              </a:ext>
            </a:extLst>
          </p:cNvPr>
          <p:cNvCxnSpPr>
            <a:cxnSpLocks/>
          </p:cNvCxnSpPr>
          <p:nvPr/>
        </p:nvCxnSpPr>
        <p:spPr>
          <a:xfrm flipV="1">
            <a:off x="1600200" y="3962400"/>
            <a:ext cx="3657600" cy="12954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C510B45-53AF-47C6-AA95-6CB349918ED0}"/>
              </a:ext>
            </a:extLst>
          </p:cNvPr>
          <p:cNvCxnSpPr>
            <a:cxnSpLocks/>
          </p:cNvCxnSpPr>
          <p:nvPr/>
        </p:nvCxnSpPr>
        <p:spPr>
          <a:xfrm flipH="1" flipV="1">
            <a:off x="1042988" y="3886200"/>
            <a:ext cx="557212" cy="13716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6222027D-D259-453C-91DB-F18A43CB22CD}"/>
              </a:ext>
            </a:extLst>
          </p:cNvPr>
          <p:cNvSpPr>
            <a:spLocks noGrp="1"/>
          </p:cNvSpPr>
          <p:nvPr>
            <p:ph idx="1"/>
          </p:nvPr>
        </p:nvSpPr>
        <p:spPr>
          <a:xfrm>
            <a:off x="762000" y="5272087"/>
            <a:ext cx="7058025" cy="803275"/>
          </a:xfrm>
        </p:spPr>
        <p:txBody>
          <a:bodyPr/>
          <a:lstStyle/>
          <a:p>
            <a:pPr lvl="1"/>
            <a:r>
              <a:rPr lang="en-US" altLang="en-US" dirty="0"/>
              <a:t>RF Sum goes through a waist </a:t>
            </a:r>
          </a:p>
          <a:p>
            <a:pPr lvl="1"/>
            <a:r>
              <a:rPr lang="en-US" altLang="en-US" dirty="0"/>
              <a:t>RWM mirrors waist</a:t>
            </a:r>
          </a:p>
          <a:p>
            <a:pPr lvl="1"/>
            <a:endParaRPr lang="en-US" altLang="en-US" dirty="0"/>
          </a:p>
          <a:p>
            <a:pPr lvl="1"/>
            <a:endParaRPr lang="en-US" altLang="en-US" dirty="0"/>
          </a:p>
        </p:txBody>
      </p:sp>
    </p:spTree>
    <p:extLst>
      <p:ext uri="{BB962C8B-B14F-4D97-AF65-F5344CB8AC3E}">
        <p14:creationId xmlns:p14="http://schemas.microsoft.com/office/powerpoint/2010/main" val="3566268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609E87B-9779-4FD1-A12C-70FF91E8A120}"/>
              </a:ext>
            </a:extLst>
          </p:cNvPr>
          <p:cNvSpPr>
            <a:spLocks noGrp="1"/>
          </p:cNvSpPr>
          <p:nvPr>
            <p:ph type="title"/>
          </p:nvPr>
        </p:nvSpPr>
        <p:spPr/>
        <p:txBody>
          <a:bodyPr/>
          <a:lstStyle/>
          <a:p>
            <a:r>
              <a:rPr lang="en-US" altLang="en-US" sz="3200" dirty="0"/>
              <a:t>1</a:t>
            </a:r>
            <a:r>
              <a:rPr lang="en-US" altLang="en-US" sz="3200" baseline="30000" dirty="0"/>
              <a:t>st</a:t>
            </a:r>
            <a:r>
              <a:rPr lang="en-US" altLang="en-US" sz="3200" dirty="0"/>
              <a:t> Experiment Setup</a:t>
            </a:r>
            <a:br>
              <a:rPr lang="en-US" altLang="en-US" sz="3200" dirty="0"/>
            </a:br>
            <a:br>
              <a:rPr lang="en-US" altLang="en-US" sz="3200" dirty="0"/>
            </a:br>
            <a:endParaRPr lang="en-US" altLang="en-US" sz="2400" dirty="0"/>
          </a:p>
        </p:txBody>
      </p:sp>
      <p:sp>
        <p:nvSpPr>
          <p:cNvPr id="6147" name="Content Placeholder 2">
            <a:extLst>
              <a:ext uri="{FF2B5EF4-FFF2-40B4-BE49-F238E27FC236}">
                <a16:creationId xmlns:a16="http://schemas.microsoft.com/office/drawing/2014/main" id="{FCAC0AFD-E088-493D-9EC5-5072C5E2BFED}"/>
              </a:ext>
            </a:extLst>
          </p:cNvPr>
          <p:cNvSpPr>
            <a:spLocks noGrp="1"/>
          </p:cNvSpPr>
          <p:nvPr>
            <p:ph idx="1"/>
          </p:nvPr>
        </p:nvSpPr>
        <p:spPr>
          <a:xfrm>
            <a:off x="762000" y="1295400"/>
            <a:ext cx="7239000" cy="4537075"/>
          </a:xfrm>
        </p:spPr>
        <p:txBody>
          <a:bodyPr/>
          <a:lstStyle/>
          <a:p>
            <a:pPr marL="366713" lvl="1" indent="0">
              <a:buNone/>
              <a:defRPr/>
            </a:pPr>
            <a:r>
              <a:rPr lang="en-US" dirty="0"/>
              <a:t>Purpose: To remove bunch structure given two balanced stations</a:t>
            </a:r>
          </a:p>
          <a:p>
            <a:pPr lvl="1">
              <a:defRPr/>
            </a:pPr>
            <a:r>
              <a:rPr lang="en-US" dirty="0"/>
              <a:t>Matched amplitudes of all stations</a:t>
            </a:r>
          </a:p>
          <a:p>
            <a:pPr lvl="1">
              <a:defRPr/>
            </a:pPr>
            <a:r>
              <a:rPr lang="en-US" dirty="0"/>
              <a:t>Two stations on at a time</a:t>
            </a:r>
          </a:p>
          <a:p>
            <a:pPr lvl="2">
              <a:defRPr/>
            </a:pPr>
            <a:r>
              <a:rPr lang="en-US" dirty="0"/>
              <a:t>Station 3&amp;4 used as reference</a:t>
            </a:r>
          </a:p>
          <a:p>
            <a:pPr lvl="1">
              <a:defRPr/>
            </a:pPr>
            <a:r>
              <a:rPr lang="en-US" dirty="0"/>
              <a:t>Sum A+B module inserted DC offset in phase shifter</a:t>
            </a:r>
          </a:p>
          <a:p>
            <a:pPr lvl="2">
              <a:defRPr/>
            </a:pPr>
            <a:r>
              <a:rPr lang="en-US" dirty="0"/>
              <a:t>1V=45 Degrees</a:t>
            </a:r>
          </a:p>
          <a:p>
            <a:pPr lvl="2">
              <a:defRPr/>
            </a:pPr>
            <a:endParaRPr lang="en-US" dirty="0"/>
          </a:p>
          <a:p>
            <a:pPr lvl="1">
              <a:defRPr/>
            </a:pPr>
            <a:r>
              <a:rPr lang="en-US" dirty="0"/>
              <a:t>PC1OF fixed at 9.72</a:t>
            </a:r>
          </a:p>
          <a:p>
            <a:pPr lvl="1">
              <a:defRPr/>
            </a:pPr>
            <a:r>
              <a:rPr lang="en-US" dirty="0"/>
              <a:t>Normal frequency curve</a:t>
            </a:r>
          </a:p>
          <a:p>
            <a:pPr lvl="1">
              <a:defRPr/>
            </a:pPr>
            <a:r>
              <a:rPr lang="en-US" dirty="0"/>
              <a:t>Balancer off</a:t>
            </a:r>
          </a:p>
          <a:p>
            <a:pPr lvl="1">
              <a:defRPr/>
            </a:pPr>
            <a:r>
              <a:rPr lang="en-US" dirty="0"/>
              <a:t>Flattened APG before capture</a:t>
            </a:r>
          </a:p>
          <a:p>
            <a:pPr lvl="2">
              <a:defRPr/>
            </a:pPr>
            <a:endParaRPr lang="en-US" dirty="0"/>
          </a:p>
          <a:p>
            <a:pPr lvl="1">
              <a:defRPr/>
            </a:pPr>
            <a:endParaRPr lang="en-US" dirty="0"/>
          </a:p>
          <a:p>
            <a:pPr lvl="1">
              <a:defRPr/>
            </a:pPr>
            <a:endParaRPr lang="en-US" dirty="0"/>
          </a:p>
          <a:p>
            <a:pPr lvl="1">
              <a:defRPr/>
            </a:pPr>
            <a:endParaRPr lang="en-US" dirty="0"/>
          </a:p>
          <a:p>
            <a:pPr lvl="1">
              <a:defRPr/>
            </a:pPr>
            <a:endParaRPr lang="en-US"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5365" name="Slide Number Placeholder 5">
            <a:extLst>
              <a:ext uri="{FF2B5EF4-FFF2-40B4-BE49-F238E27FC236}">
                <a16:creationId xmlns:a16="http://schemas.microsoft.com/office/drawing/2014/main" id="{39159FEA-C603-41F5-AE59-AB0C649476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8B0B859B-04DE-4F22-8D8D-793ECBFD4098}"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7</a:t>
            </a:fld>
            <a:endParaRPr lang="en-US" altLang="en-US" sz="1200">
              <a:solidFill>
                <a:srgbClr val="FEFEFE"/>
              </a:solidFill>
              <a:latin typeface="Arial" panose="020B0604020202020204" pitchFamily="34" charset="0"/>
            </a:endParaRPr>
          </a:p>
        </p:txBody>
      </p:sp>
      <p:sp>
        <p:nvSpPr>
          <p:cNvPr id="15366" name="TextBox 6">
            <a:extLst>
              <a:ext uri="{FF2B5EF4-FFF2-40B4-BE49-F238E27FC236}">
                <a16:creationId xmlns:a16="http://schemas.microsoft.com/office/drawing/2014/main" id="{CC8A7B78-6A47-4500-8363-0EE871E52842}"/>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spTree>
    <p:extLst>
      <p:ext uri="{BB962C8B-B14F-4D97-AF65-F5344CB8AC3E}">
        <p14:creationId xmlns:p14="http://schemas.microsoft.com/office/powerpoint/2010/main" val="582908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E201839-C11F-481F-9D15-E77ADCEA5B0B}"/>
              </a:ext>
            </a:extLst>
          </p:cNvPr>
          <p:cNvSpPr>
            <a:spLocks noGrp="1"/>
          </p:cNvSpPr>
          <p:nvPr>
            <p:ph type="title"/>
          </p:nvPr>
        </p:nvSpPr>
        <p:spPr/>
        <p:txBody>
          <a:bodyPr/>
          <a:lstStyle/>
          <a:p>
            <a:r>
              <a:rPr lang="en-US" altLang="en-US" sz="3200" dirty="0"/>
              <a:t>First Experiment</a:t>
            </a:r>
            <a:br>
              <a:rPr lang="en-US" altLang="en-US" sz="3200" dirty="0"/>
            </a:br>
            <a:br>
              <a:rPr lang="en-US" altLang="en-US" sz="3200" dirty="0"/>
            </a:br>
            <a:endParaRPr lang="en-US" altLang="en-US" sz="2400" dirty="0"/>
          </a:p>
        </p:txBody>
      </p:sp>
      <p:sp>
        <p:nvSpPr>
          <p:cNvPr id="11267" name="Content Placeholder 2">
            <a:extLst>
              <a:ext uri="{FF2B5EF4-FFF2-40B4-BE49-F238E27FC236}">
                <a16:creationId xmlns:a16="http://schemas.microsoft.com/office/drawing/2014/main" id="{9976FE2E-8F4C-488F-8694-5A5B0FE0FFB8}"/>
              </a:ext>
            </a:extLst>
          </p:cNvPr>
          <p:cNvSpPr>
            <a:spLocks noGrp="1"/>
          </p:cNvSpPr>
          <p:nvPr>
            <p:ph idx="1"/>
          </p:nvPr>
        </p:nvSpPr>
        <p:spPr>
          <a:xfrm>
            <a:off x="762000" y="1295400"/>
            <a:ext cx="7058025" cy="4537075"/>
          </a:xfrm>
        </p:spPr>
        <p:txBody>
          <a:bodyPr/>
          <a:lstStyle/>
          <a:p>
            <a:pPr lvl="1"/>
            <a:endParaRPr lang="en-US" altLang="en-US" dirty="0"/>
          </a:p>
          <a:p>
            <a:pPr lvl="1"/>
            <a:endParaRPr lang="en-US" altLang="en-US"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1269" name="Slide Number Placeholder 5">
            <a:extLst>
              <a:ext uri="{FF2B5EF4-FFF2-40B4-BE49-F238E27FC236}">
                <a16:creationId xmlns:a16="http://schemas.microsoft.com/office/drawing/2014/main" id="{F4C853FA-8368-42D9-BD3B-373282844C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2884F05C-5856-4C09-B486-05DD7416737F}"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8</a:t>
            </a:fld>
            <a:endParaRPr lang="en-US" altLang="en-US" sz="1200">
              <a:solidFill>
                <a:srgbClr val="FEFEFE"/>
              </a:solidFill>
              <a:latin typeface="Arial" panose="020B0604020202020204" pitchFamily="34" charset="0"/>
            </a:endParaRPr>
          </a:p>
        </p:txBody>
      </p:sp>
      <p:sp>
        <p:nvSpPr>
          <p:cNvPr id="11270" name="TextBox 6">
            <a:extLst>
              <a:ext uri="{FF2B5EF4-FFF2-40B4-BE49-F238E27FC236}">
                <a16:creationId xmlns:a16="http://schemas.microsoft.com/office/drawing/2014/main" id="{6F87BA1C-388C-41D2-9634-936C82921F87}"/>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pic>
        <p:nvPicPr>
          <p:cNvPr id="7" name="Picture 6">
            <a:extLst>
              <a:ext uri="{FF2B5EF4-FFF2-40B4-BE49-F238E27FC236}">
                <a16:creationId xmlns:a16="http://schemas.microsoft.com/office/drawing/2014/main" id="{DB780880-8528-4D5F-99CE-58817088AD58}"/>
              </a:ext>
            </a:extLst>
          </p:cNvPr>
          <p:cNvPicPr>
            <a:picLocks noChangeAspect="1"/>
          </p:cNvPicPr>
          <p:nvPr/>
        </p:nvPicPr>
        <p:blipFill>
          <a:blip r:embed="rId3"/>
          <a:stretch>
            <a:fillRect/>
          </a:stretch>
        </p:blipFill>
        <p:spPr>
          <a:xfrm>
            <a:off x="539253" y="4677084"/>
            <a:ext cx="7995147" cy="1791897"/>
          </a:xfrm>
          <a:prstGeom prst="rect">
            <a:avLst/>
          </a:prstGeom>
        </p:spPr>
      </p:pic>
      <p:pic>
        <p:nvPicPr>
          <p:cNvPr id="8" name="Picture 7">
            <a:extLst>
              <a:ext uri="{FF2B5EF4-FFF2-40B4-BE49-F238E27FC236}">
                <a16:creationId xmlns:a16="http://schemas.microsoft.com/office/drawing/2014/main" id="{1A75D6DC-54F2-495D-9B27-1FE27CAAC0DF}"/>
              </a:ext>
            </a:extLst>
          </p:cNvPr>
          <p:cNvPicPr>
            <a:picLocks noChangeAspect="1"/>
          </p:cNvPicPr>
          <p:nvPr/>
        </p:nvPicPr>
        <p:blipFill>
          <a:blip r:embed="rId4"/>
          <a:stretch>
            <a:fillRect/>
          </a:stretch>
        </p:blipFill>
        <p:spPr>
          <a:xfrm>
            <a:off x="539253" y="1248891"/>
            <a:ext cx="8037101" cy="3246909"/>
          </a:xfrm>
          <a:prstGeom prst="rect">
            <a:avLst/>
          </a:prstGeom>
        </p:spPr>
      </p:pic>
    </p:spTree>
    <p:extLst>
      <p:ext uri="{BB962C8B-B14F-4D97-AF65-F5344CB8AC3E}">
        <p14:creationId xmlns:p14="http://schemas.microsoft.com/office/powerpoint/2010/main" val="2820006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E201839-C11F-481F-9D15-E77ADCEA5B0B}"/>
              </a:ext>
            </a:extLst>
          </p:cNvPr>
          <p:cNvSpPr>
            <a:spLocks noGrp="1"/>
          </p:cNvSpPr>
          <p:nvPr>
            <p:ph type="title"/>
          </p:nvPr>
        </p:nvSpPr>
        <p:spPr/>
        <p:txBody>
          <a:bodyPr/>
          <a:lstStyle/>
          <a:p>
            <a:r>
              <a:rPr lang="en-US" altLang="en-US" sz="3200" dirty="0"/>
              <a:t>First Experiment</a:t>
            </a:r>
            <a:br>
              <a:rPr lang="en-US" altLang="en-US" sz="3200" dirty="0"/>
            </a:br>
            <a:br>
              <a:rPr lang="en-US" altLang="en-US" sz="3200" dirty="0"/>
            </a:br>
            <a:endParaRPr lang="en-US" altLang="en-US" sz="2400" dirty="0"/>
          </a:p>
        </p:txBody>
      </p:sp>
      <p:sp>
        <p:nvSpPr>
          <p:cNvPr id="11267" name="Content Placeholder 2">
            <a:extLst>
              <a:ext uri="{FF2B5EF4-FFF2-40B4-BE49-F238E27FC236}">
                <a16:creationId xmlns:a16="http://schemas.microsoft.com/office/drawing/2014/main" id="{9976FE2E-8F4C-488F-8694-5A5B0FE0FFB8}"/>
              </a:ext>
            </a:extLst>
          </p:cNvPr>
          <p:cNvSpPr>
            <a:spLocks noGrp="1"/>
          </p:cNvSpPr>
          <p:nvPr>
            <p:ph idx="1"/>
          </p:nvPr>
        </p:nvSpPr>
        <p:spPr>
          <a:xfrm>
            <a:off x="762000" y="1295400"/>
            <a:ext cx="7058025" cy="4537075"/>
          </a:xfrm>
        </p:spPr>
        <p:txBody>
          <a:bodyPr/>
          <a:lstStyle/>
          <a:p>
            <a:pPr lvl="1"/>
            <a:r>
              <a:rPr lang="en-US" altLang="en-US" dirty="0"/>
              <a:t>Before </a:t>
            </a:r>
            <a:r>
              <a:rPr lang="en-US" altLang="en-US" dirty="0" err="1"/>
              <a:t>paraphase</a:t>
            </a:r>
            <a:r>
              <a:rPr lang="en-US" altLang="en-US" dirty="0"/>
              <a:t> bunch structure removal</a:t>
            </a:r>
          </a:p>
          <a:p>
            <a:pPr lvl="1"/>
            <a:r>
              <a:rPr lang="en-US" altLang="en-US" dirty="0"/>
              <a:t>PC1OF 10.133 Left</a:t>
            </a:r>
          </a:p>
          <a:p>
            <a:pPr lvl="1"/>
            <a:r>
              <a:rPr lang="en-US" altLang="en-US" dirty="0"/>
              <a:t>PC1OF 9.72 Right (with station corrections)</a:t>
            </a:r>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marL="366713" lvl="1" indent="0">
              <a:buNone/>
              <a:defRPr/>
            </a:pPr>
            <a:r>
              <a:rPr lang="en-US" dirty="0"/>
              <a:t>Green- RWM(Time), Blue(FT)</a:t>
            </a:r>
          </a:p>
          <a:p>
            <a:pPr lvl="1">
              <a:defRPr/>
            </a:pPr>
            <a:endParaRPr lang="en-US" dirty="0"/>
          </a:p>
          <a:p>
            <a:pPr lvl="1"/>
            <a:endParaRPr lang="en-US" altLang="en-US" dirty="0"/>
          </a:p>
          <a:p>
            <a:pPr lvl="1"/>
            <a:endParaRPr lang="en-US" altLang="en-US" dirty="0"/>
          </a:p>
          <a:p>
            <a:pPr lvl="1"/>
            <a:endParaRPr lang="en-US" altLang="en-US" dirty="0"/>
          </a:p>
        </p:txBody>
      </p:sp>
      <p:sp>
        <p:nvSpPr>
          <p:cNvPr id="6148" name="Footer Placeholder 4">
            <a:extLst>
              <a:ext uri="{FF2B5EF4-FFF2-40B4-BE49-F238E27FC236}">
                <a16:creationId xmlns:a16="http://schemas.microsoft.com/office/drawing/2014/main" id="{319AD032-00B6-4E18-BE98-C9533FE893C9}"/>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accent1"/>
                </a:solidFill>
                <a:latin typeface="Arial" charset="0"/>
              </a:defRPr>
            </a:lvl1pPr>
            <a:lvl2pPr marL="742950" indent="-285750" eaLnBrk="0" hangingPunct="0">
              <a:defRPr sz="2800">
                <a:solidFill>
                  <a:schemeClr val="accent1"/>
                </a:solidFill>
                <a:latin typeface="Arial" charset="0"/>
              </a:defRPr>
            </a:lvl2pPr>
            <a:lvl3pPr marL="1143000" indent="-228600" eaLnBrk="0" hangingPunct="0">
              <a:defRPr sz="2800">
                <a:solidFill>
                  <a:schemeClr val="accent1"/>
                </a:solidFill>
                <a:latin typeface="Arial" charset="0"/>
              </a:defRPr>
            </a:lvl3pPr>
            <a:lvl4pPr marL="1600200" indent="-228600" eaLnBrk="0" hangingPunct="0">
              <a:defRPr sz="2800">
                <a:solidFill>
                  <a:schemeClr val="accent1"/>
                </a:solidFill>
                <a:latin typeface="Arial" charset="0"/>
              </a:defRPr>
            </a:lvl4pPr>
            <a:lvl5pPr marL="2057400" indent="-228600" eaLnBrk="0" hangingPunct="0">
              <a:defRPr sz="2800">
                <a:solidFill>
                  <a:schemeClr val="accent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800">
                <a:solidFill>
                  <a:schemeClr val="accent1"/>
                </a:solidFill>
                <a:latin typeface="Arial" charset="0"/>
              </a:defRPr>
            </a:lvl9pPr>
          </a:lstStyle>
          <a:p>
            <a:pPr eaLnBrk="1" hangingPunct="1">
              <a:buFont typeface="Wingdings" pitchFamily="2" charset="2"/>
              <a:buNone/>
              <a:defRPr/>
            </a:pPr>
            <a:r>
              <a:rPr lang="en-US" sz="1200" dirty="0"/>
              <a:t>Fermi AD/RF</a:t>
            </a:r>
          </a:p>
        </p:txBody>
      </p:sp>
      <p:sp>
        <p:nvSpPr>
          <p:cNvPr id="11269" name="Slide Number Placeholder 5">
            <a:extLst>
              <a:ext uri="{FF2B5EF4-FFF2-40B4-BE49-F238E27FC236}">
                <a16:creationId xmlns:a16="http://schemas.microsoft.com/office/drawing/2014/main" id="{F4C853FA-8368-42D9-BD3B-373282844C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Clr>
                <a:schemeClr val="tx1"/>
              </a:buClr>
              <a:buSzPct val="75000"/>
              <a:buFont typeface="Wingdings" panose="05000000000000000000" pitchFamily="2" charset="2"/>
              <a:buNone/>
            </a:pPr>
            <a:fld id="{2884F05C-5856-4C09-B486-05DD7416737F}" type="slidenum">
              <a:rPr lang="en-US" altLang="en-US" sz="1200" smtClean="0">
                <a:solidFill>
                  <a:srgbClr val="FEFEFE"/>
                </a:solidFill>
                <a:latin typeface="Arial" panose="020B0604020202020204" pitchFamily="34" charset="0"/>
              </a:rPr>
              <a:pPr>
                <a:buClr>
                  <a:schemeClr val="tx1"/>
                </a:buClr>
                <a:buSzPct val="75000"/>
                <a:buFont typeface="Wingdings" panose="05000000000000000000" pitchFamily="2" charset="2"/>
                <a:buNone/>
              </a:pPr>
              <a:t>9</a:t>
            </a:fld>
            <a:endParaRPr lang="en-US" altLang="en-US" sz="1200">
              <a:solidFill>
                <a:srgbClr val="FEFEFE"/>
              </a:solidFill>
              <a:latin typeface="Arial" panose="020B0604020202020204" pitchFamily="34" charset="0"/>
            </a:endParaRPr>
          </a:p>
        </p:txBody>
      </p:sp>
      <p:sp>
        <p:nvSpPr>
          <p:cNvPr id="11270" name="TextBox 6">
            <a:extLst>
              <a:ext uri="{FF2B5EF4-FFF2-40B4-BE49-F238E27FC236}">
                <a16:creationId xmlns:a16="http://schemas.microsoft.com/office/drawing/2014/main" id="{6F87BA1C-388C-41D2-9634-936C82921F87}"/>
              </a:ext>
            </a:extLst>
          </p:cNvPr>
          <p:cNvSpPr txBox="1">
            <a:spLocks noChangeArrowheads="1"/>
          </p:cNvSpPr>
          <p:nvPr/>
        </p:nvSpPr>
        <p:spPr bwMode="auto">
          <a:xfrm>
            <a:off x="5257800" y="22860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panose="05000000000000000000" pitchFamily="2" charset="2"/>
              <a:buNone/>
            </a:pPr>
            <a:r>
              <a:rPr lang="en-US" altLang="en-US" sz="1200">
                <a:solidFill>
                  <a:schemeClr val="bg1"/>
                </a:solidFill>
              </a:rPr>
              <a:t>Phase Measurements For Booster RF</a:t>
            </a:r>
            <a:endParaRPr lang="en-US" altLang="en-US" sz="1200">
              <a:solidFill>
                <a:schemeClr val="bg1"/>
              </a:solidFill>
              <a:latin typeface="Arial" panose="020B0604020202020204" pitchFamily="34" charset="0"/>
            </a:endParaRPr>
          </a:p>
        </p:txBody>
      </p:sp>
      <p:pic>
        <p:nvPicPr>
          <p:cNvPr id="3" name="Picture 2">
            <a:extLst>
              <a:ext uri="{FF2B5EF4-FFF2-40B4-BE49-F238E27FC236}">
                <a16:creationId xmlns:a16="http://schemas.microsoft.com/office/drawing/2014/main" id="{55D24FDF-7503-4033-9E21-1C3BC4341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28" y="2608262"/>
            <a:ext cx="4017846" cy="3101181"/>
          </a:xfrm>
          <a:prstGeom prst="rect">
            <a:avLst/>
          </a:prstGeom>
        </p:spPr>
      </p:pic>
      <p:pic>
        <p:nvPicPr>
          <p:cNvPr id="10" name="Picture 9">
            <a:extLst>
              <a:ext uri="{FF2B5EF4-FFF2-40B4-BE49-F238E27FC236}">
                <a16:creationId xmlns:a16="http://schemas.microsoft.com/office/drawing/2014/main" id="{3477D7E8-0635-47D9-B712-01318EDA3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608261"/>
            <a:ext cx="4067122" cy="3101181"/>
          </a:xfrm>
          <a:prstGeom prst="rect">
            <a:avLst/>
          </a:prstGeom>
        </p:spPr>
      </p:pic>
    </p:spTree>
    <p:extLst>
      <p:ext uri="{BB962C8B-B14F-4D97-AF65-F5344CB8AC3E}">
        <p14:creationId xmlns:p14="http://schemas.microsoft.com/office/powerpoint/2010/main" val="847285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ttempt 1">
      <a:dk1>
        <a:sysClr val="windowText" lastClr="000000"/>
      </a:dk1>
      <a:lt1>
        <a:sysClr val="window" lastClr="FFFFFF"/>
      </a:lt1>
      <a:dk2>
        <a:srgbClr val="5B6973"/>
      </a:dk2>
      <a:lt2>
        <a:srgbClr val="E7ECED"/>
      </a:lt2>
      <a:accent1>
        <a:srgbClr val="285B60"/>
      </a:accent1>
      <a:accent2>
        <a:srgbClr val="59B0B9"/>
      </a:accent2>
      <a:accent3>
        <a:srgbClr val="285B60"/>
      </a:accent3>
      <a:accent4>
        <a:srgbClr val="B77BB4"/>
      </a:accent4>
      <a:accent5>
        <a:srgbClr val="285B60"/>
      </a:accent5>
      <a:accent6>
        <a:srgbClr val="A98D63"/>
      </a:accent6>
      <a:hlink>
        <a:srgbClr val="26CBEC"/>
      </a:hlink>
      <a:folHlink>
        <a:srgbClr val="598C8C"/>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6748</TotalTime>
  <Words>1552</Words>
  <Application>Microsoft Office PowerPoint</Application>
  <PresentationFormat>On-screen Show (4:3)</PresentationFormat>
  <Paragraphs>511</Paragraphs>
  <Slides>33</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Calibri</vt:lpstr>
      <vt:lpstr>Century Gothic</vt:lpstr>
      <vt:lpstr>Wingdings</vt:lpstr>
      <vt:lpstr>Wingdings 2</vt:lpstr>
      <vt:lpstr>Austin</vt:lpstr>
      <vt:lpstr>Worksheet</vt:lpstr>
      <vt:lpstr>Phase Measurements For Booster RF</vt:lpstr>
      <vt:lpstr>Introduction  </vt:lpstr>
      <vt:lpstr>Introduction  </vt:lpstr>
      <vt:lpstr>PC1OFF  </vt:lpstr>
      <vt:lpstr>PC1OFF  </vt:lpstr>
      <vt:lpstr>PC1OFF  </vt:lpstr>
      <vt:lpstr>1st Experiment Setup  </vt:lpstr>
      <vt:lpstr>First Experiment  </vt:lpstr>
      <vt:lpstr>First Experiment  </vt:lpstr>
      <vt:lpstr>First Experiment Results  </vt:lpstr>
      <vt:lpstr>Methods of Error  </vt:lpstr>
      <vt:lpstr>Alignment measurements  </vt:lpstr>
      <vt:lpstr>Alignment Changes  </vt:lpstr>
      <vt:lpstr>Booster Fanout System  </vt:lpstr>
      <vt:lpstr>Brass Box  </vt:lpstr>
      <vt:lpstr>Brass Box  </vt:lpstr>
      <vt:lpstr>Brass Box Measurements </vt:lpstr>
      <vt:lpstr>Closed Loop Errors  </vt:lpstr>
      <vt:lpstr>Gap monitor  </vt:lpstr>
      <vt:lpstr>Normal Gap monitor  </vt:lpstr>
      <vt:lpstr>Blown Gap monitor  </vt:lpstr>
      <vt:lpstr>BRF09DS Gap monitor  </vt:lpstr>
      <vt:lpstr>Gap Monitor Measurements  Before </vt:lpstr>
      <vt:lpstr>After Changes  </vt:lpstr>
      <vt:lpstr>Gap Monitor Changes  </vt:lpstr>
      <vt:lpstr>Delay Line  </vt:lpstr>
      <vt:lpstr>Delay Line  </vt:lpstr>
      <vt:lpstr>2nd Experiment Setup  </vt:lpstr>
      <vt:lpstr>Fanout changes  </vt:lpstr>
      <vt:lpstr>Experiment Setup  </vt:lpstr>
      <vt:lpstr>20 Stations on after corrections  </vt:lpstr>
      <vt:lpstr>20 Stations on after corrections  </vt:lpstr>
      <vt:lpstr>Conclusions  </vt:lpstr>
    </vt:vector>
  </TitlesOfParts>
  <Company>IASTED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IASTED</dc:creator>
  <cp:lastModifiedBy>Victor M. Grzelak x2074 15986N</cp:lastModifiedBy>
  <cp:revision>199</cp:revision>
  <cp:lastPrinted>2018-11-08T15:45:53Z</cp:lastPrinted>
  <dcterms:created xsi:type="dcterms:W3CDTF">2001-12-11T23:34:17Z</dcterms:created>
  <dcterms:modified xsi:type="dcterms:W3CDTF">2018-11-08T19:15:17Z</dcterms:modified>
</cp:coreProperties>
</file>