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1"/>
  </p:sldMasterIdLst>
  <p:notesMasterIdLst>
    <p:notesMasterId r:id="rId51"/>
  </p:notesMasterIdLst>
  <p:handoutMasterIdLst>
    <p:handoutMasterId r:id="rId52"/>
  </p:handoutMasterIdLst>
  <p:sldIdLst>
    <p:sldId id="294" r:id="rId2"/>
    <p:sldId id="922" r:id="rId3"/>
    <p:sldId id="873" r:id="rId4"/>
    <p:sldId id="890" r:id="rId5"/>
    <p:sldId id="859" r:id="rId6"/>
    <p:sldId id="852" r:id="rId7"/>
    <p:sldId id="919" r:id="rId8"/>
    <p:sldId id="860" r:id="rId9"/>
    <p:sldId id="861" r:id="rId10"/>
    <p:sldId id="862" r:id="rId11"/>
    <p:sldId id="856" r:id="rId12"/>
    <p:sldId id="863" r:id="rId13"/>
    <p:sldId id="879" r:id="rId14"/>
    <p:sldId id="868" r:id="rId15"/>
    <p:sldId id="869" r:id="rId16"/>
    <p:sldId id="867" r:id="rId17"/>
    <p:sldId id="870" r:id="rId18"/>
    <p:sldId id="880" r:id="rId19"/>
    <p:sldId id="881" r:id="rId20"/>
    <p:sldId id="878" r:id="rId21"/>
    <p:sldId id="891" r:id="rId22"/>
    <p:sldId id="871" r:id="rId23"/>
    <p:sldId id="899" r:id="rId24"/>
    <p:sldId id="897" r:id="rId25"/>
    <p:sldId id="874" r:id="rId26"/>
    <p:sldId id="896" r:id="rId27"/>
    <p:sldId id="872" r:id="rId28"/>
    <p:sldId id="895" r:id="rId29"/>
    <p:sldId id="901" r:id="rId30"/>
    <p:sldId id="893" r:id="rId31"/>
    <p:sldId id="908" r:id="rId32"/>
    <p:sldId id="910" r:id="rId33"/>
    <p:sldId id="907" r:id="rId34"/>
    <p:sldId id="924" r:id="rId35"/>
    <p:sldId id="905" r:id="rId36"/>
    <p:sldId id="914" r:id="rId37"/>
    <p:sldId id="912" r:id="rId38"/>
    <p:sldId id="866" r:id="rId39"/>
    <p:sldId id="921" r:id="rId40"/>
    <p:sldId id="906" r:id="rId41"/>
    <p:sldId id="900" r:id="rId42"/>
    <p:sldId id="909" r:id="rId43"/>
    <p:sldId id="903" r:id="rId44"/>
    <p:sldId id="923" r:id="rId45"/>
    <p:sldId id="916" r:id="rId46"/>
    <p:sldId id="918" r:id="rId47"/>
    <p:sldId id="925" r:id="rId48"/>
    <p:sldId id="913" r:id="rId49"/>
    <p:sldId id="915" r:id="rId50"/>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p:defaultTextStyle>
  <p:extLst>
    <p:ext uri="{EFAFB233-063F-42B5-8137-9DF3F51BA10A}">
      <p15:sldGuideLst xmlns:p15="http://schemas.microsoft.com/office/powerpoint/2012/main">
        <p15:guide id="1" orient="horz" pos="4142">
          <p15:clr>
            <a:srgbClr val="A4A3A4"/>
          </p15:clr>
        </p15:guide>
        <p15:guide id="2" orient="horz" pos="4027">
          <p15:clr>
            <a:srgbClr val="A4A3A4"/>
          </p15:clr>
        </p15:guide>
        <p15:guide id="3" orient="horz" pos="1698">
          <p15:clr>
            <a:srgbClr val="A4A3A4"/>
          </p15:clr>
        </p15:guide>
        <p15:guide id="4" orient="horz" pos="152">
          <p15:clr>
            <a:srgbClr val="A4A3A4"/>
          </p15:clr>
        </p15:guide>
        <p15:guide id="5" orient="horz" pos="2790">
          <p15:clr>
            <a:srgbClr val="A4A3A4"/>
          </p15:clr>
        </p15:guide>
        <p15:guide id="6" orient="horz" pos="604">
          <p15:clr>
            <a:srgbClr val="A4A3A4"/>
          </p15:clr>
        </p15:guide>
        <p15:guide id="7" pos="5616">
          <p15:clr>
            <a:srgbClr val="A4A3A4"/>
          </p15:clr>
        </p15:guide>
        <p15:guide id="8" pos="136">
          <p15:clr>
            <a:srgbClr val="A4A3A4"/>
          </p15:clr>
        </p15:guide>
        <p15:guide id="9" pos="589">
          <p15:clr>
            <a:srgbClr val="A4A3A4"/>
          </p15:clr>
        </p15:guide>
        <p15:guide id="10" pos="4453">
          <p15:clr>
            <a:srgbClr val="A4A3A4"/>
          </p15:clr>
        </p15:guide>
        <p15:guide id="11" pos="5163">
          <p15:clr>
            <a:srgbClr val="A4A3A4"/>
          </p15:clr>
        </p15:guide>
        <p15:guide id="12" pos="4632">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0000"/>
    <a:srgbClr val="505050"/>
    <a:srgbClr val="50504E"/>
    <a:srgbClr val="4E4E4E"/>
    <a:srgbClr val="404040"/>
    <a:srgbClr val="004C97"/>
    <a:srgbClr val="63666A"/>
    <a:srgbClr val="99D6EA"/>
    <a:srgbClr val="A7A8AA"/>
    <a:srgbClr val="00308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snapToObjects="1" showGuides="1">
      <p:cViewPr varScale="1">
        <p:scale>
          <a:sx n="130" d="100"/>
          <a:sy n="130" d="100"/>
        </p:scale>
        <p:origin x="990" y="72"/>
      </p:cViewPr>
      <p:guideLst>
        <p:guide orient="horz" pos="4142"/>
        <p:guide orient="horz" pos="4027"/>
        <p:guide orient="horz" pos="1698"/>
        <p:guide orient="horz" pos="152"/>
        <p:guide orient="horz" pos="2790"/>
        <p:guide orient="horz" pos="604"/>
        <p:guide pos="5616"/>
        <p:guide pos="136"/>
        <p:guide pos="589"/>
        <p:guide pos="4453"/>
        <p:guide pos="5163"/>
        <p:guide pos="4632"/>
      </p:guideLst>
    </p:cSldViewPr>
  </p:slideViewPr>
  <p:notesTextViewPr>
    <p:cViewPr>
      <p:scale>
        <a:sx n="100" d="100"/>
        <a:sy n="100" d="100"/>
      </p:scale>
      <p:origin x="0" y="0"/>
    </p:cViewPr>
  </p:notesTextViewPr>
  <p:notesViewPr>
    <p:cSldViewPr snapToGrid="0" snapToObjects="1"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diagrams/_rels/data1.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24.png"/><Relationship Id="rId1" Type="http://schemas.openxmlformats.org/officeDocument/2006/relationships/image" Target="../media/image17.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24.png"/><Relationship Id="rId1" Type="http://schemas.openxmlformats.org/officeDocument/2006/relationships/image" Target="../media/image17.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E498239-0ACE-4CAD-BA0E-B676A5C60483}" type="doc">
      <dgm:prSet loTypeId="urn:microsoft.com/office/officeart/2005/8/layout/vList4" loCatId="list" qsTypeId="urn:microsoft.com/office/officeart/2005/8/quickstyle/simple1" qsCatId="simple" csTypeId="urn:microsoft.com/office/officeart/2005/8/colors/colorful1" csCatId="colorful" phldr="1"/>
      <dgm:spPr/>
      <dgm:t>
        <a:bodyPr/>
        <a:lstStyle/>
        <a:p>
          <a:endParaRPr lang="en-US"/>
        </a:p>
      </dgm:t>
    </dgm:pt>
    <dgm:pt modelId="{754730EB-0805-4538-9446-0485A134FA20}">
      <dgm:prSet phldrT="[Text]" custT="1"/>
      <dgm:spPr>
        <a:noFill/>
      </dgm:spPr>
      <dgm:t>
        <a:bodyPr/>
        <a:lstStyle/>
        <a:p>
          <a:r>
            <a:rPr lang="en-US" sz="1600" b="1" u="sng" dirty="0">
              <a:solidFill>
                <a:srgbClr val="505050"/>
              </a:solidFill>
            </a:rPr>
            <a:t>Continental Electronics Corporation Solid State Modulator</a:t>
          </a:r>
        </a:p>
      </dgm:t>
    </dgm:pt>
    <dgm:pt modelId="{D4F03747-9437-4F68-80AA-22DA8292DBB4}" type="parTrans" cxnId="{066C9EA9-5944-49E1-BE9A-EB5280835477}">
      <dgm:prSet/>
      <dgm:spPr/>
      <dgm:t>
        <a:bodyPr/>
        <a:lstStyle/>
        <a:p>
          <a:endParaRPr lang="en-US"/>
        </a:p>
      </dgm:t>
    </dgm:pt>
    <dgm:pt modelId="{3F8A3A07-49D6-48AC-8357-5BA6D24C9C97}" type="sibTrans" cxnId="{066C9EA9-5944-49E1-BE9A-EB5280835477}">
      <dgm:prSet/>
      <dgm:spPr/>
      <dgm:t>
        <a:bodyPr/>
        <a:lstStyle/>
        <a:p>
          <a:endParaRPr lang="en-US"/>
        </a:p>
      </dgm:t>
    </dgm:pt>
    <dgm:pt modelId="{257C8E40-2871-4884-8AB9-F3E27D04D3CC}">
      <dgm:prSet phldrT="[Text]" custT="1"/>
      <dgm:spPr>
        <a:noFill/>
      </dgm:spPr>
      <dgm:t>
        <a:bodyPr/>
        <a:lstStyle/>
        <a:p>
          <a:r>
            <a:rPr lang="en-US" sz="1200" dirty="0">
              <a:solidFill>
                <a:srgbClr val="505050"/>
              </a:solidFill>
            </a:rPr>
            <a:t>Initial studies indicate that the design may work</a:t>
          </a:r>
        </a:p>
      </dgm:t>
    </dgm:pt>
    <dgm:pt modelId="{DE6A42B0-EF1E-4DA8-B11E-450B0A8AED51}" type="parTrans" cxnId="{A4D4F994-12E7-4594-B08D-D6A1897172BA}">
      <dgm:prSet/>
      <dgm:spPr/>
      <dgm:t>
        <a:bodyPr/>
        <a:lstStyle/>
        <a:p>
          <a:endParaRPr lang="en-US"/>
        </a:p>
      </dgm:t>
    </dgm:pt>
    <dgm:pt modelId="{6DB09CA3-A8CB-4ADA-922B-ECED0708C2C7}" type="sibTrans" cxnId="{A4D4F994-12E7-4594-B08D-D6A1897172BA}">
      <dgm:prSet/>
      <dgm:spPr/>
      <dgm:t>
        <a:bodyPr/>
        <a:lstStyle/>
        <a:p>
          <a:endParaRPr lang="en-US"/>
        </a:p>
      </dgm:t>
    </dgm:pt>
    <dgm:pt modelId="{9BEC61FC-EFEB-49B3-8231-A3E52C1B8165}">
      <dgm:prSet phldrT="[Text]" custT="1"/>
      <dgm:spPr>
        <a:noFill/>
      </dgm:spPr>
      <dgm:t>
        <a:bodyPr/>
        <a:lstStyle/>
        <a:p>
          <a:r>
            <a:rPr lang="en-US" sz="1600" b="1" u="sng" dirty="0">
              <a:solidFill>
                <a:srgbClr val="505050"/>
              </a:solidFill>
            </a:rPr>
            <a:t>SLAC F1 Marx Modulator</a:t>
          </a:r>
        </a:p>
      </dgm:t>
    </dgm:pt>
    <dgm:pt modelId="{FB0EA787-8542-4D56-AF93-7F6FC7DC5E5B}" type="parTrans" cxnId="{0A367169-B99F-404C-ACF3-543E61E1B4FD}">
      <dgm:prSet/>
      <dgm:spPr/>
      <dgm:t>
        <a:bodyPr/>
        <a:lstStyle/>
        <a:p>
          <a:endParaRPr lang="en-US"/>
        </a:p>
      </dgm:t>
    </dgm:pt>
    <dgm:pt modelId="{494F07B3-3D5B-4F54-9776-A2BFC387EB51}" type="sibTrans" cxnId="{0A367169-B99F-404C-ACF3-543E61E1B4FD}">
      <dgm:prSet/>
      <dgm:spPr/>
      <dgm:t>
        <a:bodyPr/>
        <a:lstStyle/>
        <a:p>
          <a:endParaRPr lang="en-US"/>
        </a:p>
      </dgm:t>
    </dgm:pt>
    <dgm:pt modelId="{A8F46638-7108-4DC6-BAEE-B6144D34D1BB}">
      <dgm:prSet phldrT="[Text]"/>
      <dgm:spPr>
        <a:noFill/>
      </dgm:spPr>
      <dgm:t>
        <a:bodyPr/>
        <a:lstStyle/>
        <a:p>
          <a:r>
            <a:rPr lang="en-US" b="1" u="sng" dirty="0">
              <a:solidFill>
                <a:srgbClr val="505050"/>
              </a:solidFill>
            </a:rPr>
            <a:t>Fermilab EE Support Marx Modulator</a:t>
          </a:r>
        </a:p>
      </dgm:t>
    </dgm:pt>
    <dgm:pt modelId="{16CD557D-C4A7-40D4-83D1-66637207BFB0}" type="parTrans" cxnId="{195BACE1-885C-479D-A7BD-B322DC776FFA}">
      <dgm:prSet/>
      <dgm:spPr/>
      <dgm:t>
        <a:bodyPr/>
        <a:lstStyle/>
        <a:p>
          <a:endParaRPr lang="en-US"/>
        </a:p>
      </dgm:t>
    </dgm:pt>
    <dgm:pt modelId="{4FD20A06-2505-47B8-B512-911225E7F003}" type="sibTrans" cxnId="{195BACE1-885C-479D-A7BD-B322DC776FFA}">
      <dgm:prSet/>
      <dgm:spPr/>
      <dgm:t>
        <a:bodyPr/>
        <a:lstStyle/>
        <a:p>
          <a:endParaRPr lang="en-US"/>
        </a:p>
      </dgm:t>
    </dgm:pt>
    <dgm:pt modelId="{057C2929-39DC-4837-AC88-04E8826DAA3E}">
      <dgm:prSet phldrT="[Text]"/>
      <dgm:spPr>
        <a:noFill/>
      </dgm:spPr>
      <dgm:t>
        <a:bodyPr/>
        <a:lstStyle/>
        <a:p>
          <a:r>
            <a:rPr lang="en-US" b="1" dirty="0">
              <a:solidFill>
                <a:srgbClr val="505050"/>
              </a:solidFill>
            </a:rPr>
            <a:t>Designed using the Linac specifications, leading to a different chosen cell voltage and topology.</a:t>
          </a:r>
        </a:p>
      </dgm:t>
    </dgm:pt>
    <dgm:pt modelId="{DF3DB70D-3D50-400A-BD74-97814F00DDBD}" type="parTrans" cxnId="{228AD215-E3CA-48C0-839A-65C46748FC59}">
      <dgm:prSet/>
      <dgm:spPr/>
      <dgm:t>
        <a:bodyPr/>
        <a:lstStyle/>
        <a:p>
          <a:endParaRPr lang="en-US"/>
        </a:p>
      </dgm:t>
    </dgm:pt>
    <dgm:pt modelId="{47932198-ED0D-40E3-A70D-35B56242A7B5}" type="sibTrans" cxnId="{228AD215-E3CA-48C0-839A-65C46748FC59}">
      <dgm:prSet/>
      <dgm:spPr/>
      <dgm:t>
        <a:bodyPr/>
        <a:lstStyle/>
        <a:p>
          <a:endParaRPr lang="en-US"/>
        </a:p>
      </dgm:t>
    </dgm:pt>
    <dgm:pt modelId="{5028102A-DFD0-4DEA-9B92-43D8CA8BFFC8}">
      <dgm:prSet custT="1"/>
      <dgm:spPr>
        <a:noFill/>
      </dgm:spPr>
      <dgm:t>
        <a:bodyPr/>
        <a:lstStyle/>
        <a:p>
          <a:r>
            <a:rPr lang="en-US" sz="1200" dirty="0">
              <a:solidFill>
                <a:srgbClr val="505050"/>
              </a:solidFill>
            </a:rPr>
            <a:t>More studies would need to be performed to test hardware and controls ideas before considering as a viable option.</a:t>
          </a:r>
        </a:p>
      </dgm:t>
    </dgm:pt>
    <dgm:pt modelId="{534E3073-3EAE-4F69-9D63-231175CAF154}" type="parTrans" cxnId="{8D55B610-B1F9-41EC-BFA2-DDE9D7387EF7}">
      <dgm:prSet/>
      <dgm:spPr/>
      <dgm:t>
        <a:bodyPr/>
        <a:lstStyle/>
        <a:p>
          <a:endParaRPr lang="en-US"/>
        </a:p>
      </dgm:t>
    </dgm:pt>
    <dgm:pt modelId="{4A8E00B9-3201-473C-8991-6C2240C2CDD3}" type="sibTrans" cxnId="{8D55B610-B1F9-41EC-BFA2-DDE9D7387EF7}">
      <dgm:prSet/>
      <dgm:spPr/>
      <dgm:t>
        <a:bodyPr/>
        <a:lstStyle/>
        <a:p>
          <a:endParaRPr lang="en-US"/>
        </a:p>
      </dgm:t>
    </dgm:pt>
    <dgm:pt modelId="{742793E4-D05F-49F5-A4EE-316547630436}">
      <dgm:prSet custT="1"/>
      <dgm:spPr>
        <a:noFill/>
      </dgm:spPr>
      <dgm:t>
        <a:bodyPr/>
        <a:lstStyle/>
        <a:p>
          <a:r>
            <a:rPr lang="en-US" sz="1200" b="1" dirty="0">
              <a:solidFill>
                <a:srgbClr val="505050"/>
              </a:solidFill>
            </a:rPr>
            <a:t>Advantage - the ability too do direct feedback.</a:t>
          </a:r>
        </a:p>
      </dgm:t>
    </dgm:pt>
    <dgm:pt modelId="{E62B324A-FE81-479E-8A59-68C93EC82B03}" type="parTrans" cxnId="{93BC1839-6039-4FD9-BA7A-CAA29F30D977}">
      <dgm:prSet/>
      <dgm:spPr/>
      <dgm:t>
        <a:bodyPr/>
        <a:lstStyle/>
        <a:p>
          <a:endParaRPr lang="en-US"/>
        </a:p>
      </dgm:t>
    </dgm:pt>
    <dgm:pt modelId="{9FD64594-8045-4DD2-A519-9486442CDA7E}" type="sibTrans" cxnId="{93BC1839-6039-4FD9-BA7A-CAA29F30D977}">
      <dgm:prSet/>
      <dgm:spPr/>
      <dgm:t>
        <a:bodyPr/>
        <a:lstStyle/>
        <a:p>
          <a:endParaRPr lang="en-US"/>
        </a:p>
      </dgm:t>
    </dgm:pt>
    <dgm:pt modelId="{63445950-7083-4633-AAF1-DBCA16E216F3}">
      <dgm:prSet phldrT="[Text]" custT="1"/>
      <dgm:spPr>
        <a:noFill/>
      </dgm:spPr>
      <dgm:t>
        <a:bodyPr/>
        <a:lstStyle/>
        <a:p>
          <a:r>
            <a:rPr lang="en-US" sz="1200" dirty="0">
              <a:solidFill>
                <a:srgbClr val="505050"/>
              </a:solidFill>
            </a:rPr>
            <a:t>Has been and still is being studied as a possible replacement.</a:t>
          </a:r>
        </a:p>
      </dgm:t>
    </dgm:pt>
    <dgm:pt modelId="{5DB82C6B-8D12-4614-B43F-C5BAD3BAD69F}" type="sibTrans" cxnId="{BAD7930E-CBE5-4070-9F9F-EC5CADF80171}">
      <dgm:prSet/>
      <dgm:spPr/>
      <dgm:t>
        <a:bodyPr/>
        <a:lstStyle/>
        <a:p>
          <a:endParaRPr lang="en-US"/>
        </a:p>
      </dgm:t>
    </dgm:pt>
    <dgm:pt modelId="{722D333B-2402-4753-9DA2-09FBE42B919C}" type="parTrans" cxnId="{BAD7930E-CBE5-4070-9F9F-EC5CADF80171}">
      <dgm:prSet/>
      <dgm:spPr/>
      <dgm:t>
        <a:bodyPr/>
        <a:lstStyle/>
        <a:p>
          <a:endParaRPr lang="en-US"/>
        </a:p>
      </dgm:t>
    </dgm:pt>
    <dgm:pt modelId="{D0E66B1B-F6AC-47ED-9B58-5864DA6E45A9}">
      <dgm:prSet custT="1"/>
      <dgm:spPr>
        <a:noFill/>
      </dgm:spPr>
      <dgm:t>
        <a:bodyPr/>
        <a:lstStyle/>
        <a:p>
          <a:r>
            <a:rPr lang="en-US" sz="1200" dirty="0">
              <a:solidFill>
                <a:srgbClr val="505050"/>
              </a:solidFill>
            </a:rPr>
            <a:t>Both computer modeling and </a:t>
          </a:r>
          <a:r>
            <a:rPr lang="en-US" sz="1200" b="1" dirty="0">
              <a:solidFill>
                <a:srgbClr val="505050"/>
              </a:solidFill>
            </a:rPr>
            <a:t>hardware development has been done </a:t>
          </a:r>
          <a:r>
            <a:rPr lang="en-US" sz="1200" dirty="0">
              <a:solidFill>
                <a:srgbClr val="505050"/>
              </a:solidFill>
            </a:rPr>
            <a:t>modifying the ILC base P2 Marx Modulator to work with the voltage slew rate and peak current required in the Fermilab Linac. </a:t>
          </a:r>
        </a:p>
      </dgm:t>
    </dgm:pt>
    <dgm:pt modelId="{4BE63849-BECB-4E16-9B99-82A40DF0C254}" type="parTrans" cxnId="{2A92BA65-9A2D-4053-A2B4-3822293809C5}">
      <dgm:prSet/>
      <dgm:spPr/>
      <dgm:t>
        <a:bodyPr/>
        <a:lstStyle/>
        <a:p>
          <a:endParaRPr lang="en-US"/>
        </a:p>
      </dgm:t>
    </dgm:pt>
    <dgm:pt modelId="{09D0A3DD-0B06-44AA-8DA2-64AEC1C638B8}" type="sibTrans" cxnId="{2A92BA65-9A2D-4053-A2B4-3822293809C5}">
      <dgm:prSet/>
      <dgm:spPr/>
      <dgm:t>
        <a:bodyPr/>
        <a:lstStyle/>
        <a:p>
          <a:endParaRPr lang="en-US"/>
        </a:p>
      </dgm:t>
    </dgm:pt>
    <dgm:pt modelId="{E3709723-A4F3-4107-A6ED-A3429262C20F}">
      <dgm:prSet custT="1"/>
      <dgm:spPr>
        <a:noFill/>
      </dgm:spPr>
      <dgm:t>
        <a:bodyPr/>
        <a:lstStyle/>
        <a:p>
          <a:r>
            <a:rPr lang="en-US" sz="1200" dirty="0">
              <a:solidFill>
                <a:srgbClr val="505050"/>
              </a:solidFill>
            </a:rPr>
            <a:t>This design is cost competitive since much of the development work has already been done for ILC. </a:t>
          </a:r>
        </a:p>
      </dgm:t>
    </dgm:pt>
    <dgm:pt modelId="{271A4206-56B5-4441-94EC-57F028D299EB}" type="parTrans" cxnId="{DED9E2AC-6074-4634-B371-19C8CB7FF51E}">
      <dgm:prSet/>
      <dgm:spPr/>
      <dgm:t>
        <a:bodyPr/>
        <a:lstStyle/>
        <a:p>
          <a:endParaRPr lang="en-US"/>
        </a:p>
      </dgm:t>
    </dgm:pt>
    <dgm:pt modelId="{0CAC19DA-0109-4922-A3B4-7511A3736489}" type="sibTrans" cxnId="{DED9E2AC-6074-4634-B371-19C8CB7FF51E}">
      <dgm:prSet/>
      <dgm:spPr/>
      <dgm:t>
        <a:bodyPr/>
        <a:lstStyle/>
        <a:p>
          <a:endParaRPr lang="en-US"/>
        </a:p>
      </dgm:t>
    </dgm:pt>
    <dgm:pt modelId="{D06E819B-5507-4D0F-BB97-D82CC5677E5D}">
      <dgm:prSet custT="1"/>
      <dgm:spPr>
        <a:noFill/>
      </dgm:spPr>
      <dgm:t>
        <a:bodyPr/>
        <a:lstStyle/>
        <a:p>
          <a:r>
            <a:rPr lang="en-US" sz="1200" b="1" dirty="0">
              <a:solidFill>
                <a:srgbClr val="505050"/>
              </a:solidFill>
            </a:rPr>
            <a:t>Advantage – most of the cell and controls development completed</a:t>
          </a:r>
        </a:p>
      </dgm:t>
    </dgm:pt>
    <dgm:pt modelId="{3B862F6D-ADAB-4F5F-8FDF-E763999C1691}" type="parTrans" cxnId="{3F5DCD8F-8122-438E-92ED-15540067E6A1}">
      <dgm:prSet/>
      <dgm:spPr/>
      <dgm:t>
        <a:bodyPr/>
        <a:lstStyle/>
        <a:p>
          <a:endParaRPr lang="en-US"/>
        </a:p>
      </dgm:t>
    </dgm:pt>
    <dgm:pt modelId="{CAE0093C-50A5-4432-838C-7037516FCF2A}" type="sibTrans" cxnId="{3F5DCD8F-8122-438E-92ED-15540067E6A1}">
      <dgm:prSet/>
      <dgm:spPr/>
      <dgm:t>
        <a:bodyPr/>
        <a:lstStyle/>
        <a:p>
          <a:endParaRPr lang="en-US"/>
        </a:p>
      </dgm:t>
    </dgm:pt>
    <dgm:pt modelId="{CABEF605-5428-45C4-B10B-E09483E37E38}">
      <dgm:prSet custT="1"/>
      <dgm:spPr>
        <a:noFill/>
      </dgm:spPr>
      <dgm:t>
        <a:bodyPr/>
        <a:lstStyle/>
        <a:p>
          <a:r>
            <a:rPr lang="en-US" sz="1200" b="1" dirty="0">
              <a:solidFill>
                <a:srgbClr val="505050"/>
              </a:solidFill>
            </a:rPr>
            <a:t>Disadvantage – added complexity to do feedback</a:t>
          </a:r>
        </a:p>
      </dgm:t>
    </dgm:pt>
    <dgm:pt modelId="{51163EBC-12AA-4E0E-A371-48971209FE50}" type="parTrans" cxnId="{7B7CBBBA-71F7-4D61-9BE1-8935C75636D5}">
      <dgm:prSet/>
      <dgm:spPr/>
      <dgm:t>
        <a:bodyPr/>
        <a:lstStyle/>
        <a:p>
          <a:endParaRPr lang="en-US"/>
        </a:p>
      </dgm:t>
    </dgm:pt>
    <dgm:pt modelId="{6205B520-7C51-4C02-8634-9EC0B081B185}" type="sibTrans" cxnId="{7B7CBBBA-71F7-4D61-9BE1-8935C75636D5}">
      <dgm:prSet/>
      <dgm:spPr/>
      <dgm:t>
        <a:bodyPr/>
        <a:lstStyle/>
        <a:p>
          <a:endParaRPr lang="en-US"/>
        </a:p>
      </dgm:t>
    </dgm:pt>
    <dgm:pt modelId="{EA59F4D6-C7AE-4406-8FB3-57E2547E62C7}">
      <dgm:prSet/>
      <dgm:spPr>
        <a:noFill/>
      </dgm:spPr>
      <dgm:t>
        <a:bodyPr/>
        <a:lstStyle/>
        <a:p>
          <a:r>
            <a:rPr lang="en-US" dirty="0">
              <a:solidFill>
                <a:srgbClr val="505050"/>
              </a:solidFill>
            </a:rPr>
            <a:t>Using a lower cell voltage than the SLAC design, create the ability to limit the step size turning ramping</a:t>
          </a:r>
        </a:p>
      </dgm:t>
    </dgm:pt>
    <dgm:pt modelId="{CAE81F7A-6086-44C8-816A-E667D6D609E4}" type="parTrans" cxnId="{CB80E079-606A-4228-A518-D787F4E9FA5C}">
      <dgm:prSet/>
      <dgm:spPr/>
      <dgm:t>
        <a:bodyPr/>
        <a:lstStyle/>
        <a:p>
          <a:endParaRPr lang="en-US"/>
        </a:p>
      </dgm:t>
    </dgm:pt>
    <dgm:pt modelId="{F4567827-B2BD-4278-825D-D9204D3F14FD}" type="sibTrans" cxnId="{CB80E079-606A-4228-A518-D787F4E9FA5C}">
      <dgm:prSet/>
      <dgm:spPr/>
      <dgm:t>
        <a:bodyPr/>
        <a:lstStyle/>
        <a:p>
          <a:endParaRPr lang="en-US"/>
        </a:p>
      </dgm:t>
    </dgm:pt>
    <dgm:pt modelId="{1DAB6107-647D-45C4-B664-C340818DEB1D}">
      <dgm:prSet/>
      <dgm:spPr>
        <a:noFill/>
      </dgm:spPr>
      <dgm:t>
        <a:bodyPr/>
        <a:lstStyle/>
        <a:p>
          <a:r>
            <a:rPr lang="en-US" b="1" dirty="0">
              <a:solidFill>
                <a:srgbClr val="505050"/>
              </a:solidFill>
            </a:rPr>
            <a:t>Using three types of Marx sections enables control of the waveform more suited to the critical parameters of the desired voltage waveform.</a:t>
          </a:r>
        </a:p>
      </dgm:t>
    </dgm:pt>
    <dgm:pt modelId="{6797672C-0827-467B-91BD-7015F0905FE2}" type="parTrans" cxnId="{AAF6C6F1-CB61-4860-8ED6-14BDF7621A56}">
      <dgm:prSet/>
      <dgm:spPr/>
      <dgm:t>
        <a:bodyPr/>
        <a:lstStyle/>
        <a:p>
          <a:endParaRPr lang="en-US"/>
        </a:p>
      </dgm:t>
    </dgm:pt>
    <dgm:pt modelId="{29644ECE-5DD0-40BD-929C-BAE8E97AFBCD}" type="sibTrans" cxnId="{AAF6C6F1-CB61-4860-8ED6-14BDF7621A56}">
      <dgm:prSet/>
      <dgm:spPr/>
      <dgm:t>
        <a:bodyPr/>
        <a:lstStyle/>
        <a:p>
          <a:endParaRPr lang="en-US"/>
        </a:p>
      </dgm:t>
    </dgm:pt>
    <dgm:pt modelId="{69F85D7C-E9E3-4916-86B5-22A9BC57D964}">
      <dgm:prSet/>
      <dgm:spPr>
        <a:noFill/>
      </dgm:spPr>
      <dgm:t>
        <a:bodyPr/>
        <a:lstStyle/>
        <a:p>
          <a:r>
            <a:rPr lang="en-US" dirty="0">
              <a:solidFill>
                <a:srgbClr val="505050"/>
              </a:solidFill>
            </a:rPr>
            <a:t>Design is cost competitive to the SLAC design and meets all parameters.</a:t>
          </a:r>
        </a:p>
      </dgm:t>
    </dgm:pt>
    <dgm:pt modelId="{0BBDD825-36BD-42D5-81C3-2318F93BD0BC}" type="parTrans" cxnId="{3FA46548-31BF-4575-A1F1-96612E219C5D}">
      <dgm:prSet/>
      <dgm:spPr/>
      <dgm:t>
        <a:bodyPr/>
        <a:lstStyle/>
        <a:p>
          <a:endParaRPr lang="en-US"/>
        </a:p>
      </dgm:t>
    </dgm:pt>
    <dgm:pt modelId="{6624F61C-3C36-4BCE-85F7-6C205977E935}" type="sibTrans" cxnId="{3FA46548-31BF-4575-A1F1-96612E219C5D}">
      <dgm:prSet/>
      <dgm:spPr/>
      <dgm:t>
        <a:bodyPr/>
        <a:lstStyle/>
        <a:p>
          <a:endParaRPr lang="en-US"/>
        </a:p>
      </dgm:t>
    </dgm:pt>
    <dgm:pt modelId="{5A1469B6-6123-4C62-9970-452578F7FE06}">
      <dgm:prSet/>
      <dgm:spPr>
        <a:noFill/>
      </dgm:spPr>
      <dgm:t>
        <a:bodyPr/>
        <a:lstStyle/>
        <a:p>
          <a:r>
            <a:rPr lang="en-US" b="1" dirty="0">
              <a:solidFill>
                <a:srgbClr val="505050"/>
              </a:solidFill>
            </a:rPr>
            <a:t>Advantage – The ability to add feed-forward/feedback signals and local knowledge of modulator design details will add in testing and integrating into existing control infrastructure.</a:t>
          </a:r>
        </a:p>
      </dgm:t>
    </dgm:pt>
    <dgm:pt modelId="{5D7F4C74-2538-4FE7-8DDD-462E4A343067}" type="parTrans" cxnId="{3ED11FDC-0B35-4F35-9DBA-2910326406EF}">
      <dgm:prSet/>
      <dgm:spPr/>
      <dgm:t>
        <a:bodyPr/>
        <a:lstStyle/>
        <a:p>
          <a:endParaRPr lang="en-US"/>
        </a:p>
      </dgm:t>
    </dgm:pt>
    <dgm:pt modelId="{AA1F787A-CF42-4E02-B23E-F89924E72A43}" type="sibTrans" cxnId="{3ED11FDC-0B35-4F35-9DBA-2910326406EF}">
      <dgm:prSet/>
      <dgm:spPr/>
      <dgm:t>
        <a:bodyPr/>
        <a:lstStyle/>
        <a:p>
          <a:endParaRPr lang="en-US"/>
        </a:p>
      </dgm:t>
    </dgm:pt>
    <dgm:pt modelId="{2AF935DD-62A6-49B6-A920-55D55BEF4523}">
      <dgm:prSet custT="1"/>
      <dgm:spPr>
        <a:noFill/>
      </dgm:spPr>
      <dgm:t>
        <a:bodyPr/>
        <a:lstStyle/>
        <a:p>
          <a:r>
            <a:rPr lang="en-US" sz="1200" b="1" dirty="0">
              <a:solidFill>
                <a:srgbClr val="505050"/>
              </a:solidFill>
            </a:rPr>
            <a:t>Disadvantage - Has a higher cost then other proposals.</a:t>
          </a:r>
        </a:p>
      </dgm:t>
    </dgm:pt>
    <dgm:pt modelId="{42482869-6F16-49EA-B56C-340EB75FFCF1}" type="parTrans" cxnId="{DC3E9D20-DE25-4561-9239-F949B26D85C0}">
      <dgm:prSet/>
      <dgm:spPr/>
      <dgm:t>
        <a:bodyPr/>
        <a:lstStyle/>
        <a:p>
          <a:endParaRPr lang="en-US"/>
        </a:p>
      </dgm:t>
    </dgm:pt>
    <dgm:pt modelId="{0765A65D-1117-488D-B120-B5299988B1DF}" type="sibTrans" cxnId="{DC3E9D20-DE25-4561-9239-F949B26D85C0}">
      <dgm:prSet/>
      <dgm:spPr/>
      <dgm:t>
        <a:bodyPr/>
        <a:lstStyle/>
        <a:p>
          <a:endParaRPr lang="en-US"/>
        </a:p>
      </dgm:t>
    </dgm:pt>
    <dgm:pt modelId="{B40461F4-1D5A-42FA-93BC-68884255EDC1}">
      <dgm:prSet/>
      <dgm:spPr>
        <a:noFill/>
      </dgm:spPr>
      <dgm:t>
        <a:bodyPr/>
        <a:lstStyle/>
        <a:p>
          <a:r>
            <a:rPr lang="en-US" dirty="0">
              <a:solidFill>
                <a:srgbClr val="505050"/>
              </a:solidFill>
            </a:rPr>
            <a:t>Disadvantage – would take considerable design effort </a:t>
          </a:r>
        </a:p>
      </dgm:t>
    </dgm:pt>
    <dgm:pt modelId="{1C7054B1-763A-452B-860B-5482489BD222}" type="parTrans" cxnId="{8C2247D9-EECD-487B-8472-5BE0E3FF1AD3}">
      <dgm:prSet/>
      <dgm:spPr/>
      <dgm:t>
        <a:bodyPr/>
        <a:lstStyle/>
        <a:p>
          <a:endParaRPr lang="en-US"/>
        </a:p>
      </dgm:t>
    </dgm:pt>
    <dgm:pt modelId="{5C7686D9-1CE3-4C32-9086-E432C4AD97E0}" type="sibTrans" cxnId="{8C2247D9-EECD-487B-8472-5BE0E3FF1AD3}">
      <dgm:prSet/>
      <dgm:spPr/>
      <dgm:t>
        <a:bodyPr/>
        <a:lstStyle/>
        <a:p>
          <a:endParaRPr lang="en-US"/>
        </a:p>
      </dgm:t>
    </dgm:pt>
    <dgm:pt modelId="{55EC8829-DDA0-41AD-ACAF-4A4F74AC8B81}" type="pres">
      <dgm:prSet presAssocID="{FE498239-0ACE-4CAD-BA0E-B676A5C60483}" presName="linear" presStyleCnt="0">
        <dgm:presLayoutVars>
          <dgm:dir/>
          <dgm:resizeHandles val="exact"/>
        </dgm:presLayoutVars>
      </dgm:prSet>
      <dgm:spPr/>
    </dgm:pt>
    <dgm:pt modelId="{5E9546AB-2E86-4418-8B63-E3C24D5B073A}" type="pres">
      <dgm:prSet presAssocID="{754730EB-0805-4538-9446-0485A134FA20}" presName="comp" presStyleCnt="0"/>
      <dgm:spPr/>
    </dgm:pt>
    <dgm:pt modelId="{09995470-42C4-42D6-BB32-A2AE50126EFA}" type="pres">
      <dgm:prSet presAssocID="{754730EB-0805-4538-9446-0485A134FA20}" presName="box" presStyleLbl="node1" presStyleIdx="0" presStyleCnt="3" custScaleY="71537"/>
      <dgm:spPr/>
    </dgm:pt>
    <dgm:pt modelId="{484AF453-00C5-47DE-B159-FA12FC2BBC17}" type="pres">
      <dgm:prSet presAssocID="{754730EB-0805-4538-9446-0485A134FA20}" presName="img" presStyleLbl="fgImgPlace1" presStyleIdx="0" presStyleCnt="3" custScaleX="43985" custScaleY="61402"/>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000" r="-2000"/>
          </a:stretch>
        </a:blipFill>
      </dgm:spPr>
    </dgm:pt>
    <dgm:pt modelId="{481F5F62-DC19-442F-ADAC-BEFE09D83B4D}" type="pres">
      <dgm:prSet presAssocID="{754730EB-0805-4538-9446-0485A134FA20}" presName="text" presStyleLbl="node1" presStyleIdx="0" presStyleCnt="3">
        <dgm:presLayoutVars>
          <dgm:bulletEnabled val="1"/>
        </dgm:presLayoutVars>
      </dgm:prSet>
      <dgm:spPr/>
    </dgm:pt>
    <dgm:pt modelId="{DE1F79B8-9C3E-46C1-B5F3-2ADEBA71630C}" type="pres">
      <dgm:prSet presAssocID="{3F8A3A07-49D6-48AC-8357-5BA6D24C9C97}" presName="spacer" presStyleCnt="0"/>
      <dgm:spPr/>
    </dgm:pt>
    <dgm:pt modelId="{8C8D1AD1-4F2A-4BC1-A3E5-416215CD32FA}" type="pres">
      <dgm:prSet presAssocID="{9BEC61FC-EFEB-49B3-8231-A3E52C1B8165}" presName="comp" presStyleCnt="0"/>
      <dgm:spPr/>
    </dgm:pt>
    <dgm:pt modelId="{C92AC57A-9672-4EE2-8A9E-85E0E2762612}" type="pres">
      <dgm:prSet presAssocID="{9BEC61FC-EFEB-49B3-8231-A3E52C1B8165}" presName="box" presStyleLbl="node1" presStyleIdx="1" presStyleCnt="3" custScaleY="77044"/>
      <dgm:spPr/>
    </dgm:pt>
    <dgm:pt modelId="{705639C1-AD95-443D-B498-3F3186F969DE}" type="pres">
      <dgm:prSet presAssocID="{9BEC61FC-EFEB-49B3-8231-A3E52C1B8165}" presName="img" presStyleLbl="fgImgPlace1" presStyleIdx="1" presStyleCnt="3" custScaleX="100563" custScaleY="48485" custLinFactNeighborX="-4505"/>
      <dgm:spPr>
        <a:blipFill>
          <a:blip xmlns:r="http://schemas.openxmlformats.org/officeDocument/2006/relationships" r:embed="rId2">
            <a:extLst>
              <a:ext uri="{28A0092B-C50C-407E-A947-70E740481C1C}">
                <a14:useLocalDpi xmlns:a14="http://schemas.microsoft.com/office/drawing/2010/main" val="0"/>
              </a:ext>
            </a:extLst>
          </a:blip>
          <a:srcRect/>
          <a:stretch>
            <a:fillRect l="-2000" r="-2000"/>
          </a:stretch>
        </a:blipFill>
      </dgm:spPr>
    </dgm:pt>
    <dgm:pt modelId="{45091718-5090-4BB8-A6CB-186F7F33B65A}" type="pres">
      <dgm:prSet presAssocID="{9BEC61FC-EFEB-49B3-8231-A3E52C1B8165}" presName="text" presStyleLbl="node1" presStyleIdx="1" presStyleCnt="3">
        <dgm:presLayoutVars>
          <dgm:bulletEnabled val="1"/>
        </dgm:presLayoutVars>
      </dgm:prSet>
      <dgm:spPr/>
    </dgm:pt>
    <dgm:pt modelId="{8CB0696A-EE1B-4B85-BAA7-E78F1F2BAF38}" type="pres">
      <dgm:prSet presAssocID="{494F07B3-3D5B-4F54-9776-A2BFC387EB51}" presName="spacer" presStyleCnt="0"/>
      <dgm:spPr/>
    </dgm:pt>
    <dgm:pt modelId="{71B2D975-90DF-4C7C-B61F-B0F389BD1831}" type="pres">
      <dgm:prSet presAssocID="{A8F46638-7108-4DC6-BAEE-B6144D34D1BB}" presName="comp" presStyleCnt="0"/>
      <dgm:spPr/>
    </dgm:pt>
    <dgm:pt modelId="{1E431AD9-D80D-483A-A543-AE6D6441BD60}" type="pres">
      <dgm:prSet presAssocID="{A8F46638-7108-4DC6-BAEE-B6144D34D1BB}" presName="box" presStyleLbl="node1" presStyleIdx="2" presStyleCnt="3"/>
      <dgm:spPr/>
    </dgm:pt>
    <dgm:pt modelId="{A6B2F50D-7461-4C62-9A78-9F46C54304A3}" type="pres">
      <dgm:prSet presAssocID="{A8F46638-7108-4DC6-BAEE-B6144D34D1BB}" presName="img" presStyleLbl="fgImgPlace1" presStyleIdx="2" presStyleCnt="3" custScaleX="93386"/>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3000" b="-3000"/>
          </a:stretch>
        </a:blipFill>
      </dgm:spPr>
    </dgm:pt>
    <dgm:pt modelId="{B224F3CE-F635-4A0C-BEAA-8AA0FF579699}" type="pres">
      <dgm:prSet presAssocID="{A8F46638-7108-4DC6-BAEE-B6144D34D1BB}" presName="text" presStyleLbl="node1" presStyleIdx="2" presStyleCnt="3">
        <dgm:presLayoutVars>
          <dgm:bulletEnabled val="1"/>
        </dgm:presLayoutVars>
      </dgm:prSet>
      <dgm:spPr/>
    </dgm:pt>
  </dgm:ptLst>
  <dgm:cxnLst>
    <dgm:cxn modelId="{C67F670E-35B7-4A28-A4F5-258DCC65921D}" type="presOf" srcId="{EA59F4D6-C7AE-4406-8FB3-57E2547E62C7}" destId="{1E431AD9-D80D-483A-A543-AE6D6441BD60}" srcOrd="0" destOrd="2" presId="urn:microsoft.com/office/officeart/2005/8/layout/vList4"/>
    <dgm:cxn modelId="{BAD7930E-CBE5-4070-9F9F-EC5CADF80171}" srcId="{9BEC61FC-EFEB-49B3-8231-A3E52C1B8165}" destId="{63445950-7083-4633-AAF1-DBCA16E216F3}" srcOrd="0" destOrd="0" parTransId="{722D333B-2402-4753-9DA2-09FBE42B919C}" sibTransId="{5DB82C6B-8D12-4614-B43F-C5BAD3BAD69F}"/>
    <dgm:cxn modelId="{8D55B610-B1F9-41EC-BFA2-DDE9D7387EF7}" srcId="{754730EB-0805-4538-9446-0485A134FA20}" destId="{5028102A-DFD0-4DEA-9B92-43D8CA8BFFC8}" srcOrd="1" destOrd="0" parTransId="{534E3073-3EAE-4F69-9D63-231175CAF154}" sibTransId="{4A8E00B9-3201-473C-8991-6C2240C2CDD3}"/>
    <dgm:cxn modelId="{228AD215-E3CA-48C0-839A-65C46748FC59}" srcId="{A8F46638-7108-4DC6-BAEE-B6144D34D1BB}" destId="{057C2929-39DC-4837-AC88-04E8826DAA3E}" srcOrd="0" destOrd="0" parTransId="{DF3DB70D-3D50-400A-BD74-97814F00DDBD}" sibTransId="{47932198-ED0D-40E3-A70D-35B56242A7B5}"/>
    <dgm:cxn modelId="{21E62A1E-CBC0-4A8B-BF5B-CFEF731576B8}" type="presOf" srcId="{E3709723-A4F3-4107-A6ED-A3429262C20F}" destId="{C92AC57A-9672-4EE2-8A9E-85E0E2762612}" srcOrd="0" destOrd="3" presId="urn:microsoft.com/office/officeart/2005/8/layout/vList4"/>
    <dgm:cxn modelId="{DC3E9D20-DE25-4561-9239-F949B26D85C0}" srcId="{754730EB-0805-4538-9446-0485A134FA20}" destId="{2AF935DD-62A6-49B6-A920-55D55BEF4523}" srcOrd="3" destOrd="0" parTransId="{42482869-6F16-49EA-B56C-340EB75FFCF1}" sibTransId="{0765A65D-1117-488D-B120-B5299988B1DF}"/>
    <dgm:cxn modelId="{471BC528-EF39-46E9-AC9C-1773BD36E008}" type="presOf" srcId="{5A1469B6-6123-4C62-9970-452578F7FE06}" destId="{B224F3CE-F635-4A0C-BEAA-8AA0FF579699}" srcOrd="1" destOrd="6" presId="urn:microsoft.com/office/officeart/2005/8/layout/vList4"/>
    <dgm:cxn modelId="{C03DB02A-FBA5-4395-93FD-B9A387786193}" type="presOf" srcId="{CABEF605-5428-45C4-B10B-E09483E37E38}" destId="{C92AC57A-9672-4EE2-8A9E-85E0E2762612}" srcOrd="0" destOrd="5" presId="urn:microsoft.com/office/officeart/2005/8/layout/vList4"/>
    <dgm:cxn modelId="{93BC1839-6039-4FD9-BA7A-CAA29F30D977}" srcId="{754730EB-0805-4538-9446-0485A134FA20}" destId="{742793E4-D05F-49F5-A4EE-316547630436}" srcOrd="2" destOrd="0" parTransId="{E62B324A-FE81-479E-8A59-68C93EC82B03}" sibTransId="{9FD64594-8045-4DD2-A519-9486442CDA7E}"/>
    <dgm:cxn modelId="{8CBD7F3A-A6B8-4DEC-829A-A960A666454A}" type="presOf" srcId="{FE498239-0ACE-4CAD-BA0E-B676A5C60483}" destId="{55EC8829-DDA0-41AD-ACAF-4A4F74AC8B81}" srcOrd="0" destOrd="0" presId="urn:microsoft.com/office/officeart/2005/8/layout/vList4"/>
    <dgm:cxn modelId="{1F88393F-B5F2-4FA9-8B88-34F16DD3099D}" type="presOf" srcId="{2AF935DD-62A6-49B6-A920-55D55BEF4523}" destId="{09995470-42C4-42D6-BB32-A2AE50126EFA}" srcOrd="0" destOrd="4" presId="urn:microsoft.com/office/officeart/2005/8/layout/vList4"/>
    <dgm:cxn modelId="{C8A44F42-B62E-48F7-B7DE-32FF462C8D12}" type="presOf" srcId="{D06E819B-5507-4D0F-BB97-D82CC5677E5D}" destId="{45091718-5090-4BB8-A6CB-186F7F33B65A}" srcOrd="1" destOrd="4" presId="urn:microsoft.com/office/officeart/2005/8/layout/vList4"/>
    <dgm:cxn modelId="{CD036B43-7514-46EB-A0D8-921C864D598D}" type="presOf" srcId="{9BEC61FC-EFEB-49B3-8231-A3E52C1B8165}" destId="{C92AC57A-9672-4EE2-8A9E-85E0E2762612}" srcOrd="0" destOrd="0" presId="urn:microsoft.com/office/officeart/2005/8/layout/vList4"/>
    <dgm:cxn modelId="{2A92BA65-9A2D-4053-A2B4-3822293809C5}" srcId="{9BEC61FC-EFEB-49B3-8231-A3E52C1B8165}" destId="{D0E66B1B-F6AC-47ED-9B58-5864DA6E45A9}" srcOrd="1" destOrd="0" parTransId="{4BE63849-BECB-4E16-9B99-82A40DF0C254}" sibTransId="{09D0A3DD-0B06-44AA-8DA2-64AEC1C638B8}"/>
    <dgm:cxn modelId="{3C8FE946-3CA3-4A32-8536-DC3B49D241ED}" type="presOf" srcId="{9BEC61FC-EFEB-49B3-8231-A3E52C1B8165}" destId="{45091718-5090-4BB8-A6CB-186F7F33B65A}" srcOrd="1" destOrd="0" presId="urn:microsoft.com/office/officeart/2005/8/layout/vList4"/>
    <dgm:cxn modelId="{3FA46548-31BF-4575-A1F1-96612E219C5D}" srcId="{A8F46638-7108-4DC6-BAEE-B6144D34D1BB}" destId="{69F85D7C-E9E3-4916-86B5-22A9BC57D964}" srcOrd="3" destOrd="0" parTransId="{0BBDD825-36BD-42D5-81C3-2318F93BD0BC}" sibTransId="{6624F61C-3C36-4BCE-85F7-6C205977E935}"/>
    <dgm:cxn modelId="{0A367169-B99F-404C-ACF3-543E61E1B4FD}" srcId="{FE498239-0ACE-4CAD-BA0E-B676A5C60483}" destId="{9BEC61FC-EFEB-49B3-8231-A3E52C1B8165}" srcOrd="1" destOrd="0" parTransId="{FB0EA787-8542-4D56-AF93-7F6FC7DC5E5B}" sibTransId="{494F07B3-3D5B-4F54-9776-A2BFC387EB51}"/>
    <dgm:cxn modelId="{57775D71-6C5F-408C-A8A6-F7DCA0A2D6FF}" type="presOf" srcId="{63445950-7083-4633-AAF1-DBCA16E216F3}" destId="{C92AC57A-9672-4EE2-8A9E-85E0E2762612}" srcOrd="0" destOrd="1" presId="urn:microsoft.com/office/officeart/2005/8/layout/vList4"/>
    <dgm:cxn modelId="{CB80E079-606A-4228-A518-D787F4E9FA5C}" srcId="{A8F46638-7108-4DC6-BAEE-B6144D34D1BB}" destId="{EA59F4D6-C7AE-4406-8FB3-57E2547E62C7}" srcOrd="1" destOrd="0" parTransId="{CAE81F7A-6086-44C8-816A-E667D6D609E4}" sibTransId="{F4567827-B2BD-4278-825D-D9204D3F14FD}"/>
    <dgm:cxn modelId="{C1CAD27C-9AE2-4D9D-80E6-8D2F7E53E193}" type="presOf" srcId="{754730EB-0805-4538-9446-0485A134FA20}" destId="{481F5F62-DC19-442F-ADAC-BEFE09D83B4D}" srcOrd="1" destOrd="0" presId="urn:microsoft.com/office/officeart/2005/8/layout/vList4"/>
    <dgm:cxn modelId="{0C3C497D-C195-4EB5-9B94-69C83D945F37}" type="presOf" srcId="{742793E4-D05F-49F5-A4EE-316547630436}" destId="{481F5F62-DC19-442F-ADAC-BEFE09D83B4D}" srcOrd="1" destOrd="3" presId="urn:microsoft.com/office/officeart/2005/8/layout/vList4"/>
    <dgm:cxn modelId="{ADD56680-7E60-4D76-BF66-6D4CE9CA9561}" type="presOf" srcId="{E3709723-A4F3-4107-A6ED-A3429262C20F}" destId="{45091718-5090-4BB8-A6CB-186F7F33B65A}" srcOrd="1" destOrd="3" presId="urn:microsoft.com/office/officeart/2005/8/layout/vList4"/>
    <dgm:cxn modelId="{FDEC0982-F640-48DD-8287-46C51D1724F1}" type="presOf" srcId="{1DAB6107-647D-45C4-B664-C340818DEB1D}" destId="{1E431AD9-D80D-483A-A543-AE6D6441BD60}" srcOrd="0" destOrd="3" presId="urn:microsoft.com/office/officeart/2005/8/layout/vList4"/>
    <dgm:cxn modelId="{25CD6D82-E770-4D78-BE17-1DA40DB06F66}" type="presOf" srcId="{257C8E40-2871-4884-8AB9-F3E27D04D3CC}" destId="{481F5F62-DC19-442F-ADAC-BEFE09D83B4D}" srcOrd="1" destOrd="1" presId="urn:microsoft.com/office/officeart/2005/8/layout/vList4"/>
    <dgm:cxn modelId="{0E15548D-71D2-44E4-8741-87FF4FFB82CA}" type="presOf" srcId="{CABEF605-5428-45C4-B10B-E09483E37E38}" destId="{45091718-5090-4BB8-A6CB-186F7F33B65A}" srcOrd="1" destOrd="5" presId="urn:microsoft.com/office/officeart/2005/8/layout/vList4"/>
    <dgm:cxn modelId="{3F5DCD8F-8122-438E-92ED-15540067E6A1}" srcId="{9BEC61FC-EFEB-49B3-8231-A3E52C1B8165}" destId="{D06E819B-5507-4D0F-BB97-D82CC5677E5D}" srcOrd="3" destOrd="0" parTransId="{3B862F6D-ADAB-4F5F-8FDF-E763999C1691}" sibTransId="{CAE0093C-50A5-4432-838C-7037516FCF2A}"/>
    <dgm:cxn modelId="{2CE29592-C437-43B2-8BBE-7AFAD7533D3E}" type="presOf" srcId="{A8F46638-7108-4DC6-BAEE-B6144D34D1BB}" destId="{1E431AD9-D80D-483A-A543-AE6D6441BD60}" srcOrd="0" destOrd="0" presId="urn:microsoft.com/office/officeart/2005/8/layout/vList4"/>
    <dgm:cxn modelId="{96829E93-E5A5-4A72-B3A4-A9B7505F60F5}" type="presOf" srcId="{69F85D7C-E9E3-4916-86B5-22A9BC57D964}" destId="{B224F3CE-F635-4A0C-BEAA-8AA0FF579699}" srcOrd="1" destOrd="4" presId="urn:microsoft.com/office/officeart/2005/8/layout/vList4"/>
    <dgm:cxn modelId="{A4D4F994-12E7-4594-B08D-D6A1897172BA}" srcId="{754730EB-0805-4538-9446-0485A134FA20}" destId="{257C8E40-2871-4884-8AB9-F3E27D04D3CC}" srcOrd="0" destOrd="0" parTransId="{DE6A42B0-EF1E-4DA8-B11E-450B0A8AED51}" sibTransId="{6DB09CA3-A8CB-4ADA-922B-ECED0708C2C7}"/>
    <dgm:cxn modelId="{25E59899-4A08-45B9-8EDF-8A21E739C717}" type="presOf" srcId="{A8F46638-7108-4DC6-BAEE-B6144D34D1BB}" destId="{B224F3CE-F635-4A0C-BEAA-8AA0FF579699}" srcOrd="1" destOrd="0" presId="urn:microsoft.com/office/officeart/2005/8/layout/vList4"/>
    <dgm:cxn modelId="{A4AA7C9C-A6A5-4706-9DEB-402F052FAD0A}" type="presOf" srcId="{5028102A-DFD0-4DEA-9B92-43D8CA8BFFC8}" destId="{09995470-42C4-42D6-BB32-A2AE50126EFA}" srcOrd="0" destOrd="2" presId="urn:microsoft.com/office/officeart/2005/8/layout/vList4"/>
    <dgm:cxn modelId="{7ED2139F-2DF2-4447-8094-04AC444E1008}" type="presOf" srcId="{EA59F4D6-C7AE-4406-8FB3-57E2547E62C7}" destId="{B224F3CE-F635-4A0C-BEAA-8AA0FF579699}" srcOrd="1" destOrd="2" presId="urn:microsoft.com/office/officeart/2005/8/layout/vList4"/>
    <dgm:cxn modelId="{976FC9A0-D882-4400-B4BA-DF008AAD87EC}" type="presOf" srcId="{B40461F4-1D5A-42FA-93BC-68884255EDC1}" destId="{1E431AD9-D80D-483A-A543-AE6D6441BD60}" srcOrd="0" destOrd="5" presId="urn:microsoft.com/office/officeart/2005/8/layout/vList4"/>
    <dgm:cxn modelId="{60630AA2-ED7B-4BB5-998B-6FDC9866B0CA}" type="presOf" srcId="{D0E66B1B-F6AC-47ED-9B58-5864DA6E45A9}" destId="{C92AC57A-9672-4EE2-8A9E-85E0E2762612}" srcOrd="0" destOrd="2" presId="urn:microsoft.com/office/officeart/2005/8/layout/vList4"/>
    <dgm:cxn modelId="{05C0E8A5-3893-4057-9531-2AAAA348E7B3}" type="presOf" srcId="{1DAB6107-647D-45C4-B664-C340818DEB1D}" destId="{B224F3CE-F635-4A0C-BEAA-8AA0FF579699}" srcOrd="1" destOrd="3" presId="urn:microsoft.com/office/officeart/2005/8/layout/vList4"/>
    <dgm:cxn modelId="{5827E9A6-8B28-43A2-984D-0213255D51FE}" type="presOf" srcId="{63445950-7083-4633-AAF1-DBCA16E216F3}" destId="{45091718-5090-4BB8-A6CB-186F7F33B65A}" srcOrd="1" destOrd="1" presId="urn:microsoft.com/office/officeart/2005/8/layout/vList4"/>
    <dgm:cxn modelId="{066C9EA9-5944-49E1-BE9A-EB5280835477}" srcId="{FE498239-0ACE-4CAD-BA0E-B676A5C60483}" destId="{754730EB-0805-4538-9446-0485A134FA20}" srcOrd="0" destOrd="0" parTransId="{D4F03747-9437-4F68-80AA-22DA8292DBB4}" sibTransId="{3F8A3A07-49D6-48AC-8357-5BA6D24C9C97}"/>
    <dgm:cxn modelId="{DED9E2AC-6074-4634-B371-19C8CB7FF51E}" srcId="{9BEC61FC-EFEB-49B3-8231-A3E52C1B8165}" destId="{E3709723-A4F3-4107-A6ED-A3429262C20F}" srcOrd="2" destOrd="0" parTransId="{271A4206-56B5-4441-94EC-57F028D299EB}" sibTransId="{0CAC19DA-0109-4922-A3B4-7511A3736489}"/>
    <dgm:cxn modelId="{7B7CBBBA-71F7-4D61-9BE1-8935C75636D5}" srcId="{9BEC61FC-EFEB-49B3-8231-A3E52C1B8165}" destId="{CABEF605-5428-45C4-B10B-E09483E37E38}" srcOrd="4" destOrd="0" parTransId="{51163EBC-12AA-4E0E-A371-48971209FE50}" sibTransId="{6205B520-7C51-4C02-8634-9EC0B081B185}"/>
    <dgm:cxn modelId="{80F050CB-9844-492F-BC6F-C2246979FC85}" type="presOf" srcId="{057C2929-39DC-4837-AC88-04E8826DAA3E}" destId="{1E431AD9-D80D-483A-A543-AE6D6441BD60}" srcOrd="0" destOrd="1" presId="urn:microsoft.com/office/officeart/2005/8/layout/vList4"/>
    <dgm:cxn modelId="{9C3F16CC-BE6B-4B0F-97C0-EE8717B14CBC}" type="presOf" srcId="{69F85D7C-E9E3-4916-86B5-22A9BC57D964}" destId="{1E431AD9-D80D-483A-A543-AE6D6441BD60}" srcOrd="0" destOrd="4" presId="urn:microsoft.com/office/officeart/2005/8/layout/vList4"/>
    <dgm:cxn modelId="{AF7CE4CC-FEC6-436C-94B0-0B6A191CD2E4}" type="presOf" srcId="{754730EB-0805-4538-9446-0485A134FA20}" destId="{09995470-42C4-42D6-BB32-A2AE50126EFA}" srcOrd="0" destOrd="0" presId="urn:microsoft.com/office/officeart/2005/8/layout/vList4"/>
    <dgm:cxn modelId="{BFF64DD3-C4B8-4B91-944E-31D66B7C459A}" type="presOf" srcId="{5028102A-DFD0-4DEA-9B92-43D8CA8BFFC8}" destId="{481F5F62-DC19-442F-ADAC-BEFE09D83B4D}" srcOrd="1" destOrd="2" presId="urn:microsoft.com/office/officeart/2005/8/layout/vList4"/>
    <dgm:cxn modelId="{8C2247D9-EECD-487B-8472-5BE0E3FF1AD3}" srcId="{A8F46638-7108-4DC6-BAEE-B6144D34D1BB}" destId="{B40461F4-1D5A-42FA-93BC-68884255EDC1}" srcOrd="4" destOrd="0" parTransId="{1C7054B1-763A-452B-860B-5482489BD222}" sibTransId="{5C7686D9-1CE3-4C32-9086-E432C4AD97E0}"/>
    <dgm:cxn modelId="{3ED11FDC-0B35-4F35-9DBA-2910326406EF}" srcId="{A8F46638-7108-4DC6-BAEE-B6144D34D1BB}" destId="{5A1469B6-6123-4C62-9970-452578F7FE06}" srcOrd="5" destOrd="0" parTransId="{5D7F4C74-2538-4FE7-8DDD-462E4A343067}" sibTransId="{AA1F787A-CF42-4E02-B23E-F89924E72A43}"/>
    <dgm:cxn modelId="{8E4646E0-53ED-47DC-A0D4-853D9FBEF705}" type="presOf" srcId="{D06E819B-5507-4D0F-BB97-D82CC5677E5D}" destId="{C92AC57A-9672-4EE2-8A9E-85E0E2762612}" srcOrd="0" destOrd="4" presId="urn:microsoft.com/office/officeart/2005/8/layout/vList4"/>
    <dgm:cxn modelId="{195BACE1-885C-479D-A7BD-B322DC776FFA}" srcId="{FE498239-0ACE-4CAD-BA0E-B676A5C60483}" destId="{A8F46638-7108-4DC6-BAEE-B6144D34D1BB}" srcOrd="2" destOrd="0" parTransId="{16CD557D-C4A7-40D4-83D1-66637207BFB0}" sibTransId="{4FD20A06-2505-47B8-B512-911225E7F003}"/>
    <dgm:cxn modelId="{4B103FE9-002F-4C0B-ACF6-DFF54AEED6CD}" type="presOf" srcId="{D0E66B1B-F6AC-47ED-9B58-5864DA6E45A9}" destId="{45091718-5090-4BB8-A6CB-186F7F33B65A}" srcOrd="1" destOrd="2" presId="urn:microsoft.com/office/officeart/2005/8/layout/vList4"/>
    <dgm:cxn modelId="{E36526F1-B994-44FE-AC52-FB5419615325}" type="presOf" srcId="{2AF935DD-62A6-49B6-A920-55D55BEF4523}" destId="{481F5F62-DC19-442F-ADAC-BEFE09D83B4D}" srcOrd="1" destOrd="4" presId="urn:microsoft.com/office/officeart/2005/8/layout/vList4"/>
    <dgm:cxn modelId="{F56B82F1-B8E0-428C-976D-E441CD5B95C1}" type="presOf" srcId="{5A1469B6-6123-4C62-9970-452578F7FE06}" destId="{1E431AD9-D80D-483A-A543-AE6D6441BD60}" srcOrd="0" destOrd="6" presId="urn:microsoft.com/office/officeart/2005/8/layout/vList4"/>
    <dgm:cxn modelId="{AAF6C6F1-CB61-4860-8ED6-14BDF7621A56}" srcId="{A8F46638-7108-4DC6-BAEE-B6144D34D1BB}" destId="{1DAB6107-647D-45C4-B664-C340818DEB1D}" srcOrd="2" destOrd="0" parTransId="{6797672C-0827-467B-91BD-7015F0905FE2}" sibTransId="{29644ECE-5DD0-40BD-929C-BAE8E97AFBCD}"/>
    <dgm:cxn modelId="{D95989F2-D0CA-49B1-8125-9B4623CAF8C6}" type="presOf" srcId="{057C2929-39DC-4837-AC88-04E8826DAA3E}" destId="{B224F3CE-F635-4A0C-BEAA-8AA0FF579699}" srcOrd="1" destOrd="1" presId="urn:microsoft.com/office/officeart/2005/8/layout/vList4"/>
    <dgm:cxn modelId="{51CB83F4-D568-4410-B5AA-CFA19CDCE3C2}" type="presOf" srcId="{742793E4-D05F-49F5-A4EE-316547630436}" destId="{09995470-42C4-42D6-BB32-A2AE50126EFA}" srcOrd="0" destOrd="3" presId="urn:microsoft.com/office/officeart/2005/8/layout/vList4"/>
    <dgm:cxn modelId="{BD3E94F4-6E47-49F4-819D-4115CE2C0C60}" type="presOf" srcId="{257C8E40-2871-4884-8AB9-F3E27D04D3CC}" destId="{09995470-42C4-42D6-BB32-A2AE50126EFA}" srcOrd="0" destOrd="1" presId="urn:microsoft.com/office/officeart/2005/8/layout/vList4"/>
    <dgm:cxn modelId="{BA13EBF8-0354-4671-8578-A40138DDBABD}" type="presOf" srcId="{B40461F4-1D5A-42FA-93BC-68884255EDC1}" destId="{B224F3CE-F635-4A0C-BEAA-8AA0FF579699}" srcOrd="1" destOrd="5" presId="urn:microsoft.com/office/officeart/2005/8/layout/vList4"/>
    <dgm:cxn modelId="{84C8A09C-EB68-49DB-8C55-A8A29C9A17A5}" type="presParOf" srcId="{55EC8829-DDA0-41AD-ACAF-4A4F74AC8B81}" destId="{5E9546AB-2E86-4418-8B63-E3C24D5B073A}" srcOrd="0" destOrd="0" presId="urn:microsoft.com/office/officeart/2005/8/layout/vList4"/>
    <dgm:cxn modelId="{D7B0623C-567D-4E1D-832B-39D278F20D63}" type="presParOf" srcId="{5E9546AB-2E86-4418-8B63-E3C24D5B073A}" destId="{09995470-42C4-42D6-BB32-A2AE50126EFA}" srcOrd="0" destOrd="0" presId="urn:microsoft.com/office/officeart/2005/8/layout/vList4"/>
    <dgm:cxn modelId="{949D10A8-A75C-444C-A012-95F3394A3F42}" type="presParOf" srcId="{5E9546AB-2E86-4418-8B63-E3C24D5B073A}" destId="{484AF453-00C5-47DE-B159-FA12FC2BBC17}" srcOrd="1" destOrd="0" presId="urn:microsoft.com/office/officeart/2005/8/layout/vList4"/>
    <dgm:cxn modelId="{EF43CB87-5B63-465B-AB69-04B7B6A46EFE}" type="presParOf" srcId="{5E9546AB-2E86-4418-8B63-E3C24D5B073A}" destId="{481F5F62-DC19-442F-ADAC-BEFE09D83B4D}" srcOrd="2" destOrd="0" presId="urn:microsoft.com/office/officeart/2005/8/layout/vList4"/>
    <dgm:cxn modelId="{68A69BFA-CF62-4362-A8FA-D13E17FE0D59}" type="presParOf" srcId="{55EC8829-DDA0-41AD-ACAF-4A4F74AC8B81}" destId="{DE1F79B8-9C3E-46C1-B5F3-2ADEBA71630C}" srcOrd="1" destOrd="0" presId="urn:microsoft.com/office/officeart/2005/8/layout/vList4"/>
    <dgm:cxn modelId="{609CF72B-1A06-445F-9E51-669336085A8C}" type="presParOf" srcId="{55EC8829-DDA0-41AD-ACAF-4A4F74AC8B81}" destId="{8C8D1AD1-4F2A-4BC1-A3E5-416215CD32FA}" srcOrd="2" destOrd="0" presId="urn:microsoft.com/office/officeart/2005/8/layout/vList4"/>
    <dgm:cxn modelId="{5F06DE36-28B1-4AB0-B288-E4F7C3712BAD}" type="presParOf" srcId="{8C8D1AD1-4F2A-4BC1-A3E5-416215CD32FA}" destId="{C92AC57A-9672-4EE2-8A9E-85E0E2762612}" srcOrd="0" destOrd="0" presId="urn:microsoft.com/office/officeart/2005/8/layout/vList4"/>
    <dgm:cxn modelId="{F4F281A5-F4B8-4B85-BDF0-2DF17DA6C43C}" type="presParOf" srcId="{8C8D1AD1-4F2A-4BC1-A3E5-416215CD32FA}" destId="{705639C1-AD95-443D-B498-3F3186F969DE}" srcOrd="1" destOrd="0" presId="urn:microsoft.com/office/officeart/2005/8/layout/vList4"/>
    <dgm:cxn modelId="{F7D71565-5669-46C5-A38E-0C0DC309E2B9}" type="presParOf" srcId="{8C8D1AD1-4F2A-4BC1-A3E5-416215CD32FA}" destId="{45091718-5090-4BB8-A6CB-186F7F33B65A}" srcOrd="2" destOrd="0" presId="urn:microsoft.com/office/officeart/2005/8/layout/vList4"/>
    <dgm:cxn modelId="{A5115ABE-4D47-4751-AF99-1293EE267315}" type="presParOf" srcId="{55EC8829-DDA0-41AD-ACAF-4A4F74AC8B81}" destId="{8CB0696A-EE1B-4B85-BAA7-E78F1F2BAF38}" srcOrd="3" destOrd="0" presId="urn:microsoft.com/office/officeart/2005/8/layout/vList4"/>
    <dgm:cxn modelId="{475D6C07-555A-4DFD-BF1C-0408F48A4669}" type="presParOf" srcId="{55EC8829-DDA0-41AD-ACAF-4A4F74AC8B81}" destId="{71B2D975-90DF-4C7C-B61F-B0F389BD1831}" srcOrd="4" destOrd="0" presId="urn:microsoft.com/office/officeart/2005/8/layout/vList4"/>
    <dgm:cxn modelId="{3351AE14-5FCB-47C0-9F91-B6A8A86776E4}" type="presParOf" srcId="{71B2D975-90DF-4C7C-B61F-B0F389BD1831}" destId="{1E431AD9-D80D-483A-A543-AE6D6441BD60}" srcOrd="0" destOrd="0" presId="urn:microsoft.com/office/officeart/2005/8/layout/vList4"/>
    <dgm:cxn modelId="{A9D8E953-7271-40D9-BA42-BD031BC860D5}" type="presParOf" srcId="{71B2D975-90DF-4C7C-B61F-B0F389BD1831}" destId="{A6B2F50D-7461-4C62-9A78-9F46C54304A3}" srcOrd="1" destOrd="0" presId="urn:microsoft.com/office/officeart/2005/8/layout/vList4"/>
    <dgm:cxn modelId="{5C5242E4-30E8-42C4-95DC-21E3218AB860}" type="presParOf" srcId="{71B2D975-90DF-4C7C-B61F-B0F389BD1831}" destId="{B224F3CE-F635-4A0C-BEAA-8AA0FF579699}"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995470-42C4-42D6-BB32-A2AE50126EFA}">
      <dsp:nvSpPr>
        <dsp:cNvPr id="0" name=""/>
        <dsp:cNvSpPr/>
      </dsp:nvSpPr>
      <dsp:spPr>
        <a:xfrm>
          <a:off x="0" y="0"/>
          <a:ext cx="8839200" cy="1399457"/>
        </a:xfrm>
        <a:prstGeom prst="roundRect">
          <a:avLst>
            <a:gd name="adj" fmla="val 10000"/>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u="sng" kern="1200" dirty="0">
              <a:solidFill>
                <a:srgbClr val="505050"/>
              </a:solidFill>
            </a:rPr>
            <a:t>Continental Electronics Corporation Solid State Modulator</a:t>
          </a:r>
        </a:p>
        <a:p>
          <a:pPr marL="114300" lvl="1" indent="-114300" algn="l" defTabSz="533400">
            <a:lnSpc>
              <a:spcPct val="90000"/>
            </a:lnSpc>
            <a:spcBef>
              <a:spcPct val="0"/>
            </a:spcBef>
            <a:spcAft>
              <a:spcPct val="15000"/>
            </a:spcAft>
            <a:buChar char="•"/>
          </a:pPr>
          <a:r>
            <a:rPr lang="en-US" sz="1200" kern="1200" dirty="0">
              <a:solidFill>
                <a:srgbClr val="505050"/>
              </a:solidFill>
            </a:rPr>
            <a:t>Initial studies indicate that the design may work</a:t>
          </a:r>
        </a:p>
        <a:p>
          <a:pPr marL="114300" lvl="1" indent="-114300" algn="l" defTabSz="533400">
            <a:lnSpc>
              <a:spcPct val="90000"/>
            </a:lnSpc>
            <a:spcBef>
              <a:spcPct val="0"/>
            </a:spcBef>
            <a:spcAft>
              <a:spcPct val="15000"/>
            </a:spcAft>
            <a:buChar char="•"/>
          </a:pPr>
          <a:r>
            <a:rPr lang="en-US" sz="1200" kern="1200" dirty="0">
              <a:solidFill>
                <a:srgbClr val="505050"/>
              </a:solidFill>
            </a:rPr>
            <a:t>More studies would need to be performed to test hardware and controls ideas before considering as a viable option.</a:t>
          </a:r>
        </a:p>
        <a:p>
          <a:pPr marL="114300" lvl="1" indent="-114300" algn="l" defTabSz="533400">
            <a:lnSpc>
              <a:spcPct val="90000"/>
            </a:lnSpc>
            <a:spcBef>
              <a:spcPct val="0"/>
            </a:spcBef>
            <a:spcAft>
              <a:spcPct val="15000"/>
            </a:spcAft>
            <a:buChar char="•"/>
          </a:pPr>
          <a:r>
            <a:rPr lang="en-US" sz="1200" b="1" kern="1200" dirty="0">
              <a:solidFill>
                <a:srgbClr val="505050"/>
              </a:solidFill>
            </a:rPr>
            <a:t>Advantage - the ability too do direct feedback.</a:t>
          </a:r>
        </a:p>
        <a:p>
          <a:pPr marL="114300" lvl="1" indent="-114300" algn="l" defTabSz="533400">
            <a:lnSpc>
              <a:spcPct val="90000"/>
            </a:lnSpc>
            <a:spcBef>
              <a:spcPct val="0"/>
            </a:spcBef>
            <a:spcAft>
              <a:spcPct val="15000"/>
            </a:spcAft>
            <a:buChar char="•"/>
          </a:pPr>
          <a:r>
            <a:rPr lang="en-US" sz="1200" b="1" kern="1200" dirty="0">
              <a:solidFill>
                <a:srgbClr val="505050"/>
              </a:solidFill>
            </a:rPr>
            <a:t>Disadvantage - Has a higher cost then other proposals.</a:t>
          </a:r>
        </a:p>
      </dsp:txBody>
      <dsp:txXfrm>
        <a:off x="1963467" y="0"/>
        <a:ext cx="6875732" cy="1399457"/>
      </dsp:txXfrm>
    </dsp:sp>
    <dsp:sp modelId="{484AF453-00C5-47DE-B159-FA12FC2BBC17}">
      <dsp:nvSpPr>
        <dsp:cNvPr id="0" name=""/>
        <dsp:cNvSpPr/>
      </dsp:nvSpPr>
      <dsp:spPr>
        <a:xfrm>
          <a:off x="690754" y="219253"/>
          <a:ext cx="777584" cy="960951"/>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000" r="-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92AC57A-9672-4EE2-8A9E-85E0E2762612}">
      <dsp:nvSpPr>
        <dsp:cNvPr id="0" name=""/>
        <dsp:cNvSpPr/>
      </dsp:nvSpPr>
      <dsp:spPr>
        <a:xfrm>
          <a:off x="0" y="1595084"/>
          <a:ext cx="8839200" cy="1507189"/>
        </a:xfrm>
        <a:prstGeom prst="roundRect">
          <a:avLst>
            <a:gd name="adj" fmla="val 10000"/>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u="sng" kern="1200" dirty="0">
              <a:solidFill>
                <a:srgbClr val="505050"/>
              </a:solidFill>
            </a:rPr>
            <a:t>SLAC F1 Marx Modulator</a:t>
          </a:r>
        </a:p>
        <a:p>
          <a:pPr marL="114300" lvl="1" indent="-114300" algn="l" defTabSz="533400">
            <a:lnSpc>
              <a:spcPct val="90000"/>
            </a:lnSpc>
            <a:spcBef>
              <a:spcPct val="0"/>
            </a:spcBef>
            <a:spcAft>
              <a:spcPct val="15000"/>
            </a:spcAft>
            <a:buChar char="•"/>
          </a:pPr>
          <a:r>
            <a:rPr lang="en-US" sz="1200" kern="1200" dirty="0">
              <a:solidFill>
                <a:srgbClr val="505050"/>
              </a:solidFill>
            </a:rPr>
            <a:t>Has been and still is being studied as a possible replacement.</a:t>
          </a:r>
        </a:p>
        <a:p>
          <a:pPr marL="114300" lvl="1" indent="-114300" algn="l" defTabSz="533400">
            <a:lnSpc>
              <a:spcPct val="90000"/>
            </a:lnSpc>
            <a:spcBef>
              <a:spcPct val="0"/>
            </a:spcBef>
            <a:spcAft>
              <a:spcPct val="15000"/>
            </a:spcAft>
            <a:buChar char="•"/>
          </a:pPr>
          <a:r>
            <a:rPr lang="en-US" sz="1200" kern="1200" dirty="0">
              <a:solidFill>
                <a:srgbClr val="505050"/>
              </a:solidFill>
            </a:rPr>
            <a:t>Both computer modeling and </a:t>
          </a:r>
          <a:r>
            <a:rPr lang="en-US" sz="1200" b="1" kern="1200" dirty="0">
              <a:solidFill>
                <a:srgbClr val="505050"/>
              </a:solidFill>
            </a:rPr>
            <a:t>hardware development has been done </a:t>
          </a:r>
          <a:r>
            <a:rPr lang="en-US" sz="1200" kern="1200" dirty="0">
              <a:solidFill>
                <a:srgbClr val="505050"/>
              </a:solidFill>
            </a:rPr>
            <a:t>modifying the ILC base P2 Marx Modulator to work with the voltage slew rate and peak current required in the Fermilab Linac. </a:t>
          </a:r>
        </a:p>
        <a:p>
          <a:pPr marL="114300" lvl="1" indent="-114300" algn="l" defTabSz="533400">
            <a:lnSpc>
              <a:spcPct val="90000"/>
            </a:lnSpc>
            <a:spcBef>
              <a:spcPct val="0"/>
            </a:spcBef>
            <a:spcAft>
              <a:spcPct val="15000"/>
            </a:spcAft>
            <a:buChar char="•"/>
          </a:pPr>
          <a:r>
            <a:rPr lang="en-US" sz="1200" kern="1200" dirty="0">
              <a:solidFill>
                <a:srgbClr val="505050"/>
              </a:solidFill>
            </a:rPr>
            <a:t>This design is cost competitive since much of the development work has already been done for ILC. </a:t>
          </a:r>
        </a:p>
        <a:p>
          <a:pPr marL="114300" lvl="1" indent="-114300" algn="l" defTabSz="533400">
            <a:lnSpc>
              <a:spcPct val="90000"/>
            </a:lnSpc>
            <a:spcBef>
              <a:spcPct val="0"/>
            </a:spcBef>
            <a:spcAft>
              <a:spcPct val="15000"/>
            </a:spcAft>
            <a:buChar char="•"/>
          </a:pPr>
          <a:r>
            <a:rPr lang="en-US" sz="1200" b="1" kern="1200" dirty="0">
              <a:solidFill>
                <a:srgbClr val="505050"/>
              </a:solidFill>
            </a:rPr>
            <a:t>Advantage – most of the cell and controls development completed</a:t>
          </a:r>
        </a:p>
        <a:p>
          <a:pPr marL="114300" lvl="1" indent="-114300" algn="l" defTabSz="533400">
            <a:lnSpc>
              <a:spcPct val="90000"/>
            </a:lnSpc>
            <a:spcBef>
              <a:spcPct val="0"/>
            </a:spcBef>
            <a:spcAft>
              <a:spcPct val="15000"/>
            </a:spcAft>
            <a:buChar char="•"/>
          </a:pPr>
          <a:r>
            <a:rPr lang="en-US" sz="1200" b="1" kern="1200" dirty="0">
              <a:solidFill>
                <a:srgbClr val="505050"/>
              </a:solidFill>
            </a:rPr>
            <a:t>Disadvantage – added complexity to do feedback</a:t>
          </a:r>
        </a:p>
      </dsp:txBody>
      <dsp:txXfrm>
        <a:off x="1963467" y="1595084"/>
        <a:ext cx="6875732" cy="1507189"/>
      </dsp:txXfrm>
    </dsp:sp>
    <dsp:sp modelId="{705639C1-AD95-443D-B498-3F3186F969DE}">
      <dsp:nvSpPr>
        <dsp:cNvPr id="0" name=""/>
        <dsp:cNvSpPr/>
      </dsp:nvSpPr>
      <dsp:spPr>
        <a:xfrm>
          <a:off x="111009" y="1969280"/>
          <a:ext cx="1777792" cy="758798"/>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000" r="-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E431AD9-D80D-483A-A543-AE6D6441BD60}">
      <dsp:nvSpPr>
        <dsp:cNvPr id="0" name=""/>
        <dsp:cNvSpPr/>
      </dsp:nvSpPr>
      <dsp:spPr>
        <a:xfrm>
          <a:off x="0" y="3297901"/>
          <a:ext cx="8839200" cy="1956271"/>
        </a:xfrm>
        <a:prstGeom prst="roundRect">
          <a:avLst>
            <a:gd name="adj" fmla="val 10000"/>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u="sng" kern="1200" dirty="0">
              <a:solidFill>
                <a:srgbClr val="505050"/>
              </a:solidFill>
            </a:rPr>
            <a:t>Fermilab EE Support Marx Modulator</a:t>
          </a:r>
        </a:p>
        <a:p>
          <a:pPr marL="114300" lvl="1" indent="-114300" algn="l" defTabSz="533400">
            <a:lnSpc>
              <a:spcPct val="90000"/>
            </a:lnSpc>
            <a:spcBef>
              <a:spcPct val="0"/>
            </a:spcBef>
            <a:spcAft>
              <a:spcPct val="15000"/>
            </a:spcAft>
            <a:buChar char="•"/>
          </a:pPr>
          <a:r>
            <a:rPr lang="en-US" sz="1200" b="1" kern="1200" dirty="0">
              <a:solidFill>
                <a:srgbClr val="505050"/>
              </a:solidFill>
            </a:rPr>
            <a:t>Designed using the Linac specifications, leading to a different chosen cell voltage and topology.</a:t>
          </a:r>
        </a:p>
        <a:p>
          <a:pPr marL="114300" lvl="1" indent="-114300" algn="l" defTabSz="533400">
            <a:lnSpc>
              <a:spcPct val="90000"/>
            </a:lnSpc>
            <a:spcBef>
              <a:spcPct val="0"/>
            </a:spcBef>
            <a:spcAft>
              <a:spcPct val="15000"/>
            </a:spcAft>
            <a:buChar char="•"/>
          </a:pPr>
          <a:r>
            <a:rPr lang="en-US" sz="1200" kern="1200" dirty="0">
              <a:solidFill>
                <a:srgbClr val="505050"/>
              </a:solidFill>
            </a:rPr>
            <a:t>Using a lower cell voltage than the SLAC design, create the ability to limit the step size turning ramping</a:t>
          </a:r>
        </a:p>
        <a:p>
          <a:pPr marL="114300" lvl="1" indent="-114300" algn="l" defTabSz="533400">
            <a:lnSpc>
              <a:spcPct val="90000"/>
            </a:lnSpc>
            <a:spcBef>
              <a:spcPct val="0"/>
            </a:spcBef>
            <a:spcAft>
              <a:spcPct val="15000"/>
            </a:spcAft>
            <a:buChar char="•"/>
          </a:pPr>
          <a:r>
            <a:rPr lang="en-US" sz="1200" b="1" kern="1200" dirty="0">
              <a:solidFill>
                <a:srgbClr val="505050"/>
              </a:solidFill>
            </a:rPr>
            <a:t>Using three types of Marx sections enables control of the waveform more suited to the critical parameters of the desired voltage waveform.</a:t>
          </a:r>
        </a:p>
        <a:p>
          <a:pPr marL="114300" lvl="1" indent="-114300" algn="l" defTabSz="533400">
            <a:lnSpc>
              <a:spcPct val="90000"/>
            </a:lnSpc>
            <a:spcBef>
              <a:spcPct val="0"/>
            </a:spcBef>
            <a:spcAft>
              <a:spcPct val="15000"/>
            </a:spcAft>
            <a:buChar char="•"/>
          </a:pPr>
          <a:r>
            <a:rPr lang="en-US" sz="1200" kern="1200" dirty="0">
              <a:solidFill>
                <a:srgbClr val="505050"/>
              </a:solidFill>
            </a:rPr>
            <a:t>Design is cost competitive to the SLAC design and meets all parameters.</a:t>
          </a:r>
        </a:p>
        <a:p>
          <a:pPr marL="114300" lvl="1" indent="-114300" algn="l" defTabSz="533400">
            <a:lnSpc>
              <a:spcPct val="90000"/>
            </a:lnSpc>
            <a:spcBef>
              <a:spcPct val="0"/>
            </a:spcBef>
            <a:spcAft>
              <a:spcPct val="15000"/>
            </a:spcAft>
            <a:buChar char="•"/>
          </a:pPr>
          <a:r>
            <a:rPr lang="en-US" sz="1200" kern="1200" dirty="0">
              <a:solidFill>
                <a:srgbClr val="505050"/>
              </a:solidFill>
            </a:rPr>
            <a:t>Disadvantage – would take considerable design effort </a:t>
          </a:r>
        </a:p>
        <a:p>
          <a:pPr marL="114300" lvl="1" indent="-114300" algn="l" defTabSz="533400">
            <a:lnSpc>
              <a:spcPct val="90000"/>
            </a:lnSpc>
            <a:spcBef>
              <a:spcPct val="0"/>
            </a:spcBef>
            <a:spcAft>
              <a:spcPct val="15000"/>
            </a:spcAft>
            <a:buChar char="•"/>
          </a:pPr>
          <a:r>
            <a:rPr lang="en-US" sz="1200" b="1" kern="1200" dirty="0">
              <a:solidFill>
                <a:srgbClr val="505050"/>
              </a:solidFill>
            </a:rPr>
            <a:t>Advantage – The ability to add feed-forward/feedback signals and local knowledge of modulator design details will add in testing and integrating into existing control infrastructure.</a:t>
          </a:r>
        </a:p>
      </dsp:txBody>
      <dsp:txXfrm>
        <a:off x="1963467" y="3297901"/>
        <a:ext cx="6875732" cy="1956271"/>
      </dsp:txXfrm>
    </dsp:sp>
    <dsp:sp modelId="{A6B2F50D-7461-4C62-9A78-9F46C54304A3}">
      <dsp:nvSpPr>
        <dsp:cNvPr id="0" name=""/>
        <dsp:cNvSpPr/>
      </dsp:nvSpPr>
      <dsp:spPr>
        <a:xfrm>
          <a:off x="254089" y="3493528"/>
          <a:ext cx="1650915" cy="1565017"/>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3000" b="-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DBB872F3-6144-3148-BC13-C063BA20AE80}" type="datetimeFigureOut">
              <a:rPr lang="en-US"/>
              <a:pPr>
                <a:defRPr/>
              </a:pPr>
              <a:t>12/6/2018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0ACDB0ED-0BEE-9846-B9EA-5C7BFF06289F}" type="slidenum">
              <a:rPr lang="en-US"/>
              <a:pPr>
                <a:defRPr/>
              </a:pPr>
              <a:t>‹#›</a:t>
            </a:fld>
            <a:endParaRPr lang="en-US"/>
          </a:p>
        </p:txBody>
      </p:sp>
    </p:spTree>
    <p:extLst>
      <p:ext uri="{BB962C8B-B14F-4D97-AF65-F5344CB8AC3E}">
        <p14:creationId xmlns:p14="http://schemas.microsoft.com/office/powerpoint/2010/main" val="1423164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531CFD29-8380-B24A-89EC-384D8B8A981B}" type="datetimeFigureOut">
              <a:rPr lang="en-US"/>
              <a:pPr>
                <a:defRPr/>
              </a:pPr>
              <a:t>12/6/2018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CAD08E57-B576-F641-BEA6-C3D752DF7F66}" type="slidenum">
              <a:rPr lang="en-US"/>
              <a:pPr>
                <a:defRPr/>
              </a:pPr>
              <a:t>‹#›</a:t>
            </a:fld>
            <a:endParaRPr lang="en-US"/>
          </a:p>
        </p:txBody>
      </p:sp>
    </p:spTree>
    <p:extLst>
      <p:ext uri="{BB962C8B-B14F-4D97-AF65-F5344CB8AC3E}">
        <p14:creationId xmlns:p14="http://schemas.microsoft.com/office/powerpoint/2010/main" val="160064002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Edit Master text styles</a:t>
            </a:r>
          </a:p>
        </p:txBody>
      </p:sp>
      <p:pic>
        <p:nvPicPr>
          <p:cNvPr id="13" name="Picture 12" descr="14-0218-16D.lr.jpg"/>
          <p:cNvPicPr>
            <a:picLocks noChangeAspect="1"/>
          </p:cNvPicPr>
          <p:nvPr userDrawn="1"/>
        </p:nvPicPr>
        <p:blipFill rotWithShape="1">
          <a:blip r:embed="rId2">
            <a:extLst>
              <a:ext uri="{28A0092B-C50C-407E-A947-70E740481C1C}">
                <a14:useLocalDpi xmlns:a14="http://schemas.microsoft.com/office/drawing/2010/main" val="0"/>
              </a:ext>
            </a:extLst>
          </a:blip>
          <a:srcRect t="25816" b="25769"/>
          <a:stretch/>
        </p:blipFill>
        <p:spPr>
          <a:xfrm>
            <a:off x="-17762" y="817011"/>
            <a:ext cx="9189720" cy="296610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4293441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0" y="971550"/>
            <a:ext cx="8672513" cy="50593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736826" y="6504213"/>
            <a:ext cx="924333"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57ADAB69-348E-2C41-AF41-E98D046040A4}" type="datetime1">
              <a:rPr lang="en-US" smtClean="0"/>
              <a:t>12/6/2018</a:t>
            </a:fld>
            <a:endParaRPr lang="en-US" dirty="0"/>
          </a:p>
        </p:txBody>
      </p:sp>
      <p:sp>
        <p:nvSpPr>
          <p:cNvPr id="9" name="Footer Placeholder 4"/>
          <p:cNvSpPr>
            <a:spLocks noGrp="1"/>
          </p:cNvSpPr>
          <p:nvPr>
            <p:ph type="ftr" sz="quarter" idx="3"/>
          </p:nvPr>
        </p:nvSpPr>
        <p:spPr>
          <a:xfrm>
            <a:off x="1790699" y="6504213"/>
            <a:ext cx="6002021"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dirty="0"/>
              <a:t>Trevor Butler | 201 MHz Linac Marx Modulator</a:t>
            </a:r>
          </a:p>
          <a:p>
            <a:pPr>
              <a:defRPr/>
            </a:pPr>
            <a:endParaRPr lang="en-US" b="1" dirty="0"/>
          </a:p>
        </p:txBody>
      </p:sp>
      <p:sp>
        <p:nvSpPr>
          <p:cNvPr id="10"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3439226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971550"/>
            <a:ext cx="4206240"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5"/>
          </p:nvPr>
        </p:nvSpPr>
        <p:spPr>
          <a:xfrm>
            <a:off x="4692452" y="971550"/>
            <a:ext cx="4215383"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p:cNvSpPr>
            <a:spLocks noGrp="1"/>
          </p:cNvSpPr>
          <p:nvPr>
            <p:ph type="body" sz="half" idx="16"/>
          </p:nvPr>
        </p:nvSpPr>
        <p:spPr>
          <a:xfrm>
            <a:off x="229365" y="4765101"/>
            <a:ext cx="4205476"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19"/>
          </p:nvPr>
        </p:nvSpPr>
        <p:spPr>
          <a:xfrm>
            <a:off x="4692450" y="4765101"/>
            <a:ext cx="4206239"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B099EE7B-C01A-E94A-AA76-2F04CF97FC05}" type="datetime1">
              <a:rPr lang="en-US" smtClean="0"/>
              <a:t>12/6/2018</a:t>
            </a:fld>
            <a:endParaRPr lang="en-US" dirty="0"/>
          </a:p>
        </p:txBody>
      </p:sp>
      <p:sp>
        <p:nvSpPr>
          <p:cNvPr id="12" name="Footer Placeholder 4"/>
          <p:cNvSpPr>
            <a:spLocks noGrp="1"/>
          </p:cNvSpPr>
          <p:nvPr>
            <p:ph type="ftr" sz="quarter" idx="3"/>
          </p:nvPr>
        </p:nvSpPr>
        <p:spPr>
          <a:xfrm>
            <a:off x="1530602"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dirty="0"/>
              <a:t>Presenter | Presentation Title or Meeting Title</a:t>
            </a:r>
            <a:endParaRPr lang="en-US" b="1" dirty="0"/>
          </a:p>
        </p:txBody>
      </p:sp>
      <p:sp>
        <p:nvSpPr>
          <p:cNvPr id="13"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4139580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958849"/>
            <a:ext cx="3027894" cy="5022676"/>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Content Placeholder 2"/>
          <p:cNvSpPr>
            <a:spLocks noGrp="1"/>
          </p:cNvSpPr>
          <p:nvPr>
            <p:ph sz="half" idx="15"/>
          </p:nvPr>
        </p:nvSpPr>
        <p:spPr>
          <a:xfrm>
            <a:off x="3542712" y="958850"/>
            <a:ext cx="5347605" cy="5022675"/>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6"/>
          </p:nvPr>
        </p:nvSpPr>
        <p:spPr>
          <a:xfrm>
            <a:off x="736827" y="6504213"/>
            <a:ext cx="675368" cy="241300"/>
          </a:xfrm>
        </p:spPr>
        <p:txBody>
          <a:bodyPr/>
          <a:lstStyle>
            <a:lvl1pPr>
              <a:defRPr sz="1200" smtClean="0"/>
            </a:lvl1pPr>
          </a:lstStyle>
          <a:p>
            <a:pPr>
              <a:defRPr/>
            </a:pPr>
            <a:fld id="{09EA2773-F02A-CC43-B1C5-479A1F34EDA7}" type="datetime1">
              <a:rPr lang="en-US" smtClean="0"/>
              <a:t>12/6/2018</a:t>
            </a:fld>
            <a:endParaRPr lang="en-US" dirty="0"/>
          </a:p>
        </p:txBody>
      </p:sp>
      <p:sp>
        <p:nvSpPr>
          <p:cNvPr id="6" name="Footer Placeholder 4"/>
          <p:cNvSpPr>
            <a:spLocks noGrp="1"/>
          </p:cNvSpPr>
          <p:nvPr>
            <p:ph type="ftr" sz="quarter" idx="17"/>
          </p:nvPr>
        </p:nvSpPr>
        <p:spPr>
          <a:xfrm>
            <a:off x="1530601" y="6504213"/>
            <a:ext cx="6262119" cy="250031"/>
          </a:xfrm>
        </p:spPr>
        <p:txBody>
          <a:bodyPr/>
          <a:lstStyle>
            <a:lvl1pPr>
              <a:defRPr sz="1200" dirty="0" smtClean="0"/>
            </a:lvl1pPr>
          </a:lstStyle>
          <a:p>
            <a:pPr>
              <a:defRPr/>
            </a:pPr>
            <a:r>
              <a:rPr lang="en-US" dirty="0"/>
              <a:t>Presenter | Presentation Title or Meeting Title</a:t>
            </a:r>
            <a:endParaRPr lang="en-US" b="1" dirty="0"/>
          </a:p>
        </p:txBody>
      </p:sp>
      <p:sp>
        <p:nvSpPr>
          <p:cNvPr id="7" name="Slide Number Placeholder 5"/>
          <p:cNvSpPr>
            <a:spLocks noGrp="1"/>
          </p:cNvSpPr>
          <p:nvPr>
            <p:ph type="sldNum" sz="quarter" idx="18"/>
          </p:nvPr>
        </p:nvSpPr>
        <p:spPr/>
        <p:txBody>
          <a:bodyPr/>
          <a:lstStyle>
            <a:lvl1pPr>
              <a:defRPr sz="1200" smtClean="0"/>
            </a:lvl1pPr>
          </a:lstStyle>
          <a:p>
            <a:pPr>
              <a:defRPr/>
            </a:pPr>
            <a:fld id="{979A04A2-726F-2143-A443-7788AF27176E}" type="slidenum">
              <a:rPr lang="en-US"/>
              <a:pPr>
                <a:defRPr/>
              </a:pPr>
              <a:t>‹#›</a:t>
            </a:fld>
            <a:endParaRPr lang="en-US" dirty="0"/>
          </a:p>
        </p:txBody>
      </p:sp>
      <p:sp>
        <p:nvSpPr>
          <p:cNvPr id="12" name="Title 1"/>
          <p:cNvSpPr>
            <a:spLocks noGrp="1"/>
          </p:cNvSpPr>
          <p:nvPr>
            <p:ph type="title"/>
          </p:nvPr>
        </p:nvSpPr>
        <p:spPr>
          <a:xfrm>
            <a:off x="228600" y="254026"/>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2011836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971550"/>
            <a:ext cx="8686800" cy="3726717"/>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10" name="Text Placeholder 3"/>
          <p:cNvSpPr>
            <a:spLocks noGrp="1"/>
          </p:cNvSpPr>
          <p:nvPr>
            <p:ph type="body" sz="half" idx="2"/>
          </p:nvPr>
        </p:nvSpPr>
        <p:spPr>
          <a:xfrm>
            <a:off x="224073" y="4943005"/>
            <a:ext cx="8686800" cy="1091259"/>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3"/>
          <p:cNvSpPr>
            <a:spLocks noGrp="1"/>
          </p:cNvSpPr>
          <p:nvPr>
            <p:ph type="dt" sz="half" idx="14"/>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8FEA58B7-095F-6844-8E3C-8A1DDD22BF89}" type="datetime1">
              <a:rPr lang="en-US" smtClean="0"/>
              <a:t>12/6/2018</a:t>
            </a:fld>
            <a:endParaRPr lang="en-US" dirty="0"/>
          </a:p>
        </p:txBody>
      </p:sp>
      <p:sp>
        <p:nvSpPr>
          <p:cNvPr id="9" name="Footer Placeholder 4"/>
          <p:cNvSpPr>
            <a:spLocks noGrp="1"/>
          </p:cNvSpPr>
          <p:nvPr>
            <p:ph type="ftr" sz="quarter" idx="3"/>
          </p:nvPr>
        </p:nvSpPr>
        <p:spPr>
          <a:xfrm>
            <a:off x="1530603" y="6504213"/>
            <a:ext cx="625195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dirty="0"/>
              <a:t>Presenter | Presentation Title or Meeting Title</a:t>
            </a:r>
            <a:endParaRPr lang="en-US" b="1" dirty="0"/>
          </a:p>
        </p:txBody>
      </p:sp>
      <p:sp>
        <p:nvSpPr>
          <p:cNvPr id="11"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2811915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6504213"/>
            <a:ext cx="675368" cy="241300"/>
          </a:xfrm>
        </p:spPr>
        <p:txBody>
          <a:bodyPr/>
          <a:lstStyle/>
          <a:p>
            <a:pPr>
              <a:defRPr/>
            </a:pPr>
            <a:fld id="{3C7E1B65-1920-CF40-87B8-818D6517E0EA}" type="datetime1">
              <a:rPr lang="en-US" smtClean="0"/>
              <a:t>12/6/2018</a:t>
            </a:fld>
            <a:endParaRPr lang="en-US" dirty="0"/>
          </a:p>
        </p:txBody>
      </p:sp>
      <p:sp>
        <p:nvSpPr>
          <p:cNvPr id="4" name="Footer Placeholder 3"/>
          <p:cNvSpPr>
            <a:spLocks noGrp="1"/>
          </p:cNvSpPr>
          <p:nvPr>
            <p:ph type="ftr" sz="quarter" idx="11"/>
          </p:nvPr>
        </p:nvSpPr>
        <p:spPr>
          <a:xfrm>
            <a:off x="1530602" y="6504213"/>
            <a:ext cx="6260399" cy="242873"/>
          </a:xfrm>
        </p:spPr>
        <p:txBody>
          <a:bodyPr/>
          <a:lstStyle/>
          <a:p>
            <a:pPr>
              <a:defRPr/>
            </a:pPr>
            <a:r>
              <a:rPr lang="en-US" dirty="0"/>
              <a:t>Presenter | Presentation Title or Meeting Title</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22250" y="254000"/>
            <a:ext cx="8675688" cy="5802923"/>
          </a:xfrm>
          <a:prstGeom prst="rect">
            <a:avLst/>
          </a:prstGeom>
        </p:spPr>
        <p:txBody>
          <a:bodyPr vert="horz"/>
          <a:lstStyle>
            <a:lvl1pPr>
              <a:defRPr>
                <a:solidFill>
                  <a:srgbClr val="505050"/>
                </a:solidFill>
              </a:defRPr>
            </a:lvl1pPr>
          </a:lstStyle>
          <a:p>
            <a:r>
              <a:rPr lang="en-US"/>
              <a:t>Click icon to add picture</a:t>
            </a:r>
          </a:p>
        </p:txBody>
      </p:sp>
    </p:spTree>
    <p:extLst>
      <p:ext uri="{BB962C8B-B14F-4D97-AF65-F5344CB8AC3E}">
        <p14:creationId xmlns:p14="http://schemas.microsoft.com/office/powerpoint/2010/main" val="2882221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D38FDACF-6E1B-814B-BDB6-B66F2ED862D6}" type="datetime1">
              <a:rPr lang="en-US" smtClean="0"/>
              <a:t>12/6/2018</a:t>
            </a:fld>
            <a:endParaRPr lang="en-US" dirty="0"/>
          </a:p>
        </p:txBody>
      </p:sp>
      <p:sp>
        <p:nvSpPr>
          <p:cNvPr id="4" name="Footer Placeholder 3"/>
          <p:cNvSpPr>
            <a:spLocks noGrp="1"/>
          </p:cNvSpPr>
          <p:nvPr>
            <p:ph type="ftr" sz="quarter" idx="11"/>
          </p:nvPr>
        </p:nvSpPr>
        <p:spPr>
          <a:xfrm>
            <a:off x="1530603" y="6504213"/>
            <a:ext cx="6272278" cy="242873"/>
          </a:xfrm>
        </p:spPr>
        <p:txBody>
          <a:bodyPr/>
          <a:lstStyle/>
          <a:p>
            <a:pPr>
              <a:defRPr/>
            </a:pPr>
            <a:r>
              <a:rPr lang="en-US" dirty="0"/>
              <a:t>Presenter | Presentation Title or Meeting Title</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11"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05694"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5" name="Picture Placeholder 14"/>
          <p:cNvSpPr>
            <a:spLocks noGrp="1"/>
          </p:cNvSpPr>
          <p:nvPr>
            <p:ph type="pic" sz="quarter" idx="20"/>
          </p:nvPr>
        </p:nvSpPr>
        <p:spPr>
          <a:xfrm>
            <a:off x="197942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6" name="Picture Placeholder 14"/>
          <p:cNvSpPr>
            <a:spLocks noGrp="1"/>
          </p:cNvSpPr>
          <p:nvPr>
            <p:ph type="pic" sz="quarter" idx="21"/>
          </p:nvPr>
        </p:nvSpPr>
        <p:spPr>
          <a:xfrm>
            <a:off x="375320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7" name="Picture Placeholder 14"/>
          <p:cNvSpPr>
            <a:spLocks noGrp="1"/>
          </p:cNvSpPr>
          <p:nvPr>
            <p:ph type="pic" sz="quarter" idx="22"/>
          </p:nvPr>
        </p:nvSpPr>
        <p:spPr>
          <a:xfrm>
            <a:off x="5534456"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8" name="Picture Placeholder 14"/>
          <p:cNvSpPr>
            <a:spLocks noGrp="1"/>
          </p:cNvSpPr>
          <p:nvPr>
            <p:ph type="pic" sz="quarter" idx="23"/>
          </p:nvPr>
        </p:nvSpPr>
        <p:spPr>
          <a:xfrm>
            <a:off x="730076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9" name="Picture Placeholder 14"/>
          <p:cNvSpPr>
            <a:spLocks noGrp="1"/>
          </p:cNvSpPr>
          <p:nvPr>
            <p:ph type="pic" sz="quarter" idx="14"/>
          </p:nvPr>
        </p:nvSpPr>
        <p:spPr>
          <a:xfrm>
            <a:off x="205694"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0" name="Picture Placeholder 14"/>
          <p:cNvSpPr>
            <a:spLocks noGrp="1"/>
          </p:cNvSpPr>
          <p:nvPr>
            <p:ph type="pic" sz="quarter" idx="15"/>
          </p:nvPr>
        </p:nvSpPr>
        <p:spPr>
          <a:xfrm>
            <a:off x="197942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1" name="Picture Placeholder 14"/>
          <p:cNvSpPr>
            <a:spLocks noGrp="1"/>
          </p:cNvSpPr>
          <p:nvPr>
            <p:ph type="pic" sz="quarter" idx="16"/>
          </p:nvPr>
        </p:nvSpPr>
        <p:spPr>
          <a:xfrm>
            <a:off x="375320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2" name="Picture Placeholder 14"/>
          <p:cNvSpPr>
            <a:spLocks noGrp="1"/>
          </p:cNvSpPr>
          <p:nvPr>
            <p:ph type="pic" sz="quarter" idx="17"/>
          </p:nvPr>
        </p:nvSpPr>
        <p:spPr>
          <a:xfrm>
            <a:off x="5534456"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3" name="Picture Placeholder 14"/>
          <p:cNvSpPr>
            <a:spLocks noGrp="1"/>
          </p:cNvSpPr>
          <p:nvPr>
            <p:ph type="pic" sz="quarter" idx="18"/>
          </p:nvPr>
        </p:nvSpPr>
        <p:spPr>
          <a:xfrm>
            <a:off x="730076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4" name="Picture Placeholder 14"/>
          <p:cNvSpPr>
            <a:spLocks noGrp="1"/>
          </p:cNvSpPr>
          <p:nvPr>
            <p:ph type="pic" sz="quarter" idx="24"/>
          </p:nvPr>
        </p:nvSpPr>
        <p:spPr>
          <a:xfrm>
            <a:off x="205694"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5" name="Picture Placeholder 14"/>
          <p:cNvSpPr>
            <a:spLocks noGrp="1"/>
          </p:cNvSpPr>
          <p:nvPr>
            <p:ph type="pic" sz="quarter" idx="25"/>
          </p:nvPr>
        </p:nvSpPr>
        <p:spPr>
          <a:xfrm>
            <a:off x="197942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6" name="Picture Placeholder 14"/>
          <p:cNvSpPr>
            <a:spLocks noGrp="1"/>
          </p:cNvSpPr>
          <p:nvPr>
            <p:ph type="pic" sz="quarter" idx="26"/>
          </p:nvPr>
        </p:nvSpPr>
        <p:spPr>
          <a:xfrm>
            <a:off x="375320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7" name="Picture Placeholder 14"/>
          <p:cNvSpPr>
            <a:spLocks noGrp="1"/>
          </p:cNvSpPr>
          <p:nvPr>
            <p:ph type="pic" sz="quarter" idx="27"/>
          </p:nvPr>
        </p:nvSpPr>
        <p:spPr>
          <a:xfrm>
            <a:off x="5534456"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8" name="Picture Placeholder 14"/>
          <p:cNvSpPr>
            <a:spLocks noGrp="1"/>
          </p:cNvSpPr>
          <p:nvPr>
            <p:ph type="pic" sz="quarter" idx="28"/>
          </p:nvPr>
        </p:nvSpPr>
        <p:spPr>
          <a:xfrm>
            <a:off x="730076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Tree>
    <p:extLst>
      <p:ext uri="{BB962C8B-B14F-4D97-AF65-F5344CB8AC3E}">
        <p14:creationId xmlns:p14="http://schemas.microsoft.com/office/powerpoint/2010/main" val="8301617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E2EF4938-6162-EE4E-9ED3-73016E21644A}" type="datetime1">
              <a:rPr lang="en-US" smtClean="0"/>
              <a:t>12/6/2018</a:t>
            </a:fld>
            <a:endParaRPr lang="en-US" dirty="0"/>
          </a:p>
        </p:txBody>
      </p:sp>
      <p:sp>
        <p:nvSpPr>
          <p:cNvPr id="15" name="Footer Placeholder 4"/>
          <p:cNvSpPr>
            <a:spLocks noGrp="1"/>
          </p:cNvSpPr>
          <p:nvPr>
            <p:ph type="ftr" sz="quarter" idx="3"/>
          </p:nvPr>
        </p:nvSpPr>
        <p:spPr>
          <a:xfrm>
            <a:off x="1530602" y="6504213"/>
            <a:ext cx="6260399"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dirty="0"/>
              <a:t>Presenter | Presentation Title or Meeting Title</a:t>
            </a:r>
            <a:endParaRPr lang="en-US" b="1" dirty="0"/>
          </a:p>
        </p:txBody>
      </p:sp>
      <p:sp>
        <p:nvSpPr>
          <p:cNvPr id="16"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20" name="Date Placeholder 3"/>
          <p:cNvSpPr txBox="1">
            <a:spLocks/>
          </p:cNvSpPr>
          <p:nvPr/>
        </p:nvSpPr>
        <p:spPr>
          <a:xfrm>
            <a:off x="6450013" y="4477484"/>
            <a:ext cx="1076325" cy="241300"/>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dirty="0"/>
          </a:p>
        </p:txBody>
      </p:sp>
      <p:grpSp>
        <p:nvGrpSpPr>
          <p:cNvPr id="9" name="Group 8"/>
          <p:cNvGrpSpPr>
            <a:grpSpLocks noChangeAspect="1"/>
          </p:cNvGrpSpPr>
          <p:nvPr/>
        </p:nvGrpSpPr>
        <p:grpSpPr>
          <a:xfrm>
            <a:off x="215900" y="6258863"/>
            <a:ext cx="8699500" cy="197990"/>
            <a:chOff x="600217" y="6258863"/>
            <a:chExt cx="8297721" cy="188846"/>
          </a:xfrm>
        </p:grpSpPr>
        <p:cxnSp>
          <p:nvCxnSpPr>
            <p:cNvPr id="10" name="Straight Connector 9"/>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13" name="Picture 6" descr="FermiLogo_RGB_NALBlue.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7853781" y="6258863"/>
              <a:ext cx="1044157" cy="188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4119" r:id="rId1"/>
    <p:sldLayoutId id="2147484104" r:id="rId2"/>
    <p:sldLayoutId id="2147484105" r:id="rId3"/>
    <p:sldLayoutId id="2147484120" r:id="rId4"/>
    <p:sldLayoutId id="2147484103" r:id="rId5"/>
    <p:sldLayoutId id="2147484122" r:id="rId6"/>
    <p:sldLayoutId id="2147484116" r:id="rId7"/>
  </p:sldLayoutIdLst>
  <p:hf hd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5.png"/><Relationship Id="rId4" Type="http://schemas.openxmlformats.org/officeDocument/2006/relationships/image" Target="../media/image14.emf"/></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30.jp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6.w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w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6.w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57.wmf"/></Relationships>
</file>

<file path=ppt/slides/_rels/slide4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6.wmf"/><Relationship Id="rId2" Type="http://schemas.openxmlformats.org/officeDocument/2006/relationships/image" Target="../media/image59.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41924" y="5045612"/>
            <a:ext cx="8499231" cy="1390219"/>
          </a:xfrm>
        </p:spPr>
        <p:txBody>
          <a:bodyPr/>
          <a:lstStyle/>
          <a:p>
            <a:r>
              <a:rPr lang="en-US" dirty="0"/>
              <a:t>Trevor Butler</a:t>
            </a:r>
          </a:p>
          <a:p>
            <a:r>
              <a:rPr lang="en-US" dirty="0"/>
              <a:t>PSP Meeting</a:t>
            </a:r>
          </a:p>
          <a:p>
            <a:r>
              <a:rPr lang="en-US" dirty="0"/>
              <a:t>06 Dec 2018</a:t>
            </a:r>
          </a:p>
        </p:txBody>
      </p:sp>
      <p:sp>
        <p:nvSpPr>
          <p:cNvPr id="3" name="Text Placeholder 2"/>
          <p:cNvSpPr>
            <a:spLocks noGrp="1"/>
          </p:cNvSpPr>
          <p:nvPr>
            <p:ph type="body" sz="quarter" idx="11"/>
          </p:nvPr>
        </p:nvSpPr>
        <p:spPr/>
        <p:txBody>
          <a:bodyPr>
            <a:noAutofit/>
          </a:bodyPr>
          <a:lstStyle/>
          <a:p>
            <a:r>
              <a:rPr lang="en-US" dirty="0"/>
              <a:t>201 MHz Linac Marx Modulator </a:t>
            </a:r>
          </a:p>
          <a:p>
            <a:r>
              <a:rPr lang="en-US" dirty="0"/>
              <a:t>Proton Improvement Plan</a:t>
            </a:r>
          </a:p>
        </p:txBody>
      </p:sp>
    </p:spTree>
    <p:extLst>
      <p:ext uri="{BB962C8B-B14F-4D97-AF65-F5344CB8AC3E}">
        <p14:creationId xmlns:p14="http://schemas.microsoft.com/office/powerpoint/2010/main" val="1989597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C8316F2-F5A2-4ED1-AD7F-0D398887D0CA}"/>
              </a:ext>
            </a:extLst>
          </p:cNvPr>
          <p:cNvSpPr>
            <a:spLocks noGrp="1"/>
          </p:cNvSpPr>
          <p:nvPr>
            <p:ph idx="1"/>
          </p:nvPr>
        </p:nvSpPr>
        <p:spPr/>
        <p:txBody>
          <a:bodyPr/>
          <a:lstStyle/>
          <a:p>
            <a:r>
              <a:rPr lang="en-US" sz="1600" dirty="0"/>
              <a:t>We presently use, along with other laboratories, to power the 7835 triode</a:t>
            </a:r>
          </a:p>
          <a:p>
            <a:r>
              <a:rPr lang="en-US" sz="1600" dirty="0"/>
              <a:t>Hard Tube modulator use a high voltage capacitor bank which switches thru a grid-controlled electron tube to regulate the anode on the triode (or any tube amplifiers, such as a klystron).</a:t>
            </a:r>
          </a:p>
          <a:p>
            <a:r>
              <a:rPr lang="en-US" sz="1600" b="1" dirty="0"/>
              <a:t>Can be run in feedback or feed forward, since they act essentially as a high voltage operation amplifier</a:t>
            </a:r>
          </a:p>
          <a:p>
            <a:r>
              <a:rPr lang="en-US" sz="1600" b="1" dirty="0"/>
              <a:t>Unfortunately they the modulator controls needs to be operated on a high voltage “floating deck” making the controls complex and hard to maintain.</a:t>
            </a:r>
          </a:p>
          <a:p>
            <a:r>
              <a:rPr lang="en-US" sz="1600" b="1" dirty="0"/>
              <a:t>Electron tubes have current limitations and have high losses making them very inefficient.</a:t>
            </a:r>
          </a:p>
          <a:p>
            <a:r>
              <a:rPr lang="en-US" sz="1600" b="1" dirty="0"/>
              <a:t>Very few manufacturer still make these tubes </a:t>
            </a:r>
            <a:r>
              <a:rPr lang="en-US" sz="1600" dirty="0"/>
              <a:t>and are typically only used in legacy designs and typically never used in new designs unless it is the only option for the voltage and current response</a:t>
            </a:r>
          </a:p>
          <a:p>
            <a:r>
              <a:rPr lang="en-US" sz="1600" dirty="0"/>
              <a:t>Could be converted for use on a Klystron with the appropriate step up transformer</a:t>
            </a:r>
          </a:p>
          <a:p>
            <a:endParaRPr lang="en-US" sz="1600" dirty="0"/>
          </a:p>
        </p:txBody>
      </p:sp>
      <p:sp>
        <p:nvSpPr>
          <p:cNvPr id="3" name="Title 2">
            <a:extLst>
              <a:ext uri="{FF2B5EF4-FFF2-40B4-BE49-F238E27FC236}">
                <a16:creationId xmlns:a16="http://schemas.microsoft.com/office/drawing/2014/main" id="{A9F8A57C-2F2C-417E-A6FF-BB185EF42B95}"/>
              </a:ext>
            </a:extLst>
          </p:cNvPr>
          <p:cNvSpPr>
            <a:spLocks noGrp="1"/>
          </p:cNvSpPr>
          <p:nvPr>
            <p:ph type="title"/>
          </p:nvPr>
        </p:nvSpPr>
        <p:spPr/>
        <p:txBody>
          <a:bodyPr/>
          <a:lstStyle/>
          <a:p>
            <a:r>
              <a:rPr lang="en-US" dirty="0"/>
              <a:t>Hard Tube (Old Modulator Design)</a:t>
            </a:r>
          </a:p>
        </p:txBody>
      </p:sp>
      <p:sp>
        <p:nvSpPr>
          <p:cNvPr id="4" name="Date Placeholder 3">
            <a:extLst>
              <a:ext uri="{FF2B5EF4-FFF2-40B4-BE49-F238E27FC236}">
                <a16:creationId xmlns:a16="http://schemas.microsoft.com/office/drawing/2014/main" id="{D02759AC-55DD-430E-AC67-66970B1386FE}"/>
              </a:ext>
            </a:extLst>
          </p:cNvPr>
          <p:cNvSpPr>
            <a:spLocks noGrp="1"/>
          </p:cNvSpPr>
          <p:nvPr>
            <p:ph type="dt" sz="half" idx="2"/>
          </p:nvPr>
        </p:nvSpPr>
        <p:spPr/>
        <p:txBody>
          <a:bodyPr/>
          <a:lstStyle/>
          <a:p>
            <a:pPr>
              <a:defRPr/>
            </a:pPr>
            <a:fld id="{57ADAB69-348E-2C41-AF41-E98D046040A4}" type="datetime1">
              <a:rPr lang="en-US" smtClean="0"/>
              <a:t>12/6/2018</a:t>
            </a:fld>
            <a:endParaRPr lang="en-US" dirty="0"/>
          </a:p>
        </p:txBody>
      </p:sp>
      <p:sp>
        <p:nvSpPr>
          <p:cNvPr id="5" name="Footer Placeholder 4">
            <a:extLst>
              <a:ext uri="{FF2B5EF4-FFF2-40B4-BE49-F238E27FC236}">
                <a16:creationId xmlns:a16="http://schemas.microsoft.com/office/drawing/2014/main" id="{33312559-0E7F-4713-9154-8E8532D82237}"/>
              </a:ext>
            </a:extLst>
          </p:cNvPr>
          <p:cNvSpPr>
            <a:spLocks noGrp="1"/>
          </p:cNvSpPr>
          <p:nvPr>
            <p:ph type="ftr" sz="quarter" idx="3"/>
          </p:nvPr>
        </p:nvSpPr>
        <p:spPr/>
        <p:txBody>
          <a:bodyPr/>
          <a:lstStyle/>
          <a:p>
            <a:pPr>
              <a:defRPr/>
            </a:pPr>
            <a:r>
              <a:rPr lang="en-US"/>
              <a:t>Trevor Butler | 201 MHz Linac Marx Modulator</a:t>
            </a:r>
          </a:p>
          <a:p>
            <a:pPr>
              <a:defRPr/>
            </a:pPr>
            <a:endParaRPr lang="en-US" b="1" dirty="0"/>
          </a:p>
        </p:txBody>
      </p:sp>
      <p:sp>
        <p:nvSpPr>
          <p:cNvPr id="6" name="Slide Number Placeholder 5">
            <a:extLst>
              <a:ext uri="{FF2B5EF4-FFF2-40B4-BE49-F238E27FC236}">
                <a16:creationId xmlns:a16="http://schemas.microsoft.com/office/drawing/2014/main" id="{19B81285-8415-4577-A7C6-0469572796EF}"/>
              </a:ext>
            </a:extLst>
          </p:cNvPr>
          <p:cNvSpPr>
            <a:spLocks noGrp="1"/>
          </p:cNvSpPr>
          <p:nvPr>
            <p:ph type="sldNum" sz="quarter" idx="4"/>
          </p:nvPr>
        </p:nvSpPr>
        <p:spPr/>
        <p:txBody>
          <a:bodyPr/>
          <a:lstStyle/>
          <a:p>
            <a:pPr>
              <a:defRPr/>
            </a:pPr>
            <a:fld id="{148C009B-CB69-E04A-B9B3-34B26D69E9CF}" type="slidenum">
              <a:rPr lang="en-US" smtClean="0"/>
              <a:pPr>
                <a:defRPr/>
              </a:pPr>
              <a:t>10</a:t>
            </a:fld>
            <a:endParaRPr lang="en-US" dirty="0"/>
          </a:p>
        </p:txBody>
      </p:sp>
      <p:pic>
        <p:nvPicPr>
          <p:cNvPr id="7" name="Picture 6">
            <a:extLst>
              <a:ext uri="{FF2B5EF4-FFF2-40B4-BE49-F238E27FC236}">
                <a16:creationId xmlns:a16="http://schemas.microsoft.com/office/drawing/2014/main" id="{1E9148FA-48D3-4C5A-86C3-05A19713E0F1}"/>
              </a:ext>
            </a:extLst>
          </p:cNvPr>
          <p:cNvPicPr>
            <a:picLocks noChangeAspect="1"/>
          </p:cNvPicPr>
          <p:nvPr/>
        </p:nvPicPr>
        <p:blipFill>
          <a:blip r:embed="rId2"/>
          <a:stretch>
            <a:fillRect/>
          </a:stretch>
        </p:blipFill>
        <p:spPr>
          <a:xfrm>
            <a:off x="519863" y="4511040"/>
            <a:ext cx="3494475" cy="1605275"/>
          </a:xfrm>
          <a:prstGeom prst="rect">
            <a:avLst/>
          </a:prstGeom>
        </p:spPr>
      </p:pic>
    </p:spTree>
    <p:extLst>
      <p:ext uri="{BB962C8B-B14F-4D97-AF65-F5344CB8AC3E}">
        <p14:creationId xmlns:p14="http://schemas.microsoft.com/office/powerpoint/2010/main" val="38823798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28602" y="861060"/>
            <a:ext cx="1533042" cy="5169853"/>
          </a:xfrm>
        </p:spPr>
        <p:txBody>
          <a:bodyPr/>
          <a:lstStyle/>
          <a:p>
            <a:pPr marL="0" indent="0" algn="ctr">
              <a:buNone/>
            </a:pPr>
            <a:r>
              <a:rPr lang="en-US" sz="1200" dirty="0"/>
              <a:t>CPI-</a:t>
            </a:r>
            <a:r>
              <a:rPr lang="en-US" sz="1200" dirty="0" err="1"/>
              <a:t>Eimac</a:t>
            </a:r>
            <a:endParaRPr lang="en-US" sz="1200" dirty="0"/>
          </a:p>
          <a:p>
            <a:pPr marL="0" indent="0" algn="ctr">
              <a:buNone/>
            </a:pPr>
            <a:r>
              <a:rPr lang="en-US" sz="1200" dirty="0"/>
              <a:t>ML-6544</a:t>
            </a:r>
          </a:p>
          <a:p>
            <a:pPr marL="0" indent="0" algn="ctr">
              <a:buNone/>
            </a:pPr>
            <a:r>
              <a:rPr lang="en-US" sz="1200" dirty="0"/>
              <a:t>Power Triode</a:t>
            </a:r>
          </a:p>
          <a:p>
            <a:r>
              <a:rPr lang="en-US" sz="1200" dirty="0"/>
              <a:t>Maximum (20 kV, 75 Amp, 1 kW )</a:t>
            </a:r>
          </a:p>
          <a:p>
            <a:r>
              <a:rPr lang="en-US" sz="1200" dirty="0"/>
              <a:t>2.8 kV Typical</a:t>
            </a:r>
          </a:p>
          <a:p>
            <a:r>
              <a:rPr lang="en-US" sz="1200" dirty="0"/>
              <a:t>Uses 2 per modulator and 1 per driver screen modulator (5+1 Stations) </a:t>
            </a:r>
          </a:p>
          <a:p>
            <a:r>
              <a:rPr lang="en-US" sz="1200" dirty="0"/>
              <a:t>18 tubes total</a:t>
            </a:r>
          </a:p>
          <a:p>
            <a:r>
              <a:rPr lang="en-US" sz="1200" dirty="0"/>
              <a:t>High Production Tube for CPI</a:t>
            </a:r>
          </a:p>
          <a:p>
            <a:r>
              <a:rPr lang="en-US" sz="1200" dirty="0"/>
              <a:t>Used in multiple radar and science applications</a:t>
            </a:r>
          </a:p>
          <a:p>
            <a:r>
              <a:rPr lang="en-US" sz="1200" dirty="0"/>
              <a:t>Not expected to be discontinued anytime soon</a:t>
            </a:r>
          </a:p>
        </p:txBody>
      </p:sp>
      <p:sp>
        <p:nvSpPr>
          <p:cNvPr id="7" name="Title 6"/>
          <p:cNvSpPr>
            <a:spLocks noGrp="1"/>
          </p:cNvSpPr>
          <p:nvPr>
            <p:ph type="title"/>
          </p:nvPr>
        </p:nvSpPr>
        <p:spPr/>
        <p:txBody>
          <a:bodyPr/>
          <a:lstStyle/>
          <a:p>
            <a:r>
              <a:rPr lang="en-US" dirty="0"/>
              <a:t>LRF7 Hard Tube Modulator</a:t>
            </a:r>
          </a:p>
        </p:txBody>
      </p:sp>
      <p:sp>
        <p:nvSpPr>
          <p:cNvPr id="3" name="Date Placeholder 2"/>
          <p:cNvSpPr>
            <a:spLocks noGrp="1"/>
          </p:cNvSpPr>
          <p:nvPr>
            <p:ph type="dt" sz="half" idx="2"/>
          </p:nvPr>
        </p:nvSpPr>
        <p:spPr/>
        <p:txBody>
          <a:bodyPr/>
          <a:lstStyle/>
          <a:p>
            <a:pPr>
              <a:defRPr/>
            </a:pPr>
            <a:fld id="{FA96D49F-E75B-CA4C-9755-57CB093C34C1}" type="datetime1">
              <a:rPr lang="en-US" smtClean="0"/>
              <a:t>12/6/2018</a:t>
            </a:fld>
            <a:endParaRPr lang="en-US" dirty="0"/>
          </a:p>
        </p:txBody>
      </p:sp>
      <p:sp>
        <p:nvSpPr>
          <p:cNvPr id="4" name="Footer Placeholder 3"/>
          <p:cNvSpPr>
            <a:spLocks noGrp="1"/>
          </p:cNvSpPr>
          <p:nvPr>
            <p:ph type="ftr" sz="quarter" idx="3"/>
          </p:nvPr>
        </p:nvSpPr>
        <p:spPr/>
        <p:txBody>
          <a:bodyPr/>
          <a:lstStyle/>
          <a:p>
            <a:pPr>
              <a:defRPr/>
            </a:pPr>
            <a:r>
              <a:rPr lang="en-US" dirty="0"/>
              <a:t>Trevor Butler | 201 MHz Linac Marx Modulator</a:t>
            </a:r>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11</a:t>
            </a:fld>
            <a:endParaRPr lang="en-US" dirty="0"/>
          </a:p>
        </p:txBody>
      </p:sp>
      <p:sp>
        <p:nvSpPr>
          <p:cNvPr id="8" name="Content Placeholder 5">
            <a:extLst>
              <a:ext uri="{FF2B5EF4-FFF2-40B4-BE49-F238E27FC236}">
                <a16:creationId xmlns:a16="http://schemas.microsoft.com/office/drawing/2014/main" id="{F621EF6A-7502-4F1D-B3F3-88863F8A97D7}"/>
              </a:ext>
            </a:extLst>
          </p:cNvPr>
          <p:cNvSpPr txBox="1">
            <a:spLocks/>
          </p:cNvSpPr>
          <p:nvPr/>
        </p:nvSpPr>
        <p:spPr>
          <a:xfrm>
            <a:off x="6417800" y="2754537"/>
            <a:ext cx="2598084" cy="3141130"/>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200" dirty="0"/>
              <a:t>Manufactured by Westinghouse, ITT, Richardson, Varian, CPI, now nobody</a:t>
            </a:r>
          </a:p>
          <a:p>
            <a:r>
              <a:rPr lang="en-US" sz="1200" dirty="0"/>
              <a:t>Use 3 per station (5+1) = 18 total</a:t>
            </a:r>
          </a:p>
          <a:p>
            <a:r>
              <a:rPr lang="en-US" sz="1200" b="1" dirty="0"/>
              <a:t>Series-pass regulator between the capacitor bank and </a:t>
            </a:r>
            <a:r>
              <a:rPr lang="en-US" sz="1200" b="1" dirty="0" err="1"/>
              <a:t>Photonis</a:t>
            </a:r>
            <a:r>
              <a:rPr lang="en-US" sz="1200" b="1" dirty="0"/>
              <a:t> 7835 Power Triode anode</a:t>
            </a:r>
          </a:p>
          <a:p>
            <a:r>
              <a:rPr lang="en-US" sz="1200" dirty="0"/>
              <a:t>No replacement part available</a:t>
            </a:r>
          </a:p>
          <a:p>
            <a:r>
              <a:rPr lang="en-US" sz="1200" dirty="0"/>
              <a:t>Rebuilt by </a:t>
            </a:r>
            <a:r>
              <a:rPr lang="en-US" sz="1200" dirty="0" err="1"/>
              <a:t>Kennetron</a:t>
            </a:r>
            <a:r>
              <a:rPr lang="en-US" sz="1200" dirty="0"/>
              <a:t> &amp; </a:t>
            </a:r>
            <a:r>
              <a:rPr lang="en-US" sz="1200" dirty="0" err="1"/>
              <a:t>Econco</a:t>
            </a:r>
            <a:endParaRPr lang="en-US" sz="1200" dirty="0"/>
          </a:p>
          <a:p>
            <a:r>
              <a:rPr lang="en-US" sz="1200" dirty="0" err="1"/>
              <a:t>Econco</a:t>
            </a:r>
            <a:r>
              <a:rPr lang="en-US" sz="1200" dirty="0"/>
              <a:t>* – Can’t Rebuild Grids</a:t>
            </a:r>
          </a:p>
          <a:p>
            <a:r>
              <a:rPr lang="en-US" sz="1200" b="1" dirty="0"/>
              <a:t>*Problem – Bad grids are a typical type of failure in these tubes.  Therefore, they need two tubes (one as a donor) to rebuild a tube with a bad grid</a:t>
            </a:r>
          </a:p>
          <a:p>
            <a:endParaRPr lang="en-US" sz="1200" dirty="0"/>
          </a:p>
        </p:txBody>
      </p:sp>
      <p:pic>
        <p:nvPicPr>
          <p:cNvPr id="13" name="Picture 12">
            <a:extLst>
              <a:ext uri="{FF2B5EF4-FFF2-40B4-BE49-F238E27FC236}">
                <a16:creationId xmlns:a16="http://schemas.microsoft.com/office/drawing/2014/main" id="{7A67CBBE-089A-4E5A-B538-60B2E0A5FA0D}"/>
              </a:ext>
            </a:extLst>
          </p:cNvPr>
          <p:cNvPicPr>
            <a:picLocks noChangeAspect="1"/>
          </p:cNvPicPr>
          <p:nvPr/>
        </p:nvPicPr>
        <p:blipFill>
          <a:blip r:embed="rId2"/>
          <a:stretch>
            <a:fillRect/>
          </a:stretch>
        </p:blipFill>
        <p:spPr>
          <a:xfrm>
            <a:off x="2115174" y="962333"/>
            <a:ext cx="4148803" cy="4440247"/>
          </a:xfrm>
          <a:prstGeom prst="rect">
            <a:avLst/>
          </a:prstGeom>
        </p:spPr>
      </p:pic>
      <p:pic>
        <p:nvPicPr>
          <p:cNvPr id="10" name="Picture 9" descr="F1123.JPG">
            <a:extLst>
              <a:ext uri="{FF2B5EF4-FFF2-40B4-BE49-F238E27FC236}">
                <a16:creationId xmlns:a16="http://schemas.microsoft.com/office/drawing/2014/main" id="{1EDE748C-56DA-44C6-A590-81C47C13AFC1}"/>
              </a:ext>
            </a:extLst>
          </p:cNvPr>
          <p:cNvPicPr>
            <a:picLocks noChangeAspect="1"/>
          </p:cNvPicPr>
          <p:nvPr/>
        </p:nvPicPr>
        <p:blipFill>
          <a:blip r:embed="rId3" cstate="print"/>
          <a:stretch>
            <a:fillRect/>
          </a:stretch>
        </p:blipFill>
        <p:spPr>
          <a:xfrm flipH="1">
            <a:off x="6303163" y="962333"/>
            <a:ext cx="989177" cy="1318903"/>
          </a:xfrm>
          <a:prstGeom prst="rect">
            <a:avLst/>
          </a:prstGeom>
        </p:spPr>
      </p:pic>
      <p:sp>
        <p:nvSpPr>
          <p:cNvPr id="15" name="Content Placeholder 5">
            <a:extLst>
              <a:ext uri="{FF2B5EF4-FFF2-40B4-BE49-F238E27FC236}">
                <a16:creationId xmlns:a16="http://schemas.microsoft.com/office/drawing/2014/main" id="{00222BFE-57B3-4D7D-AAC7-527DA26F6B7D}"/>
              </a:ext>
            </a:extLst>
          </p:cNvPr>
          <p:cNvSpPr txBox="1">
            <a:spLocks/>
          </p:cNvSpPr>
          <p:nvPr/>
        </p:nvSpPr>
        <p:spPr>
          <a:xfrm>
            <a:off x="7446163" y="1029560"/>
            <a:ext cx="1569721" cy="1930073"/>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dirty="0"/>
              <a:t>CPI F1123 </a:t>
            </a:r>
          </a:p>
          <a:p>
            <a:pPr marL="0" indent="0" algn="ctr">
              <a:buNone/>
            </a:pPr>
            <a:r>
              <a:rPr lang="en-US" sz="1200" dirty="0"/>
              <a:t>“Switch” Tubes</a:t>
            </a:r>
          </a:p>
          <a:p>
            <a:pPr marL="0" indent="0" algn="ctr">
              <a:buNone/>
            </a:pPr>
            <a:r>
              <a:rPr lang="en-US" sz="1200" dirty="0"/>
              <a:t>operated as</a:t>
            </a:r>
          </a:p>
          <a:p>
            <a:pPr marL="0" indent="0" algn="ctr">
              <a:buNone/>
            </a:pPr>
            <a:r>
              <a:rPr lang="en-US" sz="1200" dirty="0"/>
              <a:t>linear amplifiers</a:t>
            </a:r>
          </a:p>
          <a:p>
            <a:pPr marL="0" indent="0" algn="ctr">
              <a:buNone/>
            </a:pPr>
            <a:r>
              <a:rPr lang="en-US" sz="1200" dirty="0"/>
              <a:t>50 kV Standoff</a:t>
            </a:r>
          </a:p>
          <a:p>
            <a:pPr marL="0" indent="0" algn="ctr">
              <a:buNone/>
            </a:pPr>
            <a:r>
              <a:rPr lang="en-US" sz="1200" dirty="0"/>
              <a:t>~100 Amps each</a:t>
            </a:r>
          </a:p>
          <a:p>
            <a:pPr marL="0" indent="0" algn="ctr">
              <a:buNone/>
            </a:pPr>
            <a:r>
              <a:rPr lang="en-US" sz="1200" dirty="0"/>
              <a:t>~350 Amps Total</a:t>
            </a:r>
          </a:p>
          <a:p>
            <a:pPr marL="0" indent="0" algn="ctr">
              <a:buNone/>
            </a:pPr>
            <a:endParaRPr lang="en-US" sz="1200" dirty="0"/>
          </a:p>
          <a:p>
            <a:pPr marL="0" indent="0" algn="ctr">
              <a:buNone/>
            </a:pPr>
            <a:endParaRPr lang="en-US" sz="1200" dirty="0"/>
          </a:p>
        </p:txBody>
      </p:sp>
      <p:cxnSp>
        <p:nvCxnSpPr>
          <p:cNvPr id="11" name="Straight Arrow Connector 10">
            <a:extLst>
              <a:ext uri="{FF2B5EF4-FFF2-40B4-BE49-F238E27FC236}">
                <a16:creationId xmlns:a16="http://schemas.microsoft.com/office/drawing/2014/main" id="{E58E88FF-AB2B-4703-A9B7-E7B034CA13BE}"/>
              </a:ext>
            </a:extLst>
          </p:cNvPr>
          <p:cNvCxnSpPr>
            <a:cxnSpLocks/>
          </p:cNvCxnSpPr>
          <p:nvPr/>
        </p:nvCxnSpPr>
        <p:spPr>
          <a:xfrm flipH="1">
            <a:off x="5585460" y="1295400"/>
            <a:ext cx="2034540" cy="427876"/>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9" name="Picture 8" descr="6544.JPG">
            <a:extLst>
              <a:ext uri="{FF2B5EF4-FFF2-40B4-BE49-F238E27FC236}">
                <a16:creationId xmlns:a16="http://schemas.microsoft.com/office/drawing/2014/main" id="{D85D5511-64DE-47B2-9DEE-09E9275BF334}"/>
              </a:ext>
            </a:extLst>
          </p:cNvPr>
          <p:cNvPicPr>
            <a:picLocks noChangeAspect="1"/>
          </p:cNvPicPr>
          <p:nvPr/>
        </p:nvPicPr>
        <p:blipFill>
          <a:blip r:embed="rId4" cstate="print"/>
          <a:stretch>
            <a:fillRect/>
          </a:stretch>
        </p:blipFill>
        <p:spPr>
          <a:xfrm flipH="1">
            <a:off x="1697837" y="827087"/>
            <a:ext cx="504343" cy="762000"/>
          </a:xfrm>
          <a:prstGeom prst="rect">
            <a:avLst/>
          </a:prstGeom>
        </p:spPr>
      </p:pic>
      <p:cxnSp>
        <p:nvCxnSpPr>
          <p:cNvPr id="12" name="Straight Arrow Connector 11">
            <a:extLst>
              <a:ext uri="{FF2B5EF4-FFF2-40B4-BE49-F238E27FC236}">
                <a16:creationId xmlns:a16="http://schemas.microsoft.com/office/drawing/2014/main" id="{45E2B8EC-FC6A-4278-B598-4B18493C2044}"/>
              </a:ext>
            </a:extLst>
          </p:cNvPr>
          <p:cNvCxnSpPr>
            <a:cxnSpLocks/>
          </p:cNvCxnSpPr>
          <p:nvPr/>
        </p:nvCxnSpPr>
        <p:spPr>
          <a:xfrm>
            <a:off x="1544014" y="1371600"/>
            <a:ext cx="2296466" cy="7620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24730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437DA33-E2C4-4624-AF28-B8B38AF09E52}"/>
              </a:ext>
            </a:extLst>
          </p:cNvPr>
          <p:cNvSpPr>
            <a:spLocks noGrp="1"/>
          </p:cNvSpPr>
          <p:nvPr>
            <p:ph idx="1"/>
          </p:nvPr>
        </p:nvSpPr>
        <p:spPr>
          <a:xfrm>
            <a:off x="114300" y="971550"/>
            <a:ext cx="8953500" cy="5059363"/>
          </a:xfrm>
        </p:spPr>
        <p:txBody>
          <a:bodyPr/>
          <a:lstStyle/>
          <a:p>
            <a:r>
              <a:rPr lang="en-US" sz="1800" dirty="0"/>
              <a:t>The pulsed modulator has evolved over the past 90 years, starting with the spark gap modulators patented by Erwin Marx in 1923.</a:t>
            </a:r>
          </a:p>
          <a:p>
            <a:r>
              <a:rPr lang="en-US" sz="1800" b="1" dirty="0"/>
              <a:t>A “Marx” modulator is a topology in which capacitors are charged in parallel during the recharge period and discharged in series during the output pulse. </a:t>
            </a:r>
          </a:p>
          <a:p>
            <a:r>
              <a:rPr lang="en-US" sz="1800" dirty="0"/>
              <a:t>The output voltage becomes the charging voltage multiplied by the number of capacitors.</a:t>
            </a:r>
          </a:p>
          <a:p>
            <a:r>
              <a:rPr lang="en-US" sz="1800" dirty="0"/>
              <a:t>Without compensation, the voltage on the load will droop due to capacitor discharge.</a:t>
            </a:r>
          </a:p>
          <a:p>
            <a:r>
              <a:rPr lang="en-US" sz="1800" dirty="0"/>
              <a:t>High voltage Marx generators have historically used gas switching elements for the main high voltage operation, but with the advent of modern high voltage / </a:t>
            </a:r>
            <a:r>
              <a:rPr lang="en-US" sz="1800" dirty="0" err="1"/>
              <a:t>hight</a:t>
            </a:r>
            <a:r>
              <a:rPr lang="en-US" sz="1800" dirty="0"/>
              <a:t> current solid-state switches, this topology has become more desirable in replacing standard modulator designs.</a:t>
            </a:r>
          </a:p>
          <a:p>
            <a:r>
              <a:rPr lang="en-US" sz="1800" dirty="0"/>
              <a:t>Could also be converted for use on a Klystron with the appropriate step up transformer.</a:t>
            </a:r>
          </a:p>
          <a:p>
            <a:endParaRPr lang="en-US" sz="1800" dirty="0"/>
          </a:p>
          <a:p>
            <a:endParaRPr lang="en-US" sz="1800" dirty="0"/>
          </a:p>
          <a:p>
            <a:endParaRPr lang="en-US" sz="1800" dirty="0"/>
          </a:p>
        </p:txBody>
      </p:sp>
      <p:sp>
        <p:nvSpPr>
          <p:cNvPr id="3" name="Title 2">
            <a:extLst>
              <a:ext uri="{FF2B5EF4-FFF2-40B4-BE49-F238E27FC236}">
                <a16:creationId xmlns:a16="http://schemas.microsoft.com/office/drawing/2014/main" id="{80A11584-7A41-4B49-816B-230A8D50F147}"/>
              </a:ext>
            </a:extLst>
          </p:cNvPr>
          <p:cNvSpPr>
            <a:spLocks noGrp="1"/>
          </p:cNvSpPr>
          <p:nvPr>
            <p:ph type="title"/>
          </p:nvPr>
        </p:nvSpPr>
        <p:spPr/>
        <p:txBody>
          <a:bodyPr/>
          <a:lstStyle/>
          <a:p>
            <a:r>
              <a:rPr lang="en-US" dirty="0"/>
              <a:t>Marx (New Design)</a:t>
            </a:r>
          </a:p>
        </p:txBody>
      </p:sp>
      <p:sp>
        <p:nvSpPr>
          <p:cNvPr id="4" name="Date Placeholder 3">
            <a:extLst>
              <a:ext uri="{FF2B5EF4-FFF2-40B4-BE49-F238E27FC236}">
                <a16:creationId xmlns:a16="http://schemas.microsoft.com/office/drawing/2014/main" id="{8FEACE99-2CFD-49CB-8FF8-779C10A60938}"/>
              </a:ext>
            </a:extLst>
          </p:cNvPr>
          <p:cNvSpPr>
            <a:spLocks noGrp="1"/>
          </p:cNvSpPr>
          <p:nvPr>
            <p:ph type="dt" sz="half" idx="2"/>
          </p:nvPr>
        </p:nvSpPr>
        <p:spPr/>
        <p:txBody>
          <a:bodyPr/>
          <a:lstStyle/>
          <a:p>
            <a:pPr>
              <a:defRPr/>
            </a:pPr>
            <a:fld id="{57ADAB69-348E-2C41-AF41-E98D046040A4}" type="datetime1">
              <a:rPr lang="en-US" smtClean="0"/>
              <a:t>12/6/2018</a:t>
            </a:fld>
            <a:endParaRPr lang="en-US" dirty="0"/>
          </a:p>
        </p:txBody>
      </p:sp>
      <p:sp>
        <p:nvSpPr>
          <p:cNvPr id="5" name="Footer Placeholder 4">
            <a:extLst>
              <a:ext uri="{FF2B5EF4-FFF2-40B4-BE49-F238E27FC236}">
                <a16:creationId xmlns:a16="http://schemas.microsoft.com/office/drawing/2014/main" id="{71E17F81-8764-49A4-AC94-907A4F51D02F}"/>
              </a:ext>
            </a:extLst>
          </p:cNvPr>
          <p:cNvSpPr>
            <a:spLocks noGrp="1"/>
          </p:cNvSpPr>
          <p:nvPr>
            <p:ph type="ftr" sz="quarter" idx="3"/>
          </p:nvPr>
        </p:nvSpPr>
        <p:spPr/>
        <p:txBody>
          <a:bodyPr/>
          <a:lstStyle/>
          <a:p>
            <a:pPr>
              <a:defRPr/>
            </a:pPr>
            <a:r>
              <a:rPr lang="en-US"/>
              <a:t>Trevor Butler | 201 MHz Linac Marx Modulator</a:t>
            </a:r>
          </a:p>
          <a:p>
            <a:pPr>
              <a:defRPr/>
            </a:pPr>
            <a:endParaRPr lang="en-US" b="1" dirty="0"/>
          </a:p>
        </p:txBody>
      </p:sp>
      <p:sp>
        <p:nvSpPr>
          <p:cNvPr id="6" name="Slide Number Placeholder 5">
            <a:extLst>
              <a:ext uri="{FF2B5EF4-FFF2-40B4-BE49-F238E27FC236}">
                <a16:creationId xmlns:a16="http://schemas.microsoft.com/office/drawing/2014/main" id="{1AE01ED5-187D-444F-B50E-1BF26F05AFF2}"/>
              </a:ext>
            </a:extLst>
          </p:cNvPr>
          <p:cNvSpPr>
            <a:spLocks noGrp="1"/>
          </p:cNvSpPr>
          <p:nvPr>
            <p:ph type="sldNum" sz="quarter" idx="4"/>
          </p:nvPr>
        </p:nvSpPr>
        <p:spPr/>
        <p:txBody>
          <a:bodyPr/>
          <a:lstStyle/>
          <a:p>
            <a:pPr>
              <a:defRPr/>
            </a:pPr>
            <a:fld id="{148C009B-CB69-E04A-B9B3-34B26D69E9CF}" type="slidenum">
              <a:rPr lang="en-US" smtClean="0"/>
              <a:pPr>
                <a:defRPr/>
              </a:pPr>
              <a:t>12</a:t>
            </a:fld>
            <a:endParaRPr lang="en-US" dirty="0"/>
          </a:p>
        </p:txBody>
      </p:sp>
      <p:pic>
        <p:nvPicPr>
          <p:cNvPr id="7" name="Picture 2">
            <a:extLst>
              <a:ext uri="{FF2B5EF4-FFF2-40B4-BE49-F238E27FC236}">
                <a16:creationId xmlns:a16="http://schemas.microsoft.com/office/drawing/2014/main" id="{7411B5D5-7182-44FD-B166-18EFF10223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351" y="4812970"/>
            <a:ext cx="3810000" cy="14545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029275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66AA91B-ECA4-46C7-9FA9-42508C5C1FCE}"/>
              </a:ext>
            </a:extLst>
          </p:cNvPr>
          <p:cNvSpPr>
            <a:spLocks noGrp="1"/>
          </p:cNvSpPr>
          <p:nvPr>
            <p:ph idx="1"/>
          </p:nvPr>
        </p:nvSpPr>
        <p:spPr/>
        <p:txBody>
          <a:bodyPr/>
          <a:lstStyle/>
          <a:p>
            <a:r>
              <a:rPr lang="en-US" b="1" dirty="0"/>
              <a:t>Eliminate problem of discontinued switch tubes.</a:t>
            </a:r>
          </a:p>
          <a:p>
            <a:r>
              <a:rPr lang="en-US" dirty="0"/>
              <a:t>Removal of point to point wiring – Long downtimes to troubleshoot.</a:t>
            </a:r>
          </a:p>
          <a:p>
            <a:r>
              <a:rPr lang="en-US" dirty="0"/>
              <a:t>Lower power consumption of new design.</a:t>
            </a:r>
          </a:p>
          <a:p>
            <a:r>
              <a:rPr lang="en-US" dirty="0"/>
              <a:t>Elimination of HV Rectifier, HV Transformer, Capacitor bank.</a:t>
            </a:r>
          </a:p>
          <a:p>
            <a:r>
              <a:rPr lang="en-US" dirty="0"/>
              <a:t>Elimination of HV crowbar circuit (contains mercury).</a:t>
            </a:r>
          </a:p>
          <a:p>
            <a:r>
              <a:rPr lang="en-US" b="1" dirty="0"/>
              <a:t>Ideally better uptime due to solid state design.</a:t>
            </a:r>
          </a:p>
          <a:p>
            <a:r>
              <a:rPr lang="en-US" dirty="0"/>
              <a:t>Lower cost of employee labor to fix and maintain modulators.</a:t>
            </a:r>
          </a:p>
          <a:p>
            <a:r>
              <a:rPr lang="en-US" b="1" dirty="0"/>
              <a:t>Increase operational lifetime of Linac 7835 RF Systems.</a:t>
            </a:r>
          </a:p>
          <a:p>
            <a:r>
              <a:rPr lang="en-US" dirty="0"/>
              <a:t>Adaptable to Klystron with pulse transformer.</a:t>
            </a:r>
          </a:p>
          <a:p>
            <a:endParaRPr lang="en-US" dirty="0"/>
          </a:p>
        </p:txBody>
      </p:sp>
      <p:sp>
        <p:nvSpPr>
          <p:cNvPr id="3" name="Title 2">
            <a:extLst>
              <a:ext uri="{FF2B5EF4-FFF2-40B4-BE49-F238E27FC236}">
                <a16:creationId xmlns:a16="http://schemas.microsoft.com/office/drawing/2014/main" id="{8C31A6F2-6094-4827-9CC0-2A944109A898}"/>
              </a:ext>
            </a:extLst>
          </p:cNvPr>
          <p:cNvSpPr>
            <a:spLocks noGrp="1"/>
          </p:cNvSpPr>
          <p:nvPr>
            <p:ph type="title"/>
          </p:nvPr>
        </p:nvSpPr>
        <p:spPr>
          <a:xfrm>
            <a:off x="228600" y="251752"/>
            <a:ext cx="8854440" cy="427877"/>
          </a:xfrm>
        </p:spPr>
        <p:txBody>
          <a:bodyPr/>
          <a:lstStyle/>
          <a:p>
            <a:r>
              <a:rPr lang="en-US" dirty="0"/>
              <a:t>Advantages of Upgrading to a Solid State Modulator</a:t>
            </a:r>
          </a:p>
        </p:txBody>
      </p:sp>
      <p:sp>
        <p:nvSpPr>
          <p:cNvPr id="4" name="Date Placeholder 3">
            <a:extLst>
              <a:ext uri="{FF2B5EF4-FFF2-40B4-BE49-F238E27FC236}">
                <a16:creationId xmlns:a16="http://schemas.microsoft.com/office/drawing/2014/main" id="{2354ED68-CD2D-4634-A6A2-5C1C2F23153D}"/>
              </a:ext>
            </a:extLst>
          </p:cNvPr>
          <p:cNvSpPr>
            <a:spLocks noGrp="1"/>
          </p:cNvSpPr>
          <p:nvPr>
            <p:ph type="dt" sz="half" idx="2"/>
          </p:nvPr>
        </p:nvSpPr>
        <p:spPr/>
        <p:txBody>
          <a:bodyPr/>
          <a:lstStyle/>
          <a:p>
            <a:pPr>
              <a:defRPr/>
            </a:pPr>
            <a:fld id="{57ADAB69-348E-2C41-AF41-E98D046040A4}" type="datetime1">
              <a:rPr lang="en-US" smtClean="0"/>
              <a:t>12/6/2018</a:t>
            </a:fld>
            <a:endParaRPr lang="en-US" dirty="0"/>
          </a:p>
        </p:txBody>
      </p:sp>
      <p:sp>
        <p:nvSpPr>
          <p:cNvPr id="5" name="Footer Placeholder 4">
            <a:extLst>
              <a:ext uri="{FF2B5EF4-FFF2-40B4-BE49-F238E27FC236}">
                <a16:creationId xmlns:a16="http://schemas.microsoft.com/office/drawing/2014/main" id="{D82CC442-89AD-44FC-9282-CA458686019B}"/>
              </a:ext>
            </a:extLst>
          </p:cNvPr>
          <p:cNvSpPr>
            <a:spLocks noGrp="1"/>
          </p:cNvSpPr>
          <p:nvPr>
            <p:ph type="ftr" sz="quarter" idx="3"/>
          </p:nvPr>
        </p:nvSpPr>
        <p:spPr/>
        <p:txBody>
          <a:bodyPr/>
          <a:lstStyle/>
          <a:p>
            <a:pPr>
              <a:defRPr/>
            </a:pPr>
            <a:r>
              <a:rPr lang="en-US"/>
              <a:t>Trevor Butler | 201 MHz Linac Marx Modulator</a:t>
            </a:r>
          </a:p>
          <a:p>
            <a:pPr>
              <a:defRPr/>
            </a:pPr>
            <a:endParaRPr lang="en-US" b="1" dirty="0"/>
          </a:p>
        </p:txBody>
      </p:sp>
      <p:sp>
        <p:nvSpPr>
          <p:cNvPr id="6" name="Slide Number Placeholder 5">
            <a:extLst>
              <a:ext uri="{FF2B5EF4-FFF2-40B4-BE49-F238E27FC236}">
                <a16:creationId xmlns:a16="http://schemas.microsoft.com/office/drawing/2014/main" id="{519E963C-0D30-4510-881A-73C50C02088B}"/>
              </a:ext>
            </a:extLst>
          </p:cNvPr>
          <p:cNvSpPr>
            <a:spLocks noGrp="1"/>
          </p:cNvSpPr>
          <p:nvPr>
            <p:ph type="sldNum" sz="quarter" idx="4"/>
          </p:nvPr>
        </p:nvSpPr>
        <p:spPr/>
        <p:txBody>
          <a:bodyPr/>
          <a:lstStyle/>
          <a:p>
            <a:pPr>
              <a:defRPr/>
            </a:pPr>
            <a:fld id="{148C009B-CB69-E04A-B9B3-34B26D69E9CF}" type="slidenum">
              <a:rPr lang="en-US" smtClean="0"/>
              <a:pPr>
                <a:defRPr/>
              </a:pPr>
              <a:t>13</a:t>
            </a:fld>
            <a:endParaRPr lang="en-US" dirty="0"/>
          </a:p>
        </p:txBody>
      </p:sp>
    </p:spTree>
    <p:extLst>
      <p:ext uri="{BB962C8B-B14F-4D97-AF65-F5344CB8AC3E}">
        <p14:creationId xmlns:p14="http://schemas.microsoft.com/office/powerpoint/2010/main" val="29314167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8B3368C-EADD-4952-9A2B-045680938CE5}"/>
              </a:ext>
            </a:extLst>
          </p:cNvPr>
          <p:cNvSpPr>
            <a:spLocks noGrp="1"/>
          </p:cNvSpPr>
          <p:nvPr>
            <p:ph idx="1"/>
          </p:nvPr>
        </p:nvSpPr>
        <p:spPr>
          <a:xfrm>
            <a:off x="228600" y="679629"/>
            <a:ext cx="8915400" cy="2109292"/>
          </a:xfrm>
        </p:spPr>
        <p:txBody>
          <a:bodyPr/>
          <a:lstStyle/>
          <a:p>
            <a:pPr marL="173038" indent="-173038"/>
            <a:r>
              <a:rPr lang="en-US" sz="1400" dirty="0"/>
              <a:t>Modulator specifications developed (collaboration between AD/EE support and AD/PS/Linac personnel)</a:t>
            </a:r>
          </a:p>
          <a:p>
            <a:pPr marL="173038" indent="-173038"/>
            <a:r>
              <a:rPr lang="en-US" sz="1400" dirty="0"/>
              <a:t>Hard specs: 375 amp current, 15 kV/</a:t>
            </a:r>
            <a:r>
              <a:rPr lang="en-US" sz="1400" dirty="0" err="1"/>
              <a:t>usec</a:t>
            </a:r>
            <a:r>
              <a:rPr lang="en-US" sz="1400" dirty="0"/>
              <a:t> slew rate and 1.5 kV steps</a:t>
            </a:r>
          </a:p>
          <a:p>
            <a:pPr marL="172983" indent="-173038"/>
            <a:r>
              <a:rPr lang="en-US" sz="1400" dirty="0"/>
              <a:t>Initially thought feedback would not be required to keep gradient waveform flat</a:t>
            </a:r>
          </a:p>
          <a:p>
            <a:pPr marL="172983" indent="-173038"/>
            <a:r>
              <a:rPr lang="en-US" sz="1400" dirty="0"/>
              <a:t>Studied effect and found feedback important in compensation for pulse to pulse variation in the 7835 triode tube and accelerating cavity</a:t>
            </a:r>
          </a:p>
          <a:p>
            <a:pPr marL="172983" indent="-173038"/>
            <a:r>
              <a:rPr lang="en-US" sz="1400" dirty="0">
                <a:highlight>
                  <a:srgbClr val="FFFF00"/>
                </a:highlight>
              </a:rPr>
              <a:t>Note - Challenging specifications listed in bold</a:t>
            </a:r>
          </a:p>
          <a:p>
            <a:endParaRPr lang="en-US" sz="1200" dirty="0"/>
          </a:p>
        </p:txBody>
      </p:sp>
      <p:sp>
        <p:nvSpPr>
          <p:cNvPr id="3" name="Title 2">
            <a:extLst>
              <a:ext uri="{FF2B5EF4-FFF2-40B4-BE49-F238E27FC236}">
                <a16:creationId xmlns:a16="http://schemas.microsoft.com/office/drawing/2014/main" id="{3D465BCC-D03C-4D4E-BFFC-AF8CD9DAF42C}"/>
              </a:ext>
            </a:extLst>
          </p:cNvPr>
          <p:cNvSpPr>
            <a:spLocks noGrp="1"/>
          </p:cNvSpPr>
          <p:nvPr>
            <p:ph type="title"/>
          </p:nvPr>
        </p:nvSpPr>
        <p:spPr/>
        <p:txBody>
          <a:bodyPr/>
          <a:lstStyle/>
          <a:p>
            <a:r>
              <a:rPr lang="en-US" dirty="0"/>
              <a:t>Design Specifications</a:t>
            </a:r>
          </a:p>
        </p:txBody>
      </p:sp>
      <p:sp>
        <p:nvSpPr>
          <p:cNvPr id="4" name="Date Placeholder 3">
            <a:extLst>
              <a:ext uri="{FF2B5EF4-FFF2-40B4-BE49-F238E27FC236}">
                <a16:creationId xmlns:a16="http://schemas.microsoft.com/office/drawing/2014/main" id="{B11F1358-5319-40A8-A609-B376F8382A3C}"/>
              </a:ext>
            </a:extLst>
          </p:cNvPr>
          <p:cNvSpPr>
            <a:spLocks noGrp="1"/>
          </p:cNvSpPr>
          <p:nvPr>
            <p:ph type="dt" sz="half" idx="2"/>
          </p:nvPr>
        </p:nvSpPr>
        <p:spPr/>
        <p:txBody>
          <a:bodyPr/>
          <a:lstStyle/>
          <a:p>
            <a:pPr>
              <a:defRPr/>
            </a:pPr>
            <a:fld id="{57ADAB69-348E-2C41-AF41-E98D046040A4}" type="datetime1">
              <a:rPr lang="en-US" smtClean="0"/>
              <a:t>12/6/2018</a:t>
            </a:fld>
            <a:endParaRPr lang="en-US" dirty="0"/>
          </a:p>
        </p:txBody>
      </p:sp>
      <p:sp>
        <p:nvSpPr>
          <p:cNvPr id="5" name="Footer Placeholder 4">
            <a:extLst>
              <a:ext uri="{FF2B5EF4-FFF2-40B4-BE49-F238E27FC236}">
                <a16:creationId xmlns:a16="http://schemas.microsoft.com/office/drawing/2014/main" id="{36A262A5-49C5-4E55-8506-690BBC14EFD5}"/>
              </a:ext>
            </a:extLst>
          </p:cNvPr>
          <p:cNvSpPr>
            <a:spLocks noGrp="1"/>
          </p:cNvSpPr>
          <p:nvPr>
            <p:ph type="ftr" sz="quarter" idx="3"/>
          </p:nvPr>
        </p:nvSpPr>
        <p:spPr/>
        <p:txBody>
          <a:bodyPr/>
          <a:lstStyle/>
          <a:p>
            <a:pPr>
              <a:defRPr/>
            </a:pPr>
            <a:r>
              <a:rPr lang="en-US"/>
              <a:t>Trevor Butler | 201 MHz Linac Marx Modulator</a:t>
            </a:r>
          </a:p>
          <a:p>
            <a:pPr>
              <a:defRPr/>
            </a:pPr>
            <a:endParaRPr lang="en-US" b="1" dirty="0"/>
          </a:p>
        </p:txBody>
      </p:sp>
      <p:sp>
        <p:nvSpPr>
          <p:cNvPr id="6" name="Slide Number Placeholder 5">
            <a:extLst>
              <a:ext uri="{FF2B5EF4-FFF2-40B4-BE49-F238E27FC236}">
                <a16:creationId xmlns:a16="http://schemas.microsoft.com/office/drawing/2014/main" id="{66DB8C32-9655-4C59-BD30-458A0D4017CF}"/>
              </a:ext>
            </a:extLst>
          </p:cNvPr>
          <p:cNvSpPr>
            <a:spLocks noGrp="1"/>
          </p:cNvSpPr>
          <p:nvPr>
            <p:ph type="sldNum" sz="quarter" idx="4"/>
          </p:nvPr>
        </p:nvSpPr>
        <p:spPr/>
        <p:txBody>
          <a:bodyPr/>
          <a:lstStyle/>
          <a:p>
            <a:pPr>
              <a:defRPr/>
            </a:pPr>
            <a:fld id="{148C009B-CB69-E04A-B9B3-34B26D69E9CF}" type="slidenum">
              <a:rPr lang="en-US" smtClean="0"/>
              <a:pPr>
                <a:defRPr/>
              </a:pPr>
              <a:t>14</a:t>
            </a:fld>
            <a:endParaRPr lang="en-US" dirty="0"/>
          </a:p>
        </p:txBody>
      </p:sp>
      <p:graphicFrame>
        <p:nvGraphicFramePr>
          <p:cNvPr id="7" name="Object 6">
            <a:extLst>
              <a:ext uri="{FF2B5EF4-FFF2-40B4-BE49-F238E27FC236}">
                <a16:creationId xmlns:a16="http://schemas.microsoft.com/office/drawing/2014/main" id="{210C4406-F749-4F39-98FD-914A717806D9}"/>
              </a:ext>
            </a:extLst>
          </p:cNvPr>
          <p:cNvGraphicFramePr>
            <a:graphicFrameLocks noChangeAspect="1"/>
          </p:cNvGraphicFramePr>
          <p:nvPr>
            <p:extLst>
              <p:ext uri="{D42A27DB-BD31-4B8C-83A1-F6EECF244321}">
                <p14:modId xmlns:p14="http://schemas.microsoft.com/office/powerpoint/2010/main" val="142835595"/>
              </p:ext>
            </p:extLst>
          </p:nvPr>
        </p:nvGraphicFramePr>
        <p:xfrm>
          <a:off x="4213225" y="1897063"/>
          <a:ext cx="4605338" cy="4343400"/>
        </p:xfrm>
        <a:graphic>
          <a:graphicData uri="http://schemas.openxmlformats.org/presentationml/2006/ole">
            <mc:AlternateContent xmlns:mc="http://schemas.openxmlformats.org/markup-compatibility/2006">
              <mc:Choice xmlns:v="urn:schemas-microsoft-com:vml" Requires="v">
                <p:oleObj spid="_x0000_s10261" name="Worksheet" r:id="rId3" imgW="6372203" imgH="6010275" progId="Excel.Sheet.12">
                  <p:embed/>
                </p:oleObj>
              </mc:Choice>
              <mc:Fallback>
                <p:oleObj name="Worksheet" r:id="rId3" imgW="6372203" imgH="6010275" progId="Excel.Sheet.12">
                  <p:embed/>
                  <p:pic>
                    <p:nvPicPr>
                      <p:cNvPr id="12" name="Object 11">
                        <a:extLst>
                          <a:ext uri="{FF2B5EF4-FFF2-40B4-BE49-F238E27FC236}">
                            <a16:creationId xmlns:a16="http://schemas.microsoft.com/office/drawing/2014/main" id="{9575AE4C-2F55-4894-ADC6-F0F6F155B525}"/>
                          </a:ext>
                        </a:extLst>
                      </p:cNvPr>
                      <p:cNvPicPr>
                        <a:picLocks noChangeAspect="1" noChangeArrowheads="1"/>
                      </p:cNvPicPr>
                      <p:nvPr/>
                    </p:nvPicPr>
                    <p:blipFill>
                      <a:blip r:embed="rId4"/>
                      <a:srcRect/>
                      <a:stretch>
                        <a:fillRect/>
                      </a:stretch>
                    </p:blipFill>
                    <p:spPr bwMode="auto">
                      <a:xfrm>
                        <a:off x="4213225" y="1897063"/>
                        <a:ext cx="4605338" cy="4343400"/>
                      </a:xfrm>
                      <a:prstGeom prst="rect">
                        <a:avLst/>
                      </a:prstGeom>
                      <a:noFill/>
                      <a:ln>
                        <a:noFill/>
                      </a:ln>
                    </p:spPr>
                  </p:pic>
                </p:oleObj>
              </mc:Fallback>
            </mc:AlternateContent>
          </a:graphicData>
        </a:graphic>
      </p:graphicFrame>
      <p:pic>
        <p:nvPicPr>
          <p:cNvPr id="8" name="Picture 7">
            <a:extLst>
              <a:ext uri="{FF2B5EF4-FFF2-40B4-BE49-F238E27FC236}">
                <a16:creationId xmlns:a16="http://schemas.microsoft.com/office/drawing/2014/main" id="{EB7B74EB-EC4A-4C7D-AC5D-B8C1774D3A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2710196"/>
            <a:ext cx="3505200" cy="336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42976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42D7F6F-57D4-43F0-94B6-F2C7DE726278}"/>
              </a:ext>
            </a:extLst>
          </p:cNvPr>
          <p:cNvSpPr>
            <a:spLocks noGrp="1"/>
          </p:cNvSpPr>
          <p:nvPr>
            <p:ph idx="1"/>
          </p:nvPr>
        </p:nvSpPr>
        <p:spPr>
          <a:xfrm>
            <a:off x="228601" y="971550"/>
            <a:ext cx="4008120" cy="5059363"/>
          </a:xfrm>
        </p:spPr>
        <p:txBody>
          <a:bodyPr/>
          <a:lstStyle/>
          <a:p>
            <a:r>
              <a:rPr lang="en-US" sz="2000" dirty="0"/>
              <a:t>Looked at the specifications and determined the most difficult parameters</a:t>
            </a:r>
          </a:p>
          <a:p>
            <a:pPr lvl="1"/>
            <a:r>
              <a:rPr lang="en-US" sz="2000" dirty="0"/>
              <a:t>Beam Top Tilt Adjustment:</a:t>
            </a:r>
          </a:p>
          <a:p>
            <a:pPr lvl="2"/>
            <a:r>
              <a:rPr lang="en-US" sz="1800" dirty="0"/>
              <a:t>+/- 5 kV</a:t>
            </a:r>
          </a:p>
          <a:p>
            <a:pPr lvl="1"/>
            <a:r>
              <a:rPr lang="en-US" sz="2000" dirty="0"/>
              <a:t>Beam Voltage Step Slew Rate:</a:t>
            </a:r>
          </a:p>
          <a:p>
            <a:pPr lvl="2"/>
            <a:r>
              <a:rPr lang="en-US" sz="1800" dirty="0"/>
              <a:t>15 kV/</a:t>
            </a:r>
            <a:r>
              <a:rPr lang="en-US" sz="1800" dirty="0" err="1"/>
              <a:t>usec</a:t>
            </a:r>
            <a:endParaRPr lang="en-US" sz="1800" dirty="0"/>
          </a:p>
          <a:p>
            <a:pPr lvl="1"/>
            <a:r>
              <a:rPr lang="en-US" sz="2000" dirty="0"/>
              <a:t>Flattop/Beam Regulation:</a:t>
            </a:r>
          </a:p>
          <a:p>
            <a:pPr lvl="2"/>
            <a:r>
              <a:rPr lang="en-US" sz="1800" dirty="0"/>
              <a:t>+/-25 V</a:t>
            </a:r>
          </a:p>
          <a:p>
            <a:pPr lvl="1"/>
            <a:r>
              <a:rPr lang="en-US" sz="2000" dirty="0"/>
              <a:t>Repeatability:</a:t>
            </a:r>
          </a:p>
          <a:p>
            <a:pPr lvl="2"/>
            <a:r>
              <a:rPr lang="en-US" sz="1800" dirty="0"/>
              <a:t>+/- 10 V</a:t>
            </a:r>
          </a:p>
          <a:p>
            <a:pPr lvl="1"/>
            <a:r>
              <a:rPr lang="en-US" sz="2000" dirty="0"/>
              <a:t>Maximum spark Energy:</a:t>
            </a:r>
          </a:p>
          <a:p>
            <a:pPr lvl="2"/>
            <a:r>
              <a:rPr lang="en-US" sz="1800" dirty="0"/>
              <a:t>&lt; 5 Joules</a:t>
            </a:r>
            <a:endParaRPr lang="en-US" sz="2000" dirty="0"/>
          </a:p>
        </p:txBody>
      </p:sp>
      <p:sp>
        <p:nvSpPr>
          <p:cNvPr id="3" name="Title 2">
            <a:extLst>
              <a:ext uri="{FF2B5EF4-FFF2-40B4-BE49-F238E27FC236}">
                <a16:creationId xmlns:a16="http://schemas.microsoft.com/office/drawing/2014/main" id="{B20E6D0C-4CA3-4BE8-8758-E89D4F78A4B5}"/>
              </a:ext>
            </a:extLst>
          </p:cNvPr>
          <p:cNvSpPr>
            <a:spLocks noGrp="1"/>
          </p:cNvSpPr>
          <p:nvPr>
            <p:ph type="title"/>
          </p:nvPr>
        </p:nvSpPr>
        <p:spPr/>
        <p:txBody>
          <a:bodyPr/>
          <a:lstStyle/>
          <a:p>
            <a:r>
              <a:rPr lang="en-US" dirty="0"/>
              <a:t>Challenging Design Specifications</a:t>
            </a:r>
          </a:p>
        </p:txBody>
      </p:sp>
      <p:sp>
        <p:nvSpPr>
          <p:cNvPr id="4" name="Date Placeholder 3">
            <a:extLst>
              <a:ext uri="{FF2B5EF4-FFF2-40B4-BE49-F238E27FC236}">
                <a16:creationId xmlns:a16="http://schemas.microsoft.com/office/drawing/2014/main" id="{05D78E01-D95A-41AC-B6AF-2433B0E52350}"/>
              </a:ext>
            </a:extLst>
          </p:cNvPr>
          <p:cNvSpPr>
            <a:spLocks noGrp="1"/>
          </p:cNvSpPr>
          <p:nvPr>
            <p:ph type="dt" sz="half" idx="2"/>
          </p:nvPr>
        </p:nvSpPr>
        <p:spPr/>
        <p:txBody>
          <a:bodyPr/>
          <a:lstStyle/>
          <a:p>
            <a:pPr>
              <a:defRPr/>
            </a:pPr>
            <a:fld id="{57ADAB69-348E-2C41-AF41-E98D046040A4}" type="datetime1">
              <a:rPr lang="en-US" smtClean="0"/>
              <a:t>12/6/2018</a:t>
            </a:fld>
            <a:endParaRPr lang="en-US" dirty="0"/>
          </a:p>
        </p:txBody>
      </p:sp>
      <p:sp>
        <p:nvSpPr>
          <p:cNvPr id="5" name="Footer Placeholder 4">
            <a:extLst>
              <a:ext uri="{FF2B5EF4-FFF2-40B4-BE49-F238E27FC236}">
                <a16:creationId xmlns:a16="http://schemas.microsoft.com/office/drawing/2014/main" id="{2DE699D6-979F-47DF-9020-F9A179E45992}"/>
              </a:ext>
            </a:extLst>
          </p:cNvPr>
          <p:cNvSpPr>
            <a:spLocks noGrp="1"/>
          </p:cNvSpPr>
          <p:nvPr>
            <p:ph type="ftr" sz="quarter" idx="3"/>
          </p:nvPr>
        </p:nvSpPr>
        <p:spPr/>
        <p:txBody>
          <a:bodyPr/>
          <a:lstStyle/>
          <a:p>
            <a:pPr>
              <a:defRPr/>
            </a:pPr>
            <a:r>
              <a:rPr lang="en-US"/>
              <a:t>Trevor Butler | 201 MHz Linac Marx Modulator</a:t>
            </a:r>
          </a:p>
          <a:p>
            <a:pPr>
              <a:defRPr/>
            </a:pPr>
            <a:endParaRPr lang="en-US" b="1" dirty="0"/>
          </a:p>
        </p:txBody>
      </p:sp>
      <p:sp>
        <p:nvSpPr>
          <p:cNvPr id="6" name="Slide Number Placeholder 5">
            <a:extLst>
              <a:ext uri="{FF2B5EF4-FFF2-40B4-BE49-F238E27FC236}">
                <a16:creationId xmlns:a16="http://schemas.microsoft.com/office/drawing/2014/main" id="{2485BD77-811E-4F3F-B24E-02A6BE8B474F}"/>
              </a:ext>
            </a:extLst>
          </p:cNvPr>
          <p:cNvSpPr>
            <a:spLocks noGrp="1"/>
          </p:cNvSpPr>
          <p:nvPr>
            <p:ph type="sldNum" sz="quarter" idx="4"/>
          </p:nvPr>
        </p:nvSpPr>
        <p:spPr/>
        <p:txBody>
          <a:bodyPr/>
          <a:lstStyle/>
          <a:p>
            <a:pPr>
              <a:defRPr/>
            </a:pPr>
            <a:fld id="{148C009B-CB69-E04A-B9B3-34B26D69E9CF}" type="slidenum">
              <a:rPr lang="en-US" smtClean="0"/>
              <a:pPr>
                <a:defRPr/>
              </a:pPr>
              <a:t>15</a:t>
            </a:fld>
            <a:endParaRPr lang="en-US" dirty="0"/>
          </a:p>
        </p:txBody>
      </p:sp>
      <p:pic>
        <p:nvPicPr>
          <p:cNvPr id="7" name="Content Placeholder 3" descr="Specifications.bmp">
            <a:extLst>
              <a:ext uri="{FF2B5EF4-FFF2-40B4-BE49-F238E27FC236}">
                <a16:creationId xmlns:a16="http://schemas.microsoft.com/office/drawing/2014/main" id="{AE50E075-E69E-4050-9F97-4E86BED37E4C}"/>
              </a:ext>
            </a:extLst>
          </p:cNvPr>
          <p:cNvPicPr>
            <a:picLocks/>
          </p:cNvPicPr>
          <p:nvPr/>
        </p:nvPicPr>
        <p:blipFill>
          <a:blip r:embed="rId2" cstate="print"/>
          <a:stretch>
            <a:fillRect/>
          </a:stretch>
        </p:blipFill>
        <p:spPr>
          <a:xfrm>
            <a:off x="4343400" y="1373188"/>
            <a:ext cx="4785090" cy="4113212"/>
          </a:xfrm>
          <a:prstGeom prst="rect">
            <a:avLst/>
          </a:prstGeom>
        </p:spPr>
      </p:pic>
    </p:spTree>
    <p:extLst>
      <p:ext uri="{BB962C8B-B14F-4D97-AF65-F5344CB8AC3E}">
        <p14:creationId xmlns:p14="http://schemas.microsoft.com/office/powerpoint/2010/main" val="11587660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9BFBC9D-7408-4B43-8C40-5B347783BA22}"/>
              </a:ext>
            </a:extLst>
          </p:cNvPr>
          <p:cNvSpPr>
            <a:spLocks noGrp="1"/>
          </p:cNvSpPr>
          <p:nvPr>
            <p:ph idx="1"/>
          </p:nvPr>
        </p:nvSpPr>
        <p:spPr>
          <a:xfrm>
            <a:off x="228600" y="971550"/>
            <a:ext cx="8915400" cy="5059363"/>
          </a:xfrm>
        </p:spPr>
        <p:txBody>
          <a:bodyPr/>
          <a:lstStyle/>
          <a:p>
            <a:r>
              <a:rPr lang="en-US" sz="2000" dirty="0"/>
              <a:t>Continental Electronics Corp (original manufacture of modulator)</a:t>
            </a:r>
          </a:p>
          <a:p>
            <a:pPr lvl="1"/>
            <a:r>
              <a:rPr lang="en-US" sz="2000" dirty="0"/>
              <a:t>Modify existing transformer coupled, solid state switch modulator</a:t>
            </a:r>
          </a:p>
          <a:p>
            <a:r>
              <a:rPr lang="en-US" sz="2000" dirty="0"/>
              <a:t>Diversified Technologies Inc.</a:t>
            </a:r>
          </a:p>
          <a:p>
            <a:pPr lvl="1"/>
            <a:r>
              <a:rPr lang="en-US" sz="2000" dirty="0"/>
              <a:t>No bid on regulating modulator</a:t>
            </a:r>
          </a:p>
          <a:p>
            <a:pPr lvl="1"/>
            <a:r>
              <a:rPr lang="en-US" sz="2000" dirty="0"/>
              <a:t>Proposed changing the tube bias voltage in real time to perform amplitude regulation</a:t>
            </a:r>
          </a:p>
          <a:p>
            <a:pPr lvl="1"/>
            <a:r>
              <a:rPr lang="en-US" sz="2000" dirty="0"/>
              <a:t>Use one solid state switch to power the anode without any regulation and variable resistor circuit to change gain of 7835 to achieve waveform regulation</a:t>
            </a:r>
          </a:p>
          <a:p>
            <a:r>
              <a:rPr lang="en-US" sz="2000" dirty="0"/>
              <a:t>SLAC Power Conversion Group</a:t>
            </a:r>
          </a:p>
          <a:p>
            <a:pPr lvl="1"/>
            <a:r>
              <a:rPr lang="en-US" sz="2000" dirty="0"/>
              <a:t>Modify existing Marx P2 Modulator developed for ILC</a:t>
            </a:r>
          </a:p>
          <a:p>
            <a:r>
              <a:rPr lang="en-US" sz="2000" dirty="0" err="1"/>
              <a:t>Fermilab</a:t>
            </a:r>
            <a:r>
              <a:rPr lang="en-US" sz="2000" dirty="0"/>
              <a:t> EE Support Group</a:t>
            </a:r>
          </a:p>
          <a:p>
            <a:pPr lvl="1"/>
            <a:r>
              <a:rPr lang="en-US" sz="2000" dirty="0"/>
              <a:t>New Marx Modulator Development</a:t>
            </a:r>
          </a:p>
          <a:p>
            <a:endParaRPr lang="en-US" sz="2000" dirty="0"/>
          </a:p>
        </p:txBody>
      </p:sp>
      <p:sp>
        <p:nvSpPr>
          <p:cNvPr id="3" name="Title 2">
            <a:extLst>
              <a:ext uri="{FF2B5EF4-FFF2-40B4-BE49-F238E27FC236}">
                <a16:creationId xmlns:a16="http://schemas.microsoft.com/office/drawing/2014/main" id="{B36AA123-C3CF-40D5-9AC3-357D5B65B2B7}"/>
              </a:ext>
            </a:extLst>
          </p:cNvPr>
          <p:cNvSpPr>
            <a:spLocks noGrp="1"/>
          </p:cNvSpPr>
          <p:nvPr>
            <p:ph type="title"/>
          </p:nvPr>
        </p:nvSpPr>
        <p:spPr/>
        <p:txBody>
          <a:bodyPr/>
          <a:lstStyle/>
          <a:p>
            <a:r>
              <a:rPr lang="en-US" dirty="0"/>
              <a:t>Four Modulator Replacement Options Considered</a:t>
            </a:r>
          </a:p>
        </p:txBody>
      </p:sp>
      <p:sp>
        <p:nvSpPr>
          <p:cNvPr id="4" name="Date Placeholder 3">
            <a:extLst>
              <a:ext uri="{FF2B5EF4-FFF2-40B4-BE49-F238E27FC236}">
                <a16:creationId xmlns:a16="http://schemas.microsoft.com/office/drawing/2014/main" id="{5E5C171F-7905-4280-A69C-7B3B3A280CD3}"/>
              </a:ext>
            </a:extLst>
          </p:cNvPr>
          <p:cNvSpPr>
            <a:spLocks noGrp="1"/>
          </p:cNvSpPr>
          <p:nvPr>
            <p:ph type="dt" sz="half" idx="2"/>
          </p:nvPr>
        </p:nvSpPr>
        <p:spPr/>
        <p:txBody>
          <a:bodyPr/>
          <a:lstStyle/>
          <a:p>
            <a:pPr>
              <a:defRPr/>
            </a:pPr>
            <a:fld id="{57ADAB69-348E-2C41-AF41-E98D046040A4}" type="datetime1">
              <a:rPr lang="en-US" smtClean="0"/>
              <a:t>12/6/2018</a:t>
            </a:fld>
            <a:endParaRPr lang="en-US" dirty="0"/>
          </a:p>
        </p:txBody>
      </p:sp>
      <p:sp>
        <p:nvSpPr>
          <p:cNvPr id="5" name="Footer Placeholder 4">
            <a:extLst>
              <a:ext uri="{FF2B5EF4-FFF2-40B4-BE49-F238E27FC236}">
                <a16:creationId xmlns:a16="http://schemas.microsoft.com/office/drawing/2014/main" id="{CC8E1244-210C-462C-B2AB-289F6F9FFB0E}"/>
              </a:ext>
            </a:extLst>
          </p:cNvPr>
          <p:cNvSpPr>
            <a:spLocks noGrp="1"/>
          </p:cNvSpPr>
          <p:nvPr>
            <p:ph type="ftr" sz="quarter" idx="3"/>
          </p:nvPr>
        </p:nvSpPr>
        <p:spPr/>
        <p:txBody>
          <a:bodyPr/>
          <a:lstStyle/>
          <a:p>
            <a:pPr>
              <a:defRPr/>
            </a:pPr>
            <a:r>
              <a:rPr lang="en-US"/>
              <a:t>Trevor Butler | 201 MHz Linac Marx Modulator</a:t>
            </a:r>
          </a:p>
          <a:p>
            <a:pPr>
              <a:defRPr/>
            </a:pPr>
            <a:endParaRPr lang="en-US" b="1" dirty="0"/>
          </a:p>
        </p:txBody>
      </p:sp>
      <p:sp>
        <p:nvSpPr>
          <p:cNvPr id="6" name="Slide Number Placeholder 5">
            <a:extLst>
              <a:ext uri="{FF2B5EF4-FFF2-40B4-BE49-F238E27FC236}">
                <a16:creationId xmlns:a16="http://schemas.microsoft.com/office/drawing/2014/main" id="{606F9947-B838-4CD8-B3AB-5B9CB328726F}"/>
              </a:ext>
            </a:extLst>
          </p:cNvPr>
          <p:cNvSpPr>
            <a:spLocks noGrp="1"/>
          </p:cNvSpPr>
          <p:nvPr>
            <p:ph type="sldNum" sz="quarter" idx="4"/>
          </p:nvPr>
        </p:nvSpPr>
        <p:spPr/>
        <p:txBody>
          <a:bodyPr/>
          <a:lstStyle/>
          <a:p>
            <a:pPr>
              <a:defRPr/>
            </a:pPr>
            <a:fld id="{148C009B-CB69-E04A-B9B3-34B26D69E9CF}" type="slidenum">
              <a:rPr lang="en-US" smtClean="0"/>
              <a:pPr>
                <a:defRPr/>
              </a:pPr>
              <a:t>16</a:t>
            </a:fld>
            <a:endParaRPr lang="en-US" dirty="0"/>
          </a:p>
        </p:txBody>
      </p:sp>
    </p:spTree>
    <p:extLst>
      <p:ext uri="{BB962C8B-B14F-4D97-AF65-F5344CB8AC3E}">
        <p14:creationId xmlns:p14="http://schemas.microsoft.com/office/powerpoint/2010/main" val="33303947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571C943-445D-4FE0-93BB-8BDDCD5814E2}"/>
              </a:ext>
            </a:extLst>
          </p:cNvPr>
          <p:cNvSpPr>
            <a:spLocks noGrp="1"/>
          </p:cNvSpPr>
          <p:nvPr>
            <p:ph idx="1"/>
          </p:nvPr>
        </p:nvSpPr>
        <p:spPr>
          <a:xfrm>
            <a:off x="228600" y="971550"/>
            <a:ext cx="8770620" cy="5059363"/>
          </a:xfrm>
        </p:spPr>
        <p:txBody>
          <a:bodyPr/>
          <a:lstStyle/>
          <a:p>
            <a:r>
              <a:rPr lang="en-US" sz="1800" dirty="0"/>
              <a:t>Continental Electronics Corp (transformer coupled, solid state switched)</a:t>
            </a:r>
          </a:p>
          <a:p>
            <a:pPr lvl="1"/>
            <a:r>
              <a:rPr lang="en-US" sz="1800" dirty="0"/>
              <a:t>Performed one engineering study to determine if design could meet specification and it passed</a:t>
            </a:r>
          </a:p>
          <a:p>
            <a:pPr lvl="1"/>
            <a:r>
              <a:rPr lang="en-US" sz="1800" dirty="0"/>
              <a:t>Decided to hold on further effort due to higher cost than other proposed designs</a:t>
            </a:r>
          </a:p>
          <a:p>
            <a:r>
              <a:rPr lang="en-US" sz="1800" dirty="0"/>
              <a:t>Diversified Technologies (change to cathode biasing)</a:t>
            </a:r>
          </a:p>
          <a:p>
            <a:pPr lvl="1"/>
            <a:r>
              <a:rPr lang="en-US" sz="1800" dirty="0"/>
              <a:t>Completed test on development station to show that this unique solution will probably not work with our 7835 triode load, so passed on further development of cathode biasing</a:t>
            </a:r>
          </a:p>
          <a:p>
            <a:r>
              <a:rPr lang="en-US" sz="1800" dirty="0"/>
              <a:t>SLAC Power Conversion Group (modify P2 Marx developed for ILC)</a:t>
            </a:r>
          </a:p>
          <a:p>
            <a:pPr lvl="1"/>
            <a:r>
              <a:rPr lang="en-US" sz="1800" dirty="0"/>
              <a:t>Performed three engineering studies test the feasibly, create two cell model, and then simulate control system. </a:t>
            </a:r>
          </a:p>
          <a:p>
            <a:pPr lvl="1"/>
            <a:r>
              <a:rPr lang="en-US" sz="1800" dirty="0"/>
              <a:t>Modulator passed all specifications except feedback – more study needed</a:t>
            </a:r>
          </a:p>
          <a:p>
            <a:r>
              <a:rPr lang="en-US" sz="1800" dirty="0" err="1"/>
              <a:t>Fermilab</a:t>
            </a:r>
            <a:r>
              <a:rPr lang="en-US" sz="1800" dirty="0"/>
              <a:t> EE Support Group (new Marx modulator design)</a:t>
            </a:r>
          </a:p>
          <a:p>
            <a:pPr lvl="1"/>
            <a:r>
              <a:rPr lang="en-US" sz="1800" dirty="0"/>
              <a:t>Created new design, then performed engineering studies to test the feasibly, create a 3 cell model, then a 9 cell, then a 28 cell, &amp; finally a 54 cell modulator</a:t>
            </a:r>
          </a:p>
        </p:txBody>
      </p:sp>
      <p:sp>
        <p:nvSpPr>
          <p:cNvPr id="3" name="Title 2">
            <a:extLst>
              <a:ext uri="{FF2B5EF4-FFF2-40B4-BE49-F238E27FC236}">
                <a16:creationId xmlns:a16="http://schemas.microsoft.com/office/drawing/2014/main" id="{CC510794-2BD5-4E9C-9D98-FEF2C42EF2F6}"/>
              </a:ext>
            </a:extLst>
          </p:cNvPr>
          <p:cNvSpPr>
            <a:spLocks noGrp="1"/>
          </p:cNvSpPr>
          <p:nvPr>
            <p:ph type="title"/>
          </p:nvPr>
        </p:nvSpPr>
        <p:spPr/>
        <p:txBody>
          <a:bodyPr/>
          <a:lstStyle/>
          <a:p>
            <a:r>
              <a:rPr lang="en-US" dirty="0"/>
              <a:t>Determination of Modulator Design Options</a:t>
            </a:r>
          </a:p>
        </p:txBody>
      </p:sp>
      <p:sp>
        <p:nvSpPr>
          <p:cNvPr id="4" name="Date Placeholder 3">
            <a:extLst>
              <a:ext uri="{FF2B5EF4-FFF2-40B4-BE49-F238E27FC236}">
                <a16:creationId xmlns:a16="http://schemas.microsoft.com/office/drawing/2014/main" id="{98531D40-71EC-4203-AEDF-8B5412FAC892}"/>
              </a:ext>
            </a:extLst>
          </p:cNvPr>
          <p:cNvSpPr>
            <a:spLocks noGrp="1"/>
          </p:cNvSpPr>
          <p:nvPr>
            <p:ph type="dt" sz="half" idx="2"/>
          </p:nvPr>
        </p:nvSpPr>
        <p:spPr/>
        <p:txBody>
          <a:bodyPr/>
          <a:lstStyle/>
          <a:p>
            <a:pPr>
              <a:defRPr/>
            </a:pPr>
            <a:fld id="{57ADAB69-348E-2C41-AF41-E98D046040A4}" type="datetime1">
              <a:rPr lang="en-US" smtClean="0"/>
              <a:t>12/6/2018</a:t>
            </a:fld>
            <a:endParaRPr lang="en-US" dirty="0"/>
          </a:p>
        </p:txBody>
      </p:sp>
      <p:sp>
        <p:nvSpPr>
          <p:cNvPr id="5" name="Footer Placeholder 4">
            <a:extLst>
              <a:ext uri="{FF2B5EF4-FFF2-40B4-BE49-F238E27FC236}">
                <a16:creationId xmlns:a16="http://schemas.microsoft.com/office/drawing/2014/main" id="{37A97562-9508-4CAA-B8E8-A18484F34A7D}"/>
              </a:ext>
            </a:extLst>
          </p:cNvPr>
          <p:cNvSpPr>
            <a:spLocks noGrp="1"/>
          </p:cNvSpPr>
          <p:nvPr>
            <p:ph type="ftr" sz="quarter" idx="3"/>
          </p:nvPr>
        </p:nvSpPr>
        <p:spPr/>
        <p:txBody>
          <a:bodyPr/>
          <a:lstStyle/>
          <a:p>
            <a:pPr>
              <a:defRPr/>
            </a:pPr>
            <a:r>
              <a:rPr lang="en-US"/>
              <a:t>Trevor Butler | 201 MHz Linac Marx Modulator</a:t>
            </a:r>
          </a:p>
          <a:p>
            <a:pPr>
              <a:defRPr/>
            </a:pPr>
            <a:endParaRPr lang="en-US" b="1" dirty="0"/>
          </a:p>
        </p:txBody>
      </p:sp>
      <p:sp>
        <p:nvSpPr>
          <p:cNvPr id="6" name="Slide Number Placeholder 5">
            <a:extLst>
              <a:ext uri="{FF2B5EF4-FFF2-40B4-BE49-F238E27FC236}">
                <a16:creationId xmlns:a16="http://schemas.microsoft.com/office/drawing/2014/main" id="{DAD86E88-B133-4C4E-99F1-32F9C685F04A}"/>
              </a:ext>
            </a:extLst>
          </p:cNvPr>
          <p:cNvSpPr>
            <a:spLocks noGrp="1"/>
          </p:cNvSpPr>
          <p:nvPr>
            <p:ph type="sldNum" sz="quarter" idx="4"/>
          </p:nvPr>
        </p:nvSpPr>
        <p:spPr/>
        <p:txBody>
          <a:bodyPr/>
          <a:lstStyle/>
          <a:p>
            <a:pPr>
              <a:defRPr/>
            </a:pPr>
            <a:fld id="{148C009B-CB69-E04A-B9B3-34B26D69E9CF}" type="slidenum">
              <a:rPr lang="en-US" smtClean="0"/>
              <a:pPr>
                <a:defRPr/>
              </a:pPr>
              <a:t>17</a:t>
            </a:fld>
            <a:endParaRPr lang="en-US" dirty="0"/>
          </a:p>
        </p:txBody>
      </p:sp>
    </p:spTree>
    <p:extLst>
      <p:ext uri="{BB962C8B-B14F-4D97-AF65-F5344CB8AC3E}">
        <p14:creationId xmlns:p14="http://schemas.microsoft.com/office/powerpoint/2010/main" val="37009150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F91298D-4E07-4A2F-8BFC-0341B46C9E3E}"/>
              </a:ext>
            </a:extLst>
          </p:cNvPr>
          <p:cNvSpPr>
            <a:spLocks noGrp="1"/>
          </p:cNvSpPr>
          <p:nvPr>
            <p:ph idx="1"/>
          </p:nvPr>
        </p:nvSpPr>
        <p:spPr>
          <a:xfrm>
            <a:off x="228601" y="971550"/>
            <a:ext cx="8324160" cy="5059363"/>
          </a:xfrm>
        </p:spPr>
        <p:txBody>
          <a:bodyPr/>
          <a:lstStyle/>
          <a:p>
            <a:r>
              <a:rPr lang="en-US" sz="1200" dirty="0"/>
              <a:t>Original Manufacturer of the </a:t>
            </a:r>
            <a:r>
              <a:rPr lang="en-US" sz="1200" dirty="0" err="1"/>
              <a:t>Fermilab</a:t>
            </a:r>
            <a:r>
              <a:rPr lang="en-US" sz="1200" dirty="0"/>
              <a:t> Linac Modulator</a:t>
            </a:r>
          </a:p>
          <a:p>
            <a:r>
              <a:rPr lang="en-US" sz="1200" dirty="0"/>
              <a:t>Solid State Modulator Design &amp; Architecture</a:t>
            </a:r>
          </a:p>
          <a:p>
            <a:r>
              <a:rPr lang="en-US" sz="1200" b="1" dirty="0"/>
              <a:t>Similar to Marx modulator except cells receive power via one large isolation transformer</a:t>
            </a:r>
          </a:p>
          <a:p>
            <a:r>
              <a:rPr lang="en-US" sz="1200" dirty="0"/>
              <a:t>Presently manufacturer a similar modulator, but with a larger average power then we require.</a:t>
            </a:r>
          </a:p>
          <a:p>
            <a:r>
              <a:rPr lang="en-US" sz="1200" b="1" dirty="0"/>
              <a:t>CEC decided to modify the standard modulator design to included IGBT rated for the full peak load current (400 Amps)</a:t>
            </a:r>
          </a:p>
          <a:p>
            <a:r>
              <a:rPr lang="en-US" sz="1200" dirty="0"/>
              <a:t>Lower average power reduces the size of the transformer, decreasing the parasitic in the transformer, increasing the speed of the modulator</a:t>
            </a:r>
          </a:p>
          <a:p>
            <a:r>
              <a:rPr lang="en-US" sz="1200" dirty="0"/>
              <a:t>Engineering Study Completed</a:t>
            </a:r>
          </a:p>
          <a:p>
            <a:pPr lvl="1"/>
            <a:r>
              <a:rPr lang="en-US" sz="1200" dirty="0"/>
              <a:t>IGBT Thermal Cycling Reliability</a:t>
            </a:r>
          </a:p>
          <a:p>
            <a:pPr lvl="1"/>
            <a:r>
              <a:rPr lang="en-US" sz="1200" dirty="0"/>
              <a:t>Capacitor Reliability</a:t>
            </a:r>
          </a:p>
          <a:p>
            <a:pPr lvl="1"/>
            <a:r>
              <a:rPr lang="en-US" sz="1200" dirty="0"/>
              <a:t>Corona</a:t>
            </a:r>
          </a:p>
          <a:p>
            <a:pPr lvl="1"/>
            <a:r>
              <a:rPr lang="en-US" sz="1200" dirty="0"/>
              <a:t>Single Point Failure Design</a:t>
            </a:r>
          </a:p>
          <a:p>
            <a:pPr lvl="1"/>
            <a:r>
              <a:rPr lang="en-US" sz="1200" dirty="0"/>
              <a:t>Fault Energy</a:t>
            </a:r>
          </a:p>
          <a:p>
            <a:pPr lvl="1"/>
            <a:r>
              <a:rPr lang="en-US" sz="1200" dirty="0"/>
              <a:t>Pulse Response &amp; Regulation</a:t>
            </a:r>
          </a:p>
          <a:p>
            <a:pPr lvl="1"/>
            <a:r>
              <a:rPr lang="en-US" sz="1200" dirty="0"/>
              <a:t>15kV/us Slew Rate (Remove filtering on each stage, which would allow for 625 MHz ripple @ 2 MHz giving 18 kV/us)</a:t>
            </a:r>
          </a:p>
          <a:p>
            <a:pPr lvl="1"/>
            <a:r>
              <a:rPr lang="en-US" sz="1200" dirty="0"/>
              <a:t>+/- 25 Volts is the ripple specification (reduced to +/- 50 Volts)</a:t>
            </a:r>
          </a:p>
          <a:p>
            <a:r>
              <a:rPr lang="en-US" sz="1200" dirty="0"/>
              <a:t>Designed to work in with real time feedback, but some hesitation by EE Support staff about modulator patristic effects, such as inter-winding capacitance, stored energy, and slew rate.</a:t>
            </a:r>
          </a:p>
        </p:txBody>
      </p:sp>
      <p:sp>
        <p:nvSpPr>
          <p:cNvPr id="3" name="Title 2">
            <a:extLst>
              <a:ext uri="{FF2B5EF4-FFF2-40B4-BE49-F238E27FC236}">
                <a16:creationId xmlns:a16="http://schemas.microsoft.com/office/drawing/2014/main" id="{D3F8D634-4390-4C2C-B3C7-B51080B92AF0}"/>
              </a:ext>
            </a:extLst>
          </p:cNvPr>
          <p:cNvSpPr>
            <a:spLocks noGrp="1"/>
          </p:cNvSpPr>
          <p:nvPr>
            <p:ph type="title"/>
          </p:nvPr>
        </p:nvSpPr>
        <p:spPr/>
        <p:txBody>
          <a:bodyPr/>
          <a:lstStyle/>
          <a:p>
            <a:r>
              <a:rPr lang="en-US" dirty="0"/>
              <a:t>Continental Electronics Proposal</a:t>
            </a:r>
          </a:p>
        </p:txBody>
      </p:sp>
      <p:sp>
        <p:nvSpPr>
          <p:cNvPr id="4" name="Date Placeholder 3">
            <a:extLst>
              <a:ext uri="{FF2B5EF4-FFF2-40B4-BE49-F238E27FC236}">
                <a16:creationId xmlns:a16="http://schemas.microsoft.com/office/drawing/2014/main" id="{68005DB3-958D-4AFD-93B2-21674FBB4055}"/>
              </a:ext>
            </a:extLst>
          </p:cNvPr>
          <p:cNvSpPr>
            <a:spLocks noGrp="1"/>
          </p:cNvSpPr>
          <p:nvPr>
            <p:ph type="dt" sz="half" idx="2"/>
          </p:nvPr>
        </p:nvSpPr>
        <p:spPr/>
        <p:txBody>
          <a:bodyPr/>
          <a:lstStyle/>
          <a:p>
            <a:pPr>
              <a:defRPr/>
            </a:pPr>
            <a:fld id="{57ADAB69-348E-2C41-AF41-E98D046040A4}" type="datetime1">
              <a:rPr lang="en-US" smtClean="0"/>
              <a:t>12/6/2018</a:t>
            </a:fld>
            <a:endParaRPr lang="en-US" dirty="0"/>
          </a:p>
        </p:txBody>
      </p:sp>
      <p:sp>
        <p:nvSpPr>
          <p:cNvPr id="5" name="Footer Placeholder 4">
            <a:extLst>
              <a:ext uri="{FF2B5EF4-FFF2-40B4-BE49-F238E27FC236}">
                <a16:creationId xmlns:a16="http://schemas.microsoft.com/office/drawing/2014/main" id="{BAB4F509-09FF-4163-B84D-46E454904F12}"/>
              </a:ext>
            </a:extLst>
          </p:cNvPr>
          <p:cNvSpPr>
            <a:spLocks noGrp="1"/>
          </p:cNvSpPr>
          <p:nvPr>
            <p:ph type="ftr" sz="quarter" idx="3"/>
          </p:nvPr>
        </p:nvSpPr>
        <p:spPr/>
        <p:txBody>
          <a:bodyPr/>
          <a:lstStyle/>
          <a:p>
            <a:pPr>
              <a:defRPr/>
            </a:pPr>
            <a:r>
              <a:rPr lang="en-US"/>
              <a:t>Trevor Butler | 201 MHz Linac Marx Modulator</a:t>
            </a:r>
          </a:p>
          <a:p>
            <a:pPr>
              <a:defRPr/>
            </a:pPr>
            <a:endParaRPr lang="en-US" b="1" dirty="0"/>
          </a:p>
        </p:txBody>
      </p:sp>
      <p:sp>
        <p:nvSpPr>
          <p:cNvPr id="6" name="Slide Number Placeholder 5">
            <a:extLst>
              <a:ext uri="{FF2B5EF4-FFF2-40B4-BE49-F238E27FC236}">
                <a16:creationId xmlns:a16="http://schemas.microsoft.com/office/drawing/2014/main" id="{2494F95D-CB91-453F-9EAA-435F62B07139}"/>
              </a:ext>
            </a:extLst>
          </p:cNvPr>
          <p:cNvSpPr>
            <a:spLocks noGrp="1"/>
          </p:cNvSpPr>
          <p:nvPr>
            <p:ph type="sldNum" sz="quarter" idx="4"/>
          </p:nvPr>
        </p:nvSpPr>
        <p:spPr/>
        <p:txBody>
          <a:bodyPr/>
          <a:lstStyle/>
          <a:p>
            <a:pPr>
              <a:defRPr/>
            </a:pPr>
            <a:fld id="{148C009B-CB69-E04A-B9B3-34B26D69E9CF}" type="slidenum">
              <a:rPr lang="en-US" smtClean="0"/>
              <a:pPr>
                <a:defRPr/>
              </a:pPr>
              <a:t>18</a:t>
            </a:fld>
            <a:endParaRPr lang="en-US" dirty="0"/>
          </a:p>
        </p:txBody>
      </p:sp>
      <p:sp>
        <p:nvSpPr>
          <p:cNvPr id="10" name="Rectangle: Rounded Corners 9">
            <a:extLst>
              <a:ext uri="{FF2B5EF4-FFF2-40B4-BE49-F238E27FC236}">
                <a16:creationId xmlns:a16="http://schemas.microsoft.com/office/drawing/2014/main" id="{6A0CBD04-7B8D-47D0-A827-C01E14301C81}"/>
              </a:ext>
            </a:extLst>
          </p:cNvPr>
          <p:cNvSpPr/>
          <p:nvPr/>
        </p:nvSpPr>
        <p:spPr>
          <a:xfrm>
            <a:off x="6842588" y="110914"/>
            <a:ext cx="777584" cy="960951"/>
          </a:xfrm>
          <a:prstGeom prst="roundRect">
            <a:avLst>
              <a:gd name="adj" fmla="val 10000"/>
            </a:avLst>
          </a:prstGeom>
          <a:blipFill>
            <a:blip r:embed="rId2" cstate="print">
              <a:extLst>
                <a:ext uri="{28A0092B-C50C-407E-A947-70E740481C1C}">
                  <a14:useLocalDpi xmlns:a14="http://schemas.microsoft.com/office/drawing/2010/main" val="0"/>
                </a:ext>
              </a:extLst>
            </a:blip>
            <a:srcRect/>
            <a:stretch>
              <a:fillRect l="-2000" r="-2000"/>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3281436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8C42C27-7542-406B-8BBD-43A4F89104A3}"/>
              </a:ext>
            </a:extLst>
          </p:cNvPr>
          <p:cNvSpPr>
            <a:spLocks noGrp="1"/>
          </p:cNvSpPr>
          <p:nvPr>
            <p:ph idx="1"/>
          </p:nvPr>
        </p:nvSpPr>
        <p:spPr>
          <a:xfrm>
            <a:off x="0" y="971550"/>
            <a:ext cx="4808220" cy="5474970"/>
          </a:xfrm>
        </p:spPr>
        <p:txBody>
          <a:bodyPr/>
          <a:lstStyle/>
          <a:p>
            <a:pPr marL="285750" indent="-285750">
              <a:buFont typeface="Arial" panose="020B0604020202020204" pitchFamily="34" charset="0"/>
              <a:buChar char="•"/>
            </a:pPr>
            <a:r>
              <a:rPr lang="en-US" sz="1200" b="1" dirty="0"/>
              <a:t>Running the 7835 in the mode is never been attempted before</a:t>
            </a:r>
          </a:p>
          <a:p>
            <a:pPr marL="285750" indent="-285750">
              <a:buFont typeface="Arial" panose="020B0604020202020204" pitchFamily="34" charset="0"/>
              <a:buChar char="•"/>
            </a:pPr>
            <a:r>
              <a:rPr lang="en-US" sz="1200" dirty="0"/>
              <a:t>We are unsure of the long term stability of this mode of operation</a:t>
            </a:r>
          </a:p>
          <a:p>
            <a:pPr marL="285750" indent="-285750">
              <a:buFont typeface="Arial" panose="020B0604020202020204" pitchFamily="34" charset="0"/>
              <a:buChar char="•"/>
            </a:pPr>
            <a:r>
              <a:rPr lang="en-US" sz="1200" b="1" dirty="0"/>
              <a:t>Unsure of the effects on tube lifetime</a:t>
            </a:r>
          </a:p>
          <a:p>
            <a:pPr marL="285750" indent="-285750">
              <a:buFont typeface="Arial" panose="020B0604020202020204" pitchFamily="34" charset="0"/>
              <a:buChar char="•"/>
            </a:pPr>
            <a:r>
              <a:rPr lang="en-US" sz="1200" dirty="0"/>
              <a:t>The early papers about the modulator describe this concern and state that it was the reason that they had to build the modulator as it currently is.</a:t>
            </a:r>
          </a:p>
          <a:p>
            <a:pPr marL="285750" indent="-285750">
              <a:buFont typeface="Arial" panose="020B0604020202020204" pitchFamily="34" charset="0"/>
              <a:buChar char="•"/>
            </a:pPr>
            <a:r>
              <a:rPr lang="en-US" sz="1200" b="1" dirty="0"/>
              <a:t>DTI gave a study plan</a:t>
            </a:r>
          </a:p>
          <a:p>
            <a:pPr marL="742886" lvl="1">
              <a:buFont typeface="Arial" panose="020B0604020202020204" pitchFamily="34" charset="0"/>
              <a:buChar char="•"/>
            </a:pPr>
            <a:r>
              <a:rPr lang="en-US" sz="1200" dirty="0"/>
              <a:t>Run the modulator in open regulation</a:t>
            </a:r>
          </a:p>
          <a:p>
            <a:pPr marL="742886" lvl="1">
              <a:buFont typeface="Arial" panose="020B0604020202020204" pitchFamily="34" charset="0"/>
              <a:buChar char="•"/>
            </a:pPr>
            <a:r>
              <a:rPr lang="en-US" sz="1200" b="1" dirty="0"/>
              <a:t>Add with a “notch” in the middle of the pulse to replicate driver modulation</a:t>
            </a:r>
          </a:p>
          <a:p>
            <a:pPr marL="285750" indent="-285750">
              <a:buFont typeface="Arial" panose="020B0604020202020204" pitchFamily="34" charset="0"/>
              <a:buChar char="•"/>
            </a:pPr>
            <a:r>
              <a:rPr lang="en-US" sz="1200" b="1" i="1" dirty="0"/>
              <a:t>Problem- the tube impedance changes based on the applied voltage</a:t>
            </a:r>
          </a:p>
          <a:p>
            <a:pPr marL="285750" indent="-285750">
              <a:buFont typeface="Arial" panose="020B0604020202020204" pitchFamily="34" charset="0"/>
              <a:buChar char="•"/>
            </a:pPr>
            <a:r>
              <a:rPr lang="en-US" sz="1200" dirty="0"/>
              <a:t>As the tube impedance increased (when changing the bias voltage between cathode and grid) the power delivered by a constant voltage modulator can </a:t>
            </a:r>
            <a:r>
              <a:rPr lang="en-US" sz="1200" b="1" dirty="0"/>
              <a:t>drop power by 24 %.</a:t>
            </a:r>
          </a:p>
          <a:p>
            <a:pPr marL="285750" indent="-285750">
              <a:buFont typeface="Arial" panose="020B0604020202020204" pitchFamily="34" charset="0"/>
              <a:buChar char="•"/>
            </a:pPr>
            <a:r>
              <a:rPr lang="en-US" sz="1200" dirty="0"/>
              <a:t>The increase in gain when changing the bias </a:t>
            </a:r>
            <a:r>
              <a:rPr lang="en-US" sz="1200" b="1" dirty="0"/>
              <a:t>increases the power by 22% </a:t>
            </a:r>
          </a:p>
          <a:p>
            <a:pPr marL="285750" indent="-285750">
              <a:buFont typeface="Arial" panose="020B0604020202020204" pitchFamily="34" charset="0"/>
              <a:buChar char="•"/>
            </a:pPr>
            <a:r>
              <a:rPr lang="en-US" sz="1200" b="1" dirty="0"/>
              <a:t>This gives a net loss of power 2%.</a:t>
            </a:r>
          </a:p>
          <a:p>
            <a:pPr marL="285750" indent="-285750">
              <a:buFont typeface="Arial" panose="020B0604020202020204" pitchFamily="34" charset="0"/>
              <a:buChar char="•"/>
            </a:pPr>
            <a:r>
              <a:rPr lang="en-US" sz="1200" dirty="0"/>
              <a:t>The design would also suffer from </a:t>
            </a:r>
            <a:r>
              <a:rPr lang="en-US" sz="1200" b="1" dirty="0"/>
              <a:t>large capacitor droop</a:t>
            </a:r>
            <a:r>
              <a:rPr lang="en-US" sz="1200" dirty="0"/>
              <a:t>, unless the capacitor bank size is increased</a:t>
            </a:r>
          </a:p>
          <a:p>
            <a:pPr marL="285750" indent="-285750">
              <a:buFont typeface="Arial" panose="020B0604020202020204" pitchFamily="34" charset="0"/>
              <a:buChar char="•"/>
            </a:pPr>
            <a:r>
              <a:rPr lang="en-US" sz="1200" dirty="0"/>
              <a:t>Therefore, using a single high voltage switch while performing cathode modulation will not be an effect strategy to mitigate the problems with our present modulator and for these reasons</a:t>
            </a:r>
            <a:r>
              <a:rPr lang="en-US" sz="1200" b="1" dirty="0"/>
              <a:t>, we eliminated the proposed DTI topology from consideration.</a:t>
            </a:r>
          </a:p>
          <a:p>
            <a:pPr marL="285750" indent="-285750">
              <a:buFont typeface="Arial" panose="020B0604020202020204" pitchFamily="34" charset="0"/>
              <a:buChar char="•"/>
            </a:pPr>
            <a:r>
              <a:rPr lang="en-US" sz="1200" dirty="0"/>
              <a:t>Perhaps cathode modulation could be used as a secondary path to adjust for tube gain changes on a pulse to pulse basis?</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endParaRPr lang="en-US" sz="1200" dirty="0"/>
          </a:p>
          <a:p>
            <a:endParaRPr lang="en-US" dirty="0"/>
          </a:p>
        </p:txBody>
      </p:sp>
      <p:sp>
        <p:nvSpPr>
          <p:cNvPr id="3" name="Title 2">
            <a:extLst>
              <a:ext uri="{FF2B5EF4-FFF2-40B4-BE49-F238E27FC236}">
                <a16:creationId xmlns:a16="http://schemas.microsoft.com/office/drawing/2014/main" id="{4615D513-39E1-41AE-90A4-E96768240616}"/>
              </a:ext>
            </a:extLst>
          </p:cNvPr>
          <p:cNvSpPr>
            <a:spLocks noGrp="1"/>
          </p:cNvSpPr>
          <p:nvPr>
            <p:ph type="title"/>
          </p:nvPr>
        </p:nvSpPr>
        <p:spPr/>
        <p:txBody>
          <a:bodyPr/>
          <a:lstStyle/>
          <a:p>
            <a:r>
              <a:rPr lang="en-US" dirty="0"/>
              <a:t>Diversified Tech Inc. Proposal</a:t>
            </a:r>
          </a:p>
        </p:txBody>
      </p:sp>
      <p:sp>
        <p:nvSpPr>
          <p:cNvPr id="4" name="Date Placeholder 3">
            <a:extLst>
              <a:ext uri="{FF2B5EF4-FFF2-40B4-BE49-F238E27FC236}">
                <a16:creationId xmlns:a16="http://schemas.microsoft.com/office/drawing/2014/main" id="{30645B9B-858B-4346-B750-66CCE4041CDC}"/>
              </a:ext>
            </a:extLst>
          </p:cNvPr>
          <p:cNvSpPr>
            <a:spLocks noGrp="1"/>
          </p:cNvSpPr>
          <p:nvPr>
            <p:ph type="dt" sz="half" idx="2"/>
          </p:nvPr>
        </p:nvSpPr>
        <p:spPr/>
        <p:txBody>
          <a:bodyPr/>
          <a:lstStyle/>
          <a:p>
            <a:pPr>
              <a:defRPr/>
            </a:pPr>
            <a:fld id="{57ADAB69-348E-2C41-AF41-E98D046040A4}" type="datetime1">
              <a:rPr lang="en-US" smtClean="0"/>
              <a:t>12/6/2018</a:t>
            </a:fld>
            <a:endParaRPr lang="en-US" dirty="0"/>
          </a:p>
        </p:txBody>
      </p:sp>
      <p:sp>
        <p:nvSpPr>
          <p:cNvPr id="5" name="Footer Placeholder 4">
            <a:extLst>
              <a:ext uri="{FF2B5EF4-FFF2-40B4-BE49-F238E27FC236}">
                <a16:creationId xmlns:a16="http://schemas.microsoft.com/office/drawing/2014/main" id="{F27AFFC3-ADB3-4E0D-A346-337DA2585EB0}"/>
              </a:ext>
            </a:extLst>
          </p:cNvPr>
          <p:cNvSpPr>
            <a:spLocks noGrp="1"/>
          </p:cNvSpPr>
          <p:nvPr>
            <p:ph type="ftr" sz="quarter" idx="3"/>
          </p:nvPr>
        </p:nvSpPr>
        <p:spPr/>
        <p:txBody>
          <a:bodyPr/>
          <a:lstStyle/>
          <a:p>
            <a:pPr>
              <a:defRPr/>
            </a:pPr>
            <a:r>
              <a:rPr lang="en-US"/>
              <a:t>Trevor Butler | 201 MHz Linac Marx Modulator</a:t>
            </a:r>
          </a:p>
          <a:p>
            <a:pPr>
              <a:defRPr/>
            </a:pPr>
            <a:endParaRPr lang="en-US" b="1" dirty="0"/>
          </a:p>
        </p:txBody>
      </p:sp>
      <p:sp>
        <p:nvSpPr>
          <p:cNvPr id="6" name="Slide Number Placeholder 5">
            <a:extLst>
              <a:ext uri="{FF2B5EF4-FFF2-40B4-BE49-F238E27FC236}">
                <a16:creationId xmlns:a16="http://schemas.microsoft.com/office/drawing/2014/main" id="{7CD40B20-3A4F-4992-AEDA-1A06CB0EAC3A}"/>
              </a:ext>
            </a:extLst>
          </p:cNvPr>
          <p:cNvSpPr>
            <a:spLocks noGrp="1"/>
          </p:cNvSpPr>
          <p:nvPr>
            <p:ph type="sldNum" sz="quarter" idx="4"/>
          </p:nvPr>
        </p:nvSpPr>
        <p:spPr/>
        <p:txBody>
          <a:bodyPr/>
          <a:lstStyle/>
          <a:p>
            <a:pPr>
              <a:defRPr/>
            </a:pPr>
            <a:fld id="{148C009B-CB69-E04A-B9B3-34B26D69E9CF}" type="slidenum">
              <a:rPr lang="en-US" smtClean="0"/>
              <a:pPr>
                <a:defRPr/>
              </a:pPr>
              <a:t>19</a:t>
            </a:fld>
            <a:endParaRPr lang="en-US" dirty="0"/>
          </a:p>
        </p:txBody>
      </p:sp>
      <p:pic>
        <p:nvPicPr>
          <p:cNvPr id="7" name="Picture 3">
            <a:extLst>
              <a:ext uri="{FF2B5EF4-FFF2-40B4-BE49-F238E27FC236}">
                <a16:creationId xmlns:a16="http://schemas.microsoft.com/office/drawing/2014/main" id="{C47607AD-B0D4-455E-A8F0-656D19D11E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8220" y="3429000"/>
            <a:ext cx="4175760" cy="2783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a:extLst>
              <a:ext uri="{FF2B5EF4-FFF2-40B4-BE49-F238E27FC236}">
                <a16:creationId xmlns:a16="http://schemas.microsoft.com/office/drawing/2014/main" id="{7FACD848-5662-40CE-8DDF-0A38783BA2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8220" y="937109"/>
            <a:ext cx="4175760" cy="24918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a:extLst>
              <a:ext uri="{FF2B5EF4-FFF2-40B4-BE49-F238E27FC236}">
                <a16:creationId xmlns:a16="http://schemas.microsoft.com/office/drawing/2014/main" id="{D452169A-4E74-408C-A438-ABF424D90A2E}"/>
              </a:ext>
            </a:extLst>
          </p:cNvPr>
          <p:cNvPicPr>
            <a:picLocks noChangeAspect="1"/>
          </p:cNvPicPr>
          <p:nvPr/>
        </p:nvPicPr>
        <p:blipFill>
          <a:blip r:embed="rId4"/>
          <a:stretch>
            <a:fillRect/>
          </a:stretch>
        </p:blipFill>
        <p:spPr>
          <a:xfrm>
            <a:off x="5745480" y="70063"/>
            <a:ext cx="2857500" cy="838200"/>
          </a:xfrm>
          <a:prstGeom prst="rect">
            <a:avLst/>
          </a:prstGeom>
        </p:spPr>
      </p:pic>
    </p:spTree>
    <p:extLst>
      <p:ext uri="{BB962C8B-B14F-4D97-AF65-F5344CB8AC3E}">
        <p14:creationId xmlns:p14="http://schemas.microsoft.com/office/powerpoint/2010/main" val="24998066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4FDB7E2-74EF-452D-B60D-A34181A1D3D0}"/>
              </a:ext>
            </a:extLst>
          </p:cNvPr>
          <p:cNvSpPr>
            <a:spLocks noGrp="1"/>
          </p:cNvSpPr>
          <p:nvPr>
            <p:ph idx="1"/>
          </p:nvPr>
        </p:nvSpPr>
        <p:spPr>
          <a:xfrm>
            <a:off x="228601" y="971550"/>
            <a:ext cx="4853939" cy="5059363"/>
          </a:xfrm>
        </p:spPr>
        <p:txBody>
          <a:bodyPr/>
          <a:lstStyle/>
          <a:p>
            <a:r>
              <a:rPr lang="en-US" sz="2000" dirty="0"/>
              <a:t>Overview of LE Linac RF Systems</a:t>
            </a:r>
          </a:p>
          <a:p>
            <a:r>
              <a:rPr lang="en-US" sz="2000" dirty="0"/>
              <a:t>Description of Previous Modulator</a:t>
            </a:r>
          </a:p>
          <a:p>
            <a:r>
              <a:rPr lang="en-US" sz="2000" dirty="0"/>
              <a:t>Type of Modulators</a:t>
            </a:r>
          </a:p>
          <a:p>
            <a:r>
              <a:rPr lang="en-US" sz="2000" dirty="0"/>
              <a:t>Type of Modulator Switches</a:t>
            </a:r>
          </a:p>
          <a:p>
            <a:r>
              <a:rPr lang="en-US" sz="2000" dirty="0"/>
              <a:t>Specifications of New Modulator</a:t>
            </a:r>
          </a:p>
          <a:p>
            <a:r>
              <a:rPr lang="en-US" sz="2000" dirty="0"/>
              <a:t>Overview of Design Proposals</a:t>
            </a:r>
          </a:p>
          <a:p>
            <a:pPr lvl="1"/>
            <a:r>
              <a:rPr lang="en-US" sz="1800" dirty="0"/>
              <a:t>Continental Electronics Proposal</a:t>
            </a:r>
          </a:p>
          <a:p>
            <a:pPr lvl="1"/>
            <a:r>
              <a:rPr lang="en-US" sz="1800" dirty="0"/>
              <a:t>DTI Proposal</a:t>
            </a:r>
          </a:p>
          <a:p>
            <a:pPr lvl="1"/>
            <a:r>
              <a:rPr lang="en-US" sz="1800" dirty="0"/>
              <a:t>SLAC National Accelerator Laboratory</a:t>
            </a:r>
          </a:p>
          <a:p>
            <a:pPr lvl="1"/>
            <a:r>
              <a:rPr lang="en-US" sz="1800" dirty="0" err="1"/>
              <a:t>Fermilab</a:t>
            </a:r>
            <a:r>
              <a:rPr lang="en-US" sz="1800" dirty="0"/>
              <a:t> National Accelerator Laboratory</a:t>
            </a:r>
          </a:p>
          <a:p>
            <a:r>
              <a:rPr lang="en-US" sz="2000" dirty="0"/>
              <a:t>EE Support Modulator Design Theory</a:t>
            </a:r>
          </a:p>
          <a:p>
            <a:r>
              <a:rPr lang="en-US" sz="2000" dirty="0"/>
              <a:t>Overview of Development Stages</a:t>
            </a:r>
          </a:p>
        </p:txBody>
      </p:sp>
      <p:sp>
        <p:nvSpPr>
          <p:cNvPr id="3" name="Title 2">
            <a:extLst>
              <a:ext uri="{FF2B5EF4-FFF2-40B4-BE49-F238E27FC236}">
                <a16:creationId xmlns:a16="http://schemas.microsoft.com/office/drawing/2014/main" id="{EC7257CD-7440-415F-829F-08D1A194DDB5}"/>
              </a:ext>
            </a:extLst>
          </p:cNvPr>
          <p:cNvSpPr>
            <a:spLocks noGrp="1"/>
          </p:cNvSpPr>
          <p:nvPr>
            <p:ph type="title"/>
          </p:nvPr>
        </p:nvSpPr>
        <p:spPr/>
        <p:txBody>
          <a:bodyPr/>
          <a:lstStyle/>
          <a:p>
            <a:r>
              <a:rPr lang="en-US" dirty="0"/>
              <a:t>Agenda</a:t>
            </a:r>
          </a:p>
        </p:txBody>
      </p:sp>
      <p:sp>
        <p:nvSpPr>
          <p:cNvPr id="4" name="Date Placeholder 3">
            <a:extLst>
              <a:ext uri="{FF2B5EF4-FFF2-40B4-BE49-F238E27FC236}">
                <a16:creationId xmlns:a16="http://schemas.microsoft.com/office/drawing/2014/main" id="{9B267774-8F36-402C-A72C-F2543C3504A3}"/>
              </a:ext>
            </a:extLst>
          </p:cNvPr>
          <p:cNvSpPr>
            <a:spLocks noGrp="1"/>
          </p:cNvSpPr>
          <p:nvPr>
            <p:ph type="dt" sz="half" idx="2"/>
          </p:nvPr>
        </p:nvSpPr>
        <p:spPr/>
        <p:txBody>
          <a:bodyPr/>
          <a:lstStyle/>
          <a:p>
            <a:pPr>
              <a:defRPr/>
            </a:pPr>
            <a:fld id="{57ADAB69-348E-2C41-AF41-E98D046040A4}" type="datetime1">
              <a:rPr lang="en-US" smtClean="0"/>
              <a:t>12/6/2018</a:t>
            </a:fld>
            <a:endParaRPr lang="en-US" dirty="0"/>
          </a:p>
        </p:txBody>
      </p:sp>
      <p:sp>
        <p:nvSpPr>
          <p:cNvPr id="5" name="Footer Placeholder 4">
            <a:extLst>
              <a:ext uri="{FF2B5EF4-FFF2-40B4-BE49-F238E27FC236}">
                <a16:creationId xmlns:a16="http://schemas.microsoft.com/office/drawing/2014/main" id="{718DEDE2-F352-41F5-9F85-99EF628554C2}"/>
              </a:ext>
            </a:extLst>
          </p:cNvPr>
          <p:cNvSpPr>
            <a:spLocks noGrp="1"/>
          </p:cNvSpPr>
          <p:nvPr>
            <p:ph type="ftr" sz="quarter" idx="3"/>
          </p:nvPr>
        </p:nvSpPr>
        <p:spPr/>
        <p:txBody>
          <a:bodyPr/>
          <a:lstStyle/>
          <a:p>
            <a:pPr>
              <a:defRPr/>
            </a:pPr>
            <a:r>
              <a:rPr lang="en-US"/>
              <a:t>Trevor Butler | 201 MHz Linac Marx Modulator</a:t>
            </a:r>
          </a:p>
          <a:p>
            <a:pPr>
              <a:defRPr/>
            </a:pPr>
            <a:endParaRPr lang="en-US" b="1" dirty="0"/>
          </a:p>
        </p:txBody>
      </p:sp>
      <p:sp>
        <p:nvSpPr>
          <p:cNvPr id="6" name="Slide Number Placeholder 5">
            <a:extLst>
              <a:ext uri="{FF2B5EF4-FFF2-40B4-BE49-F238E27FC236}">
                <a16:creationId xmlns:a16="http://schemas.microsoft.com/office/drawing/2014/main" id="{2B09D5A5-D63A-42E4-9B02-D360B8A43658}"/>
              </a:ext>
            </a:extLst>
          </p:cNvPr>
          <p:cNvSpPr>
            <a:spLocks noGrp="1"/>
          </p:cNvSpPr>
          <p:nvPr>
            <p:ph type="sldNum" sz="quarter" idx="4"/>
          </p:nvPr>
        </p:nvSpPr>
        <p:spPr/>
        <p:txBody>
          <a:bodyPr/>
          <a:lstStyle/>
          <a:p>
            <a:pPr>
              <a:defRPr/>
            </a:pPr>
            <a:fld id="{148C009B-CB69-E04A-B9B3-34B26D69E9CF}" type="slidenum">
              <a:rPr lang="en-US" smtClean="0"/>
              <a:pPr>
                <a:defRPr/>
              </a:pPr>
              <a:t>2</a:t>
            </a:fld>
            <a:endParaRPr lang="en-US" dirty="0"/>
          </a:p>
        </p:txBody>
      </p:sp>
      <p:sp>
        <p:nvSpPr>
          <p:cNvPr id="7" name="Content Placeholder 1">
            <a:extLst>
              <a:ext uri="{FF2B5EF4-FFF2-40B4-BE49-F238E27FC236}">
                <a16:creationId xmlns:a16="http://schemas.microsoft.com/office/drawing/2014/main" id="{ADFB4F04-0B34-4F9A-BF83-5114B0D9A917}"/>
              </a:ext>
            </a:extLst>
          </p:cNvPr>
          <p:cNvSpPr txBox="1">
            <a:spLocks/>
          </p:cNvSpPr>
          <p:nvPr/>
        </p:nvSpPr>
        <p:spPr>
          <a:xfrm>
            <a:off x="5196839" y="971549"/>
            <a:ext cx="3718561" cy="5059363"/>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Modulator Subsystems </a:t>
            </a:r>
          </a:p>
          <a:p>
            <a:pPr lvl="1"/>
            <a:r>
              <a:rPr lang="en-US" sz="1800" dirty="0"/>
              <a:t>Marx Cell</a:t>
            </a:r>
          </a:p>
          <a:p>
            <a:pPr lvl="1"/>
            <a:r>
              <a:rPr lang="en-US" sz="1800" dirty="0"/>
              <a:t>Charging Power Supply</a:t>
            </a:r>
          </a:p>
          <a:p>
            <a:pPr lvl="1"/>
            <a:r>
              <a:rPr lang="en-US" sz="1800" dirty="0"/>
              <a:t>Gate Power Supply</a:t>
            </a:r>
          </a:p>
          <a:p>
            <a:pPr lvl="1"/>
            <a:r>
              <a:rPr lang="en-US" sz="1800" dirty="0"/>
              <a:t>Lumina Charing Power Supply</a:t>
            </a:r>
          </a:p>
          <a:p>
            <a:pPr lvl="1"/>
            <a:r>
              <a:rPr lang="en-US" sz="1800" dirty="0"/>
              <a:t>Controls Rack</a:t>
            </a:r>
          </a:p>
          <a:p>
            <a:pPr lvl="1"/>
            <a:r>
              <a:rPr lang="en-US" sz="1800" dirty="0"/>
              <a:t>Modulator Cabinet</a:t>
            </a:r>
          </a:p>
          <a:p>
            <a:pPr lvl="1"/>
            <a:r>
              <a:rPr lang="en-US" sz="1800" dirty="0"/>
              <a:t>Spark Resistor Box</a:t>
            </a:r>
          </a:p>
          <a:p>
            <a:r>
              <a:rPr lang="en-US" sz="2000" dirty="0"/>
              <a:t>Marx Cell Power Flow</a:t>
            </a:r>
          </a:p>
          <a:p>
            <a:r>
              <a:rPr lang="en-US" sz="2000" dirty="0"/>
              <a:t>Marx Modulator Layout</a:t>
            </a:r>
          </a:p>
          <a:p>
            <a:r>
              <a:rPr lang="en-US" sz="2000" dirty="0"/>
              <a:t>Marx Modulator Waveforms</a:t>
            </a:r>
          </a:p>
          <a:p>
            <a:r>
              <a:rPr lang="en-US" sz="2000" dirty="0"/>
              <a:t>Design Challenges</a:t>
            </a:r>
          </a:p>
          <a:p>
            <a:r>
              <a:rPr lang="en-US" sz="2000" dirty="0"/>
              <a:t>Project Timeline</a:t>
            </a:r>
          </a:p>
          <a:p>
            <a:endParaRPr lang="en-US" sz="2000" dirty="0"/>
          </a:p>
        </p:txBody>
      </p:sp>
    </p:spTree>
    <p:extLst>
      <p:ext uri="{BB962C8B-B14F-4D97-AF65-F5344CB8AC3E}">
        <p14:creationId xmlns:p14="http://schemas.microsoft.com/office/powerpoint/2010/main" val="3762547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8B373A4-B1BB-44CF-BD49-5F3F7DDC95AB}"/>
              </a:ext>
            </a:extLst>
          </p:cNvPr>
          <p:cNvSpPr>
            <a:spLocks noGrp="1"/>
          </p:cNvSpPr>
          <p:nvPr>
            <p:ph idx="1"/>
          </p:nvPr>
        </p:nvSpPr>
        <p:spPr>
          <a:xfrm>
            <a:off x="228600" y="971550"/>
            <a:ext cx="4869179" cy="5238749"/>
          </a:xfrm>
        </p:spPr>
        <p:txBody>
          <a:bodyPr/>
          <a:lstStyle/>
          <a:p>
            <a:r>
              <a:rPr lang="en-US" sz="1800" dirty="0"/>
              <a:t>Developed for the ILC Program</a:t>
            </a:r>
          </a:p>
          <a:p>
            <a:pPr lvl="1"/>
            <a:r>
              <a:rPr lang="en-US" sz="1600" dirty="0"/>
              <a:t>-120 kV / 140 amp with 1.7 </a:t>
            </a:r>
            <a:r>
              <a:rPr lang="en-US" sz="1600" dirty="0" err="1"/>
              <a:t>ms</a:t>
            </a:r>
            <a:r>
              <a:rPr lang="en-US" sz="1600" dirty="0"/>
              <a:t> pulse length</a:t>
            </a:r>
          </a:p>
          <a:p>
            <a:pPr lvl="1"/>
            <a:r>
              <a:rPr lang="en-US" sz="1600" dirty="0"/>
              <a:t>32 Marx cells each with -4 kV supply per cell</a:t>
            </a:r>
          </a:p>
          <a:p>
            <a:r>
              <a:rPr lang="en-US" sz="1800" dirty="0"/>
              <a:t>Hardware &amp; Control Developed</a:t>
            </a:r>
          </a:p>
          <a:p>
            <a:r>
              <a:rPr lang="en-US" sz="1800" dirty="0"/>
              <a:t>Desire to utilize technology for additional applications</a:t>
            </a:r>
          </a:p>
          <a:p>
            <a:r>
              <a:rPr lang="en-US" sz="1800" dirty="0"/>
              <a:t>Number of cells, cell capacitance, and component selection can be optimized for different applications</a:t>
            </a:r>
          </a:p>
          <a:p>
            <a:r>
              <a:rPr lang="en-US" sz="1800" dirty="0"/>
              <a:t>Challenge modifying SLAC P2 Marx Modulator for use at </a:t>
            </a:r>
            <a:r>
              <a:rPr lang="en-US" sz="1800" dirty="0" err="1"/>
              <a:t>Fermilab</a:t>
            </a:r>
            <a:endParaRPr lang="en-US" sz="1800" dirty="0"/>
          </a:p>
          <a:p>
            <a:pPr lvl="1"/>
            <a:r>
              <a:rPr lang="en-US" sz="1600" dirty="0"/>
              <a:t>SLAC Marx modulator created for the ILC</a:t>
            </a:r>
          </a:p>
          <a:p>
            <a:pPr lvl="1"/>
            <a:r>
              <a:rPr lang="en-US" sz="1600" dirty="0"/>
              <a:t>Designed to create flat pulses for the klystron</a:t>
            </a:r>
          </a:p>
          <a:p>
            <a:pPr lvl="1"/>
            <a:r>
              <a:rPr lang="en-US" sz="1600" dirty="0"/>
              <a:t>Challenges to convert from flat pulse to arbitrary waveform modulator</a:t>
            </a:r>
          </a:p>
          <a:p>
            <a:endParaRPr lang="en-US" sz="1800" dirty="0"/>
          </a:p>
          <a:p>
            <a:endParaRPr lang="en-US" sz="1800" dirty="0"/>
          </a:p>
        </p:txBody>
      </p:sp>
      <p:sp>
        <p:nvSpPr>
          <p:cNvPr id="3" name="Title 2">
            <a:extLst>
              <a:ext uri="{FF2B5EF4-FFF2-40B4-BE49-F238E27FC236}">
                <a16:creationId xmlns:a16="http://schemas.microsoft.com/office/drawing/2014/main" id="{A2CF2DA1-31CB-4030-981D-28FC1363FCCA}"/>
              </a:ext>
            </a:extLst>
          </p:cNvPr>
          <p:cNvSpPr>
            <a:spLocks noGrp="1"/>
          </p:cNvSpPr>
          <p:nvPr>
            <p:ph type="title"/>
          </p:nvPr>
        </p:nvSpPr>
        <p:spPr/>
        <p:txBody>
          <a:bodyPr/>
          <a:lstStyle/>
          <a:p>
            <a:r>
              <a:rPr lang="en-US" dirty="0"/>
              <a:t>SLAC P2 Marx Proposal</a:t>
            </a:r>
          </a:p>
        </p:txBody>
      </p:sp>
      <p:sp>
        <p:nvSpPr>
          <p:cNvPr id="4" name="Date Placeholder 3">
            <a:extLst>
              <a:ext uri="{FF2B5EF4-FFF2-40B4-BE49-F238E27FC236}">
                <a16:creationId xmlns:a16="http://schemas.microsoft.com/office/drawing/2014/main" id="{491430CD-9CC3-4A47-8B81-E0E6E0134DC2}"/>
              </a:ext>
            </a:extLst>
          </p:cNvPr>
          <p:cNvSpPr>
            <a:spLocks noGrp="1"/>
          </p:cNvSpPr>
          <p:nvPr>
            <p:ph type="dt" sz="half" idx="2"/>
          </p:nvPr>
        </p:nvSpPr>
        <p:spPr/>
        <p:txBody>
          <a:bodyPr/>
          <a:lstStyle/>
          <a:p>
            <a:pPr>
              <a:defRPr/>
            </a:pPr>
            <a:fld id="{57ADAB69-348E-2C41-AF41-E98D046040A4}" type="datetime1">
              <a:rPr lang="en-US" smtClean="0"/>
              <a:t>12/6/2018</a:t>
            </a:fld>
            <a:endParaRPr lang="en-US" dirty="0"/>
          </a:p>
        </p:txBody>
      </p:sp>
      <p:sp>
        <p:nvSpPr>
          <p:cNvPr id="5" name="Footer Placeholder 4">
            <a:extLst>
              <a:ext uri="{FF2B5EF4-FFF2-40B4-BE49-F238E27FC236}">
                <a16:creationId xmlns:a16="http://schemas.microsoft.com/office/drawing/2014/main" id="{2927E107-7C95-4F53-A4E6-3FA34ED7F223}"/>
              </a:ext>
            </a:extLst>
          </p:cNvPr>
          <p:cNvSpPr>
            <a:spLocks noGrp="1"/>
          </p:cNvSpPr>
          <p:nvPr>
            <p:ph type="ftr" sz="quarter" idx="3"/>
          </p:nvPr>
        </p:nvSpPr>
        <p:spPr/>
        <p:txBody>
          <a:bodyPr/>
          <a:lstStyle/>
          <a:p>
            <a:pPr>
              <a:defRPr/>
            </a:pPr>
            <a:r>
              <a:rPr lang="en-US"/>
              <a:t>Trevor Butler | 201 MHz Linac Marx Modulator</a:t>
            </a:r>
          </a:p>
          <a:p>
            <a:pPr>
              <a:defRPr/>
            </a:pPr>
            <a:endParaRPr lang="en-US" b="1" dirty="0"/>
          </a:p>
        </p:txBody>
      </p:sp>
      <p:sp>
        <p:nvSpPr>
          <p:cNvPr id="6" name="Slide Number Placeholder 5">
            <a:extLst>
              <a:ext uri="{FF2B5EF4-FFF2-40B4-BE49-F238E27FC236}">
                <a16:creationId xmlns:a16="http://schemas.microsoft.com/office/drawing/2014/main" id="{7A3BCB90-AB6A-49D9-9E8A-E84CBA157956}"/>
              </a:ext>
            </a:extLst>
          </p:cNvPr>
          <p:cNvSpPr>
            <a:spLocks noGrp="1"/>
          </p:cNvSpPr>
          <p:nvPr>
            <p:ph type="sldNum" sz="quarter" idx="4"/>
          </p:nvPr>
        </p:nvSpPr>
        <p:spPr/>
        <p:txBody>
          <a:bodyPr/>
          <a:lstStyle/>
          <a:p>
            <a:pPr>
              <a:defRPr/>
            </a:pPr>
            <a:fld id="{148C009B-CB69-E04A-B9B3-34B26D69E9CF}" type="slidenum">
              <a:rPr lang="en-US" smtClean="0"/>
              <a:pPr>
                <a:defRPr/>
              </a:pPr>
              <a:t>20</a:t>
            </a:fld>
            <a:endParaRPr lang="en-US" dirty="0"/>
          </a:p>
        </p:txBody>
      </p:sp>
      <p:pic>
        <p:nvPicPr>
          <p:cNvPr id="7" name="Picture 2" descr="C:\Documents and Settings\mkemp\Desktop\PMC2012\technical\Side_670.JPG">
            <a:extLst>
              <a:ext uri="{FF2B5EF4-FFF2-40B4-BE49-F238E27FC236}">
                <a16:creationId xmlns:a16="http://schemas.microsoft.com/office/drawing/2014/main" id="{ABB08C81-463C-4D27-B2A5-B8F697333A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4300" y="1038483"/>
            <a:ext cx="3364528" cy="252339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Documents and Settings\mkemp\Desktop\PMC2012\technical\phase.jpg">
            <a:extLst>
              <a:ext uri="{FF2B5EF4-FFF2-40B4-BE49-F238E27FC236}">
                <a16:creationId xmlns:a16="http://schemas.microsoft.com/office/drawing/2014/main" id="{52870A77-725B-4418-9B4F-8E99B6C536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3811888"/>
            <a:ext cx="2135586" cy="2286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C:\Documents and Settings\mkemp\Desktop\PMC2012\technical\IMG_4094.JPG">
            <a:extLst>
              <a:ext uri="{FF2B5EF4-FFF2-40B4-BE49-F238E27FC236}">
                <a16:creationId xmlns:a16="http://schemas.microsoft.com/office/drawing/2014/main" id="{3BCFE7BF-4B1E-43EA-9900-4862B29A523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346981" y="3695699"/>
            <a:ext cx="1676400" cy="251460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id="{1B942158-C9A6-46AF-8798-B1441BBA72C3}"/>
              </a:ext>
            </a:extLst>
          </p:cNvPr>
          <p:cNvSpPr/>
          <p:nvPr/>
        </p:nvSpPr>
        <p:spPr>
          <a:xfrm>
            <a:off x="6249393" y="110914"/>
            <a:ext cx="1777792" cy="758798"/>
          </a:xfrm>
          <a:prstGeom prst="roundRect">
            <a:avLst>
              <a:gd name="adj" fmla="val 10000"/>
            </a:avLst>
          </a:prstGeom>
          <a:blipFill>
            <a:blip r:embed="rId5">
              <a:extLst>
                <a:ext uri="{28A0092B-C50C-407E-A947-70E740481C1C}">
                  <a14:useLocalDpi xmlns:a14="http://schemas.microsoft.com/office/drawing/2010/main" val="0"/>
                </a:ext>
              </a:extLst>
            </a:blip>
            <a:srcRect/>
            <a:stretch>
              <a:fillRect l="-2000" r="-2000"/>
            </a:stretch>
          </a:blipFill>
        </p:spPr>
        <p:style>
          <a:lnRef idx="2">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29058734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365636F-E982-4CCC-83BA-471C7CCA61B9}"/>
              </a:ext>
            </a:extLst>
          </p:cNvPr>
          <p:cNvSpPr>
            <a:spLocks noGrp="1"/>
          </p:cNvSpPr>
          <p:nvPr>
            <p:ph idx="1"/>
          </p:nvPr>
        </p:nvSpPr>
        <p:spPr>
          <a:xfrm>
            <a:off x="228601" y="1152929"/>
            <a:ext cx="4145279" cy="5059363"/>
          </a:xfrm>
        </p:spPr>
        <p:txBody>
          <a:bodyPr/>
          <a:lstStyle/>
          <a:p>
            <a:r>
              <a:rPr lang="en-US" sz="1800" dirty="0"/>
              <a:t>Design based on R.L. Cassel patent for Marx modulator configuration using IGBT, capacitors &amp; diodes</a:t>
            </a:r>
          </a:p>
          <a:p>
            <a:r>
              <a:rPr lang="en-US" sz="1800" dirty="0"/>
              <a:t>Design modified to meet key Linac Modulator Specifications</a:t>
            </a:r>
          </a:p>
          <a:p>
            <a:pPr lvl="1"/>
            <a:r>
              <a:rPr lang="en-US" sz="1600" dirty="0"/>
              <a:t>Beam Top Tilt Adjustment: +/- 5 kV</a:t>
            </a:r>
          </a:p>
          <a:p>
            <a:pPr lvl="1"/>
            <a:r>
              <a:rPr lang="en-US" sz="1600" dirty="0"/>
              <a:t>Beam Voltage Step Slew Rate: 15 kV/</a:t>
            </a:r>
            <a:r>
              <a:rPr lang="en-US" sz="1600" dirty="0" err="1"/>
              <a:t>usec</a:t>
            </a:r>
            <a:endParaRPr lang="en-US" sz="1600" dirty="0"/>
          </a:p>
          <a:p>
            <a:pPr lvl="1"/>
            <a:r>
              <a:rPr lang="en-US" sz="1600" dirty="0"/>
              <a:t>Flattop/Beam Regulation: +/-25 V</a:t>
            </a:r>
          </a:p>
          <a:p>
            <a:pPr lvl="1"/>
            <a:r>
              <a:rPr lang="en-US" sz="1600" dirty="0"/>
              <a:t>Repeatability: +/- 10 V</a:t>
            </a:r>
          </a:p>
          <a:p>
            <a:pPr lvl="1"/>
            <a:r>
              <a:rPr lang="en-US" sz="1600" dirty="0"/>
              <a:t>Maximum spark Energy: &lt; 5 Joules</a:t>
            </a:r>
          </a:p>
          <a:p>
            <a:r>
              <a:rPr lang="en-US" sz="1800" dirty="0"/>
              <a:t>Design requires a fast slew rate to compensate for beam loading</a:t>
            </a:r>
          </a:p>
          <a:p>
            <a:r>
              <a:rPr lang="en-US" sz="1800" dirty="0"/>
              <a:t>Design also has a stringent ripple requirement for gradient stability</a:t>
            </a:r>
          </a:p>
          <a:p>
            <a:endParaRPr lang="en-US" sz="1800" dirty="0"/>
          </a:p>
        </p:txBody>
      </p:sp>
      <p:sp>
        <p:nvSpPr>
          <p:cNvPr id="3" name="Title 2">
            <a:extLst>
              <a:ext uri="{FF2B5EF4-FFF2-40B4-BE49-F238E27FC236}">
                <a16:creationId xmlns:a16="http://schemas.microsoft.com/office/drawing/2014/main" id="{ED12BBE0-EF12-401F-AB3C-AE9306CCD7C0}"/>
              </a:ext>
            </a:extLst>
          </p:cNvPr>
          <p:cNvSpPr>
            <a:spLocks noGrp="1"/>
          </p:cNvSpPr>
          <p:nvPr>
            <p:ph type="title"/>
          </p:nvPr>
        </p:nvSpPr>
        <p:spPr/>
        <p:txBody>
          <a:bodyPr/>
          <a:lstStyle/>
          <a:p>
            <a:r>
              <a:rPr lang="en-US" dirty="0"/>
              <a:t>EE Support Marx Modulator Proposal</a:t>
            </a:r>
          </a:p>
        </p:txBody>
      </p:sp>
      <p:sp>
        <p:nvSpPr>
          <p:cNvPr id="4" name="Date Placeholder 3">
            <a:extLst>
              <a:ext uri="{FF2B5EF4-FFF2-40B4-BE49-F238E27FC236}">
                <a16:creationId xmlns:a16="http://schemas.microsoft.com/office/drawing/2014/main" id="{5C16CA09-E9EE-4E9D-9CA9-4475F02DCA65}"/>
              </a:ext>
            </a:extLst>
          </p:cNvPr>
          <p:cNvSpPr>
            <a:spLocks noGrp="1"/>
          </p:cNvSpPr>
          <p:nvPr>
            <p:ph type="dt" sz="half" idx="2"/>
          </p:nvPr>
        </p:nvSpPr>
        <p:spPr/>
        <p:txBody>
          <a:bodyPr/>
          <a:lstStyle/>
          <a:p>
            <a:pPr>
              <a:defRPr/>
            </a:pPr>
            <a:fld id="{57ADAB69-348E-2C41-AF41-E98D046040A4}" type="datetime1">
              <a:rPr lang="en-US" smtClean="0"/>
              <a:t>12/6/2018</a:t>
            </a:fld>
            <a:endParaRPr lang="en-US" dirty="0"/>
          </a:p>
        </p:txBody>
      </p:sp>
      <p:sp>
        <p:nvSpPr>
          <p:cNvPr id="5" name="Footer Placeholder 4">
            <a:extLst>
              <a:ext uri="{FF2B5EF4-FFF2-40B4-BE49-F238E27FC236}">
                <a16:creationId xmlns:a16="http://schemas.microsoft.com/office/drawing/2014/main" id="{F1D4294E-01E6-49E5-B203-823E7C2BDE4B}"/>
              </a:ext>
            </a:extLst>
          </p:cNvPr>
          <p:cNvSpPr>
            <a:spLocks noGrp="1"/>
          </p:cNvSpPr>
          <p:nvPr>
            <p:ph type="ftr" sz="quarter" idx="3"/>
          </p:nvPr>
        </p:nvSpPr>
        <p:spPr/>
        <p:txBody>
          <a:bodyPr/>
          <a:lstStyle/>
          <a:p>
            <a:pPr>
              <a:defRPr/>
            </a:pPr>
            <a:r>
              <a:rPr lang="en-US"/>
              <a:t>Trevor Butler | 201 MHz Linac Marx Modulator</a:t>
            </a:r>
          </a:p>
          <a:p>
            <a:pPr>
              <a:defRPr/>
            </a:pPr>
            <a:endParaRPr lang="en-US" b="1" dirty="0"/>
          </a:p>
        </p:txBody>
      </p:sp>
      <p:sp>
        <p:nvSpPr>
          <p:cNvPr id="6" name="Slide Number Placeholder 5">
            <a:extLst>
              <a:ext uri="{FF2B5EF4-FFF2-40B4-BE49-F238E27FC236}">
                <a16:creationId xmlns:a16="http://schemas.microsoft.com/office/drawing/2014/main" id="{A05002B3-1FAC-407D-8EBF-0183D7F44CEA}"/>
              </a:ext>
            </a:extLst>
          </p:cNvPr>
          <p:cNvSpPr>
            <a:spLocks noGrp="1"/>
          </p:cNvSpPr>
          <p:nvPr>
            <p:ph type="sldNum" sz="quarter" idx="4"/>
          </p:nvPr>
        </p:nvSpPr>
        <p:spPr/>
        <p:txBody>
          <a:bodyPr/>
          <a:lstStyle/>
          <a:p>
            <a:pPr>
              <a:defRPr/>
            </a:pPr>
            <a:fld id="{148C009B-CB69-E04A-B9B3-34B26D69E9CF}" type="slidenum">
              <a:rPr lang="en-US" smtClean="0"/>
              <a:pPr>
                <a:defRPr/>
              </a:pPr>
              <a:t>21</a:t>
            </a:fld>
            <a:endParaRPr lang="en-US" dirty="0"/>
          </a:p>
        </p:txBody>
      </p:sp>
      <p:sp>
        <p:nvSpPr>
          <p:cNvPr id="7" name="Content Placeholder 1">
            <a:extLst>
              <a:ext uri="{FF2B5EF4-FFF2-40B4-BE49-F238E27FC236}">
                <a16:creationId xmlns:a16="http://schemas.microsoft.com/office/drawing/2014/main" id="{ADAFB1B6-1AEC-4FB1-9047-4D05D846AC7E}"/>
              </a:ext>
            </a:extLst>
          </p:cNvPr>
          <p:cNvSpPr txBox="1">
            <a:spLocks/>
          </p:cNvSpPr>
          <p:nvPr/>
        </p:nvSpPr>
        <p:spPr>
          <a:xfrm>
            <a:off x="4373881" y="1152929"/>
            <a:ext cx="4541519" cy="5059363"/>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b="1" u="sng" dirty="0"/>
              <a:t>Marx Cells divided into 2 main groups</a:t>
            </a:r>
          </a:p>
          <a:p>
            <a:r>
              <a:rPr lang="en-US" sz="1800" b="1" dirty="0"/>
              <a:t>Switching cells (41 + 1 Special)</a:t>
            </a:r>
          </a:p>
          <a:p>
            <a:pPr lvl="1"/>
            <a:r>
              <a:rPr lang="en-US" sz="1800" dirty="0"/>
              <a:t>which are used to create the basic waveform</a:t>
            </a:r>
          </a:p>
          <a:p>
            <a:pPr lvl="1"/>
            <a:r>
              <a:rPr lang="en-US" sz="1800" dirty="0"/>
              <a:t>produce fast beam pulse rise/fall time</a:t>
            </a:r>
          </a:p>
          <a:p>
            <a:pPr lvl="1"/>
            <a:r>
              <a:rPr lang="en-US" sz="1800" dirty="0"/>
              <a:t>Not Filtered</a:t>
            </a:r>
          </a:p>
          <a:p>
            <a:r>
              <a:rPr lang="en-US" sz="1800" b="1" dirty="0"/>
              <a:t>Regulating cells (12 cells)</a:t>
            </a:r>
          </a:p>
          <a:p>
            <a:pPr lvl="1"/>
            <a:r>
              <a:rPr lang="en-US" sz="1800" dirty="0"/>
              <a:t>compensate for capacitor droop</a:t>
            </a:r>
          </a:p>
          <a:p>
            <a:pPr lvl="1"/>
            <a:r>
              <a:rPr lang="en-US" sz="1800" dirty="0"/>
              <a:t>provide the necessary beam top tilt.</a:t>
            </a:r>
          </a:p>
          <a:p>
            <a:pPr lvl="1"/>
            <a:r>
              <a:rPr lang="en-US" sz="1800" dirty="0"/>
              <a:t>Filtered by low pass filter</a:t>
            </a:r>
          </a:p>
          <a:p>
            <a:r>
              <a:rPr lang="en-US" sz="1800" b="1" dirty="0"/>
              <a:t>54 cells total, 1kV max per cell</a:t>
            </a:r>
          </a:p>
          <a:p>
            <a:pPr lvl="1"/>
            <a:r>
              <a:rPr lang="en-US" sz="1600" dirty="0"/>
              <a:t>Used 1.7 kV IGBT, 600 Amp</a:t>
            </a:r>
          </a:p>
          <a:p>
            <a:pPr lvl="1"/>
            <a:r>
              <a:rPr lang="en-US" sz="1600" dirty="0"/>
              <a:t>Infineon # FF300R17KE4</a:t>
            </a:r>
          </a:p>
          <a:p>
            <a:endParaRPr lang="en-US" sz="1800" dirty="0"/>
          </a:p>
        </p:txBody>
      </p:sp>
      <p:sp>
        <p:nvSpPr>
          <p:cNvPr id="8" name="Rectangle: Rounded Corners 7">
            <a:extLst>
              <a:ext uri="{FF2B5EF4-FFF2-40B4-BE49-F238E27FC236}">
                <a16:creationId xmlns:a16="http://schemas.microsoft.com/office/drawing/2014/main" id="{DB8D8981-84AA-45B2-BBA3-B72F235B40B9}"/>
              </a:ext>
            </a:extLst>
          </p:cNvPr>
          <p:cNvSpPr/>
          <p:nvPr/>
        </p:nvSpPr>
        <p:spPr>
          <a:xfrm>
            <a:off x="7160302" y="110914"/>
            <a:ext cx="825458" cy="782509"/>
          </a:xfrm>
          <a:prstGeom prst="roundRect">
            <a:avLst>
              <a:gd name="adj" fmla="val 10000"/>
            </a:avLst>
          </a:prstGeom>
          <a:blipFill>
            <a:blip r:embed="rId2" cstate="print">
              <a:extLst>
                <a:ext uri="{28A0092B-C50C-407E-A947-70E740481C1C}">
                  <a14:useLocalDpi xmlns:a14="http://schemas.microsoft.com/office/drawing/2010/main" val="0"/>
                </a:ext>
              </a:extLst>
            </a:blip>
            <a:srcRect/>
            <a:stretch>
              <a:fillRect t="-3000" b="-3000"/>
            </a:stretch>
          </a:blipFill>
        </p:spPr>
        <p:style>
          <a:lnRef idx="2">
            <a:schemeClr val="lt1">
              <a:hueOff val="0"/>
              <a:satOff val="0"/>
              <a:lumOff val="0"/>
              <a:alphaOff val="0"/>
            </a:schemeClr>
          </a:lnRef>
          <a:fillRef idx="1">
            <a:scrgbClr r="0" g="0" b="0"/>
          </a:fillRef>
          <a:effectRef idx="0">
            <a:schemeClr val="accent4">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38116187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57169F5-7C35-4969-91E2-B82D40114D09}"/>
              </a:ext>
            </a:extLst>
          </p:cNvPr>
          <p:cNvSpPr>
            <a:spLocks noGrp="1"/>
          </p:cNvSpPr>
          <p:nvPr>
            <p:ph type="title"/>
          </p:nvPr>
        </p:nvSpPr>
        <p:spPr/>
        <p:txBody>
          <a:bodyPr/>
          <a:lstStyle/>
          <a:p>
            <a:r>
              <a:rPr lang="en-US" dirty="0"/>
              <a:t>EE Support Marx Modulator Block Diagram</a:t>
            </a:r>
          </a:p>
        </p:txBody>
      </p:sp>
      <p:sp>
        <p:nvSpPr>
          <p:cNvPr id="4" name="Date Placeholder 3">
            <a:extLst>
              <a:ext uri="{FF2B5EF4-FFF2-40B4-BE49-F238E27FC236}">
                <a16:creationId xmlns:a16="http://schemas.microsoft.com/office/drawing/2014/main" id="{C708FC82-85DB-4237-9E4F-F161AA07D8D9}"/>
              </a:ext>
            </a:extLst>
          </p:cNvPr>
          <p:cNvSpPr>
            <a:spLocks noGrp="1"/>
          </p:cNvSpPr>
          <p:nvPr>
            <p:ph type="dt" sz="half" idx="2"/>
          </p:nvPr>
        </p:nvSpPr>
        <p:spPr/>
        <p:txBody>
          <a:bodyPr/>
          <a:lstStyle/>
          <a:p>
            <a:pPr>
              <a:defRPr/>
            </a:pPr>
            <a:fld id="{57ADAB69-348E-2C41-AF41-E98D046040A4}" type="datetime1">
              <a:rPr lang="en-US" smtClean="0"/>
              <a:t>12/6/2018</a:t>
            </a:fld>
            <a:endParaRPr lang="en-US" dirty="0"/>
          </a:p>
        </p:txBody>
      </p:sp>
      <p:sp>
        <p:nvSpPr>
          <p:cNvPr id="5" name="Footer Placeholder 4">
            <a:extLst>
              <a:ext uri="{FF2B5EF4-FFF2-40B4-BE49-F238E27FC236}">
                <a16:creationId xmlns:a16="http://schemas.microsoft.com/office/drawing/2014/main" id="{665545D0-8756-47BA-8BF7-46C7E77B5DC4}"/>
              </a:ext>
            </a:extLst>
          </p:cNvPr>
          <p:cNvSpPr>
            <a:spLocks noGrp="1"/>
          </p:cNvSpPr>
          <p:nvPr>
            <p:ph type="ftr" sz="quarter" idx="3"/>
          </p:nvPr>
        </p:nvSpPr>
        <p:spPr/>
        <p:txBody>
          <a:bodyPr/>
          <a:lstStyle/>
          <a:p>
            <a:pPr>
              <a:defRPr/>
            </a:pPr>
            <a:r>
              <a:rPr lang="en-US"/>
              <a:t>Trevor Butler | 201 MHz Linac Marx Modulator</a:t>
            </a:r>
          </a:p>
          <a:p>
            <a:pPr>
              <a:defRPr/>
            </a:pPr>
            <a:endParaRPr lang="en-US" b="1" dirty="0"/>
          </a:p>
        </p:txBody>
      </p:sp>
      <p:sp>
        <p:nvSpPr>
          <p:cNvPr id="6" name="Slide Number Placeholder 5">
            <a:extLst>
              <a:ext uri="{FF2B5EF4-FFF2-40B4-BE49-F238E27FC236}">
                <a16:creationId xmlns:a16="http://schemas.microsoft.com/office/drawing/2014/main" id="{CFFD508B-6D4A-46CC-BFD9-3FF801258FDD}"/>
              </a:ext>
            </a:extLst>
          </p:cNvPr>
          <p:cNvSpPr>
            <a:spLocks noGrp="1"/>
          </p:cNvSpPr>
          <p:nvPr>
            <p:ph type="sldNum" sz="quarter" idx="4"/>
          </p:nvPr>
        </p:nvSpPr>
        <p:spPr/>
        <p:txBody>
          <a:bodyPr/>
          <a:lstStyle/>
          <a:p>
            <a:pPr>
              <a:defRPr/>
            </a:pPr>
            <a:fld id="{148C009B-CB69-E04A-B9B3-34B26D69E9CF}" type="slidenum">
              <a:rPr lang="en-US" smtClean="0"/>
              <a:pPr>
                <a:defRPr/>
              </a:pPr>
              <a:t>22</a:t>
            </a:fld>
            <a:endParaRPr lang="en-US" dirty="0"/>
          </a:p>
        </p:txBody>
      </p:sp>
      <p:pic>
        <p:nvPicPr>
          <p:cNvPr id="7" name="Picture 6">
            <a:extLst>
              <a:ext uri="{FF2B5EF4-FFF2-40B4-BE49-F238E27FC236}">
                <a16:creationId xmlns:a16="http://schemas.microsoft.com/office/drawing/2014/main" id="{FA55D885-9347-4FE5-9A79-583AE9B55E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588" y="903274"/>
            <a:ext cx="3302951" cy="4173421"/>
          </a:xfrm>
          <a:prstGeom prst="rect">
            <a:avLst/>
          </a:prstGeom>
        </p:spPr>
      </p:pic>
      <p:pic>
        <p:nvPicPr>
          <p:cNvPr id="8" name="Picture 7">
            <a:extLst>
              <a:ext uri="{FF2B5EF4-FFF2-40B4-BE49-F238E27FC236}">
                <a16:creationId xmlns:a16="http://schemas.microsoft.com/office/drawing/2014/main" id="{BB3CB841-8C1B-431A-8BD8-4EE34BD3E9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1709" y="2597269"/>
            <a:ext cx="2968720" cy="3561230"/>
          </a:xfrm>
          <a:prstGeom prst="rect">
            <a:avLst/>
          </a:prstGeom>
        </p:spPr>
      </p:pic>
      <p:pic>
        <p:nvPicPr>
          <p:cNvPr id="9" name="Picture 8">
            <a:extLst>
              <a:ext uri="{FF2B5EF4-FFF2-40B4-BE49-F238E27FC236}">
                <a16:creationId xmlns:a16="http://schemas.microsoft.com/office/drawing/2014/main" id="{F8F3CFA9-83ED-4915-9FFC-AA09B9FA86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1709" y="903274"/>
            <a:ext cx="2714690" cy="1602555"/>
          </a:xfrm>
          <a:prstGeom prst="rect">
            <a:avLst/>
          </a:prstGeom>
        </p:spPr>
      </p:pic>
      <p:sp>
        <p:nvSpPr>
          <p:cNvPr id="10" name="Content Placeholder 1">
            <a:extLst>
              <a:ext uri="{FF2B5EF4-FFF2-40B4-BE49-F238E27FC236}">
                <a16:creationId xmlns:a16="http://schemas.microsoft.com/office/drawing/2014/main" id="{5EAE6906-5112-4FA0-886C-4FF688E798C5}"/>
              </a:ext>
            </a:extLst>
          </p:cNvPr>
          <p:cNvSpPr>
            <a:spLocks noGrp="1"/>
          </p:cNvSpPr>
          <p:nvPr>
            <p:ph idx="1"/>
          </p:nvPr>
        </p:nvSpPr>
        <p:spPr>
          <a:xfrm>
            <a:off x="636588" y="5260614"/>
            <a:ext cx="4080192" cy="845820"/>
          </a:xfrm>
        </p:spPr>
        <p:txBody>
          <a:bodyPr/>
          <a:lstStyle/>
          <a:p>
            <a:pPr marL="0" indent="0">
              <a:buNone/>
            </a:pPr>
            <a:r>
              <a:rPr lang="en-US" sz="1800" dirty="0"/>
              <a:t>Q)	Why not filter all of the cells?</a:t>
            </a:r>
          </a:p>
          <a:p>
            <a:pPr marL="0" indent="0">
              <a:buNone/>
            </a:pPr>
            <a:r>
              <a:rPr lang="en-US" sz="1800" dirty="0"/>
              <a:t>A)	Too much stored energy would 	be 	delivered to 7835 during spark</a:t>
            </a:r>
          </a:p>
          <a:p>
            <a:endParaRPr lang="en-US" dirty="0"/>
          </a:p>
        </p:txBody>
      </p:sp>
    </p:spTree>
    <p:extLst>
      <p:ext uri="{BB962C8B-B14F-4D97-AF65-F5344CB8AC3E}">
        <p14:creationId xmlns:p14="http://schemas.microsoft.com/office/powerpoint/2010/main" val="21459778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8DA510-D72F-4D63-8B4C-E9C6F91DA4A0}"/>
              </a:ext>
            </a:extLst>
          </p:cNvPr>
          <p:cNvSpPr>
            <a:spLocks noGrp="1"/>
          </p:cNvSpPr>
          <p:nvPr>
            <p:ph type="title"/>
          </p:nvPr>
        </p:nvSpPr>
        <p:spPr/>
        <p:txBody>
          <a:bodyPr/>
          <a:lstStyle/>
          <a:p>
            <a:r>
              <a:rPr lang="en-US" dirty="0"/>
              <a:t>Modulator Design Top Three Decision</a:t>
            </a:r>
          </a:p>
        </p:txBody>
      </p:sp>
      <p:sp>
        <p:nvSpPr>
          <p:cNvPr id="4" name="Date Placeholder 3">
            <a:extLst>
              <a:ext uri="{FF2B5EF4-FFF2-40B4-BE49-F238E27FC236}">
                <a16:creationId xmlns:a16="http://schemas.microsoft.com/office/drawing/2014/main" id="{622CB307-47BA-4CCE-A46F-F2FA6F7D7BB8}"/>
              </a:ext>
            </a:extLst>
          </p:cNvPr>
          <p:cNvSpPr>
            <a:spLocks noGrp="1"/>
          </p:cNvSpPr>
          <p:nvPr>
            <p:ph type="dt" sz="half" idx="2"/>
          </p:nvPr>
        </p:nvSpPr>
        <p:spPr/>
        <p:txBody>
          <a:bodyPr/>
          <a:lstStyle/>
          <a:p>
            <a:pPr>
              <a:defRPr/>
            </a:pPr>
            <a:fld id="{57ADAB69-348E-2C41-AF41-E98D046040A4}" type="datetime1">
              <a:rPr lang="en-US" smtClean="0"/>
              <a:t>12/6/2018</a:t>
            </a:fld>
            <a:endParaRPr lang="en-US" dirty="0"/>
          </a:p>
        </p:txBody>
      </p:sp>
      <p:sp>
        <p:nvSpPr>
          <p:cNvPr id="5" name="Footer Placeholder 4">
            <a:extLst>
              <a:ext uri="{FF2B5EF4-FFF2-40B4-BE49-F238E27FC236}">
                <a16:creationId xmlns:a16="http://schemas.microsoft.com/office/drawing/2014/main" id="{0F89F489-D2EF-4527-9028-E47D067D5288}"/>
              </a:ext>
            </a:extLst>
          </p:cNvPr>
          <p:cNvSpPr>
            <a:spLocks noGrp="1"/>
          </p:cNvSpPr>
          <p:nvPr>
            <p:ph type="ftr" sz="quarter" idx="3"/>
          </p:nvPr>
        </p:nvSpPr>
        <p:spPr/>
        <p:txBody>
          <a:bodyPr/>
          <a:lstStyle/>
          <a:p>
            <a:pPr>
              <a:defRPr/>
            </a:pPr>
            <a:r>
              <a:rPr lang="en-US"/>
              <a:t>Trevor Butler | 201 MHz Linac Marx Modulator</a:t>
            </a:r>
          </a:p>
          <a:p>
            <a:pPr>
              <a:defRPr/>
            </a:pPr>
            <a:endParaRPr lang="en-US" b="1" dirty="0"/>
          </a:p>
        </p:txBody>
      </p:sp>
      <p:sp>
        <p:nvSpPr>
          <p:cNvPr id="6" name="Slide Number Placeholder 5">
            <a:extLst>
              <a:ext uri="{FF2B5EF4-FFF2-40B4-BE49-F238E27FC236}">
                <a16:creationId xmlns:a16="http://schemas.microsoft.com/office/drawing/2014/main" id="{BC5B553A-9CCE-4931-A544-7274451D2A3E}"/>
              </a:ext>
            </a:extLst>
          </p:cNvPr>
          <p:cNvSpPr>
            <a:spLocks noGrp="1"/>
          </p:cNvSpPr>
          <p:nvPr>
            <p:ph type="sldNum" sz="quarter" idx="4"/>
          </p:nvPr>
        </p:nvSpPr>
        <p:spPr/>
        <p:txBody>
          <a:bodyPr/>
          <a:lstStyle/>
          <a:p>
            <a:pPr>
              <a:defRPr/>
            </a:pPr>
            <a:fld id="{148C009B-CB69-E04A-B9B3-34B26D69E9CF}" type="slidenum">
              <a:rPr lang="en-US" smtClean="0"/>
              <a:pPr>
                <a:defRPr/>
              </a:pPr>
              <a:t>23</a:t>
            </a:fld>
            <a:endParaRPr lang="en-US" dirty="0"/>
          </a:p>
        </p:txBody>
      </p:sp>
      <p:graphicFrame>
        <p:nvGraphicFramePr>
          <p:cNvPr id="7" name="Diagram 6">
            <a:extLst>
              <a:ext uri="{FF2B5EF4-FFF2-40B4-BE49-F238E27FC236}">
                <a16:creationId xmlns:a16="http://schemas.microsoft.com/office/drawing/2014/main" id="{F2EAC919-24D5-49D3-BE7F-2DE058AA3C04}"/>
              </a:ext>
            </a:extLst>
          </p:cNvPr>
          <p:cNvGraphicFramePr/>
          <p:nvPr>
            <p:extLst>
              <p:ext uri="{D42A27DB-BD31-4B8C-83A1-F6EECF244321}">
                <p14:modId xmlns:p14="http://schemas.microsoft.com/office/powerpoint/2010/main" val="1901705078"/>
              </p:ext>
            </p:extLst>
          </p:nvPr>
        </p:nvGraphicFramePr>
        <p:xfrm>
          <a:off x="152400" y="800100"/>
          <a:ext cx="8839200" cy="5257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972979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C98E399-B2EB-4E39-B725-FA363CB4EB91}"/>
              </a:ext>
            </a:extLst>
          </p:cNvPr>
          <p:cNvSpPr>
            <a:spLocks noGrp="1"/>
          </p:cNvSpPr>
          <p:nvPr>
            <p:ph idx="1"/>
          </p:nvPr>
        </p:nvSpPr>
        <p:spPr>
          <a:xfrm>
            <a:off x="228600" y="971550"/>
            <a:ext cx="5311140" cy="5059363"/>
          </a:xfrm>
        </p:spPr>
        <p:txBody>
          <a:bodyPr/>
          <a:lstStyle/>
          <a:p>
            <a:pPr marL="0" indent="0">
              <a:buNone/>
            </a:pPr>
            <a:r>
              <a:rPr lang="en-US" sz="1400" b="1" dirty="0"/>
              <a:t>40-Cell Marx Stages (950 Volts each)</a:t>
            </a:r>
          </a:p>
          <a:p>
            <a:r>
              <a:rPr lang="en-US" sz="1400" dirty="0"/>
              <a:t>Only used on Peak overshoot and rising/falling edges,</a:t>
            </a:r>
          </a:p>
          <a:p>
            <a:r>
              <a:rPr lang="en-US" sz="1400" dirty="0"/>
              <a:t>There is no compensation for capacitor droop during these times.</a:t>
            </a:r>
          </a:p>
          <a:p>
            <a:r>
              <a:rPr lang="en-US" sz="1400" dirty="0"/>
              <a:t>To achieve the large beam step, one or more are used.</a:t>
            </a:r>
          </a:p>
          <a:p>
            <a:pPr marL="0" indent="0">
              <a:buNone/>
            </a:pPr>
            <a:r>
              <a:rPr lang="en-US" sz="1400" b="1" dirty="0"/>
              <a:t>12-Cell Marx Stages (950 Volts each &amp; Filtered together) </a:t>
            </a:r>
          </a:p>
          <a:p>
            <a:r>
              <a:rPr lang="en-US" sz="1400" dirty="0"/>
              <a:t>Used for precise control of flat top and beam tilt</a:t>
            </a:r>
          </a:p>
          <a:p>
            <a:r>
              <a:rPr lang="en-US" sz="1400" dirty="0"/>
              <a:t>Compensates for known capacitor droop &amp; the rising/falling tilt on beam with the ~ 11.4 kV of voltage for these Marx Stages providing the required overhead</a:t>
            </a:r>
          </a:p>
          <a:p>
            <a:r>
              <a:rPr lang="en-US" sz="1400" dirty="0"/>
              <a:t>During flattop, these cell are switched at a ~1 MHz</a:t>
            </a:r>
          </a:p>
          <a:p>
            <a:r>
              <a:rPr lang="en-US" sz="1400" dirty="0"/>
              <a:t>Assuming the voltage of the one extra adjustable 0-950 Volt Marx cell is set properly, this regulating stage does not have any jumps during the beam time pulse start</a:t>
            </a:r>
          </a:p>
          <a:p>
            <a:r>
              <a:rPr lang="en-US" sz="1400" dirty="0"/>
              <a:t>Required slope compensation calculated using desired waveform and cell capacitance.</a:t>
            </a:r>
          </a:p>
          <a:p>
            <a:r>
              <a:rPr lang="en-US" sz="1400" dirty="0"/>
              <a:t>Program uses a desired cavity gradient waveform as a reference.</a:t>
            </a:r>
          </a:p>
          <a:p>
            <a:pPr marL="0" indent="0">
              <a:buNone/>
            </a:pPr>
            <a:r>
              <a:rPr lang="en-US" sz="1400" b="1" dirty="0"/>
              <a:t>1-Cell Marx Stage (Adjustable 0-950 Volts)</a:t>
            </a:r>
          </a:p>
          <a:p>
            <a:r>
              <a:rPr lang="en-US" sz="1400" dirty="0"/>
              <a:t>Since it is desired to set the beam step to accuracy greater than the 950 Volt charge of each cell, an extra adjustable 0-950 Volt Marx cell will be required to set this voltage</a:t>
            </a:r>
          </a:p>
        </p:txBody>
      </p:sp>
      <p:sp>
        <p:nvSpPr>
          <p:cNvPr id="3" name="Title 2">
            <a:extLst>
              <a:ext uri="{FF2B5EF4-FFF2-40B4-BE49-F238E27FC236}">
                <a16:creationId xmlns:a16="http://schemas.microsoft.com/office/drawing/2014/main" id="{6698ABAF-4E86-4D66-AC92-6AE55E5BA629}"/>
              </a:ext>
            </a:extLst>
          </p:cNvPr>
          <p:cNvSpPr>
            <a:spLocks noGrp="1"/>
          </p:cNvSpPr>
          <p:nvPr>
            <p:ph type="title"/>
          </p:nvPr>
        </p:nvSpPr>
        <p:spPr/>
        <p:txBody>
          <a:bodyPr/>
          <a:lstStyle/>
          <a:p>
            <a:r>
              <a:rPr lang="en-US" dirty="0"/>
              <a:t>EE Support Original Marx Design Theory</a:t>
            </a:r>
          </a:p>
        </p:txBody>
      </p:sp>
      <p:sp>
        <p:nvSpPr>
          <p:cNvPr id="4" name="Date Placeholder 3">
            <a:extLst>
              <a:ext uri="{FF2B5EF4-FFF2-40B4-BE49-F238E27FC236}">
                <a16:creationId xmlns:a16="http://schemas.microsoft.com/office/drawing/2014/main" id="{6EA56B0D-7FB5-4B0E-BEA1-4ECB7D5CAC17}"/>
              </a:ext>
            </a:extLst>
          </p:cNvPr>
          <p:cNvSpPr>
            <a:spLocks noGrp="1"/>
          </p:cNvSpPr>
          <p:nvPr>
            <p:ph type="dt" sz="half" idx="2"/>
          </p:nvPr>
        </p:nvSpPr>
        <p:spPr/>
        <p:txBody>
          <a:bodyPr/>
          <a:lstStyle/>
          <a:p>
            <a:pPr>
              <a:defRPr/>
            </a:pPr>
            <a:fld id="{57ADAB69-348E-2C41-AF41-E98D046040A4}" type="datetime1">
              <a:rPr lang="en-US" smtClean="0"/>
              <a:t>12/6/2018</a:t>
            </a:fld>
            <a:endParaRPr lang="en-US" dirty="0"/>
          </a:p>
        </p:txBody>
      </p:sp>
      <p:sp>
        <p:nvSpPr>
          <p:cNvPr id="5" name="Footer Placeholder 4">
            <a:extLst>
              <a:ext uri="{FF2B5EF4-FFF2-40B4-BE49-F238E27FC236}">
                <a16:creationId xmlns:a16="http://schemas.microsoft.com/office/drawing/2014/main" id="{4E6D6B32-E9A6-4EB5-867A-B6B5011F5EE4}"/>
              </a:ext>
            </a:extLst>
          </p:cNvPr>
          <p:cNvSpPr>
            <a:spLocks noGrp="1"/>
          </p:cNvSpPr>
          <p:nvPr>
            <p:ph type="ftr" sz="quarter" idx="3"/>
          </p:nvPr>
        </p:nvSpPr>
        <p:spPr/>
        <p:txBody>
          <a:bodyPr/>
          <a:lstStyle/>
          <a:p>
            <a:pPr>
              <a:defRPr/>
            </a:pPr>
            <a:r>
              <a:rPr lang="en-US"/>
              <a:t>Trevor Butler | 201 MHz Linac Marx Modulator</a:t>
            </a:r>
          </a:p>
          <a:p>
            <a:pPr>
              <a:defRPr/>
            </a:pPr>
            <a:endParaRPr lang="en-US" b="1" dirty="0"/>
          </a:p>
        </p:txBody>
      </p:sp>
      <p:sp>
        <p:nvSpPr>
          <p:cNvPr id="6" name="Slide Number Placeholder 5">
            <a:extLst>
              <a:ext uri="{FF2B5EF4-FFF2-40B4-BE49-F238E27FC236}">
                <a16:creationId xmlns:a16="http://schemas.microsoft.com/office/drawing/2014/main" id="{41EFFF00-18E3-415D-9999-B36D78DAA2BB}"/>
              </a:ext>
            </a:extLst>
          </p:cNvPr>
          <p:cNvSpPr>
            <a:spLocks noGrp="1"/>
          </p:cNvSpPr>
          <p:nvPr>
            <p:ph type="sldNum" sz="quarter" idx="4"/>
          </p:nvPr>
        </p:nvSpPr>
        <p:spPr/>
        <p:txBody>
          <a:bodyPr/>
          <a:lstStyle/>
          <a:p>
            <a:pPr>
              <a:defRPr/>
            </a:pPr>
            <a:fld id="{148C009B-CB69-E04A-B9B3-34B26D69E9CF}" type="slidenum">
              <a:rPr lang="en-US" smtClean="0"/>
              <a:pPr>
                <a:defRPr/>
              </a:pPr>
              <a:t>24</a:t>
            </a:fld>
            <a:endParaRPr lang="en-US" dirty="0"/>
          </a:p>
        </p:txBody>
      </p:sp>
      <p:pic>
        <p:nvPicPr>
          <p:cNvPr id="9" name="Picture 8">
            <a:extLst>
              <a:ext uri="{FF2B5EF4-FFF2-40B4-BE49-F238E27FC236}">
                <a16:creationId xmlns:a16="http://schemas.microsoft.com/office/drawing/2014/main" id="{459629CB-259D-4743-BF9B-E952D919B7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6491" y="855732"/>
            <a:ext cx="2114550" cy="2671825"/>
          </a:xfrm>
          <a:prstGeom prst="rect">
            <a:avLst/>
          </a:prstGeom>
        </p:spPr>
      </p:pic>
      <p:pic>
        <p:nvPicPr>
          <p:cNvPr id="10" name="Content Placeholder 3">
            <a:extLst>
              <a:ext uri="{FF2B5EF4-FFF2-40B4-BE49-F238E27FC236}">
                <a16:creationId xmlns:a16="http://schemas.microsoft.com/office/drawing/2014/main" id="{71F4D0B5-A2E7-4EA3-AB31-F0E7A5E2BD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21141" y="3593772"/>
            <a:ext cx="3461978" cy="2501212"/>
          </a:xfrm>
          <a:prstGeom prst="rect">
            <a:avLst/>
          </a:prstGeom>
        </p:spPr>
      </p:pic>
    </p:spTree>
    <p:extLst>
      <p:ext uri="{BB962C8B-B14F-4D97-AF65-F5344CB8AC3E}">
        <p14:creationId xmlns:p14="http://schemas.microsoft.com/office/powerpoint/2010/main" val="20687114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13643B-0844-4A8B-BEFC-4CFD8F932AA7}"/>
              </a:ext>
            </a:extLst>
          </p:cNvPr>
          <p:cNvSpPr>
            <a:spLocks noGrp="1"/>
          </p:cNvSpPr>
          <p:nvPr>
            <p:ph type="title"/>
          </p:nvPr>
        </p:nvSpPr>
        <p:spPr/>
        <p:txBody>
          <a:bodyPr/>
          <a:lstStyle/>
          <a:p>
            <a:r>
              <a:rPr lang="en-US" dirty="0"/>
              <a:t>EE Support Original Marx Design Theory</a:t>
            </a:r>
          </a:p>
        </p:txBody>
      </p:sp>
      <p:sp>
        <p:nvSpPr>
          <p:cNvPr id="4" name="Date Placeholder 3">
            <a:extLst>
              <a:ext uri="{FF2B5EF4-FFF2-40B4-BE49-F238E27FC236}">
                <a16:creationId xmlns:a16="http://schemas.microsoft.com/office/drawing/2014/main" id="{8EB53C1F-D628-4AF2-AD91-6DFA203E9362}"/>
              </a:ext>
            </a:extLst>
          </p:cNvPr>
          <p:cNvSpPr>
            <a:spLocks noGrp="1"/>
          </p:cNvSpPr>
          <p:nvPr>
            <p:ph type="dt" sz="half" idx="2"/>
          </p:nvPr>
        </p:nvSpPr>
        <p:spPr/>
        <p:txBody>
          <a:bodyPr/>
          <a:lstStyle/>
          <a:p>
            <a:pPr>
              <a:defRPr/>
            </a:pPr>
            <a:fld id="{57ADAB69-348E-2C41-AF41-E98D046040A4}" type="datetime1">
              <a:rPr lang="en-US" smtClean="0"/>
              <a:t>12/6/2018</a:t>
            </a:fld>
            <a:endParaRPr lang="en-US" dirty="0"/>
          </a:p>
        </p:txBody>
      </p:sp>
      <p:sp>
        <p:nvSpPr>
          <p:cNvPr id="5" name="Footer Placeholder 4">
            <a:extLst>
              <a:ext uri="{FF2B5EF4-FFF2-40B4-BE49-F238E27FC236}">
                <a16:creationId xmlns:a16="http://schemas.microsoft.com/office/drawing/2014/main" id="{F1E04478-6045-41BB-82D8-212A9E62A825}"/>
              </a:ext>
            </a:extLst>
          </p:cNvPr>
          <p:cNvSpPr>
            <a:spLocks noGrp="1"/>
          </p:cNvSpPr>
          <p:nvPr>
            <p:ph type="ftr" sz="quarter" idx="3"/>
          </p:nvPr>
        </p:nvSpPr>
        <p:spPr/>
        <p:txBody>
          <a:bodyPr/>
          <a:lstStyle/>
          <a:p>
            <a:pPr>
              <a:defRPr/>
            </a:pPr>
            <a:r>
              <a:rPr lang="en-US"/>
              <a:t>Trevor Butler | 201 MHz Linac Marx Modulator</a:t>
            </a:r>
          </a:p>
          <a:p>
            <a:pPr>
              <a:defRPr/>
            </a:pPr>
            <a:endParaRPr lang="en-US" b="1" dirty="0"/>
          </a:p>
        </p:txBody>
      </p:sp>
      <p:sp>
        <p:nvSpPr>
          <p:cNvPr id="6" name="Slide Number Placeholder 5">
            <a:extLst>
              <a:ext uri="{FF2B5EF4-FFF2-40B4-BE49-F238E27FC236}">
                <a16:creationId xmlns:a16="http://schemas.microsoft.com/office/drawing/2014/main" id="{EAF9D51A-FD77-4A97-B633-4126C46147F4}"/>
              </a:ext>
            </a:extLst>
          </p:cNvPr>
          <p:cNvSpPr>
            <a:spLocks noGrp="1"/>
          </p:cNvSpPr>
          <p:nvPr>
            <p:ph type="sldNum" sz="quarter" idx="4"/>
          </p:nvPr>
        </p:nvSpPr>
        <p:spPr/>
        <p:txBody>
          <a:bodyPr/>
          <a:lstStyle/>
          <a:p>
            <a:pPr>
              <a:defRPr/>
            </a:pPr>
            <a:fld id="{148C009B-CB69-E04A-B9B3-34B26D69E9CF}" type="slidenum">
              <a:rPr lang="en-US" smtClean="0"/>
              <a:pPr>
                <a:defRPr/>
              </a:pPr>
              <a:t>25</a:t>
            </a:fld>
            <a:endParaRPr lang="en-US" dirty="0"/>
          </a:p>
        </p:txBody>
      </p:sp>
      <p:pic>
        <p:nvPicPr>
          <p:cNvPr id="7" name="Content Placeholder 8">
            <a:extLst>
              <a:ext uri="{FF2B5EF4-FFF2-40B4-BE49-F238E27FC236}">
                <a16:creationId xmlns:a16="http://schemas.microsoft.com/office/drawing/2014/main" id="{DEBD47DF-8EF8-4960-BA38-84E3EFE641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151" y="1092561"/>
            <a:ext cx="5371835" cy="4998720"/>
          </a:xfrm>
          <a:prstGeom prst="rect">
            <a:avLst/>
          </a:prstGeom>
        </p:spPr>
      </p:pic>
      <p:pic>
        <p:nvPicPr>
          <p:cNvPr id="9" name="Content Placeholder 3">
            <a:extLst>
              <a:ext uri="{FF2B5EF4-FFF2-40B4-BE49-F238E27FC236}">
                <a16:creationId xmlns:a16="http://schemas.microsoft.com/office/drawing/2014/main" id="{25BA2E18-C2D0-4B73-B069-13EF16C1DB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21141" y="3593772"/>
            <a:ext cx="3461978" cy="2501212"/>
          </a:xfrm>
          <a:prstGeom prst="rect">
            <a:avLst/>
          </a:prstGeom>
        </p:spPr>
      </p:pic>
      <p:cxnSp>
        <p:nvCxnSpPr>
          <p:cNvPr id="10" name="Straight Arrow Connector 9">
            <a:extLst>
              <a:ext uri="{FF2B5EF4-FFF2-40B4-BE49-F238E27FC236}">
                <a16:creationId xmlns:a16="http://schemas.microsoft.com/office/drawing/2014/main" id="{16F31F21-1818-4457-8023-F2EDED7CC5ED}"/>
              </a:ext>
            </a:extLst>
          </p:cNvPr>
          <p:cNvCxnSpPr/>
          <p:nvPr/>
        </p:nvCxnSpPr>
        <p:spPr>
          <a:xfrm flipV="1">
            <a:off x="1295400" y="5181600"/>
            <a:ext cx="5486400" cy="304800"/>
          </a:xfrm>
          <a:prstGeom prst="straightConnector1">
            <a:avLst/>
          </a:prstGeom>
          <a:ln w="127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10F9888F-729A-4523-8F1D-BE87C2B62390}"/>
              </a:ext>
            </a:extLst>
          </p:cNvPr>
          <p:cNvCxnSpPr>
            <a:cxnSpLocks/>
          </p:cNvCxnSpPr>
          <p:nvPr/>
        </p:nvCxnSpPr>
        <p:spPr>
          <a:xfrm>
            <a:off x="1295400" y="2895600"/>
            <a:ext cx="6286500" cy="2590800"/>
          </a:xfrm>
          <a:prstGeom prst="straightConnector1">
            <a:avLst/>
          </a:prstGeom>
          <a:ln w="127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E8E40996-CACE-4B9E-8832-0D034BD0E1EC}"/>
              </a:ext>
            </a:extLst>
          </p:cNvPr>
          <p:cNvCxnSpPr>
            <a:cxnSpLocks/>
          </p:cNvCxnSpPr>
          <p:nvPr/>
        </p:nvCxnSpPr>
        <p:spPr>
          <a:xfrm>
            <a:off x="5196314" y="1987371"/>
            <a:ext cx="2278906" cy="1944549"/>
          </a:xfrm>
          <a:prstGeom prst="straightConnector1">
            <a:avLst/>
          </a:prstGeom>
          <a:ln w="12700">
            <a:solidFill>
              <a:srgbClr val="C00000"/>
            </a:solidFill>
            <a:tailEnd type="arrow"/>
          </a:ln>
        </p:spPr>
        <p:style>
          <a:lnRef idx="1">
            <a:schemeClr val="accent1"/>
          </a:lnRef>
          <a:fillRef idx="0">
            <a:schemeClr val="accent1"/>
          </a:fillRef>
          <a:effectRef idx="0">
            <a:schemeClr val="accent1"/>
          </a:effectRef>
          <a:fontRef idx="minor">
            <a:schemeClr val="tx1"/>
          </a:fontRef>
        </p:style>
      </p:cxnSp>
      <p:pic>
        <p:nvPicPr>
          <p:cNvPr id="14" name="Content Placeholder 3">
            <a:extLst>
              <a:ext uri="{FF2B5EF4-FFF2-40B4-BE49-F238E27FC236}">
                <a16:creationId xmlns:a16="http://schemas.microsoft.com/office/drawing/2014/main" id="{DACE958F-D987-46A9-954A-D381BD2310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7164200" y="695055"/>
            <a:ext cx="1524786" cy="1142999"/>
          </a:xfrm>
          <a:prstGeom prst="rect">
            <a:avLst/>
          </a:prstGeom>
          <a:noFill/>
          <a:ln w="9525">
            <a:noFill/>
            <a:miter lim="800000"/>
            <a:headEnd/>
            <a:tailEnd/>
          </a:ln>
        </p:spPr>
      </p:pic>
      <p:pic>
        <p:nvPicPr>
          <p:cNvPr id="15" name="Picture 14">
            <a:extLst>
              <a:ext uri="{FF2B5EF4-FFF2-40B4-BE49-F238E27FC236}">
                <a16:creationId xmlns:a16="http://schemas.microsoft.com/office/drawing/2014/main" id="{556DECC3-85CE-4381-BF7E-2205ED00FA5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84338" y="1877788"/>
            <a:ext cx="2084511" cy="1618096"/>
          </a:xfrm>
          <a:prstGeom prst="rect">
            <a:avLst/>
          </a:prstGeom>
        </p:spPr>
      </p:pic>
      <p:pic>
        <p:nvPicPr>
          <p:cNvPr id="16" name="Content Placeholder 3">
            <a:extLst>
              <a:ext uri="{FF2B5EF4-FFF2-40B4-BE49-F238E27FC236}">
                <a16:creationId xmlns:a16="http://schemas.microsoft.com/office/drawing/2014/main" id="{D1946D8B-19A7-4537-9285-FC63A29FBB4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66090" y="876300"/>
            <a:ext cx="1174980" cy="914400"/>
          </a:xfrm>
          <a:prstGeom prst="rect">
            <a:avLst/>
          </a:prstGeom>
        </p:spPr>
      </p:pic>
    </p:spTree>
    <p:extLst>
      <p:ext uri="{BB962C8B-B14F-4D97-AF65-F5344CB8AC3E}">
        <p14:creationId xmlns:p14="http://schemas.microsoft.com/office/powerpoint/2010/main" val="34843852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1475003-597D-4F64-BEAC-8B674E81E7EB}"/>
              </a:ext>
            </a:extLst>
          </p:cNvPr>
          <p:cNvSpPr>
            <a:spLocks noGrp="1"/>
          </p:cNvSpPr>
          <p:nvPr>
            <p:ph idx="1"/>
          </p:nvPr>
        </p:nvSpPr>
        <p:spPr>
          <a:xfrm>
            <a:off x="69742" y="971550"/>
            <a:ext cx="5656121" cy="5059363"/>
          </a:xfrm>
        </p:spPr>
        <p:txBody>
          <a:bodyPr/>
          <a:lstStyle/>
          <a:p>
            <a:r>
              <a:rPr lang="en-US" sz="1400" dirty="0"/>
              <a:t>900 Volts Marx Stages – 12 Cells total</a:t>
            </a:r>
          </a:p>
          <a:p>
            <a:r>
              <a:rPr lang="en-US" sz="1400" dirty="0"/>
              <a:t>All cells operated using the same pulse-width modulated waveform</a:t>
            </a:r>
          </a:p>
          <a:p>
            <a:r>
              <a:rPr lang="en-US" sz="1400" b="1" dirty="0"/>
              <a:t>Individual Cells are fired at a 80 kHz Rate</a:t>
            </a:r>
          </a:p>
          <a:p>
            <a:r>
              <a:rPr lang="en-US" sz="1400" b="1" dirty="0"/>
              <a:t>Cell are interleaved / staggered in phase by 360° / 12 cells = 30° per cell</a:t>
            </a:r>
          </a:p>
          <a:p>
            <a:r>
              <a:rPr lang="en-US" sz="1400" dirty="0"/>
              <a:t>After interleaving, the cell are collectively running at 12*80 kHz = 960 kHz ~ 1 MHz Rate</a:t>
            </a:r>
          </a:p>
          <a:p>
            <a:r>
              <a:rPr lang="en-US" sz="1400" b="1" dirty="0">
                <a:highlight>
                  <a:srgbClr val="FFFF00"/>
                </a:highlight>
              </a:rPr>
              <a:t>To minimize IGBT stress, each cell is held on for a minimum of 2 </a:t>
            </a:r>
            <a:r>
              <a:rPr lang="en-US" sz="1400" b="1" dirty="0" err="1">
                <a:highlight>
                  <a:srgbClr val="FFFF00"/>
                </a:highlight>
              </a:rPr>
              <a:t>usec</a:t>
            </a:r>
            <a:r>
              <a:rPr lang="en-US" sz="1400" b="1" dirty="0">
                <a:highlight>
                  <a:srgbClr val="FFFF00"/>
                </a:highlight>
              </a:rPr>
              <a:t> and at most for 10 </a:t>
            </a:r>
            <a:r>
              <a:rPr lang="en-US" sz="1400" b="1" dirty="0" err="1">
                <a:highlight>
                  <a:srgbClr val="FFFF00"/>
                </a:highlight>
              </a:rPr>
              <a:t>usec’s</a:t>
            </a:r>
            <a:r>
              <a:rPr lang="en-US" sz="1400" b="1" dirty="0">
                <a:highlight>
                  <a:srgbClr val="FFFF00"/>
                </a:highlight>
              </a:rPr>
              <a:t> to set the voltage output</a:t>
            </a:r>
          </a:p>
          <a:p>
            <a:r>
              <a:rPr lang="en-US" sz="1400" dirty="0"/>
              <a:t>Regulating cells are only activated during flattop and beam pulse to reduce switching loses.</a:t>
            </a:r>
          </a:p>
          <a:p>
            <a:r>
              <a:rPr lang="en-US" sz="1400" dirty="0"/>
              <a:t>Minimum “on” voltage = voltage of two cells</a:t>
            </a:r>
          </a:p>
          <a:p>
            <a:r>
              <a:rPr lang="en-US" sz="1400" dirty="0"/>
              <a:t>Maximum “on” voltage = voltage of ten cells</a:t>
            </a:r>
          </a:p>
          <a:p>
            <a:r>
              <a:rPr lang="en-US" sz="1400" dirty="0"/>
              <a:t>Cell maximum voltage output range is  8 x 900 ~ 7.2 kV</a:t>
            </a:r>
          </a:p>
          <a:p>
            <a:r>
              <a:rPr lang="en-US" sz="1400" dirty="0"/>
              <a:t>Typically run near ½ maximum to increase the tilt adjustment range</a:t>
            </a:r>
          </a:p>
          <a:p>
            <a:endParaRPr lang="en-US" sz="1400" dirty="0"/>
          </a:p>
          <a:p>
            <a:endParaRPr lang="en-US" sz="1400" dirty="0"/>
          </a:p>
        </p:txBody>
      </p:sp>
      <p:sp>
        <p:nvSpPr>
          <p:cNvPr id="3" name="Title 2">
            <a:extLst>
              <a:ext uri="{FF2B5EF4-FFF2-40B4-BE49-F238E27FC236}">
                <a16:creationId xmlns:a16="http://schemas.microsoft.com/office/drawing/2014/main" id="{71100202-616D-478B-8543-88240F1FEE7C}"/>
              </a:ext>
            </a:extLst>
          </p:cNvPr>
          <p:cNvSpPr>
            <a:spLocks noGrp="1"/>
          </p:cNvSpPr>
          <p:nvPr>
            <p:ph type="title"/>
          </p:nvPr>
        </p:nvSpPr>
        <p:spPr/>
        <p:txBody>
          <a:bodyPr/>
          <a:lstStyle/>
          <a:p>
            <a:r>
              <a:rPr lang="en-US" dirty="0"/>
              <a:t>EE Support Marx Regulator Stage</a:t>
            </a:r>
          </a:p>
        </p:txBody>
      </p:sp>
      <p:sp>
        <p:nvSpPr>
          <p:cNvPr id="4" name="Date Placeholder 3">
            <a:extLst>
              <a:ext uri="{FF2B5EF4-FFF2-40B4-BE49-F238E27FC236}">
                <a16:creationId xmlns:a16="http://schemas.microsoft.com/office/drawing/2014/main" id="{C9493034-3A40-4094-A889-29683637FB6A}"/>
              </a:ext>
            </a:extLst>
          </p:cNvPr>
          <p:cNvSpPr>
            <a:spLocks noGrp="1"/>
          </p:cNvSpPr>
          <p:nvPr>
            <p:ph type="dt" sz="half" idx="2"/>
          </p:nvPr>
        </p:nvSpPr>
        <p:spPr/>
        <p:txBody>
          <a:bodyPr/>
          <a:lstStyle/>
          <a:p>
            <a:pPr>
              <a:defRPr/>
            </a:pPr>
            <a:fld id="{57ADAB69-348E-2C41-AF41-E98D046040A4}" type="datetime1">
              <a:rPr lang="en-US" smtClean="0"/>
              <a:t>12/6/2018</a:t>
            </a:fld>
            <a:endParaRPr lang="en-US" dirty="0"/>
          </a:p>
        </p:txBody>
      </p:sp>
      <p:sp>
        <p:nvSpPr>
          <p:cNvPr id="5" name="Footer Placeholder 4">
            <a:extLst>
              <a:ext uri="{FF2B5EF4-FFF2-40B4-BE49-F238E27FC236}">
                <a16:creationId xmlns:a16="http://schemas.microsoft.com/office/drawing/2014/main" id="{862F1660-88BF-41D3-904D-0D0D0FC19F9B}"/>
              </a:ext>
            </a:extLst>
          </p:cNvPr>
          <p:cNvSpPr>
            <a:spLocks noGrp="1"/>
          </p:cNvSpPr>
          <p:nvPr>
            <p:ph type="ftr" sz="quarter" idx="3"/>
          </p:nvPr>
        </p:nvSpPr>
        <p:spPr/>
        <p:txBody>
          <a:bodyPr/>
          <a:lstStyle/>
          <a:p>
            <a:pPr>
              <a:defRPr/>
            </a:pPr>
            <a:r>
              <a:rPr lang="en-US"/>
              <a:t>Trevor Butler | 201 MHz Linac Marx Modulator</a:t>
            </a:r>
          </a:p>
          <a:p>
            <a:pPr>
              <a:defRPr/>
            </a:pPr>
            <a:endParaRPr lang="en-US" b="1" dirty="0"/>
          </a:p>
        </p:txBody>
      </p:sp>
      <p:sp>
        <p:nvSpPr>
          <p:cNvPr id="6" name="Slide Number Placeholder 5">
            <a:extLst>
              <a:ext uri="{FF2B5EF4-FFF2-40B4-BE49-F238E27FC236}">
                <a16:creationId xmlns:a16="http://schemas.microsoft.com/office/drawing/2014/main" id="{6825F677-523C-4802-BE7D-B07746799956}"/>
              </a:ext>
            </a:extLst>
          </p:cNvPr>
          <p:cNvSpPr>
            <a:spLocks noGrp="1"/>
          </p:cNvSpPr>
          <p:nvPr>
            <p:ph type="sldNum" sz="quarter" idx="4"/>
          </p:nvPr>
        </p:nvSpPr>
        <p:spPr/>
        <p:txBody>
          <a:bodyPr/>
          <a:lstStyle/>
          <a:p>
            <a:pPr>
              <a:defRPr/>
            </a:pPr>
            <a:fld id="{148C009B-CB69-E04A-B9B3-34B26D69E9CF}" type="slidenum">
              <a:rPr lang="en-US" smtClean="0"/>
              <a:pPr>
                <a:defRPr/>
              </a:pPr>
              <a:t>26</a:t>
            </a:fld>
            <a:endParaRPr lang="en-US" dirty="0"/>
          </a:p>
        </p:txBody>
      </p:sp>
      <p:pic>
        <p:nvPicPr>
          <p:cNvPr id="11" name="Content Placeholder 3">
            <a:extLst>
              <a:ext uri="{FF2B5EF4-FFF2-40B4-BE49-F238E27FC236}">
                <a16:creationId xmlns:a16="http://schemas.microsoft.com/office/drawing/2014/main" id="{471F0E5F-409B-429D-B30B-513BB0490D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58356" y="112378"/>
            <a:ext cx="1676400" cy="1304618"/>
          </a:xfrm>
          <a:prstGeom prst="rect">
            <a:avLst/>
          </a:prstGeom>
        </p:spPr>
      </p:pic>
      <p:pic>
        <p:nvPicPr>
          <p:cNvPr id="12" name="Picture 11">
            <a:extLst>
              <a:ext uri="{FF2B5EF4-FFF2-40B4-BE49-F238E27FC236}">
                <a16:creationId xmlns:a16="http://schemas.microsoft.com/office/drawing/2014/main" id="{B5742911-264B-4586-A413-F9C1C10C13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79372" y="3814428"/>
            <a:ext cx="2855384" cy="2216485"/>
          </a:xfrm>
          <a:prstGeom prst="rect">
            <a:avLst/>
          </a:prstGeom>
        </p:spPr>
      </p:pic>
      <p:pic>
        <p:nvPicPr>
          <p:cNvPr id="13" name="Picture 12">
            <a:extLst>
              <a:ext uri="{FF2B5EF4-FFF2-40B4-BE49-F238E27FC236}">
                <a16:creationId xmlns:a16="http://schemas.microsoft.com/office/drawing/2014/main" id="{E5401C4B-532B-4C99-ACC9-1CE5F88716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6984" y="4665008"/>
            <a:ext cx="2714690" cy="1602555"/>
          </a:xfrm>
          <a:prstGeom prst="rect">
            <a:avLst/>
          </a:prstGeom>
        </p:spPr>
      </p:pic>
      <p:pic>
        <p:nvPicPr>
          <p:cNvPr id="14" name="Picture 13">
            <a:extLst>
              <a:ext uri="{FF2B5EF4-FFF2-40B4-BE49-F238E27FC236}">
                <a16:creationId xmlns:a16="http://schemas.microsoft.com/office/drawing/2014/main" id="{A7915494-8EAF-4777-9DBF-4CB040061D3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08626" y="1556370"/>
            <a:ext cx="2826130" cy="2191346"/>
          </a:xfrm>
          <a:prstGeom prst="rect">
            <a:avLst/>
          </a:prstGeom>
        </p:spPr>
      </p:pic>
      <p:sp>
        <p:nvSpPr>
          <p:cNvPr id="16" name="TextBox 15">
            <a:extLst>
              <a:ext uri="{FF2B5EF4-FFF2-40B4-BE49-F238E27FC236}">
                <a16:creationId xmlns:a16="http://schemas.microsoft.com/office/drawing/2014/main" id="{3FE02845-0D31-49A7-B81D-610699AEB0DB}"/>
              </a:ext>
            </a:extLst>
          </p:cNvPr>
          <p:cNvSpPr txBox="1"/>
          <p:nvPr/>
        </p:nvSpPr>
        <p:spPr>
          <a:xfrm>
            <a:off x="6419196" y="2676618"/>
            <a:ext cx="922304" cy="307777"/>
          </a:xfrm>
          <a:prstGeom prst="rect">
            <a:avLst/>
          </a:prstGeom>
          <a:noFill/>
        </p:spPr>
        <p:txBody>
          <a:bodyPr wrap="none" rtlCol="0">
            <a:spAutoFit/>
          </a:bodyPr>
          <a:lstStyle/>
          <a:p>
            <a:r>
              <a:rPr lang="en-US" sz="1400" dirty="0"/>
              <a:t>Unfiltered</a:t>
            </a:r>
          </a:p>
        </p:txBody>
      </p:sp>
      <p:sp>
        <p:nvSpPr>
          <p:cNvPr id="17" name="TextBox 16">
            <a:extLst>
              <a:ext uri="{FF2B5EF4-FFF2-40B4-BE49-F238E27FC236}">
                <a16:creationId xmlns:a16="http://schemas.microsoft.com/office/drawing/2014/main" id="{4B74BB43-3FF9-4240-BBB4-E6B06DC65617}"/>
              </a:ext>
            </a:extLst>
          </p:cNvPr>
          <p:cNvSpPr txBox="1"/>
          <p:nvPr/>
        </p:nvSpPr>
        <p:spPr>
          <a:xfrm>
            <a:off x="7189167" y="2343039"/>
            <a:ext cx="752257" cy="307777"/>
          </a:xfrm>
          <a:prstGeom prst="rect">
            <a:avLst/>
          </a:prstGeom>
          <a:noFill/>
        </p:spPr>
        <p:txBody>
          <a:bodyPr wrap="none" rtlCol="0">
            <a:spAutoFit/>
          </a:bodyPr>
          <a:lstStyle/>
          <a:p>
            <a:r>
              <a:rPr lang="en-US" sz="1400" dirty="0"/>
              <a:t>Filtered</a:t>
            </a:r>
          </a:p>
        </p:txBody>
      </p:sp>
      <p:cxnSp>
        <p:nvCxnSpPr>
          <p:cNvPr id="18" name="Straight Arrow Connector 17">
            <a:extLst>
              <a:ext uri="{FF2B5EF4-FFF2-40B4-BE49-F238E27FC236}">
                <a16:creationId xmlns:a16="http://schemas.microsoft.com/office/drawing/2014/main" id="{5EC16821-AF95-49CE-98AF-C53BF1109458}"/>
              </a:ext>
            </a:extLst>
          </p:cNvPr>
          <p:cNvCxnSpPr/>
          <p:nvPr/>
        </p:nvCxnSpPr>
        <p:spPr>
          <a:xfrm>
            <a:off x="7092758" y="2879986"/>
            <a:ext cx="264724" cy="120457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FA1F4C66-D2D4-42C3-B992-8E2056CC7E30}"/>
              </a:ext>
            </a:extLst>
          </p:cNvPr>
          <p:cNvCxnSpPr/>
          <p:nvPr/>
        </p:nvCxnSpPr>
        <p:spPr>
          <a:xfrm>
            <a:off x="7638189" y="2587502"/>
            <a:ext cx="707206" cy="2195170"/>
          </a:xfrm>
          <a:prstGeom prst="straightConnector1">
            <a:avLst/>
          </a:prstGeom>
          <a:ln w="15875">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05215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33D2D8E-742C-4DB4-A9B5-93B76252206B}"/>
              </a:ext>
            </a:extLst>
          </p:cNvPr>
          <p:cNvSpPr>
            <a:spLocks noGrp="1"/>
          </p:cNvSpPr>
          <p:nvPr>
            <p:ph type="title"/>
          </p:nvPr>
        </p:nvSpPr>
        <p:spPr/>
        <p:txBody>
          <a:bodyPr/>
          <a:lstStyle/>
          <a:p>
            <a:r>
              <a:rPr lang="en-US" dirty="0"/>
              <a:t>Typical RF System Waveforms</a:t>
            </a:r>
          </a:p>
        </p:txBody>
      </p:sp>
      <p:sp>
        <p:nvSpPr>
          <p:cNvPr id="4" name="Date Placeholder 3">
            <a:extLst>
              <a:ext uri="{FF2B5EF4-FFF2-40B4-BE49-F238E27FC236}">
                <a16:creationId xmlns:a16="http://schemas.microsoft.com/office/drawing/2014/main" id="{1FC646AB-EB3B-4CEB-B9CC-7AAC9A1B0940}"/>
              </a:ext>
            </a:extLst>
          </p:cNvPr>
          <p:cNvSpPr>
            <a:spLocks noGrp="1"/>
          </p:cNvSpPr>
          <p:nvPr>
            <p:ph type="dt" sz="half" idx="2"/>
          </p:nvPr>
        </p:nvSpPr>
        <p:spPr/>
        <p:txBody>
          <a:bodyPr/>
          <a:lstStyle/>
          <a:p>
            <a:pPr>
              <a:defRPr/>
            </a:pPr>
            <a:fld id="{57ADAB69-348E-2C41-AF41-E98D046040A4}" type="datetime1">
              <a:rPr lang="en-US" smtClean="0"/>
              <a:t>12/6/2018</a:t>
            </a:fld>
            <a:endParaRPr lang="en-US" dirty="0"/>
          </a:p>
        </p:txBody>
      </p:sp>
      <p:sp>
        <p:nvSpPr>
          <p:cNvPr id="5" name="Footer Placeholder 4">
            <a:extLst>
              <a:ext uri="{FF2B5EF4-FFF2-40B4-BE49-F238E27FC236}">
                <a16:creationId xmlns:a16="http://schemas.microsoft.com/office/drawing/2014/main" id="{26C2FE07-5DAF-4675-B69D-398582B7750F}"/>
              </a:ext>
            </a:extLst>
          </p:cNvPr>
          <p:cNvSpPr>
            <a:spLocks noGrp="1"/>
          </p:cNvSpPr>
          <p:nvPr>
            <p:ph type="ftr" sz="quarter" idx="3"/>
          </p:nvPr>
        </p:nvSpPr>
        <p:spPr/>
        <p:txBody>
          <a:bodyPr/>
          <a:lstStyle/>
          <a:p>
            <a:pPr>
              <a:defRPr/>
            </a:pPr>
            <a:r>
              <a:rPr lang="en-US"/>
              <a:t>Trevor Butler | 201 MHz Linac Marx Modulator</a:t>
            </a:r>
          </a:p>
          <a:p>
            <a:pPr>
              <a:defRPr/>
            </a:pPr>
            <a:endParaRPr lang="en-US" b="1" dirty="0"/>
          </a:p>
        </p:txBody>
      </p:sp>
      <p:sp>
        <p:nvSpPr>
          <p:cNvPr id="6" name="Slide Number Placeholder 5">
            <a:extLst>
              <a:ext uri="{FF2B5EF4-FFF2-40B4-BE49-F238E27FC236}">
                <a16:creationId xmlns:a16="http://schemas.microsoft.com/office/drawing/2014/main" id="{3058AF38-F69C-4AD0-B1ED-63CF8BBE525C}"/>
              </a:ext>
            </a:extLst>
          </p:cNvPr>
          <p:cNvSpPr>
            <a:spLocks noGrp="1"/>
          </p:cNvSpPr>
          <p:nvPr>
            <p:ph type="sldNum" sz="quarter" idx="4"/>
          </p:nvPr>
        </p:nvSpPr>
        <p:spPr/>
        <p:txBody>
          <a:bodyPr/>
          <a:lstStyle/>
          <a:p>
            <a:pPr>
              <a:defRPr/>
            </a:pPr>
            <a:fld id="{148C009B-CB69-E04A-B9B3-34B26D69E9CF}" type="slidenum">
              <a:rPr lang="en-US" smtClean="0"/>
              <a:pPr>
                <a:defRPr/>
              </a:pPr>
              <a:t>27</a:t>
            </a:fld>
            <a:endParaRPr lang="en-US" dirty="0"/>
          </a:p>
        </p:txBody>
      </p:sp>
      <p:pic>
        <p:nvPicPr>
          <p:cNvPr id="7" name="Picture 6">
            <a:extLst>
              <a:ext uri="{FF2B5EF4-FFF2-40B4-BE49-F238E27FC236}">
                <a16:creationId xmlns:a16="http://schemas.microsoft.com/office/drawing/2014/main" id="{4A7D8A1C-6154-423F-8D6D-955EE089A383}"/>
              </a:ext>
            </a:extLst>
          </p:cNvPr>
          <p:cNvPicPr>
            <a:picLocks noChangeAspect="1"/>
          </p:cNvPicPr>
          <p:nvPr/>
        </p:nvPicPr>
        <p:blipFill>
          <a:blip r:embed="rId2"/>
          <a:stretch>
            <a:fillRect/>
          </a:stretch>
        </p:blipFill>
        <p:spPr>
          <a:xfrm>
            <a:off x="2438503" y="1152929"/>
            <a:ext cx="6476897" cy="4857673"/>
          </a:xfrm>
          <a:prstGeom prst="rect">
            <a:avLst/>
          </a:prstGeom>
        </p:spPr>
      </p:pic>
      <p:sp>
        <p:nvSpPr>
          <p:cNvPr id="8" name="Content Placeholder 1">
            <a:extLst>
              <a:ext uri="{FF2B5EF4-FFF2-40B4-BE49-F238E27FC236}">
                <a16:creationId xmlns:a16="http://schemas.microsoft.com/office/drawing/2014/main" id="{1FAFD932-3E55-48DD-BF41-61A1FEAACFC0}"/>
              </a:ext>
            </a:extLst>
          </p:cNvPr>
          <p:cNvSpPr>
            <a:spLocks noGrp="1"/>
          </p:cNvSpPr>
          <p:nvPr>
            <p:ph idx="1"/>
          </p:nvPr>
        </p:nvSpPr>
        <p:spPr>
          <a:xfrm>
            <a:off x="69743" y="971550"/>
            <a:ext cx="2338178" cy="5059363"/>
          </a:xfrm>
        </p:spPr>
        <p:txBody>
          <a:bodyPr/>
          <a:lstStyle/>
          <a:p>
            <a:pPr marL="0" indent="0" algn="ctr">
              <a:buNone/>
            </a:pPr>
            <a:r>
              <a:rPr lang="en-US" sz="2000" b="1" dirty="0"/>
              <a:t>Analog Channel 1</a:t>
            </a:r>
          </a:p>
          <a:p>
            <a:pPr marL="0" indent="0" algn="ctr">
              <a:buNone/>
            </a:pPr>
            <a:r>
              <a:rPr lang="en-US" sz="2000" dirty="0"/>
              <a:t>Modulator Voltage</a:t>
            </a:r>
          </a:p>
          <a:p>
            <a:pPr marL="0" indent="0" algn="ctr">
              <a:buNone/>
            </a:pPr>
            <a:endParaRPr lang="en-US" sz="2000" dirty="0"/>
          </a:p>
          <a:p>
            <a:pPr marL="0" indent="0" algn="ctr">
              <a:buNone/>
            </a:pPr>
            <a:r>
              <a:rPr lang="en-US" sz="2000" b="1" dirty="0"/>
              <a:t>Analog Channel 2</a:t>
            </a:r>
          </a:p>
          <a:p>
            <a:pPr marL="0" indent="0" algn="ctr">
              <a:buNone/>
            </a:pPr>
            <a:r>
              <a:rPr lang="en-US" sz="2000" dirty="0"/>
              <a:t>Modulator Current</a:t>
            </a:r>
          </a:p>
          <a:p>
            <a:pPr marL="0" indent="0" algn="ctr">
              <a:buNone/>
            </a:pPr>
            <a:endParaRPr lang="en-US" sz="2000" dirty="0"/>
          </a:p>
          <a:p>
            <a:pPr marL="0" indent="0" algn="ctr">
              <a:buNone/>
            </a:pPr>
            <a:r>
              <a:rPr lang="en-US" sz="2000" b="1" dirty="0"/>
              <a:t>Analog Channel 3</a:t>
            </a:r>
          </a:p>
          <a:p>
            <a:pPr marL="0" indent="0" algn="ctr">
              <a:buNone/>
            </a:pPr>
            <a:r>
              <a:rPr lang="en-US" sz="2000" dirty="0"/>
              <a:t>Cavity Gradient</a:t>
            </a:r>
          </a:p>
          <a:p>
            <a:pPr marL="0" indent="0" algn="ctr">
              <a:buNone/>
            </a:pPr>
            <a:endParaRPr lang="en-US" sz="2000" dirty="0"/>
          </a:p>
          <a:p>
            <a:pPr marL="0" indent="0" algn="ctr">
              <a:buNone/>
            </a:pPr>
            <a:r>
              <a:rPr lang="en-US" sz="2000" b="1" dirty="0"/>
              <a:t>Digital Channel 0-3</a:t>
            </a:r>
          </a:p>
          <a:p>
            <a:pPr marL="0" indent="0" algn="ctr">
              <a:buNone/>
            </a:pPr>
            <a:r>
              <a:rPr lang="en-US" sz="2000" dirty="0"/>
              <a:t>First 4 PWM</a:t>
            </a:r>
          </a:p>
          <a:p>
            <a:pPr marL="0" indent="0" algn="ctr">
              <a:buNone/>
            </a:pPr>
            <a:endParaRPr lang="en-US" sz="2000" dirty="0"/>
          </a:p>
          <a:p>
            <a:pPr marL="0" indent="0" algn="ctr">
              <a:buNone/>
            </a:pPr>
            <a:r>
              <a:rPr lang="en-US" sz="2000" b="1" dirty="0"/>
              <a:t>Digital Channel 4</a:t>
            </a:r>
          </a:p>
          <a:p>
            <a:pPr marL="0" indent="0" algn="ctr">
              <a:buNone/>
            </a:pPr>
            <a:r>
              <a:rPr lang="en-US" sz="2000" dirty="0"/>
              <a:t>Special Cell Firing</a:t>
            </a:r>
          </a:p>
          <a:p>
            <a:pPr marL="0" indent="0">
              <a:buNone/>
            </a:pPr>
            <a:endParaRPr lang="en-US" sz="2000" dirty="0"/>
          </a:p>
          <a:p>
            <a:endParaRPr lang="en-US" sz="2000" dirty="0"/>
          </a:p>
        </p:txBody>
      </p:sp>
    </p:spTree>
    <p:extLst>
      <p:ext uri="{BB962C8B-B14F-4D97-AF65-F5344CB8AC3E}">
        <p14:creationId xmlns:p14="http://schemas.microsoft.com/office/powerpoint/2010/main" val="8235804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ACEAFE8-C42C-4552-95E9-FC1F83A4C57E}"/>
              </a:ext>
            </a:extLst>
          </p:cNvPr>
          <p:cNvSpPr>
            <a:spLocks noGrp="1"/>
          </p:cNvSpPr>
          <p:nvPr>
            <p:ph idx="1"/>
          </p:nvPr>
        </p:nvSpPr>
        <p:spPr>
          <a:xfrm>
            <a:off x="228601" y="971550"/>
            <a:ext cx="4785359" cy="5314950"/>
          </a:xfrm>
        </p:spPr>
        <p:txBody>
          <a:bodyPr/>
          <a:lstStyle/>
          <a:p>
            <a:pPr marL="0" indent="0">
              <a:buNone/>
            </a:pPr>
            <a:r>
              <a:rPr lang="en-US" sz="1600" b="1" dirty="0"/>
              <a:t>Switching Cells – 41 @ 950 Volts each</a:t>
            </a:r>
          </a:p>
          <a:p>
            <a:r>
              <a:rPr lang="en-US" sz="1600" dirty="0"/>
              <a:t>On the peak overshoot and rising/falling edges, only the 44 cell Marx is used</a:t>
            </a:r>
          </a:p>
          <a:p>
            <a:r>
              <a:rPr lang="en-US" sz="1600" dirty="0"/>
              <a:t>No compensation for capacitor droop</a:t>
            </a:r>
          </a:p>
          <a:p>
            <a:r>
              <a:rPr lang="en-US" sz="1600" dirty="0"/>
              <a:t>Beam Step - one or more of these 40 cells is used.</a:t>
            </a:r>
          </a:p>
          <a:p>
            <a:r>
              <a:rPr lang="en-US" sz="1600" dirty="0"/>
              <a:t>Use feed-forward learning in the final system</a:t>
            </a:r>
          </a:p>
          <a:p>
            <a:pPr marL="0" indent="0">
              <a:buNone/>
            </a:pPr>
            <a:r>
              <a:rPr lang="en-US" sz="1600" b="1" dirty="0"/>
              <a:t>Regulating Cells – 12 @ 950 Volts each &amp; Filtered</a:t>
            </a:r>
          </a:p>
          <a:p>
            <a:r>
              <a:rPr lang="en-US" sz="1600" dirty="0"/>
              <a:t>Precise control of flat top and beam tilt</a:t>
            </a:r>
          </a:p>
          <a:p>
            <a:r>
              <a:rPr lang="en-US" sz="1600" dirty="0"/>
              <a:t>Capacitor droop compensation using desired waveform and cell capacitance</a:t>
            </a:r>
          </a:p>
          <a:p>
            <a:r>
              <a:rPr lang="en-US" sz="1600" dirty="0"/>
              <a:t>Cells are switched at a 1 MHz to create the regulating stage</a:t>
            </a:r>
          </a:p>
          <a:p>
            <a:r>
              <a:rPr lang="en-US" sz="1600" dirty="0"/>
              <a:t>Feedback driven – using gradient error between the ideal and actual waveform </a:t>
            </a:r>
          </a:p>
          <a:p>
            <a:pPr marL="0" indent="0">
              <a:buNone/>
            </a:pPr>
            <a:r>
              <a:rPr lang="en-US" sz="1600" b="1" dirty="0"/>
              <a:t>Special Switching Cell - Adjustable 0-950 Volts</a:t>
            </a:r>
          </a:p>
          <a:p>
            <a:r>
              <a:rPr lang="en-US" sz="1600" dirty="0"/>
              <a:t>Set level of beam step with &lt; 950 Volts accuracy</a:t>
            </a:r>
          </a:p>
          <a:p>
            <a:r>
              <a:rPr lang="en-US" sz="1600" dirty="0"/>
              <a:t>Needed to add large bleeding resistor in order to quickly lower the voltage on this cell.</a:t>
            </a:r>
          </a:p>
          <a:p>
            <a:endParaRPr lang="en-US" sz="1600" dirty="0"/>
          </a:p>
        </p:txBody>
      </p:sp>
      <p:sp>
        <p:nvSpPr>
          <p:cNvPr id="3" name="Title 2">
            <a:extLst>
              <a:ext uri="{FF2B5EF4-FFF2-40B4-BE49-F238E27FC236}">
                <a16:creationId xmlns:a16="http://schemas.microsoft.com/office/drawing/2014/main" id="{B9A52E65-1FBE-4754-98EA-68F93DD93723}"/>
              </a:ext>
            </a:extLst>
          </p:cNvPr>
          <p:cNvSpPr>
            <a:spLocks noGrp="1"/>
          </p:cNvSpPr>
          <p:nvPr>
            <p:ph type="title"/>
          </p:nvPr>
        </p:nvSpPr>
        <p:spPr/>
        <p:txBody>
          <a:bodyPr/>
          <a:lstStyle/>
          <a:p>
            <a:r>
              <a:rPr lang="en-US" dirty="0"/>
              <a:t>EE Support System Summary</a:t>
            </a:r>
          </a:p>
        </p:txBody>
      </p:sp>
      <p:sp>
        <p:nvSpPr>
          <p:cNvPr id="4" name="Date Placeholder 3">
            <a:extLst>
              <a:ext uri="{FF2B5EF4-FFF2-40B4-BE49-F238E27FC236}">
                <a16:creationId xmlns:a16="http://schemas.microsoft.com/office/drawing/2014/main" id="{D3491D78-4EA5-4E55-8C00-254529E7BCF2}"/>
              </a:ext>
            </a:extLst>
          </p:cNvPr>
          <p:cNvSpPr>
            <a:spLocks noGrp="1"/>
          </p:cNvSpPr>
          <p:nvPr>
            <p:ph type="dt" sz="half" idx="2"/>
          </p:nvPr>
        </p:nvSpPr>
        <p:spPr/>
        <p:txBody>
          <a:bodyPr/>
          <a:lstStyle/>
          <a:p>
            <a:pPr>
              <a:defRPr/>
            </a:pPr>
            <a:fld id="{57ADAB69-348E-2C41-AF41-E98D046040A4}" type="datetime1">
              <a:rPr lang="en-US" smtClean="0"/>
              <a:t>12/6/2018</a:t>
            </a:fld>
            <a:endParaRPr lang="en-US" dirty="0"/>
          </a:p>
        </p:txBody>
      </p:sp>
      <p:sp>
        <p:nvSpPr>
          <p:cNvPr id="5" name="Footer Placeholder 4">
            <a:extLst>
              <a:ext uri="{FF2B5EF4-FFF2-40B4-BE49-F238E27FC236}">
                <a16:creationId xmlns:a16="http://schemas.microsoft.com/office/drawing/2014/main" id="{9869C7D5-39C4-4A69-9EBB-153C90975E33}"/>
              </a:ext>
            </a:extLst>
          </p:cNvPr>
          <p:cNvSpPr>
            <a:spLocks noGrp="1"/>
          </p:cNvSpPr>
          <p:nvPr>
            <p:ph type="ftr" sz="quarter" idx="3"/>
          </p:nvPr>
        </p:nvSpPr>
        <p:spPr/>
        <p:txBody>
          <a:bodyPr/>
          <a:lstStyle/>
          <a:p>
            <a:pPr>
              <a:defRPr/>
            </a:pPr>
            <a:r>
              <a:rPr lang="en-US"/>
              <a:t>Trevor Butler | 201 MHz Linac Marx Modulator</a:t>
            </a:r>
          </a:p>
          <a:p>
            <a:pPr>
              <a:defRPr/>
            </a:pPr>
            <a:endParaRPr lang="en-US" b="1" dirty="0"/>
          </a:p>
        </p:txBody>
      </p:sp>
      <p:sp>
        <p:nvSpPr>
          <p:cNvPr id="6" name="Slide Number Placeholder 5">
            <a:extLst>
              <a:ext uri="{FF2B5EF4-FFF2-40B4-BE49-F238E27FC236}">
                <a16:creationId xmlns:a16="http://schemas.microsoft.com/office/drawing/2014/main" id="{8563023C-0ACE-4FDB-8BCC-E70B456EB87D}"/>
              </a:ext>
            </a:extLst>
          </p:cNvPr>
          <p:cNvSpPr>
            <a:spLocks noGrp="1"/>
          </p:cNvSpPr>
          <p:nvPr>
            <p:ph type="sldNum" sz="quarter" idx="4"/>
          </p:nvPr>
        </p:nvSpPr>
        <p:spPr/>
        <p:txBody>
          <a:bodyPr/>
          <a:lstStyle/>
          <a:p>
            <a:pPr>
              <a:defRPr/>
            </a:pPr>
            <a:fld id="{148C009B-CB69-E04A-B9B3-34B26D69E9CF}" type="slidenum">
              <a:rPr lang="en-US" smtClean="0"/>
              <a:pPr>
                <a:defRPr/>
              </a:pPr>
              <a:t>28</a:t>
            </a:fld>
            <a:endParaRPr lang="en-US" dirty="0"/>
          </a:p>
        </p:txBody>
      </p:sp>
      <p:sp>
        <p:nvSpPr>
          <p:cNvPr id="7" name="Content Placeholder 1">
            <a:extLst>
              <a:ext uri="{FF2B5EF4-FFF2-40B4-BE49-F238E27FC236}">
                <a16:creationId xmlns:a16="http://schemas.microsoft.com/office/drawing/2014/main" id="{47E400C2-508E-4FC8-8C61-7579B1AE3399}"/>
              </a:ext>
            </a:extLst>
          </p:cNvPr>
          <p:cNvSpPr txBox="1">
            <a:spLocks/>
          </p:cNvSpPr>
          <p:nvPr/>
        </p:nvSpPr>
        <p:spPr>
          <a:xfrm>
            <a:off x="5250180" y="984378"/>
            <a:ext cx="3893820" cy="4719191"/>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b="1" dirty="0"/>
              <a:t>Slow Power Up</a:t>
            </a:r>
          </a:p>
          <a:p>
            <a:r>
              <a:rPr lang="en-US" sz="1600" dirty="0"/>
              <a:t>Predict cavity response</a:t>
            </a:r>
          </a:p>
          <a:p>
            <a:r>
              <a:rPr lang="en-US" sz="1600" dirty="0"/>
              <a:t>R &amp; L Parameter</a:t>
            </a:r>
          </a:p>
          <a:p>
            <a:pPr marL="0" indent="0">
              <a:buNone/>
            </a:pPr>
            <a:r>
              <a:rPr lang="en-US" sz="1600" b="1" dirty="0"/>
              <a:t>Feedforward Learning</a:t>
            </a:r>
          </a:p>
          <a:p>
            <a:r>
              <a:rPr lang="en-US" sz="1600" dirty="0"/>
              <a:t>Adjust for repeatable effect,</a:t>
            </a:r>
          </a:p>
          <a:p>
            <a:r>
              <a:rPr lang="en-US" sz="1600" dirty="0"/>
              <a:t>Gradient wave-shaping</a:t>
            </a:r>
          </a:p>
          <a:p>
            <a:pPr marL="0" indent="0">
              <a:buNone/>
            </a:pPr>
            <a:r>
              <a:rPr lang="en-US" sz="1600" b="1" dirty="0"/>
              <a:t>Feedback</a:t>
            </a:r>
          </a:p>
          <a:p>
            <a:r>
              <a:rPr lang="en-US" sz="1600" dirty="0"/>
              <a:t>Adjust for cavity frequency shifts</a:t>
            </a:r>
          </a:p>
          <a:p>
            <a:r>
              <a:rPr lang="en-US" sz="1600" dirty="0"/>
              <a:t>Compensate for tube gain changes</a:t>
            </a:r>
          </a:p>
          <a:p>
            <a:r>
              <a:rPr lang="en-US" sz="1600" dirty="0"/>
              <a:t>Limited bandwidth</a:t>
            </a:r>
          </a:p>
        </p:txBody>
      </p:sp>
      <p:pic>
        <p:nvPicPr>
          <p:cNvPr id="8" name="Picture 7">
            <a:extLst>
              <a:ext uri="{FF2B5EF4-FFF2-40B4-BE49-F238E27FC236}">
                <a16:creationId xmlns:a16="http://schemas.microsoft.com/office/drawing/2014/main" id="{67E0A1CE-A3A5-4963-8CC9-DA63AA6DC105}"/>
              </a:ext>
            </a:extLst>
          </p:cNvPr>
          <p:cNvPicPr>
            <a:picLocks noChangeAspect="1"/>
          </p:cNvPicPr>
          <p:nvPr/>
        </p:nvPicPr>
        <p:blipFill>
          <a:blip r:embed="rId2"/>
          <a:stretch>
            <a:fillRect/>
          </a:stretch>
        </p:blipFill>
        <p:spPr>
          <a:xfrm>
            <a:off x="5250180" y="3952546"/>
            <a:ext cx="2887980" cy="2165985"/>
          </a:xfrm>
          <a:prstGeom prst="rect">
            <a:avLst/>
          </a:prstGeom>
        </p:spPr>
      </p:pic>
    </p:spTree>
    <p:extLst>
      <p:ext uri="{BB962C8B-B14F-4D97-AF65-F5344CB8AC3E}">
        <p14:creationId xmlns:p14="http://schemas.microsoft.com/office/powerpoint/2010/main" val="25377046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6E1C33A-3571-48DC-AA7F-AF45F78009DA}"/>
              </a:ext>
            </a:extLst>
          </p:cNvPr>
          <p:cNvSpPr>
            <a:spLocks noGrp="1"/>
          </p:cNvSpPr>
          <p:nvPr>
            <p:ph idx="1"/>
          </p:nvPr>
        </p:nvSpPr>
        <p:spPr>
          <a:xfrm>
            <a:off x="228601" y="971551"/>
            <a:ext cx="4343400" cy="628650"/>
          </a:xfrm>
        </p:spPr>
        <p:txBody>
          <a:bodyPr/>
          <a:lstStyle/>
          <a:p>
            <a:pPr marL="0" indent="0" algn="ctr">
              <a:buNone/>
            </a:pPr>
            <a:r>
              <a:rPr lang="en-US" dirty="0"/>
              <a:t>3 Cell Prototype Design</a:t>
            </a:r>
          </a:p>
          <a:p>
            <a:endParaRPr lang="en-US" dirty="0"/>
          </a:p>
        </p:txBody>
      </p:sp>
      <p:sp>
        <p:nvSpPr>
          <p:cNvPr id="3" name="Title 2">
            <a:extLst>
              <a:ext uri="{FF2B5EF4-FFF2-40B4-BE49-F238E27FC236}">
                <a16:creationId xmlns:a16="http://schemas.microsoft.com/office/drawing/2014/main" id="{99C60BA5-7DBD-4F78-90B2-F6064DB6E274}"/>
              </a:ext>
            </a:extLst>
          </p:cNvPr>
          <p:cNvSpPr>
            <a:spLocks noGrp="1"/>
          </p:cNvSpPr>
          <p:nvPr>
            <p:ph type="title"/>
          </p:nvPr>
        </p:nvSpPr>
        <p:spPr/>
        <p:txBody>
          <a:bodyPr/>
          <a:lstStyle/>
          <a:p>
            <a:r>
              <a:rPr lang="en-US" dirty="0"/>
              <a:t>EE Support Marx Modulator Early Prototypes</a:t>
            </a:r>
          </a:p>
        </p:txBody>
      </p:sp>
      <p:sp>
        <p:nvSpPr>
          <p:cNvPr id="4" name="Date Placeholder 3">
            <a:extLst>
              <a:ext uri="{FF2B5EF4-FFF2-40B4-BE49-F238E27FC236}">
                <a16:creationId xmlns:a16="http://schemas.microsoft.com/office/drawing/2014/main" id="{928FD129-1D8E-4A6F-B3D0-EACC2D10E863}"/>
              </a:ext>
            </a:extLst>
          </p:cNvPr>
          <p:cNvSpPr>
            <a:spLocks noGrp="1"/>
          </p:cNvSpPr>
          <p:nvPr>
            <p:ph type="dt" sz="half" idx="2"/>
          </p:nvPr>
        </p:nvSpPr>
        <p:spPr/>
        <p:txBody>
          <a:bodyPr/>
          <a:lstStyle/>
          <a:p>
            <a:pPr>
              <a:defRPr/>
            </a:pPr>
            <a:fld id="{57ADAB69-348E-2C41-AF41-E98D046040A4}" type="datetime1">
              <a:rPr lang="en-US" smtClean="0"/>
              <a:t>12/6/2018</a:t>
            </a:fld>
            <a:endParaRPr lang="en-US" dirty="0"/>
          </a:p>
        </p:txBody>
      </p:sp>
      <p:sp>
        <p:nvSpPr>
          <p:cNvPr id="5" name="Footer Placeholder 4">
            <a:extLst>
              <a:ext uri="{FF2B5EF4-FFF2-40B4-BE49-F238E27FC236}">
                <a16:creationId xmlns:a16="http://schemas.microsoft.com/office/drawing/2014/main" id="{ED87359A-50BF-41AB-8E8E-ACFF2ECC4AAB}"/>
              </a:ext>
            </a:extLst>
          </p:cNvPr>
          <p:cNvSpPr>
            <a:spLocks noGrp="1"/>
          </p:cNvSpPr>
          <p:nvPr>
            <p:ph type="ftr" sz="quarter" idx="3"/>
          </p:nvPr>
        </p:nvSpPr>
        <p:spPr/>
        <p:txBody>
          <a:bodyPr/>
          <a:lstStyle/>
          <a:p>
            <a:pPr>
              <a:defRPr/>
            </a:pPr>
            <a:r>
              <a:rPr lang="en-US"/>
              <a:t>Trevor Butler | 201 MHz Linac Marx Modulator</a:t>
            </a:r>
          </a:p>
          <a:p>
            <a:pPr>
              <a:defRPr/>
            </a:pPr>
            <a:endParaRPr lang="en-US" b="1" dirty="0"/>
          </a:p>
        </p:txBody>
      </p:sp>
      <p:sp>
        <p:nvSpPr>
          <p:cNvPr id="6" name="Slide Number Placeholder 5">
            <a:extLst>
              <a:ext uri="{FF2B5EF4-FFF2-40B4-BE49-F238E27FC236}">
                <a16:creationId xmlns:a16="http://schemas.microsoft.com/office/drawing/2014/main" id="{BE4D2F84-9881-493E-9273-BD747AF595DC}"/>
              </a:ext>
            </a:extLst>
          </p:cNvPr>
          <p:cNvSpPr>
            <a:spLocks noGrp="1"/>
          </p:cNvSpPr>
          <p:nvPr>
            <p:ph type="sldNum" sz="quarter" idx="4"/>
          </p:nvPr>
        </p:nvSpPr>
        <p:spPr/>
        <p:txBody>
          <a:bodyPr/>
          <a:lstStyle/>
          <a:p>
            <a:pPr>
              <a:defRPr/>
            </a:pPr>
            <a:fld id="{148C009B-CB69-E04A-B9B3-34B26D69E9CF}" type="slidenum">
              <a:rPr lang="en-US" smtClean="0"/>
              <a:pPr>
                <a:defRPr/>
              </a:pPr>
              <a:t>29</a:t>
            </a:fld>
            <a:endParaRPr lang="en-US" dirty="0"/>
          </a:p>
        </p:txBody>
      </p:sp>
      <p:pic>
        <p:nvPicPr>
          <p:cNvPr id="7" name="Picture 2" descr="C:\Users\Wolff\Desktop\20131121_112731.jpg">
            <a:extLst>
              <a:ext uri="{FF2B5EF4-FFF2-40B4-BE49-F238E27FC236}">
                <a16:creationId xmlns:a16="http://schemas.microsoft.com/office/drawing/2014/main" id="{C18D4011-1F35-4822-AEC4-0D8DAA89CBD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138" t="18471" r="-1415" b="10089"/>
          <a:stretch/>
        </p:blipFill>
        <p:spPr bwMode="auto">
          <a:xfrm>
            <a:off x="4076760" y="1470901"/>
            <a:ext cx="5052000" cy="260890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78FF04A1-E769-4E86-8C2F-9F870643ED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5746" y="1489009"/>
            <a:ext cx="3454400" cy="2590800"/>
          </a:xfrm>
          <a:prstGeom prst="rect">
            <a:avLst/>
          </a:prstGeom>
        </p:spPr>
      </p:pic>
      <p:pic>
        <p:nvPicPr>
          <p:cNvPr id="9" name="Picture 2" descr="C:\Users\Wolff\Desktop\SCRN0278.PNG">
            <a:extLst>
              <a:ext uri="{FF2B5EF4-FFF2-40B4-BE49-F238E27FC236}">
                <a16:creationId xmlns:a16="http://schemas.microsoft.com/office/drawing/2014/main" id="{545E19D9-2890-4C17-B09D-BAD1923505F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7214"/>
          <a:stretch/>
        </p:blipFill>
        <p:spPr bwMode="auto">
          <a:xfrm>
            <a:off x="1219200" y="4134104"/>
            <a:ext cx="2162687" cy="195930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DA2BA528-0036-4E85-972E-C163898932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9251" y="4134104"/>
            <a:ext cx="2628900" cy="1971675"/>
          </a:xfrm>
          <a:prstGeom prst="rect">
            <a:avLst/>
          </a:prstGeom>
        </p:spPr>
      </p:pic>
      <p:sp>
        <p:nvSpPr>
          <p:cNvPr id="11" name="Content Placeholder 1">
            <a:extLst>
              <a:ext uri="{FF2B5EF4-FFF2-40B4-BE49-F238E27FC236}">
                <a16:creationId xmlns:a16="http://schemas.microsoft.com/office/drawing/2014/main" id="{73CBCE4F-9FA1-4421-886C-4A7DF71F383A}"/>
              </a:ext>
            </a:extLst>
          </p:cNvPr>
          <p:cNvSpPr txBox="1">
            <a:spLocks/>
          </p:cNvSpPr>
          <p:nvPr/>
        </p:nvSpPr>
        <p:spPr>
          <a:xfrm>
            <a:off x="4572001" y="971551"/>
            <a:ext cx="4343400" cy="628650"/>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charset="0"/>
              <a:buNone/>
            </a:pPr>
            <a:r>
              <a:rPr lang="en-US" dirty="0"/>
              <a:t>9 Cell Prototype Design</a:t>
            </a:r>
          </a:p>
          <a:p>
            <a:pPr algn="ctr"/>
            <a:endParaRPr lang="en-US" dirty="0"/>
          </a:p>
        </p:txBody>
      </p:sp>
    </p:spTree>
    <p:extLst>
      <p:ext uri="{BB962C8B-B14F-4D97-AF65-F5344CB8AC3E}">
        <p14:creationId xmlns:p14="http://schemas.microsoft.com/office/powerpoint/2010/main" val="40893879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931B915-6EA0-4FEC-87C6-C46A523781C4}"/>
              </a:ext>
            </a:extLst>
          </p:cNvPr>
          <p:cNvSpPr>
            <a:spLocks noGrp="1"/>
          </p:cNvSpPr>
          <p:nvPr>
            <p:ph type="title"/>
          </p:nvPr>
        </p:nvSpPr>
        <p:spPr/>
        <p:txBody>
          <a:bodyPr/>
          <a:lstStyle/>
          <a:p>
            <a:r>
              <a:rPr lang="en-US" dirty="0" err="1"/>
              <a:t>Fermilab</a:t>
            </a:r>
            <a:r>
              <a:rPr lang="en-US" dirty="0"/>
              <a:t> Linac Topology</a:t>
            </a:r>
          </a:p>
        </p:txBody>
      </p:sp>
      <p:sp>
        <p:nvSpPr>
          <p:cNvPr id="4" name="Date Placeholder 3">
            <a:extLst>
              <a:ext uri="{FF2B5EF4-FFF2-40B4-BE49-F238E27FC236}">
                <a16:creationId xmlns:a16="http://schemas.microsoft.com/office/drawing/2014/main" id="{64C0FC1C-EB9C-42D9-976F-D703AD95C876}"/>
              </a:ext>
            </a:extLst>
          </p:cNvPr>
          <p:cNvSpPr>
            <a:spLocks noGrp="1"/>
          </p:cNvSpPr>
          <p:nvPr>
            <p:ph type="dt" sz="half" idx="2"/>
          </p:nvPr>
        </p:nvSpPr>
        <p:spPr/>
        <p:txBody>
          <a:bodyPr/>
          <a:lstStyle/>
          <a:p>
            <a:pPr>
              <a:defRPr/>
            </a:pPr>
            <a:fld id="{57ADAB69-348E-2C41-AF41-E98D046040A4}" type="datetime1">
              <a:rPr lang="en-US" smtClean="0"/>
              <a:t>12/6/2018</a:t>
            </a:fld>
            <a:endParaRPr lang="en-US" dirty="0"/>
          </a:p>
        </p:txBody>
      </p:sp>
      <p:sp>
        <p:nvSpPr>
          <p:cNvPr id="5" name="Footer Placeholder 4">
            <a:extLst>
              <a:ext uri="{FF2B5EF4-FFF2-40B4-BE49-F238E27FC236}">
                <a16:creationId xmlns:a16="http://schemas.microsoft.com/office/drawing/2014/main" id="{E88275ED-01AA-42FA-83EA-28B5C5476A0E}"/>
              </a:ext>
            </a:extLst>
          </p:cNvPr>
          <p:cNvSpPr>
            <a:spLocks noGrp="1"/>
          </p:cNvSpPr>
          <p:nvPr>
            <p:ph type="ftr" sz="quarter" idx="3"/>
          </p:nvPr>
        </p:nvSpPr>
        <p:spPr/>
        <p:txBody>
          <a:bodyPr/>
          <a:lstStyle/>
          <a:p>
            <a:pPr>
              <a:defRPr/>
            </a:pPr>
            <a:r>
              <a:rPr lang="en-US"/>
              <a:t>Trevor Butler | 201 MHz Linac Marx Modulator</a:t>
            </a:r>
          </a:p>
          <a:p>
            <a:pPr>
              <a:defRPr/>
            </a:pPr>
            <a:endParaRPr lang="en-US" b="1" dirty="0"/>
          </a:p>
        </p:txBody>
      </p:sp>
      <p:sp>
        <p:nvSpPr>
          <p:cNvPr id="6" name="Slide Number Placeholder 5">
            <a:extLst>
              <a:ext uri="{FF2B5EF4-FFF2-40B4-BE49-F238E27FC236}">
                <a16:creationId xmlns:a16="http://schemas.microsoft.com/office/drawing/2014/main" id="{847D5AD3-8CE7-468B-8E62-55DD24C4D9A7}"/>
              </a:ext>
            </a:extLst>
          </p:cNvPr>
          <p:cNvSpPr>
            <a:spLocks noGrp="1"/>
          </p:cNvSpPr>
          <p:nvPr>
            <p:ph type="sldNum" sz="quarter" idx="4"/>
          </p:nvPr>
        </p:nvSpPr>
        <p:spPr/>
        <p:txBody>
          <a:bodyPr/>
          <a:lstStyle/>
          <a:p>
            <a:pPr>
              <a:defRPr/>
            </a:pPr>
            <a:fld id="{148C009B-CB69-E04A-B9B3-34B26D69E9CF}" type="slidenum">
              <a:rPr lang="en-US" smtClean="0"/>
              <a:pPr>
                <a:defRPr/>
              </a:pPr>
              <a:t>3</a:t>
            </a:fld>
            <a:endParaRPr lang="en-US" dirty="0"/>
          </a:p>
        </p:txBody>
      </p:sp>
      <p:sp>
        <p:nvSpPr>
          <p:cNvPr id="8" name="Text Box 3">
            <a:extLst>
              <a:ext uri="{FF2B5EF4-FFF2-40B4-BE49-F238E27FC236}">
                <a16:creationId xmlns:a16="http://schemas.microsoft.com/office/drawing/2014/main" id="{DEBFA3B9-E9E3-4382-B15D-23E865EA3CF2}"/>
              </a:ext>
            </a:extLst>
          </p:cNvPr>
          <p:cNvSpPr txBox="1">
            <a:spLocks noChangeArrowheads="1"/>
          </p:cNvSpPr>
          <p:nvPr/>
        </p:nvSpPr>
        <p:spPr bwMode="auto">
          <a:xfrm>
            <a:off x="3733800" y="1828800"/>
            <a:ext cx="1143000" cy="381000"/>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a:spAutoFit/>
          </a:bodyPr>
          <a:lstStyle/>
          <a:p>
            <a:r>
              <a:rPr lang="en-US" altLang="en-US" sz="1800" dirty="0">
                <a:solidFill>
                  <a:srgbClr val="000000"/>
                </a:solidFill>
              </a:rPr>
              <a:t>DTL</a:t>
            </a:r>
          </a:p>
        </p:txBody>
      </p:sp>
      <p:sp>
        <p:nvSpPr>
          <p:cNvPr id="9" name="Text Box 4">
            <a:extLst>
              <a:ext uri="{FF2B5EF4-FFF2-40B4-BE49-F238E27FC236}">
                <a16:creationId xmlns:a16="http://schemas.microsoft.com/office/drawing/2014/main" id="{3CD0E55C-DA11-4DC1-A461-276CEC54FA58}"/>
              </a:ext>
            </a:extLst>
          </p:cNvPr>
          <p:cNvSpPr txBox="1">
            <a:spLocks noChangeArrowheads="1"/>
          </p:cNvSpPr>
          <p:nvPr/>
        </p:nvSpPr>
        <p:spPr bwMode="auto">
          <a:xfrm>
            <a:off x="5080517" y="1828800"/>
            <a:ext cx="1752600" cy="381000"/>
          </a:xfrm>
          <a:prstGeom prst="rect">
            <a:avLst/>
          </a:prstGeom>
          <a:ln>
            <a:headEnd type="none" w="sm" len="sm"/>
            <a:tailEnd type="none" w="sm" len="sm"/>
          </a:ln>
        </p:spPr>
        <p:style>
          <a:lnRef idx="1">
            <a:schemeClr val="accent6"/>
          </a:lnRef>
          <a:fillRef idx="3">
            <a:schemeClr val="accent6"/>
          </a:fillRef>
          <a:effectRef idx="2">
            <a:schemeClr val="accent6"/>
          </a:effectRef>
          <a:fontRef idx="minor">
            <a:schemeClr val="lt1"/>
          </a:fontRef>
        </p:style>
        <p:txBody>
          <a:bodyPr>
            <a:spAutoFit/>
          </a:bodyPr>
          <a:lstStyle/>
          <a:p>
            <a:r>
              <a:rPr lang="en-US" altLang="en-US" sz="1800" dirty="0">
                <a:solidFill>
                  <a:srgbClr val="000000"/>
                </a:solidFill>
              </a:rPr>
              <a:t>SCCL - Transition</a:t>
            </a:r>
          </a:p>
        </p:txBody>
      </p:sp>
      <p:sp>
        <p:nvSpPr>
          <p:cNvPr id="10" name="Text Box 5">
            <a:extLst>
              <a:ext uri="{FF2B5EF4-FFF2-40B4-BE49-F238E27FC236}">
                <a16:creationId xmlns:a16="http://schemas.microsoft.com/office/drawing/2014/main" id="{9C18052B-B65F-42DB-A5A3-0392EF67FE51}"/>
              </a:ext>
            </a:extLst>
          </p:cNvPr>
          <p:cNvSpPr txBox="1">
            <a:spLocks noChangeArrowheads="1"/>
          </p:cNvSpPr>
          <p:nvPr/>
        </p:nvSpPr>
        <p:spPr bwMode="auto">
          <a:xfrm>
            <a:off x="6909317" y="1828800"/>
            <a:ext cx="1752600" cy="381000"/>
          </a:xfrm>
          <a:prstGeom prst="rect">
            <a:avLst/>
          </a:prstGeom>
          <a:ln>
            <a:headEnd type="none" w="sm" len="sm"/>
            <a:tailEnd type="none" w="sm" len="sm"/>
          </a:ln>
        </p:spPr>
        <p:style>
          <a:lnRef idx="1">
            <a:schemeClr val="accent6"/>
          </a:lnRef>
          <a:fillRef idx="3">
            <a:schemeClr val="accent6"/>
          </a:fillRef>
          <a:effectRef idx="2">
            <a:schemeClr val="accent6"/>
          </a:effectRef>
          <a:fontRef idx="minor">
            <a:schemeClr val="lt1"/>
          </a:fontRef>
        </p:style>
        <p:txBody>
          <a:bodyPr>
            <a:spAutoFit/>
          </a:bodyPr>
          <a:lstStyle/>
          <a:p>
            <a:r>
              <a:rPr lang="en-US" altLang="en-US" sz="1800" dirty="0">
                <a:solidFill>
                  <a:srgbClr val="000000"/>
                </a:solidFill>
              </a:rPr>
              <a:t>SCCL</a:t>
            </a:r>
          </a:p>
        </p:txBody>
      </p:sp>
      <p:sp>
        <p:nvSpPr>
          <p:cNvPr id="11" name="Text Box 6">
            <a:extLst>
              <a:ext uri="{FF2B5EF4-FFF2-40B4-BE49-F238E27FC236}">
                <a16:creationId xmlns:a16="http://schemas.microsoft.com/office/drawing/2014/main" id="{49CD57C2-22FD-4842-A4E1-5DE3DF8169C5}"/>
              </a:ext>
            </a:extLst>
          </p:cNvPr>
          <p:cNvSpPr txBox="1">
            <a:spLocks noChangeArrowheads="1"/>
          </p:cNvSpPr>
          <p:nvPr/>
        </p:nvSpPr>
        <p:spPr bwMode="auto">
          <a:xfrm>
            <a:off x="3168649" y="1373372"/>
            <a:ext cx="1022351" cy="36933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1800" dirty="0">
                <a:solidFill>
                  <a:srgbClr val="000000"/>
                </a:solidFill>
                <a:latin typeface="Calibri" panose="020F0502020204030204" pitchFamily="34" charset="0"/>
              </a:rPr>
              <a:t>750keV</a:t>
            </a:r>
          </a:p>
        </p:txBody>
      </p:sp>
      <p:sp>
        <p:nvSpPr>
          <p:cNvPr id="12" name="Line 7">
            <a:extLst>
              <a:ext uri="{FF2B5EF4-FFF2-40B4-BE49-F238E27FC236}">
                <a16:creationId xmlns:a16="http://schemas.microsoft.com/office/drawing/2014/main" id="{DC363DE6-28E8-4BA1-8BE4-F2B75D6C7DA2}"/>
              </a:ext>
            </a:extLst>
          </p:cNvPr>
          <p:cNvSpPr>
            <a:spLocks noChangeShapeType="1"/>
          </p:cNvSpPr>
          <p:nvPr/>
        </p:nvSpPr>
        <p:spPr bwMode="auto">
          <a:xfrm>
            <a:off x="3543795" y="1650649"/>
            <a:ext cx="0" cy="239712"/>
          </a:xfrm>
          <a:prstGeom prst="line">
            <a:avLst/>
          </a:prstGeom>
          <a:noFill/>
          <a:ln w="12700">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 name="Text Box 8">
            <a:extLst>
              <a:ext uri="{FF2B5EF4-FFF2-40B4-BE49-F238E27FC236}">
                <a16:creationId xmlns:a16="http://schemas.microsoft.com/office/drawing/2014/main" id="{371BD45B-D2BE-4A45-BCD7-1FFCB1BD0D9A}"/>
              </a:ext>
            </a:extLst>
          </p:cNvPr>
          <p:cNvSpPr txBox="1">
            <a:spLocks noChangeArrowheads="1"/>
          </p:cNvSpPr>
          <p:nvPr/>
        </p:nvSpPr>
        <p:spPr bwMode="auto">
          <a:xfrm>
            <a:off x="4637347" y="1313458"/>
            <a:ext cx="979755" cy="36933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dirty="0">
                <a:solidFill>
                  <a:srgbClr val="000000"/>
                </a:solidFill>
                <a:latin typeface="Calibri" panose="020F0502020204030204" pitchFamily="34" charset="0"/>
              </a:rPr>
              <a:t>116MeV</a:t>
            </a:r>
          </a:p>
        </p:txBody>
      </p:sp>
      <p:sp>
        <p:nvSpPr>
          <p:cNvPr id="14" name="Line 9">
            <a:extLst>
              <a:ext uri="{FF2B5EF4-FFF2-40B4-BE49-F238E27FC236}">
                <a16:creationId xmlns:a16="http://schemas.microsoft.com/office/drawing/2014/main" id="{76355E54-9563-446E-B03C-F4574761C820}"/>
              </a:ext>
            </a:extLst>
          </p:cNvPr>
          <p:cNvSpPr>
            <a:spLocks noChangeShapeType="1"/>
          </p:cNvSpPr>
          <p:nvPr/>
        </p:nvSpPr>
        <p:spPr bwMode="auto">
          <a:xfrm>
            <a:off x="4991875" y="1631950"/>
            <a:ext cx="0" cy="239712"/>
          </a:xfrm>
          <a:prstGeom prst="line">
            <a:avLst/>
          </a:prstGeom>
          <a:noFill/>
          <a:ln w="12700">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Line 11">
            <a:extLst>
              <a:ext uri="{FF2B5EF4-FFF2-40B4-BE49-F238E27FC236}">
                <a16:creationId xmlns:a16="http://schemas.microsoft.com/office/drawing/2014/main" id="{E715D5C9-5231-4F65-A450-0115170C1F3B}"/>
              </a:ext>
            </a:extLst>
          </p:cNvPr>
          <p:cNvSpPr>
            <a:spLocks noChangeShapeType="1"/>
          </p:cNvSpPr>
          <p:nvPr/>
        </p:nvSpPr>
        <p:spPr bwMode="auto">
          <a:xfrm>
            <a:off x="8745737" y="1631950"/>
            <a:ext cx="0" cy="239712"/>
          </a:xfrm>
          <a:prstGeom prst="line">
            <a:avLst/>
          </a:prstGeom>
          <a:noFill/>
          <a:ln w="12700">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Text Box 14">
            <a:extLst>
              <a:ext uri="{FF2B5EF4-FFF2-40B4-BE49-F238E27FC236}">
                <a16:creationId xmlns:a16="http://schemas.microsoft.com/office/drawing/2014/main" id="{2FB66D53-180F-4B06-9C3A-0285B640D066}"/>
              </a:ext>
            </a:extLst>
          </p:cNvPr>
          <p:cNvSpPr txBox="1">
            <a:spLocks noChangeArrowheads="1"/>
          </p:cNvSpPr>
          <p:nvPr/>
        </p:nvSpPr>
        <p:spPr bwMode="auto">
          <a:xfrm>
            <a:off x="3730752" y="2377440"/>
            <a:ext cx="1188146" cy="2057400"/>
          </a:xfrm>
          <a:prstGeom prst="rect">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none">
            <a:spAutoFit/>
          </a:bodyPr>
          <a:lstStyle/>
          <a:p>
            <a:r>
              <a:rPr lang="en-US" altLang="en-US" sz="1600" b="1" dirty="0">
                <a:solidFill>
                  <a:srgbClr val="000000"/>
                </a:solidFill>
                <a:latin typeface="Calibri" panose="020F0502020204030204" pitchFamily="34" charset="0"/>
              </a:rPr>
              <a:t>Drift Tube</a:t>
            </a:r>
          </a:p>
          <a:p>
            <a:r>
              <a:rPr lang="en-US" altLang="en-US" sz="1600" b="1" dirty="0">
                <a:solidFill>
                  <a:srgbClr val="000000"/>
                </a:solidFill>
                <a:latin typeface="Calibri" panose="020F0502020204030204" pitchFamily="34" charset="0"/>
              </a:rPr>
              <a:t>Linac</a:t>
            </a:r>
          </a:p>
          <a:p>
            <a:r>
              <a:rPr lang="en-US" altLang="en-US" sz="1600" dirty="0">
                <a:solidFill>
                  <a:srgbClr val="000000"/>
                </a:solidFill>
                <a:latin typeface="Calibri" panose="020F0502020204030204" pitchFamily="34" charset="0"/>
              </a:rPr>
              <a:t>201.25</a:t>
            </a:r>
            <a:r>
              <a:rPr lang="en-US" altLang="en-US" sz="1600" b="0" dirty="0">
                <a:solidFill>
                  <a:srgbClr val="000000"/>
                </a:solidFill>
                <a:latin typeface="Calibri" panose="020F0502020204030204" pitchFamily="34" charset="0"/>
              </a:rPr>
              <a:t> MHz</a:t>
            </a:r>
          </a:p>
          <a:p>
            <a:r>
              <a:rPr lang="en-US" altLang="en-US" sz="1600" dirty="0">
                <a:solidFill>
                  <a:srgbClr val="000000"/>
                </a:solidFill>
                <a:latin typeface="Calibri" panose="020F0502020204030204" pitchFamily="34" charset="0"/>
              </a:rPr>
              <a:t>75</a:t>
            </a:r>
            <a:r>
              <a:rPr lang="en-US" altLang="en-US" sz="1600" b="0" dirty="0">
                <a:solidFill>
                  <a:srgbClr val="000000"/>
                </a:solidFill>
                <a:latin typeface="Calibri" panose="020F0502020204030204" pitchFamily="34" charset="0"/>
              </a:rPr>
              <a:t> m</a:t>
            </a:r>
          </a:p>
          <a:p>
            <a:r>
              <a:rPr lang="en-US" altLang="en-US" sz="1600" dirty="0">
                <a:solidFill>
                  <a:srgbClr val="000000"/>
                </a:solidFill>
                <a:latin typeface="Calibri" panose="020F0502020204030204" pitchFamily="34" charset="0"/>
              </a:rPr>
              <a:t>5</a:t>
            </a:r>
            <a:r>
              <a:rPr lang="en-US" altLang="en-US" sz="1600" b="0" dirty="0">
                <a:solidFill>
                  <a:srgbClr val="000000"/>
                </a:solidFill>
                <a:latin typeface="Calibri" panose="020F0502020204030204" pitchFamily="34" charset="0"/>
              </a:rPr>
              <a:t> tanks</a:t>
            </a:r>
          </a:p>
          <a:p>
            <a:r>
              <a:rPr lang="en-US" altLang="en-US" sz="1600" dirty="0">
                <a:solidFill>
                  <a:srgbClr val="000000"/>
                </a:solidFill>
                <a:latin typeface="Calibri" panose="020F0502020204030204" pitchFamily="34" charset="0"/>
              </a:rPr>
              <a:t>5</a:t>
            </a:r>
            <a:r>
              <a:rPr lang="en-US" altLang="en-US" sz="1600" b="0" dirty="0">
                <a:solidFill>
                  <a:srgbClr val="000000"/>
                </a:solidFill>
                <a:latin typeface="Calibri" panose="020F0502020204030204" pitchFamily="34" charset="0"/>
              </a:rPr>
              <a:t> Triodes</a:t>
            </a:r>
          </a:p>
          <a:p>
            <a:r>
              <a:rPr lang="en-US" altLang="en-US" sz="1600" dirty="0">
                <a:solidFill>
                  <a:srgbClr val="000000"/>
                </a:solidFill>
                <a:latin typeface="Calibri" panose="020F0502020204030204" pitchFamily="34" charset="0"/>
              </a:rPr>
              <a:t>5</a:t>
            </a:r>
            <a:r>
              <a:rPr lang="en-US" altLang="en-US" sz="1600" b="0" dirty="0">
                <a:solidFill>
                  <a:srgbClr val="000000"/>
                </a:solidFill>
                <a:latin typeface="Calibri" panose="020F0502020204030204" pitchFamily="34" charset="0"/>
              </a:rPr>
              <a:t> MW</a:t>
            </a:r>
          </a:p>
          <a:p>
            <a:r>
              <a:rPr lang="en-US" altLang="en-US" sz="1600" dirty="0">
                <a:solidFill>
                  <a:srgbClr val="000000"/>
                </a:solidFill>
                <a:latin typeface="Calibri" panose="020F0502020204030204" pitchFamily="34" charset="0"/>
              </a:rPr>
              <a:t>200</a:t>
            </a:r>
            <a:r>
              <a:rPr lang="en-US" altLang="en-US" sz="1600" b="0" dirty="0">
                <a:solidFill>
                  <a:srgbClr val="000000"/>
                </a:solidFill>
                <a:latin typeface="Calibri" panose="020F0502020204030204" pitchFamily="34" charset="0"/>
              </a:rPr>
              <a:t> </a:t>
            </a:r>
            <a:r>
              <a:rPr lang="en-US" altLang="en-US" sz="1600" dirty="0">
                <a:solidFill>
                  <a:srgbClr val="000000"/>
                </a:solidFill>
                <a:latin typeface="Calibri" panose="020F0502020204030204" pitchFamily="34" charset="0"/>
              </a:rPr>
              <a:t>E</a:t>
            </a:r>
            <a:r>
              <a:rPr lang="en-US" altLang="en-US" sz="1600" b="0" dirty="0">
                <a:solidFill>
                  <a:srgbClr val="000000"/>
                </a:solidFill>
                <a:latin typeface="Calibri" panose="020F0502020204030204" pitchFamily="34" charset="0"/>
              </a:rPr>
              <a:t>MQ</a:t>
            </a:r>
          </a:p>
        </p:txBody>
      </p:sp>
      <p:sp>
        <p:nvSpPr>
          <p:cNvPr id="17" name="Text Box 15">
            <a:extLst>
              <a:ext uri="{FF2B5EF4-FFF2-40B4-BE49-F238E27FC236}">
                <a16:creationId xmlns:a16="http://schemas.microsoft.com/office/drawing/2014/main" id="{88F9EF0C-1AB8-458C-9ACA-5E5AA90E099B}"/>
              </a:ext>
            </a:extLst>
          </p:cNvPr>
          <p:cNvSpPr txBox="1">
            <a:spLocks noChangeArrowheads="1"/>
          </p:cNvSpPr>
          <p:nvPr/>
        </p:nvSpPr>
        <p:spPr bwMode="auto">
          <a:xfrm>
            <a:off x="6909316" y="2377440"/>
            <a:ext cx="1853683" cy="2057400"/>
          </a:xfrm>
          <a:prstGeom prst="rect">
            <a:avLst/>
          </a:prstGeom>
          <a:ln>
            <a:headEnd type="none" w="sm" len="sm"/>
            <a:tailEnd type="none" w="sm" len="sm"/>
          </a:ln>
        </p:spPr>
        <p:style>
          <a:lnRef idx="2">
            <a:schemeClr val="accent6"/>
          </a:lnRef>
          <a:fillRef idx="1">
            <a:schemeClr val="lt1"/>
          </a:fillRef>
          <a:effectRef idx="0">
            <a:schemeClr val="accent6"/>
          </a:effectRef>
          <a:fontRef idx="minor">
            <a:schemeClr val="dk1"/>
          </a:fontRef>
        </p:style>
        <p:txBody>
          <a:bodyPr wrap="square">
            <a:spAutoFit/>
          </a:bodyPr>
          <a:lstStyle/>
          <a:p>
            <a:r>
              <a:rPr lang="en-US" altLang="en-US" sz="1600" b="1" dirty="0">
                <a:solidFill>
                  <a:srgbClr val="000000"/>
                </a:solidFill>
                <a:latin typeface="Calibri" panose="020F0502020204030204" pitchFamily="34" charset="0"/>
              </a:rPr>
              <a:t>Side Coupled Cavity </a:t>
            </a:r>
          </a:p>
          <a:p>
            <a:r>
              <a:rPr lang="en-US" altLang="en-US" sz="1600" b="1" dirty="0">
                <a:solidFill>
                  <a:srgbClr val="000000"/>
                </a:solidFill>
                <a:latin typeface="Calibri" panose="020F0502020204030204" pitchFamily="34" charset="0"/>
              </a:rPr>
              <a:t>Linac</a:t>
            </a:r>
          </a:p>
          <a:p>
            <a:r>
              <a:rPr lang="en-US" altLang="en-US" sz="1600" dirty="0">
                <a:solidFill>
                  <a:srgbClr val="000000"/>
                </a:solidFill>
                <a:latin typeface="Calibri" panose="020F0502020204030204" pitchFamily="34" charset="0"/>
              </a:rPr>
              <a:t>8</a:t>
            </a:r>
            <a:r>
              <a:rPr lang="en-US" altLang="en-US" sz="1600" b="0" dirty="0">
                <a:solidFill>
                  <a:srgbClr val="000000"/>
                </a:solidFill>
                <a:latin typeface="Calibri" panose="020F0502020204030204" pitchFamily="34" charset="0"/>
              </a:rPr>
              <a:t>05 MHz</a:t>
            </a:r>
          </a:p>
          <a:p>
            <a:r>
              <a:rPr lang="en-US" altLang="en-US" sz="1600" dirty="0">
                <a:solidFill>
                  <a:srgbClr val="000000"/>
                </a:solidFill>
                <a:latin typeface="Calibri" panose="020F0502020204030204" pitchFamily="34" charset="0"/>
              </a:rPr>
              <a:t>60</a:t>
            </a:r>
            <a:r>
              <a:rPr lang="en-US" altLang="en-US" sz="1600" b="0" dirty="0">
                <a:solidFill>
                  <a:srgbClr val="000000"/>
                </a:solidFill>
                <a:latin typeface="Calibri" panose="020F0502020204030204" pitchFamily="34" charset="0"/>
              </a:rPr>
              <a:t> m</a:t>
            </a:r>
          </a:p>
          <a:p>
            <a:r>
              <a:rPr lang="en-US" altLang="en-US" sz="1600" dirty="0">
                <a:solidFill>
                  <a:srgbClr val="000000"/>
                </a:solidFill>
                <a:latin typeface="Calibri" panose="020F0502020204030204" pitchFamily="34" charset="0"/>
              </a:rPr>
              <a:t>7 modules</a:t>
            </a:r>
            <a:endParaRPr lang="en-US" altLang="en-US" sz="1600" b="0" dirty="0">
              <a:solidFill>
                <a:srgbClr val="000000"/>
              </a:solidFill>
              <a:latin typeface="Calibri" panose="020F0502020204030204" pitchFamily="34" charset="0"/>
            </a:endParaRPr>
          </a:p>
          <a:p>
            <a:r>
              <a:rPr lang="en-US" altLang="en-US" sz="1600" dirty="0">
                <a:solidFill>
                  <a:srgbClr val="000000"/>
                </a:solidFill>
                <a:latin typeface="Calibri" panose="020F0502020204030204" pitchFamily="34" charset="0"/>
              </a:rPr>
              <a:t>7</a:t>
            </a:r>
            <a:r>
              <a:rPr lang="en-US" altLang="en-US" sz="1600" b="0" dirty="0">
                <a:solidFill>
                  <a:srgbClr val="000000"/>
                </a:solidFill>
                <a:latin typeface="Calibri" panose="020F0502020204030204" pitchFamily="34" charset="0"/>
              </a:rPr>
              <a:t> klystrons</a:t>
            </a:r>
          </a:p>
          <a:p>
            <a:r>
              <a:rPr lang="en-US" altLang="en-US" sz="1600" b="0" dirty="0">
                <a:solidFill>
                  <a:srgbClr val="000000"/>
                </a:solidFill>
                <a:latin typeface="Calibri" panose="020F0502020204030204" pitchFamily="34" charset="0"/>
              </a:rPr>
              <a:t>12 MW</a:t>
            </a:r>
          </a:p>
          <a:p>
            <a:r>
              <a:rPr lang="en-US" altLang="en-US" sz="1600" dirty="0">
                <a:solidFill>
                  <a:srgbClr val="000000"/>
                </a:solidFill>
                <a:latin typeface="Calibri" panose="020F0502020204030204" pitchFamily="34" charset="0"/>
              </a:rPr>
              <a:t>28</a:t>
            </a:r>
            <a:r>
              <a:rPr lang="en-US" altLang="en-US" sz="1600" b="0" dirty="0">
                <a:solidFill>
                  <a:srgbClr val="000000"/>
                </a:solidFill>
                <a:latin typeface="Calibri" panose="020F0502020204030204" pitchFamily="34" charset="0"/>
              </a:rPr>
              <a:t> EMQ</a:t>
            </a:r>
          </a:p>
        </p:txBody>
      </p:sp>
      <p:sp>
        <p:nvSpPr>
          <p:cNvPr id="18" name="Text Box 16">
            <a:extLst>
              <a:ext uri="{FF2B5EF4-FFF2-40B4-BE49-F238E27FC236}">
                <a16:creationId xmlns:a16="http://schemas.microsoft.com/office/drawing/2014/main" id="{A2477CCB-4514-45C7-A1F6-78B8AF1E0567}"/>
              </a:ext>
            </a:extLst>
          </p:cNvPr>
          <p:cNvSpPr txBox="1">
            <a:spLocks noChangeArrowheads="1"/>
          </p:cNvSpPr>
          <p:nvPr/>
        </p:nvSpPr>
        <p:spPr bwMode="auto">
          <a:xfrm>
            <a:off x="4978658" y="2377440"/>
            <a:ext cx="1892559" cy="2057400"/>
          </a:xfrm>
          <a:prstGeom prst="rect">
            <a:avLst/>
          </a:prstGeom>
          <a:ln>
            <a:headEnd type="none" w="sm" len="sm"/>
            <a:tailEnd type="none" w="sm" len="sm"/>
          </a:ln>
        </p:spPr>
        <p:style>
          <a:lnRef idx="2">
            <a:schemeClr val="accent6"/>
          </a:lnRef>
          <a:fillRef idx="1">
            <a:schemeClr val="lt1"/>
          </a:fillRef>
          <a:effectRef idx="0">
            <a:schemeClr val="accent6"/>
          </a:effectRef>
          <a:fontRef idx="minor">
            <a:schemeClr val="dk1"/>
          </a:fontRef>
        </p:style>
        <p:txBody>
          <a:bodyPr wrap="square">
            <a:spAutoFit/>
          </a:bodyPr>
          <a:lstStyle/>
          <a:p>
            <a:r>
              <a:rPr lang="en-US" altLang="en-US" sz="1600" b="1" dirty="0">
                <a:solidFill>
                  <a:srgbClr val="000000"/>
                </a:solidFill>
                <a:latin typeface="Calibri" panose="020F0502020204030204" pitchFamily="34" charset="0"/>
              </a:rPr>
              <a:t>Side-Coupled Cavity</a:t>
            </a:r>
          </a:p>
          <a:p>
            <a:r>
              <a:rPr lang="en-US" altLang="en-US" sz="1600" b="1" dirty="0">
                <a:solidFill>
                  <a:srgbClr val="000000"/>
                </a:solidFill>
                <a:latin typeface="Calibri" panose="020F0502020204030204" pitchFamily="34" charset="0"/>
              </a:rPr>
              <a:t>Linac</a:t>
            </a:r>
          </a:p>
          <a:p>
            <a:r>
              <a:rPr lang="en-US" altLang="en-US" sz="1600" dirty="0">
                <a:solidFill>
                  <a:srgbClr val="000000"/>
                </a:solidFill>
                <a:latin typeface="Calibri" panose="020F0502020204030204" pitchFamily="34" charset="0"/>
              </a:rPr>
              <a:t>805</a:t>
            </a:r>
            <a:r>
              <a:rPr lang="en-US" altLang="en-US" sz="1600" b="0" dirty="0">
                <a:solidFill>
                  <a:srgbClr val="000000"/>
                </a:solidFill>
                <a:latin typeface="Calibri" panose="020F0502020204030204" pitchFamily="34" charset="0"/>
              </a:rPr>
              <a:t> MHz</a:t>
            </a:r>
          </a:p>
          <a:p>
            <a:r>
              <a:rPr lang="en-US" altLang="en-US" sz="1600" dirty="0">
                <a:solidFill>
                  <a:srgbClr val="000000"/>
                </a:solidFill>
                <a:latin typeface="Calibri" panose="020F0502020204030204" pitchFamily="34" charset="0"/>
              </a:rPr>
              <a:t>4</a:t>
            </a:r>
            <a:r>
              <a:rPr lang="en-US" altLang="en-US" sz="1600" b="0" dirty="0">
                <a:solidFill>
                  <a:srgbClr val="000000"/>
                </a:solidFill>
                <a:latin typeface="Calibri" panose="020F0502020204030204" pitchFamily="34" charset="0"/>
              </a:rPr>
              <a:t> m</a:t>
            </a:r>
          </a:p>
          <a:p>
            <a:r>
              <a:rPr lang="en-US" altLang="en-US" sz="1600" dirty="0">
                <a:solidFill>
                  <a:srgbClr val="000000"/>
                </a:solidFill>
                <a:latin typeface="Calibri" panose="020F0502020204030204" pitchFamily="34" charset="0"/>
              </a:rPr>
              <a:t>2 modules</a:t>
            </a:r>
            <a:endParaRPr lang="en-US" altLang="en-US" sz="1600" b="0" dirty="0">
              <a:solidFill>
                <a:srgbClr val="000000"/>
              </a:solidFill>
              <a:latin typeface="Calibri" panose="020F0502020204030204" pitchFamily="34" charset="0"/>
            </a:endParaRPr>
          </a:p>
          <a:p>
            <a:r>
              <a:rPr lang="en-US" altLang="en-US" sz="1600" dirty="0">
                <a:solidFill>
                  <a:srgbClr val="000000"/>
                </a:solidFill>
                <a:latin typeface="Calibri" panose="020F0502020204030204" pitchFamily="34" charset="0"/>
              </a:rPr>
              <a:t>2</a:t>
            </a:r>
            <a:r>
              <a:rPr lang="en-US" altLang="en-US" sz="1600" b="0" dirty="0">
                <a:solidFill>
                  <a:srgbClr val="000000"/>
                </a:solidFill>
                <a:latin typeface="Calibri" panose="020F0502020204030204" pitchFamily="34" charset="0"/>
              </a:rPr>
              <a:t> klystrons</a:t>
            </a:r>
          </a:p>
          <a:p>
            <a:r>
              <a:rPr lang="en-US" altLang="en-US" sz="1600" dirty="0">
                <a:solidFill>
                  <a:srgbClr val="000000"/>
                </a:solidFill>
                <a:latin typeface="Calibri" panose="020F0502020204030204" pitchFamily="34" charset="0"/>
              </a:rPr>
              <a:t>200</a:t>
            </a:r>
            <a:r>
              <a:rPr lang="en-US" altLang="en-US" sz="1600" b="0" dirty="0">
                <a:solidFill>
                  <a:srgbClr val="000000"/>
                </a:solidFill>
                <a:latin typeface="Calibri" panose="020F0502020204030204" pitchFamily="34" charset="0"/>
              </a:rPr>
              <a:t> </a:t>
            </a:r>
            <a:r>
              <a:rPr lang="en-US" altLang="en-US" sz="1600" dirty="0">
                <a:solidFill>
                  <a:srgbClr val="000000"/>
                </a:solidFill>
                <a:latin typeface="Calibri" panose="020F0502020204030204" pitchFamily="34" charset="0"/>
              </a:rPr>
              <a:t>k</a:t>
            </a:r>
            <a:r>
              <a:rPr lang="en-US" altLang="en-US" sz="1600" b="0" dirty="0">
                <a:solidFill>
                  <a:srgbClr val="000000"/>
                </a:solidFill>
                <a:latin typeface="Calibri" panose="020F0502020204030204" pitchFamily="34" charset="0"/>
              </a:rPr>
              <a:t>W</a:t>
            </a:r>
          </a:p>
          <a:p>
            <a:r>
              <a:rPr lang="en-US" altLang="en-US" sz="1600" dirty="0">
                <a:solidFill>
                  <a:srgbClr val="000000"/>
                </a:solidFill>
                <a:latin typeface="Calibri" panose="020F0502020204030204" pitchFamily="34" charset="0"/>
              </a:rPr>
              <a:t>4</a:t>
            </a:r>
            <a:r>
              <a:rPr lang="en-US" altLang="en-US" sz="1600" b="0" dirty="0">
                <a:solidFill>
                  <a:srgbClr val="000000"/>
                </a:solidFill>
                <a:latin typeface="Calibri" panose="020F0502020204030204" pitchFamily="34" charset="0"/>
              </a:rPr>
              <a:t> EMQ</a:t>
            </a:r>
          </a:p>
        </p:txBody>
      </p:sp>
      <p:sp>
        <p:nvSpPr>
          <p:cNvPr id="19" name="Text Box 17">
            <a:extLst>
              <a:ext uri="{FF2B5EF4-FFF2-40B4-BE49-F238E27FC236}">
                <a16:creationId xmlns:a16="http://schemas.microsoft.com/office/drawing/2014/main" id="{60949FC2-2826-404B-970E-CCC0A3610D50}"/>
              </a:ext>
            </a:extLst>
          </p:cNvPr>
          <p:cNvSpPr txBox="1">
            <a:spLocks noChangeArrowheads="1"/>
          </p:cNvSpPr>
          <p:nvPr/>
        </p:nvSpPr>
        <p:spPr bwMode="auto">
          <a:xfrm>
            <a:off x="3657600" y="4572000"/>
            <a:ext cx="2209800" cy="830997"/>
          </a:xfrm>
          <a:prstGeom prst="rect">
            <a:avLst/>
          </a:prstGeom>
          <a:noFill/>
          <a:ln w="12700">
            <a:solidFill>
              <a:schemeClr val="tx1"/>
            </a:solidFill>
            <a:miter lim="800000"/>
            <a:headEnd type="none" w="sm" len="sm"/>
            <a:tailEnd type="none" w="sm" len="sm"/>
          </a:ln>
          <a:effectLst/>
          <a:extLst>
            <a:ext uri="{909E8E84-426E-40DD-AFC4-6F175D3DCCD1}">
              <a14:hiddenFill xmlns:a14="http://schemas.microsoft.com/office/drawing/2010/main">
                <a:solidFill>
                  <a:srgbClr val="66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600" b="0" dirty="0">
                <a:solidFill>
                  <a:srgbClr val="000000"/>
                </a:solidFill>
                <a:latin typeface="Calibri" panose="020F0502020204030204" pitchFamily="34" charset="0"/>
              </a:rPr>
              <a:t>Duty cycle:</a:t>
            </a:r>
          </a:p>
          <a:p>
            <a:r>
              <a:rPr lang="en-US" altLang="en-US" sz="1600" b="0" dirty="0">
                <a:solidFill>
                  <a:srgbClr val="000000"/>
                </a:solidFill>
                <a:latin typeface="Calibri" panose="020F0502020204030204" pitchFamily="34" charset="0"/>
              </a:rPr>
              <a:t>0.5% RF</a:t>
            </a:r>
          </a:p>
          <a:p>
            <a:r>
              <a:rPr lang="en-US" altLang="en-US" sz="1600" dirty="0">
                <a:solidFill>
                  <a:srgbClr val="000000"/>
                </a:solidFill>
                <a:latin typeface="Calibri" panose="020F0502020204030204" pitchFamily="34" charset="0"/>
              </a:rPr>
              <a:t>0.04% beam</a:t>
            </a:r>
            <a:r>
              <a:rPr lang="en-US" altLang="en-US" sz="1600" b="0" dirty="0">
                <a:solidFill>
                  <a:srgbClr val="000000"/>
                </a:solidFill>
                <a:latin typeface="Calibri" panose="020F0502020204030204" pitchFamily="34" charset="0"/>
              </a:rPr>
              <a:t> </a:t>
            </a:r>
          </a:p>
        </p:txBody>
      </p:sp>
      <p:sp>
        <p:nvSpPr>
          <p:cNvPr id="20" name="Text Box 18">
            <a:extLst>
              <a:ext uri="{FF2B5EF4-FFF2-40B4-BE49-F238E27FC236}">
                <a16:creationId xmlns:a16="http://schemas.microsoft.com/office/drawing/2014/main" id="{B3018674-EE26-4FC6-A0EC-9E123144148C}"/>
              </a:ext>
            </a:extLst>
          </p:cNvPr>
          <p:cNvSpPr txBox="1">
            <a:spLocks noChangeArrowheads="1"/>
          </p:cNvSpPr>
          <p:nvPr/>
        </p:nvSpPr>
        <p:spPr bwMode="auto">
          <a:xfrm>
            <a:off x="6096000" y="4572000"/>
            <a:ext cx="2667000" cy="838200"/>
          </a:xfrm>
          <a:prstGeom prst="rect">
            <a:avLst/>
          </a:prstGeom>
          <a:noFill/>
          <a:ln w="12700">
            <a:solidFill>
              <a:schemeClr val="tx1"/>
            </a:solidFill>
            <a:miter lim="800000"/>
            <a:headEnd type="none" w="sm" len="sm"/>
            <a:tailEnd type="none" w="sm" len="sm"/>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600" dirty="0">
                <a:solidFill>
                  <a:srgbClr val="000000"/>
                </a:solidFill>
                <a:latin typeface="Calibri" panose="020F0502020204030204" pitchFamily="34" charset="0"/>
              </a:rPr>
              <a:t>3</a:t>
            </a:r>
            <a:r>
              <a:rPr lang="en-US" altLang="en-US" sz="1600" b="0" dirty="0">
                <a:solidFill>
                  <a:srgbClr val="000000"/>
                </a:solidFill>
                <a:latin typeface="Calibri" panose="020F0502020204030204" pitchFamily="34" charset="0"/>
              </a:rPr>
              <a:t> different structures</a:t>
            </a:r>
          </a:p>
          <a:p>
            <a:r>
              <a:rPr lang="en-US" altLang="en-US" sz="1600" b="0" dirty="0">
                <a:solidFill>
                  <a:srgbClr val="000000"/>
                </a:solidFill>
                <a:latin typeface="Calibri" panose="020F0502020204030204" pitchFamily="34" charset="0"/>
              </a:rPr>
              <a:t> (RFQ, DTL, </a:t>
            </a:r>
            <a:r>
              <a:rPr lang="en-US" altLang="en-US" sz="1600" dirty="0">
                <a:solidFill>
                  <a:srgbClr val="000000"/>
                </a:solidFill>
                <a:latin typeface="Calibri" panose="020F0502020204030204" pitchFamily="34" charset="0"/>
              </a:rPr>
              <a:t>SCCL</a:t>
            </a:r>
            <a:r>
              <a:rPr lang="en-US" altLang="en-US" sz="1600" b="0" dirty="0">
                <a:solidFill>
                  <a:srgbClr val="000000"/>
                </a:solidFill>
                <a:latin typeface="Calibri" panose="020F0502020204030204" pitchFamily="34" charset="0"/>
              </a:rPr>
              <a:t>) </a:t>
            </a:r>
          </a:p>
          <a:p>
            <a:r>
              <a:rPr lang="en-US" altLang="en-US" sz="1600" b="0" dirty="0">
                <a:solidFill>
                  <a:srgbClr val="000000"/>
                </a:solidFill>
                <a:latin typeface="Calibri" panose="020F0502020204030204" pitchFamily="34" charset="0"/>
              </a:rPr>
              <a:t>2 frequencies</a:t>
            </a:r>
          </a:p>
        </p:txBody>
      </p:sp>
      <p:sp>
        <p:nvSpPr>
          <p:cNvPr id="21" name="Text Box 19">
            <a:extLst>
              <a:ext uri="{FF2B5EF4-FFF2-40B4-BE49-F238E27FC236}">
                <a16:creationId xmlns:a16="http://schemas.microsoft.com/office/drawing/2014/main" id="{F6259C65-8EDF-40A8-AF24-AE9A204BB8DF}"/>
              </a:ext>
            </a:extLst>
          </p:cNvPr>
          <p:cNvSpPr txBox="1">
            <a:spLocks noChangeArrowheads="1"/>
          </p:cNvSpPr>
          <p:nvPr/>
        </p:nvSpPr>
        <p:spPr bwMode="auto">
          <a:xfrm>
            <a:off x="381000" y="4795174"/>
            <a:ext cx="2872740" cy="1200329"/>
          </a:xfrm>
          <a:prstGeom prst="rect">
            <a:avLst/>
          </a:prstGeom>
          <a:ln>
            <a:solidFill>
              <a:schemeClr val="tx1"/>
            </a:solidFill>
            <a:headEnd type="none" w="sm" len="sm"/>
            <a:tailEnd type="none" w="sm" len="sm"/>
          </a:ln>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en-US" altLang="en-US" dirty="0">
                <a:solidFill>
                  <a:schemeClr val="tx1"/>
                </a:solidFill>
                <a:latin typeface="Calibri" panose="020F0502020204030204" pitchFamily="34" charset="0"/>
              </a:rPr>
              <a:t>Total Linac:  145 m</a:t>
            </a:r>
          </a:p>
          <a:p>
            <a:pPr algn="ctr"/>
            <a:r>
              <a:rPr lang="en-US" altLang="en-US" dirty="0">
                <a:solidFill>
                  <a:schemeClr val="tx1"/>
                </a:solidFill>
                <a:latin typeface="Calibri" panose="020F0502020204030204" pitchFamily="34" charset="0"/>
              </a:rPr>
              <a:t>5 Triodes </a:t>
            </a:r>
          </a:p>
          <a:p>
            <a:pPr algn="ctr"/>
            <a:r>
              <a:rPr lang="en-US" altLang="en-US" dirty="0">
                <a:solidFill>
                  <a:schemeClr val="tx1"/>
                </a:solidFill>
                <a:latin typeface="Calibri" panose="020F0502020204030204" pitchFamily="34" charset="0"/>
              </a:rPr>
              <a:t>10 klystrons</a:t>
            </a:r>
          </a:p>
        </p:txBody>
      </p:sp>
      <p:sp>
        <p:nvSpPr>
          <p:cNvPr id="22" name="Line 20">
            <a:extLst>
              <a:ext uri="{FF2B5EF4-FFF2-40B4-BE49-F238E27FC236}">
                <a16:creationId xmlns:a16="http://schemas.microsoft.com/office/drawing/2014/main" id="{44611D8B-8FD0-4DFC-9D90-5E9F9B8F4D5C}"/>
              </a:ext>
            </a:extLst>
          </p:cNvPr>
          <p:cNvSpPr>
            <a:spLocks noChangeShapeType="1"/>
          </p:cNvSpPr>
          <p:nvPr/>
        </p:nvSpPr>
        <p:spPr bwMode="auto">
          <a:xfrm>
            <a:off x="3348844" y="2105025"/>
            <a:ext cx="360073" cy="0"/>
          </a:xfrm>
          <a:prstGeom prst="line">
            <a:avLst/>
          </a:prstGeom>
          <a:noFill/>
          <a:ln w="28575">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Line 21">
            <a:extLst>
              <a:ext uri="{FF2B5EF4-FFF2-40B4-BE49-F238E27FC236}">
                <a16:creationId xmlns:a16="http://schemas.microsoft.com/office/drawing/2014/main" id="{3DE75A6B-17F3-475A-A09A-662D77CC644E}"/>
              </a:ext>
            </a:extLst>
          </p:cNvPr>
          <p:cNvSpPr>
            <a:spLocks noChangeShapeType="1"/>
          </p:cNvSpPr>
          <p:nvPr/>
        </p:nvSpPr>
        <p:spPr bwMode="auto">
          <a:xfrm>
            <a:off x="4876800" y="2109787"/>
            <a:ext cx="203717" cy="0"/>
          </a:xfrm>
          <a:prstGeom prst="line">
            <a:avLst/>
          </a:prstGeom>
          <a:noFill/>
          <a:ln w="28575">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 name="Line 22">
            <a:extLst>
              <a:ext uri="{FF2B5EF4-FFF2-40B4-BE49-F238E27FC236}">
                <a16:creationId xmlns:a16="http://schemas.microsoft.com/office/drawing/2014/main" id="{9E5C181D-7FEA-48FE-87C9-0F55081D8363}"/>
              </a:ext>
            </a:extLst>
          </p:cNvPr>
          <p:cNvSpPr>
            <a:spLocks noChangeShapeType="1"/>
          </p:cNvSpPr>
          <p:nvPr/>
        </p:nvSpPr>
        <p:spPr bwMode="auto">
          <a:xfrm>
            <a:off x="6833117" y="2109787"/>
            <a:ext cx="76200" cy="0"/>
          </a:xfrm>
          <a:prstGeom prst="line">
            <a:avLst/>
          </a:prstGeom>
          <a:noFill/>
          <a:ln w="28575">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Text Box 23">
            <a:extLst>
              <a:ext uri="{FF2B5EF4-FFF2-40B4-BE49-F238E27FC236}">
                <a16:creationId xmlns:a16="http://schemas.microsoft.com/office/drawing/2014/main" id="{D7BB34D0-E3DF-4FCA-86AD-37B0F0601CC0}"/>
              </a:ext>
            </a:extLst>
          </p:cNvPr>
          <p:cNvSpPr txBox="1">
            <a:spLocks noChangeArrowheads="1"/>
          </p:cNvSpPr>
          <p:nvPr/>
        </p:nvSpPr>
        <p:spPr bwMode="auto">
          <a:xfrm>
            <a:off x="4550153" y="5453955"/>
            <a:ext cx="2667000" cy="584775"/>
          </a:xfrm>
          <a:prstGeom prst="rect">
            <a:avLst/>
          </a:prstGeom>
          <a:noFill/>
          <a:ln w="12700">
            <a:solidFill>
              <a:schemeClr val="tx1"/>
            </a:solidFill>
            <a:miter lim="800000"/>
            <a:headEnd type="none" w="sm" len="sm"/>
            <a:tailEnd type="none" w="sm" len="sm"/>
          </a:ln>
          <a:effectLst/>
          <a:extLst>
            <a:ext uri="{909E8E84-426E-40DD-AFC4-6F175D3DCCD1}">
              <a14:hiddenFill xmlns:a14="http://schemas.microsoft.com/office/drawing/2010/main">
                <a:solidFill>
                  <a:srgbClr val="66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600" b="0" dirty="0">
                <a:solidFill>
                  <a:srgbClr val="000000"/>
                </a:solidFill>
                <a:latin typeface="Calibri" panose="020F0502020204030204" pitchFamily="34" charset="0"/>
              </a:rPr>
              <a:t>Beam current: </a:t>
            </a:r>
          </a:p>
          <a:p>
            <a:r>
              <a:rPr lang="en-US" altLang="en-US" sz="1600" dirty="0">
                <a:solidFill>
                  <a:srgbClr val="000000"/>
                </a:solidFill>
                <a:latin typeface="Calibri" panose="020F0502020204030204" pitchFamily="34" charset="0"/>
              </a:rPr>
              <a:t>25</a:t>
            </a:r>
            <a:r>
              <a:rPr lang="en-US" altLang="en-US" sz="1600" b="0" dirty="0">
                <a:solidFill>
                  <a:srgbClr val="000000"/>
                </a:solidFill>
                <a:latin typeface="Calibri" panose="020F0502020204030204" pitchFamily="34" charset="0"/>
              </a:rPr>
              <a:t> mA (avg. in pulse)</a:t>
            </a:r>
          </a:p>
        </p:txBody>
      </p:sp>
      <p:sp>
        <p:nvSpPr>
          <p:cNvPr id="26" name="Line 25">
            <a:extLst>
              <a:ext uri="{FF2B5EF4-FFF2-40B4-BE49-F238E27FC236}">
                <a16:creationId xmlns:a16="http://schemas.microsoft.com/office/drawing/2014/main" id="{70472E91-40FD-414C-8F1A-B04B7B7A50FE}"/>
              </a:ext>
            </a:extLst>
          </p:cNvPr>
          <p:cNvSpPr>
            <a:spLocks noChangeShapeType="1"/>
          </p:cNvSpPr>
          <p:nvPr/>
        </p:nvSpPr>
        <p:spPr bwMode="auto">
          <a:xfrm>
            <a:off x="1822967" y="2105025"/>
            <a:ext cx="459489" cy="4762"/>
          </a:xfrm>
          <a:prstGeom prst="line">
            <a:avLst/>
          </a:prstGeom>
          <a:noFill/>
          <a:ln w="28575">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 name="Text Box 26">
            <a:extLst>
              <a:ext uri="{FF2B5EF4-FFF2-40B4-BE49-F238E27FC236}">
                <a16:creationId xmlns:a16="http://schemas.microsoft.com/office/drawing/2014/main" id="{79E91D12-E676-4820-B202-6A5CAA4C031C}"/>
              </a:ext>
            </a:extLst>
          </p:cNvPr>
          <p:cNvSpPr txBox="1">
            <a:spLocks noChangeArrowheads="1"/>
          </p:cNvSpPr>
          <p:nvPr/>
        </p:nvSpPr>
        <p:spPr bwMode="auto">
          <a:xfrm>
            <a:off x="1206500" y="1828800"/>
            <a:ext cx="792162" cy="377825"/>
          </a:xfrm>
          <a:prstGeom prst="rect">
            <a:avLst/>
          </a:prstGeom>
          <a:ln>
            <a:headEnd type="none" w="sm" len="sm"/>
            <a:tailEnd type="none" w="sm" len="sm"/>
          </a:ln>
        </p:spPr>
        <p:style>
          <a:lnRef idx="1">
            <a:schemeClr val="accent3"/>
          </a:lnRef>
          <a:fillRef idx="3">
            <a:schemeClr val="accent3"/>
          </a:fillRef>
          <a:effectRef idx="2">
            <a:schemeClr val="accent3"/>
          </a:effectRef>
          <a:fontRef idx="minor">
            <a:schemeClr val="lt1"/>
          </a:fontRef>
        </p:style>
        <p:txBody>
          <a:bodyPr>
            <a:spAutoFit/>
          </a:bodyPr>
          <a:lstStyle/>
          <a:p>
            <a:r>
              <a:rPr lang="en-US" altLang="en-US" sz="1800">
                <a:solidFill>
                  <a:srgbClr val="000000"/>
                </a:solidFill>
              </a:rPr>
              <a:t>RFQ</a:t>
            </a:r>
          </a:p>
        </p:txBody>
      </p:sp>
      <p:sp>
        <p:nvSpPr>
          <p:cNvPr id="28" name="Text Box 28">
            <a:extLst>
              <a:ext uri="{FF2B5EF4-FFF2-40B4-BE49-F238E27FC236}">
                <a16:creationId xmlns:a16="http://schemas.microsoft.com/office/drawing/2014/main" id="{6874EFFF-8117-448C-BDD1-D297858CFF2B}"/>
              </a:ext>
            </a:extLst>
          </p:cNvPr>
          <p:cNvSpPr txBox="1">
            <a:spLocks noChangeArrowheads="1"/>
          </p:cNvSpPr>
          <p:nvPr/>
        </p:nvSpPr>
        <p:spPr bwMode="auto">
          <a:xfrm>
            <a:off x="1244184" y="2377440"/>
            <a:ext cx="1205779" cy="2057400"/>
          </a:xfrm>
          <a:prstGeom prst="rect">
            <a:avLst/>
          </a:prstGeom>
          <a:ln>
            <a:headEnd type="none" w="sm" len="sm"/>
            <a:tailEnd type="none" w="sm" len="sm"/>
          </a:ln>
        </p:spPr>
        <p:style>
          <a:lnRef idx="2">
            <a:schemeClr val="accent3"/>
          </a:lnRef>
          <a:fillRef idx="1">
            <a:schemeClr val="lt1"/>
          </a:fillRef>
          <a:effectRef idx="0">
            <a:schemeClr val="accent3"/>
          </a:effectRef>
          <a:fontRef idx="minor">
            <a:schemeClr val="dk1"/>
          </a:fontRef>
        </p:style>
        <p:txBody>
          <a:bodyPr wrap="none">
            <a:spAutoFit/>
          </a:bodyPr>
          <a:lstStyle/>
          <a:p>
            <a:r>
              <a:rPr lang="en-US" altLang="en-US" sz="1600" b="1" dirty="0">
                <a:solidFill>
                  <a:srgbClr val="000000"/>
                </a:solidFill>
                <a:latin typeface="Calibri" panose="020F0502020204030204" pitchFamily="34" charset="0"/>
              </a:rPr>
              <a:t>Radio </a:t>
            </a:r>
          </a:p>
          <a:p>
            <a:r>
              <a:rPr lang="en-US" altLang="en-US" sz="1600" b="1" dirty="0">
                <a:solidFill>
                  <a:srgbClr val="000000"/>
                </a:solidFill>
                <a:latin typeface="Calibri" panose="020F0502020204030204" pitchFamily="34" charset="0"/>
              </a:rPr>
              <a:t>Frequency</a:t>
            </a:r>
          </a:p>
          <a:p>
            <a:r>
              <a:rPr lang="en-US" altLang="en-US" sz="1600" b="1" dirty="0">
                <a:solidFill>
                  <a:srgbClr val="000000"/>
                </a:solidFill>
                <a:latin typeface="Calibri" panose="020F0502020204030204" pitchFamily="34" charset="0"/>
              </a:rPr>
              <a:t>Quadrupole</a:t>
            </a:r>
          </a:p>
          <a:p>
            <a:r>
              <a:rPr lang="en-US" altLang="en-US" sz="1600" dirty="0">
                <a:solidFill>
                  <a:srgbClr val="000000"/>
                </a:solidFill>
                <a:latin typeface="Calibri" panose="020F0502020204030204" pitchFamily="34" charset="0"/>
              </a:rPr>
              <a:t>201.24</a:t>
            </a:r>
            <a:r>
              <a:rPr lang="en-US" altLang="en-US" sz="1600" b="0" dirty="0">
                <a:solidFill>
                  <a:srgbClr val="000000"/>
                </a:solidFill>
                <a:latin typeface="Calibri" panose="020F0502020204030204" pitchFamily="34" charset="0"/>
              </a:rPr>
              <a:t> MHz</a:t>
            </a:r>
          </a:p>
          <a:p>
            <a:r>
              <a:rPr lang="en-US" altLang="en-US" sz="1600" dirty="0">
                <a:solidFill>
                  <a:srgbClr val="000000"/>
                </a:solidFill>
                <a:latin typeface="Calibri" panose="020F0502020204030204" pitchFamily="34" charset="0"/>
              </a:rPr>
              <a:t>1.2</a:t>
            </a:r>
            <a:r>
              <a:rPr lang="en-US" altLang="en-US" sz="1600" b="0" dirty="0">
                <a:solidFill>
                  <a:srgbClr val="000000"/>
                </a:solidFill>
                <a:latin typeface="Calibri" panose="020F0502020204030204" pitchFamily="34" charset="0"/>
              </a:rPr>
              <a:t> m</a:t>
            </a:r>
          </a:p>
          <a:p>
            <a:r>
              <a:rPr lang="en-US" altLang="en-US" sz="1600" b="0" dirty="0">
                <a:solidFill>
                  <a:srgbClr val="000000"/>
                </a:solidFill>
                <a:latin typeface="Calibri" panose="020F0502020204030204" pitchFamily="34" charset="0"/>
              </a:rPr>
              <a:t>1 </a:t>
            </a:r>
            <a:r>
              <a:rPr lang="en-US" altLang="en-US" sz="1600" dirty="0" err="1">
                <a:solidFill>
                  <a:srgbClr val="000000"/>
                </a:solidFill>
                <a:latin typeface="Calibri" panose="020F0502020204030204" pitchFamily="34" charset="0"/>
              </a:rPr>
              <a:t>Tetrode</a:t>
            </a:r>
            <a:endParaRPr lang="en-US" altLang="en-US" sz="1600" b="0" dirty="0">
              <a:solidFill>
                <a:srgbClr val="000000"/>
              </a:solidFill>
              <a:latin typeface="Calibri" panose="020F0502020204030204" pitchFamily="34" charset="0"/>
            </a:endParaRPr>
          </a:p>
          <a:p>
            <a:r>
              <a:rPr lang="en-US" altLang="en-US" sz="1600" dirty="0">
                <a:solidFill>
                  <a:srgbClr val="000000"/>
                </a:solidFill>
                <a:latin typeface="Calibri" panose="020F0502020204030204" pitchFamily="34" charset="0"/>
              </a:rPr>
              <a:t>175 kW</a:t>
            </a:r>
            <a:endParaRPr lang="en-US" altLang="en-US" sz="1600" b="0" dirty="0">
              <a:solidFill>
                <a:srgbClr val="000000"/>
              </a:solidFill>
              <a:latin typeface="Calibri" panose="020F0502020204030204" pitchFamily="34" charset="0"/>
            </a:endParaRPr>
          </a:p>
        </p:txBody>
      </p:sp>
      <p:sp>
        <p:nvSpPr>
          <p:cNvPr id="29" name="Text Box 29">
            <a:extLst>
              <a:ext uri="{FF2B5EF4-FFF2-40B4-BE49-F238E27FC236}">
                <a16:creationId xmlns:a16="http://schemas.microsoft.com/office/drawing/2014/main" id="{07FDB68C-EBBE-48B3-BB33-D5509FE1F70A}"/>
              </a:ext>
            </a:extLst>
          </p:cNvPr>
          <p:cNvSpPr txBox="1">
            <a:spLocks noChangeArrowheads="1"/>
          </p:cNvSpPr>
          <p:nvPr/>
        </p:nvSpPr>
        <p:spPr bwMode="auto">
          <a:xfrm>
            <a:off x="203717" y="1828800"/>
            <a:ext cx="720725" cy="377825"/>
          </a:xfrm>
          <a:prstGeom prst="rect">
            <a:avLst/>
          </a:prstGeom>
          <a:ln>
            <a:headEnd type="none" w="sm" len="sm"/>
            <a:tailEnd type="none" w="sm" len="sm"/>
          </a:ln>
        </p:spPr>
        <p:style>
          <a:lnRef idx="1">
            <a:schemeClr val="accent3"/>
          </a:lnRef>
          <a:fillRef idx="3">
            <a:schemeClr val="accent3"/>
          </a:fillRef>
          <a:effectRef idx="2">
            <a:schemeClr val="accent3"/>
          </a:effectRef>
          <a:fontRef idx="minor">
            <a:schemeClr val="lt1"/>
          </a:fontRef>
        </p:style>
        <p:txBody>
          <a:bodyPr>
            <a:spAutoFit/>
          </a:bodyPr>
          <a:lstStyle/>
          <a:p>
            <a:r>
              <a:rPr lang="en-US" altLang="en-US" sz="1800" dirty="0">
                <a:solidFill>
                  <a:srgbClr val="000000"/>
                </a:solidFill>
              </a:rPr>
              <a:t>H-</a:t>
            </a:r>
          </a:p>
        </p:txBody>
      </p:sp>
      <p:sp>
        <p:nvSpPr>
          <p:cNvPr id="30" name="Text Box 30">
            <a:extLst>
              <a:ext uri="{FF2B5EF4-FFF2-40B4-BE49-F238E27FC236}">
                <a16:creationId xmlns:a16="http://schemas.microsoft.com/office/drawing/2014/main" id="{B2D40F12-C9BE-435E-8426-58F336E31ACB}"/>
              </a:ext>
            </a:extLst>
          </p:cNvPr>
          <p:cNvSpPr txBox="1">
            <a:spLocks noChangeArrowheads="1"/>
          </p:cNvSpPr>
          <p:nvPr/>
        </p:nvSpPr>
        <p:spPr bwMode="auto">
          <a:xfrm>
            <a:off x="1622425" y="1373372"/>
            <a:ext cx="879343" cy="36933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dirty="0">
                <a:solidFill>
                  <a:srgbClr val="000000"/>
                </a:solidFill>
                <a:latin typeface="Calibri" panose="020F0502020204030204" pitchFamily="34" charset="0"/>
              </a:rPr>
              <a:t>750keV</a:t>
            </a:r>
          </a:p>
        </p:txBody>
      </p:sp>
      <p:sp>
        <p:nvSpPr>
          <p:cNvPr id="31" name="Text Box 31">
            <a:extLst>
              <a:ext uri="{FF2B5EF4-FFF2-40B4-BE49-F238E27FC236}">
                <a16:creationId xmlns:a16="http://schemas.microsoft.com/office/drawing/2014/main" id="{00058B82-9BA3-43C8-9C0E-B72D7B78AE3D}"/>
              </a:ext>
            </a:extLst>
          </p:cNvPr>
          <p:cNvSpPr txBox="1">
            <a:spLocks noChangeArrowheads="1"/>
          </p:cNvSpPr>
          <p:nvPr/>
        </p:nvSpPr>
        <p:spPr bwMode="auto">
          <a:xfrm>
            <a:off x="685800" y="1373372"/>
            <a:ext cx="762325" cy="36933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dirty="0">
                <a:solidFill>
                  <a:srgbClr val="000000"/>
                </a:solidFill>
                <a:latin typeface="Calibri" panose="020F0502020204030204" pitchFamily="34" charset="0"/>
              </a:rPr>
              <a:t>35keV</a:t>
            </a:r>
          </a:p>
        </p:txBody>
      </p:sp>
      <p:sp>
        <p:nvSpPr>
          <p:cNvPr id="32" name="Line 32">
            <a:extLst>
              <a:ext uri="{FF2B5EF4-FFF2-40B4-BE49-F238E27FC236}">
                <a16:creationId xmlns:a16="http://schemas.microsoft.com/office/drawing/2014/main" id="{5AE9CF28-F9D7-4783-8C7E-6396410C1BAE}"/>
              </a:ext>
            </a:extLst>
          </p:cNvPr>
          <p:cNvSpPr>
            <a:spLocks noChangeShapeType="1"/>
          </p:cNvSpPr>
          <p:nvPr/>
        </p:nvSpPr>
        <p:spPr bwMode="auto">
          <a:xfrm>
            <a:off x="967305" y="1631950"/>
            <a:ext cx="0" cy="239712"/>
          </a:xfrm>
          <a:prstGeom prst="line">
            <a:avLst/>
          </a:prstGeom>
          <a:noFill/>
          <a:ln w="12700">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 name="Line 33">
            <a:extLst>
              <a:ext uri="{FF2B5EF4-FFF2-40B4-BE49-F238E27FC236}">
                <a16:creationId xmlns:a16="http://schemas.microsoft.com/office/drawing/2014/main" id="{AB3620B2-A725-44D7-9AB7-6DEA5003871B}"/>
              </a:ext>
            </a:extLst>
          </p:cNvPr>
          <p:cNvSpPr>
            <a:spLocks noChangeShapeType="1"/>
          </p:cNvSpPr>
          <p:nvPr/>
        </p:nvSpPr>
        <p:spPr bwMode="auto">
          <a:xfrm>
            <a:off x="2038867" y="1631950"/>
            <a:ext cx="0" cy="239712"/>
          </a:xfrm>
          <a:prstGeom prst="line">
            <a:avLst/>
          </a:prstGeom>
          <a:noFill/>
          <a:ln w="12700">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 name="Text Box 34">
            <a:extLst>
              <a:ext uri="{FF2B5EF4-FFF2-40B4-BE49-F238E27FC236}">
                <a16:creationId xmlns:a16="http://schemas.microsoft.com/office/drawing/2014/main" id="{2AB770A9-33AD-42F2-8BF6-8EF60F10FA4E}"/>
              </a:ext>
            </a:extLst>
          </p:cNvPr>
          <p:cNvSpPr txBox="1">
            <a:spLocks noChangeArrowheads="1"/>
          </p:cNvSpPr>
          <p:nvPr/>
        </p:nvSpPr>
        <p:spPr bwMode="auto">
          <a:xfrm>
            <a:off x="76200" y="2377439"/>
            <a:ext cx="1118117" cy="2057400"/>
          </a:xfrm>
          <a:prstGeom prst="rect">
            <a:avLst/>
          </a:prstGeom>
          <a:ln>
            <a:headEnd type="none" w="sm" len="sm"/>
            <a:tailEnd type="none" w="sm" len="sm"/>
          </a:ln>
        </p:spPr>
        <p:style>
          <a:lnRef idx="2">
            <a:schemeClr val="accent3"/>
          </a:lnRef>
          <a:fillRef idx="1">
            <a:schemeClr val="lt1"/>
          </a:fillRef>
          <a:effectRef idx="0">
            <a:schemeClr val="accent3"/>
          </a:effectRef>
          <a:fontRef idx="minor">
            <a:schemeClr val="dk1"/>
          </a:fontRef>
        </p:style>
        <p:txBody>
          <a:bodyPr wrap="square">
            <a:spAutoFit/>
          </a:bodyPr>
          <a:lstStyle/>
          <a:p>
            <a:r>
              <a:rPr lang="en-US" altLang="en-US" sz="1600" b="1" dirty="0">
                <a:solidFill>
                  <a:srgbClr val="000000"/>
                </a:solidFill>
                <a:latin typeface="Calibri" panose="020F0502020204030204" pitchFamily="34" charset="0"/>
              </a:rPr>
              <a:t>magnetron ion</a:t>
            </a:r>
          </a:p>
          <a:p>
            <a:r>
              <a:rPr lang="en-US" altLang="en-US" sz="1600" b="1" dirty="0">
                <a:solidFill>
                  <a:srgbClr val="000000"/>
                </a:solidFill>
                <a:latin typeface="Calibri" panose="020F0502020204030204" pitchFamily="34" charset="0"/>
              </a:rPr>
              <a:t>source</a:t>
            </a:r>
            <a:endParaRPr lang="en-US" altLang="en-US" sz="1600" b="0" dirty="0">
              <a:solidFill>
                <a:srgbClr val="000000"/>
              </a:solidFill>
              <a:latin typeface="Calibri" panose="020F0502020204030204" pitchFamily="34" charset="0"/>
            </a:endParaRPr>
          </a:p>
          <a:p>
            <a:r>
              <a:rPr lang="en-US" altLang="en-US" sz="1600" b="0" dirty="0">
                <a:solidFill>
                  <a:srgbClr val="000000"/>
                </a:solidFill>
                <a:latin typeface="Calibri" panose="020F0502020204030204" pitchFamily="34" charset="0"/>
              </a:rPr>
              <a:t>35 kV</a:t>
            </a:r>
          </a:p>
          <a:p>
            <a:r>
              <a:rPr lang="en-US" altLang="en-US" sz="1600" dirty="0">
                <a:solidFill>
                  <a:srgbClr val="000000"/>
                </a:solidFill>
                <a:latin typeface="Calibri" panose="020F0502020204030204" pitchFamily="34" charset="0"/>
              </a:rPr>
              <a:t>e</a:t>
            </a:r>
            <a:r>
              <a:rPr lang="en-US" altLang="en-US" sz="1600" b="0" dirty="0">
                <a:solidFill>
                  <a:srgbClr val="000000"/>
                </a:solidFill>
                <a:latin typeface="Calibri" panose="020F0502020204030204" pitchFamily="34" charset="0"/>
              </a:rPr>
              <a:t>xtrac</a:t>
            </a:r>
            <a:r>
              <a:rPr lang="en-US" altLang="en-US" sz="1600" dirty="0">
                <a:solidFill>
                  <a:srgbClr val="000000"/>
                </a:solidFill>
                <a:latin typeface="Calibri" panose="020F0502020204030204" pitchFamily="34" charset="0"/>
              </a:rPr>
              <a:t>tor</a:t>
            </a:r>
            <a:endParaRPr lang="en-US" altLang="en-US" sz="1600" b="0" dirty="0">
              <a:solidFill>
                <a:srgbClr val="000000"/>
              </a:solidFill>
              <a:latin typeface="Calibri" panose="020F0502020204030204" pitchFamily="34" charset="0"/>
            </a:endParaRPr>
          </a:p>
          <a:p>
            <a:endParaRPr lang="en-US" altLang="en-US" sz="1600" b="0" dirty="0">
              <a:solidFill>
                <a:srgbClr val="000000"/>
              </a:solidFill>
              <a:latin typeface="Comic Sans MS" pitchFamily="66" charset="0"/>
            </a:endParaRPr>
          </a:p>
        </p:txBody>
      </p:sp>
      <p:sp>
        <p:nvSpPr>
          <p:cNvPr id="36" name="Text Box 26">
            <a:extLst>
              <a:ext uri="{FF2B5EF4-FFF2-40B4-BE49-F238E27FC236}">
                <a16:creationId xmlns:a16="http://schemas.microsoft.com/office/drawing/2014/main" id="{10BBBA5A-E793-4EBB-BC62-BF331A18DA91}"/>
              </a:ext>
            </a:extLst>
          </p:cNvPr>
          <p:cNvSpPr txBox="1">
            <a:spLocks noChangeArrowheads="1"/>
          </p:cNvSpPr>
          <p:nvPr/>
        </p:nvSpPr>
        <p:spPr bwMode="auto">
          <a:xfrm>
            <a:off x="2282456" y="1828800"/>
            <a:ext cx="1066388" cy="369332"/>
          </a:xfrm>
          <a:prstGeom prst="rect">
            <a:avLst/>
          </a:prstGeom>
          <a:ln>
            <a:headEnd type="none" w="sm" len="sm"/>
            <a:tailEnd type="none" w="sm" len="sm"/>
          </a:ln>
        </p:spPr>
        <p:style>
          <a:lnRef idx="1">
            <a:schemeClr val="accent3"/>
          </a:lnRef>
          <a:fillRef idx="3">
            <a:schemeClr val="accent3"/>
          </a:fillRef>
          <a:effectRef idx="2">
            <a:schemeClr val="accent3"/>
          </a:effectRef>
          <a:fontRef idx="minor">
            <a:schemeClr val="lt1"/>
          </a:fontRef>
        </p:style>
        <p:txBody>
          <a:bodyPr wrap="square">
            <a:spAutoFit/>
          </a:bodyPr>
          <a:lstStyle/>
          <a:p>
            <a:r>
              <a:rPr lang="en-US" altLang="en-US" sz="1800" dirty="0">
                <a:solidFill>
                  <a:srgbClr val="000000"/>
                </a:solidFill>
              </a:rPr>
              <a:t>buncher</a:t>
            </a:r>
          </a:p>
        </p:txBody>
      </p:sp>
      <p:sp>
        <p:nvSpPr>
          <p:cNvPr id="37" name="Line 25">
            <a:extLst>
              <a:ext uri="{FF2B5EF4-FFF2-40B4-BE49-F238E27FC236}">
                <a16:creationId xmlns:a16="http://schemas.microsoft.com/office/drawing/2014/main" id="{875DF4CB-B0F7-4D4A-AC68-68CB227A6BDB}"/>
              </a:ext>
            </a:extLst>
          </p:cNvPr>
          <p:cNvSpPr>
            <a:spLocks noChangeShapeType="1"/>
          </p:cNvSpPr>
          <p:nvPr/>
        </p:nvSpPr>
        <p:spPr bwMode="auto">
          <a:xfrm>
            <a:off x="918260" y="2058065"/>
            <a:ext cx="288240" cy="4762"/>
          </a:xfrm>
          <a:prstGeom prst="line">
            <a:avLst/>
          </a:prstGeom>
          <a:noFill/>
          <a:ln w="28575">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 name="Text Box 8">
            <a:extLst>
              <a:ext uri="{FF2B5EF4-FFF2-40B4-BE49-F238E27FC236}">
                <a16:creationId xmlns:a16="http://schemas.microsoft.com/office/drawing/2014/main" id="{5F0FDA30-DBC7-4529-9F5C-82C0FF6A3D20}"/>
              </a:ext>
            </a:extLst>
          </p:cNvPr>
          <p:cNvSpPr txBox="1">
            <a:spLocks noChangeArrowheads="1"/>
          </p:cNvSpPr>
          <p:nvPr/>
        </p:nvSpPr>
        <p:spPr bwMode="auto">
          <a:xfrm>
            <a:off x="8164245" y="1291828"/>
            <a:ext cx="979755" cy="36933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dirty="0">
                <a:solidFill>
                  <a:srgbClr val="000000"/>
                </a:solidFill>
                <a:latin typeface="Calibri" panose="020F0502020204030204" pitchFamily="34" charset="0"/>
              </a:rPr>
              <a:t>400MeV</a:t>
            </a:r>
          </a:p>
        </p:txBody>
      </p:sp>
      <p:sp>
        <p:nvSpPr>
          <p:cNvPr id="40" name="Text Box 28">
            <a:extLst>
              <a:ext uri="{FF2B5EF4-FFF2-40B4-BE49-F238E27FC236}">
                <a16:creationId xmlns:a16="http://schemas.microsoft.com/office/drawing/2014/main" id="{4E884C0A-1FC7-446E-81FE-292C96EDE775}"/>
              </a:ext>
            </a:extLst>
          </p:cNvPr>
          <p:cNvSpPr txBox="1">
            <a:spLocks noChangeArrowheads="1"/>
          </p:cNvSpPr>
          <p:nvPr/>
        </p:nvSpPr>
        <p:spPr bwMode="auto">
          <a:xfrm>
            <a:off x="2495094" y="2369820"/>
            <a:ext cx="1213824" cy="2062103"/>
          </a:xfrm>
          <a:prstGeom prst="rect">
            <a:avLst/>
          </a:prstGeom>
          <a:ln>
            <a:headEnd type="none" w="sm" len="sm"/>
            <a:tailEnd type="none" w="sm" len="sm"/>
          </a:ln>
        </p:spPr>
        <p:style>
          <a:lnRef idx="2">
            <a:schemeClr val="accent3"/>
          </a:lnRef>
          <a:fillRef idx="1">
            <a:schemeClr val="lt1"/>
          </a:fillRef>
          <a:effectRef idx="0">
            <a:schemeClr val="accent3"/>
          </a:effectRef>
          <a:fontRef idx="minor">
            <a:schemeClr val="dk1"/>
          </a:fontRef>
        </p:style>
        <p:txBody>
          <a:bodyPr wrap="square">
            <a:spAutoFit/>
          </a:bodyPr>
          <a:lstStyle/>
          <a:p>
            <a:r>
              <a:rPr lang="en-US" altLang="en-US" sz="1600" b="1" dirty="0" err="1">
                <a:solidFill>
                  <a:srgbClr val="000000"/>
                </a:solidFill>
                <a:latin typeface="Calibri" panose="020F0502020204030204" pitchFamily="34" charset="0"/>
              </a:rPr>
              <a:t>Buncher</a:t>
            </a:r>
            <a:r>
              <a:rPr lang="en-US" altLang="en-US" sz="1600" b="1" dirty="0">
                <a:solidFill>
                  <a:srgbClr val="000000"/>
                </a:solidFill>
                <a:latin typeface="Calibri" panose="020F0502020204030204" pitchFamily="34" charset="0"/>
              </a:rPr>
              <a:t> </a:t>
            </a:r>
          </a:p>
          <a:p>
            <a:r>
              <a:rPr lang="en-US" altLang="en-US" sz="1600" b="1" dirty="0">
                <a:solidFill>
                  <a:srgbClr val="000000"/>
                </a:solidFill>
                <a:latin typeface="Calibri" panose="020F0502020204030204" pitchFamily="34" charset="0"/>
              </a:rPr>
              <a:t>dual-gap </a:t>
            </a:r>
          </a:p>
          <a:p>
            <a:r>
              <a:rPr lang="en-US" altLang="en-US" sz="1600" b="1" dirty="0">
                <a:solidFill>
                  <a:srgbClr val="000000"/>
                </a:solidFill>
                <a:latin typeface="Calibri" panose="020F0502020204030204" pitchFamily="34" charset="0"/>
              </a:rPr>
              <a:t>cavity</a:t>
            </a:r>
            <a:endParaRPr lang="en-US" altLang="en-US" sz="1600" dirty="0">
              <a:solidFill>
                <a:srgbClr val="000000"/>
              </a:solidFill>
              <a:latin typeface="Calibri" panose="020F0502020204030204" pitchFamily="34" charset="0"/>
            </a:endParaRPr>
          </a:p>
          <a:p>
            <a:r>
              <a:rPr lang="en-US" altLang="en-US" sz="1600" dirty="0">
                <a:solidFill>
                  <a:srgbClr val="000000"/>
                </a:solidFill>
                <a:latin typeface="Calibri" panose="020F0502020204030204" pitchFamily="34" charset="0"/>
              </a:rPr>
              <a:t>201.24 MHz</a:t>
            </a:r>
          </a:p>
          <a:p>
            <a:r>
              <a:rPr lang="en-US" altLang="en-US" sz="1600" dirty="0">
                <a:solidFill>
                  <a:srgbClr val="000000"/>
                </a:solidFill>
                <a:latin typeface="Calibri" panose="020F0502020204030204" pitchFamily="34" charset="0"/>
              </a:rPr>
              <a:t>0.2 m</a:t>
            </a:r>
          </a:p>
          <a:p>
            <a:r>
              <a:rPr lang="en-US" altLang="en-US" sz="1600" dirty="0">
                <a:solidFill>
                  <a:srgbClr val="000000"/>
                </a:solidFill>
                <a:latin typeface="Calibri" panose="020F0502020204030204" pitchFamily="34" charset="0"/>
              </a:rPr>
              <a:t>1 SSRF Amp  </a:t>
            </a:r>
          </a:p>
          <a:p>
            <a:r>
              <a:rPr lang="en-US" altLang="en-US" sz="1600" dirty="0">
                <a:solidFill>
                  <a:srgbClr val="000000"/>
                </a:solidFill>
                <a:latin typeface="Calibri" panose="020F0502020204030204" pitchFamily="34" charset="0"/>
              </a:rPr>
              <a:t>6 kW</a:t>
            </a:r>
          </a:p>
          <a:p>
            <a:endParaRPr lang="en-US" altLang="en-US" sz="1600" dirty="0">
              <a:solidFill>
                <a:srgbClr val="000000"/>
              </a:solidFill>
              <a:latin typeface="Calibri" panose="020F0502020204030204" pitchFamily="34" charset="0"/>
            </a:endParaRPr>
          </a:p>
        </p:txBody>
      </p:sp>
      <p:sp>
        <p:nvSpPr>
          <p:cNvPr id="41" name="Line 21">
            <a:extLst>
              <a:ext uri="{FF2B5EF4-FFF2-40B4-BE49-F238E27FC236}">
                <a16:creationId xmlns:a16="http://schemas.microsoft.com/office/drawing/2014/main" id="{413FBECB-8813-46F5-AFE1-742662962038}"/>
              </a:ext>
            </a:extLst>
          </p:cNvPr>
          <p:cNvSpPr>
            <a:spLocks noChangeShapeType="1"/>
          </p:cNvSpPr>
          <p:nvPr/>
        </p:nvSpPr>
        <p:spPr bwMode="auto">
          <a:xfrm>
            <a:off x="8661917" y="2058065"/>
            <a:ext cx="203717" cy="0"/>
          </a:xfrm>
          <a:prstGeom prst="line">
            <a:avLst/>
          </a:prstGeom>
          <a:noFill/>
          <a:ln w="28575">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12111979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297143A-459F-44B6-83EC-F5C7CA8D7D8B}"/>
              </a:ext>
            </a:extLst>
          </p:cNvPr>
          <p:cNvSpPr>
            <a:spLocks noGrp="1"/>
          </p:cNvSpPr>
          <p:nvPr>
            <p:ph idx="1"/>
          </p:nvPr>
        </p:nvSpPr>
        <p:spPr>
          <a:xfrm>
            <a:off x="228600" y="971550"/>
            <a:ext cx="4450079" cy="5059363"/>
          </a:xfrm>
        </p:spPr>
        <p:txBody>
          <a:bodyPr/>
          <a:lstStyle/>
          <a:p>
            <a:r>
              <a:rPr lang="en-US" sz="2000" dirty="0"/>
              <a:t>After 3 cell and 9 cell testing, the first 28 cell version was built</a:t>
            </a:r>
          </a:p>
          <a:p>
            <a:r>
              <a:rPr lang="en-US" sz="2000" i="1" dirty="0"/>
              <a:t>Tested in EE Support area for about a year</a:t>
            </a:r>
          </a:p>
          <a:p>
            <a:pPr lvl="1"/>
            <a:r>
              <a:rPr lang="en-US" sz="2000" dirty="0"/>
              <a:t>Tested switching speed</a:t>
            </a:r>
          </a:p>
          <a:p>
            <a:pPr lvl="1"/>
            <a:r>
              <a:rPr lang="en-US" sz="2000" dirty="0"/>
              <a:t>Voltage standoff / corona</a:t>
            </a:r>
          </a:p>
          <a:p>
            <a:pPr lvl="1"/>
            <a:r>
              <a:rPr lang="en-US" sz="2000" dirty="0"/>
              <a:t>Controls</a:t>
            </a:r>
          </a:p>
          <a:p>
            <a:pPr lvl="1"/>
            <a:r>
              <a:rPr lang="en-US" sz="2000" dirty="0"/>
              <a:t>Power Supplies</a:t>
            </a:r>
          </a:p>
          <a:p>
            <a:pPr lvl="1"/>
            <a:r>
              <a:rPr lang="en-US" sz="2000" dirty="0"/>
              <a:t>Et cetera</a:t>
            </a:r>
          </a:p>
          <a:p>
            <a:r>
              <a:rPr lang="en-US" sz="2000" dirty="0"/>
              <a:t>Started testing on LRF1</a:t>
            </a:r>
          </a:p>
          <a:p>
            <a:r>
              <a:rPr lang="en-US" sz="2000" dirty="0"/>
              <a:t>After many months of design changes and code changes, the Marx Modulator was </a:t>
            </a:r>
            <a:r>
              <a:rPr lang="en-US" sz="2000" b="1" dirty="0"/>
              <a:t>left operational since it has enough power to meet LRF1 7835 demands.</a:t>
            </a:r>
          </a:p>
        </p:txBody>
      </p:sp>
      <p:sp>
        <p:nvSpPr>
          <p:cNvPr id="3" name="Title 2">
            <a:extLst>
              <a:ext uri="{FF2B5EF4-FFF2-40B4-BE49-F238E27FC236}">
                <a16:creationId xmlns:a16="http://schemas.microsoft.com/office/drawing/2014/main" id="{1C116D66-9576-4679-90BF-7822FDD3E67B}"/>
              </a:ext>
            </a:extLst>
          </p:cNvPr>
          <p:cNvSpPr>
            <a:spLocks noGrp="1"/>
          </p:cNvSpPr>
          <p:nvPr>
            <p:ph type="title"/>
          </p:nvPr>
        </p:nvSpPr>
        <p:spPr/>
        <p:txBody>
          <a:bodyPr/>
          <a:lstStyle/>
          <a:p>
            <a:r>
              <a:rPr lang="en-US" dirty="0"/>
              <a:t>EE Support Marx Modulator 28 Cell Prototype</a:t>
            </a:r>
          </a:p>
        </p:txBody>
      </p:sp>
      <p:sp>
        <p:nvSpPr>
          <p:cNvPr id="4" name="Date Placeholder 3">
            <a:extLst>
              <a:ext uri="{FF2B5EF4-FFF2-40B4-BE49-F238E27FC236}">
                <a16:creationId xmlns:a16="http://schemas.microsoft.com/office/drawing/2014/main" id="{4C48FD34-D5F0-47E2-8515-504E17E67081}"/>
              </a:ext>
            </a:extLst>
          </p:cNvPr>
          <p:cNvSpPr>
            <a:spLocks noGrp="1"/>
          </p:cNvSpPr>
          <p:nvPr>
            <p:ph type="dt" sz="half" idx="2"/>
          </p:nvPr>
        </p:nvSpPr>
        <p:spPr/>
        <p:txBody>
          <a:bodyPr/>
          <a:lstStyle/>
          <a:p>
            <a:pPr>
              <a:defRPr/>
            </a:pPr>
            <a:fld id="{57ADAB69-348E-2C41-AF41-E98D046040A4}" type="datetime1">
              <a:rPr lang="en-US" smtClean="0"/>
              <a:t>12/6/2018</a:t>
            </a:fld>
            <a:endParaRPr lang="en-US" dirty="0"/>
          </a:p>
        </p:txBody>
      </p:sp>
      <p:sp>
        <p:nvSpPr>
          <p:cNvPr id="5" name="Footer Placeholder 4">
            <a:extLst>
              <a:ext uri="{FF2B5EF4-FFF2-40B4-BE49-F238E27FC236}">
                <a16:creationId xmlns:a16="http://schemas.microsoft.com/office/drawing/2014/main" id="{AE1FBFB6-A33F-4915-9731-00F275AFBC81}"/>
              </a:ext>
            </a:extLst>
          </p:cNvPr>
          <p:cNvSpPr>
            <a:spLocks noGrp="1"/>
          </p:cNvSpPr>
          <p:nvPr>
            <p:ph type="ftr" sz="quarter" idx="3"/>
          </p:nvPr>
        </p:nvSpPr>
        <p:spPr/>
        <p:txBody>
          <a:bodyPr/>
          <a:lstStyle/>
          <a:p>
            <a:pPr>
              <a:defRPr/>
            </a:pPr>
            <a:r>
              <a:rPr lang="en-US"/>
              <a:t>Trevor Butler | 201 MHz Linac Marx Modulator</a:t>
            </a:r>
          </a:p>
          <a:p>
            <a:pPr>
              <a:defRPr/>
            </a:pPr>
            <a:endParaRPr lang="en-US" b="1" dirty="0"/>
          </a:p>
        </p:txBody>
      </p:sp>
      <p:sp>
        <p:nvSpPr>
          <p:cNvPr id="6" name="Slide Number Placeholder 5">
            <a:extLst>
              <a:ext uri="{FF2B5EF4-FFF2-40B4-BE49-F238E27FC236}">
                <a16:creationId xmlns:a16="http://schemas.microsoft.com/office/drawing/2014/main" id="{52EF19CA-7C8A-4F2F-ABC4-B0AC4F718E71}"/>
              </a:ext>
            </a:extLst>
          </p:cNvPr>
          <p:cNvSpPr>
            <a:spLocks noGrp="1"/>
          </p:cNvSpPr>
          <p:nvPr>
            <p:ph type="sldNum" sz="quarter" idx="4"/>
          </p:nvPr>
        </p:nvSpPr>
        <p:spPr/>
        <p:txBody>
          <a:bodyPr/>
          <a:lstStyle/>
          <a:p>
            <a:pPr>
              <a:defRPr/>
            </a:pPr>
            <a:fld id="{148C009B-CB69-E04A-B9B3-34B26D69E9CF}" type="slidenum">
              <a:rPr lang="en-US" smtClean="0"/>
              <a:pPr>
                <a:defRPr/>
              </a:pPr>
              <a:t>30</a:t>
            </a:fld>
            <a:endParaRPr lang="en-US" dirty="0"/>
          </a:p>
        </p:txBody>
      </p:sp>
      <p:pic>
        <p:nvPicPr>
          <p:cNvPr id="8" name="Picture 7">
            <a:extLst>
              <a:ext uri="{FF2B5EF4-FFF2-40B4-BE49-F238E27FC236}">
                <a16:creationId xmlns:a16="http://schemas.microsoft.com/office/drawing/2014/main" id="{A381E71D-A7B5-45F1-8653-9AFA89E02D72}"/>
              </a:ext>
            </a:extLst>
          </p:cNvPr>
          <p:cNvPicPr>
            <a:picLocks noChangeAspect="1"/>
          </p:cNvPicPr>
          <p:nvPr/>
        </p:nvPicPr>
        <p:blipFill>
          <a:blip r:embed="rId2"/>
          <a:stretch>
            <a:fillRect/>
          </a:stretch>
        </p:blipFill>
        <p:spPr>
          <a:xfrm>
            <a:off x="4800600" y="971550"/>
            <a:ext cx="3834765" cy="5113020"/>
          </a:xfrm>
          <a:prstGeom prst="rect">
            <a:avLst/>
          </a:prstGeom>
        </p:spPr>
      </p:pic>
    </p:spTree>
    <p:extLst>
      <p:ext uri="{BB962C8B-B14F-4D97-AF65-F5344CB8AC3E}">
        <p14:creationId xmlns:p14="http://schemas.microsoft.com/office/powerpoint/2010/main" val="18340850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6E1C33A-3571-48DC-AA7F-AF45F78009DA}"/>
              </a:ext>
            </a:extLst>
          </p:cNvPr>
          <p:cNvSpPr>
            <a:spLocks noGrp="1"/>
          </p:cNvSpPr>
          <p:nvPr>
            <p:ph idx="1"/>
          </p:nvPr>
        </p:nvSpPr>
        <p:spPr>
          <a:xfrm>
            <a:off x="228601" y="2613660"/>
            <a:ext cx="2651760" cy="3417253"/>
          </a:xfrm>
        </p:spPr>
        <p:txBody>
          <a:bodyPr/>
          <a:lstStyle/>
          <a:p>
            <a:r>
              <a:rPr lang="en-US" dirty="0"/>
              <a:t>CPS Rack</a:t>
            </a:r>
          </a:p>
          <a:p>
            <a:r>
              <a:rPr lang="en-US" dirty="0"/>
              <a:t>Controls Rack</a:t>
            </a:r>
          </a:p>
          <a:p>
            <a:r>
              <a:rPr lang="en-US" dirty="0"/>
              <a:t>Marx Modulator</a:t>
            </a:r>
          </a:p>
          <a:p>
            <a:r>
              <a:rPr lang="en-US" dirty="0"/>
              <a:t>7835 Tube</a:t>
            </a:r>
          </a:p>
        </p:txBody>
      </p:sp>
      <p:sp>
        <p:nvSpPr>
          <p:cNvPr id="3" name="Title 2">
            <a:extLst>
              <a:ext uri="{FF2B5EF4-FFF2-40B4-BE49-F238E27FC236}">
                <a16:creationId xmlns:a16="http://schemas.microsoft.com/office/drawing/2014/main" id="{99C60BA5-7DBD-4F78-90B2-F6064DB6E274}"/>
              </a:ext>
            </a:extLst>
          </p:cNvPr>
          <p:cNvSpPr>
            <a:spLocks noGrp="1"/>
          </p:cNvSpPr>
          <p:nvPr>
            <p:ph type="title"/>
          </p:nvPr>
        </p:nvSpPr>
        <p:spPr/>
        <p:txBody>
          <a:bodyPr/>
          <a:lstStyle/>
          <a:p>
            <a:r>
              <a:rPr lang="en-US" dirty="0"/>
              <a:t>Marx Modulator Complete System</a:t>
            </a:r>
          </a:p>
        </p:txBody>
      </p:sp>
      <p:sp>
        <p:nvSpPr>
          <p:cNvPr id="4" name="Date Placeholder 3">
            <a:extLst>
              <a:ext uri="{FF2B5EF4-FFF2-40B4-BE49-F238E27FC236}">
                <a16:creationId xmlns:a16="http://schemas.microsoft.com/office/drawing/2014/main" id="{928FD129-1D8E-4A6F-B3D0-EACC2D10E863}"/>
              </a:ext>
            </a:extLst>
          </p:cNvPr>
          <p:cNvSpPr>
            <a:spLocks noGrp="1"/>
          </p:cNvSpPr>
          <p:nvPr>
            <p:ph type="dt" sz="half" idx="2"/>
          </p:nvPr>
        </p:nvSpPr>
        <p:spPr/>
        <p:txBody>
          <a:bodyPr/>
          <a:lstStyle/>
          <a:p>
            <a:pPr>
              <a:defRPr/>
            </a:pPr>
            <a:fld id="{57ADAB69-348E-2C41-AF41-E98D046040A4}" type="datetime1">
              <a:rPr lang="en-US" smtClean="0"/>
              <a:t>12/6/2018</a:t>
            </a:fld>
            <a:endParaRPr lang="en-US" dirty="0"/>
          </a:p>
        </p:txBody>
      </p:sp>
      <p:sp>
        <p:nvSpPr>
          <p:cNvPr id="5" name="Footer Placeholder 4">
            <a:extLst>
              <a:ext uri="{FF2B5EF4-FFF2-40B4-BE49-F238E27FC236}">
                <a16:creationId xmlns:a16="http://schemas.microsoft.com/office/drawing/2014/main" id="{ED87359A-50BF-41AB-8E8E-ACFF2ECC4AAB}"/>
              </a:ext>
            </a:extLst>
          </p:cNvPr>
          <p:cNvSpPr>
            <a:spLocks noGrp="1"/>
          </p:cNvSpPr>
          <p:nvPr>
            <p:ph type="ftr" sz="quarter" idx="3"/>
          </p:nvPr>
        </p:nvSpPr>
        <p:spPr/>
        <p:txBody>
          <a:bodyPr/>
          <a:lstStyle/>
          <a:p>
            <a:pPr>
              <a:defRPr/>
            </a:pPr>
            <a:r>
              <a:rPr lang="en-US"/>
              <a:t>Trevor Butler | 201 MHz Linac Marx Modulator</a:t>
            </a:r>
          </a:p>
          <a:p>
            <a:pPr>
              <a:defRPr/>
            </a:pPr>
            <a:endParaRPr lang="en-US" b="1" dirty="0"/>
          </a:p>
        </p:txBody>
      </p:sp>
      <p:sp>
        <p:nvSpPr>
          <p:cNvPr id="6" name="Slide Number Placeholder 5">
            <a:extLst>
              <a:ext uri="{FF2B5EF4-FFF2-40B4-BE49-F238E27FC236}">
                <a16:creationId xmlns:a16="http://schemas.microsoft.com/office/drawing/2014/main" id="{BE4D2F84-9881-493E-9273-BD747AF595DC}"/>
              </a:ext>
            </a:extLst>
          </p:cNvPr>
          <p:cNvSpPr>
            <a:spLocks noGrp="1"/>
          </p:cNvSpPr>
          <p:nvPr>
            <p:ph type="sldNum" sz="quarter" idx="4"/>
          </p:nvPr>
        </p:nvSpPr>
        <p:spPr/>
        <p:txBody>
          <a:bodyPr/>
          <a:lstStyle/>
          <a:p>
            <a:pPr>
              <a:defRPr/>
            </a:pPr>
            <a:fld id="{148C009B-CB69-E04A-B9B3-34B26D69E9CF}" type="slidenum">
              <a:rPr lang="en-US" smtClean="0"/>
              <a:pPr>
                <a:defRPr/>
              </a:pPr>
              <a:t>31</a:t>
            </a:fld>
            <a:endParaRPr lang="en-US" dirty="0"/>
          </a:p>
        </p:txBody>
      </p:sp>
      <p:pic>
        <p:nvPicPr>
          <p:cNvPr id="10" name="Picture 9">
            <a:extLst>
              <a:ext uri="{FF2B5EF4-FFF2-40B4-BE49-F238E27FC236}">
                <a16:creationId xmlns:a16="http://schemas.microsoft.com/office/drawing/2014/main" id="{18D91FDD-2934-4F6E-9EBB-37973C72EE87}"/>
              </a:ext>
            </a:extLst>
          </p:cNvPr>
          <p:cNvPicPr>
            <a:picLocks noChangeAspect="1"/>
          </p:cNvPicPr>
          <p:nvPr/>
        </p:nvPicPr>
        <p:blipFill>
          <a:blip r:embed="rId2"/>
          <a:stretch>
            <a:fillRect/>
          </a:stretch>
        </p:blipFill>
        <p:spPr>
          <a:xfrm>
            <a:off x="2880361" y="1152929"/>
            <a:ext cx="6085840" cy="4564380"/>
          </a:xfrm>
          <a:prstGeom prst="rect">
            <a:avLst/>
          </a:prstGeom>
        </p:spPr>
      </p:pic>
      <p:cxnSp>
        <p:nvCxnSpPr>
          <p:cNvPr id="12" name="Straight Arrow Connector 11">
            <a:extLst>
              <a:ext uri="{FF2B5EF4-FFF2-40B4-BE49-F238E27FC236}">
                <a16:creationId xmlns:a16="http://schemas.microsoft.com/office/drawing/2014/main" id="{DA92DB2F-D9DC-47E0-BC36-01CD72C3C62C}"/>
              </a:ext>
            </a:extLst>
          </p:cNvPr>
          <p:cNvCxnSpPr>
            <a:cxnSpLocks/>
          </p:cNvCxnSpPr>
          <p:nvPr/>
        </p:nvCxnSpPr>
        <p:spPr>
          <a:xfrm flipV="1">
            <a:off x="2072640" y="2613660"/>
            <a:ext cx="1501140" cy="2286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C0F67A7C-3ADE-4FCE-ADC0-DA22674C3438}"/>
              </a:ext>
            </a:extLst>
          </p:cNvPr>
          <p:cNvCxnSpPr>
            <a:cxnSpLocks/>
          </p:cNvCxnSpPr>
          <p:nvPr/>
        </p:nvCxnSpPr>
        <p:spPr>
          <a:xfrm flipV="1">
            <a:off x="2560320" y="2722154"/>
            <a:ext cx="1735455" cy="44014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78185725-28CD-4705-AD42-504DBB190265}"/>
              </a:ext>
            </a:extLst>
          </p:cNvPr>
          <p:cNvCxnSpPr>
            <a:cxnSpLocks/>
          </p:cNvCxnSpPr>
          <p:nvPr/>
        </p:nvCxnSpPr>
        <p:spPr>
          <a:xfrm flipV="1">
            <a:off x="2767965" y="3100161"/>
            <a:ext cx="3155316" cy="59640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CB38BF6E-4712-4E49-8B2B-62F5A60610E2}"/>
              </a:ext>
            </a:extLst>
          </p:cNvPr>
          <p:cNvCxnSpPr>
            <a:cxnSpLocks/>
          </p:cNvCxnSpPr>
          <p:nvPr/>
        </p:nvCxnSpPr>
        <p:spPr>
          <a:xfrm flipV="1">
            <a:off x="2129791" y="3100161"/>
            <a:ext cx="4667249" cy="102722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340148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6E1C33A-3571-48DC-AA7F-AF45F78009DA}"/>
              </a:ext>
            </a:extLst>
          </p:cNvPr>
          <p:cNvSpPr>
            <a:spLocks noGrp="1"/>
          </p:cNvSpPr>
          <p:nvPr>
            <p:ph idx="1"/>
          </p:nvPr>
        </p:nvSpPr>
        <p:spPr>
          <a:xfrm>
            <a:off x="105411" y="949686"/>
            <a:ext cx="4695539" cy="5284470"/>
          </a:xfrm>
        </p:spPr>
        <p:txBody>
          <a:bodyPr/>
          <a:lstStyle/>
          <a:p>
            <a:r>
              <a:rPr lang="en-US" sz="1600" b="1" dirty="0"/>
              <a:t>Used to turn on / turn off both fire and charge IGBT’s</a:t>
            </a:r>
          </a:p>
          <a:p>
            <a:r>
              <a:rPr lang="en-US" sz="1600" b="1" dirty="0"/>
              <a:t>Each cell receives a charge and fire fiber optic input and sends back fiber optic status output to/from the Marx controls rack</a:t>
            </a:r>
          </a:p>
          <a:p>
            <a:r>
              <a:rPr lang="en-US" sz="1600" b="1" dirty="0"/>
              <a:t>When modulator is firing, the gate card is floating and must hold enough energy to power controls input and output</a:t>
            </a:r>
          </a:p>
          <a:p>
            <a:r>
              <a:rPr lang="en-US" sz="1600" b="1" dirty="0"/>
              <a:t>Cards are charged back up between pulses with the charging IGBT’s</a:t>
            </a:r>
          </a:p>
          <a:p>
            <a:r>
              <a:rPr lang="en-US" sz="1600" dirty="0"/>
              <a:t>Each Marx cell has 30 </a:t>
            </a:r>
            <a:r>
              <a:rPr lang="en-US" sz="1600" dirty="0" err="1"/>
              <a:t>uF</a:t>
            </a:r>
            <a:r>
              <a:rPr lang="en-US" sz="1600" dirty="0"/>
              <a:t>, 600 Cap used to store energy </a:t>
            </a:r>
          </a:p>
          <a:p>
            <a:r>
              <a:rPr lang="en-US" sz="1600" dirty="0"/>
              <a:t>This stored energy is converted to +15V and +5V via DC-to-DC converter on each cell (</a:t>
            </a:r>
            <a:r>
              <a:rPr lang="en-US" sz="1600" dirty="0" err="1"/>
              <a:t>Powerex</a:t>
            </a:r>
            <a:r>
              <a:rPr lang="en-US" sz="1600" dirty="0"/>
              <a:t> M57184N)</a:t>
            </a:r>
          </a:p>
          <a:p>
            <a:r>
              <a:rPr lang="en-US" sz="1600" dirty="0"/>
              <a:t>The DC-to-DC converter only operates from 140 Volts – 360 Volts on the input</a:t>
            </a:r>
          </a:p>
          <a:p>
            <a:r>
              <a:rPr lang="en-US" sz="1600" b="1" i="1" dirty="0"/>
              <a:t>Due to voltage drops, which come from cell to cell diodes and each cells charging IGBT’s, the voltage on each successive cell decreases</a:t>
            </a:r>
          </a:p>
          <a:p>
            <a:endParaRPr lang="en-US" sz="1600" dirty="0"/>
          </a:p>
        </p:txBody>
      </p:sp>
      <p:sp>
        <p:nvSpPr>
          <p:cNvPr id="3" name="Title 2">
            <a:extLst>
              <a:ext uri="{FF2B5EF4-FFF2-40B4-BE49-F238E27FC236}">
                <a16:creationId xmlns:a16="http://schemas.microsoft.com/office/drawing/2014/main" id="{99C60BA5-7DBD-4F78-90B2-F6064DB6E274}"/>
              </a:ext>
            </a:extLst>
          </p:cNvPr>
          <p:cNvSpPr>
            <a:spLocks noGrp="1"/>
          </p:cNvSpPr>
          <p:nvPr>
            <p:ph type="title"/>
          </p:nvPr>
        </p:nvSpPr>
        <p:spPr/>
        <p:txBody>
          <a:bodyPr/>
          <a:lstStyle/>
          <a:p>
            <a:r>
              <a:rPr lang="en-US" dirty="0"/>
              <a:t>Marx Cell with Gate Driver Card</a:t>
            </a:r>
          </a:p>
        </p:txBody>
      </p:sp>
      <p:sp>
        <p:nvSpPr>
          <p:cNvPr id="4" name="Date Placeholder 3">
            <a:extLst>
              <a:ext uri="{FF2B5EF4-FFF2-40B4-BE49-F238E27FC236}">
                <a16:creationId xmlns:a16="http://schemas.microsoft.com/office/drawing/2014/main" id="{928FD129-1D8E-4A6F-B3D0-EACC2D10E863}"/>
              </a:ext>
            </a:extLst>
          </p:cNvPr>
          <p:cNvSpPr>
            <a:spLocks noGrp="1"/>
          </p:cNvSpPr>
          <p:nvPr>
            <p:ph type="dt" sz="half" idx="2"/>
          </p:nvPr>
        </p:nvSpPr>
        <p:spPr/>
        <p:txBody>
          <a:bodyPr/>
          <a:lstStyle/>
          <a:p>
            <a:pPr>
              <a:defRPr/>
            </a:pPr>
            <a:fld id="{57ADAB69-348E-2C41-AF41-E98D046040A4}" type="datetime1">
              <a:rPr lang="en-US" smtClean="0"/>
              <a:t>12/6/2018</a:t>
            </a:fld>
            <a:endParaRPr lang="en-US" dirty="0"/>
          </a:p>
        </p:txBody>
      </p:sp>
      <p:sp>
        <p:nvSpPr>
          <p:cNvPr id="5" name="Footer Placeholder 4">
            <a:extLst>
              <a:ext uri="{FF2B5EF4-FFF2-40B4-BE49-F238E27FC236}">
                <a16:creationId xmlns:a16="http://schemas.microsoft.com/office/drawing/2014/main" id="{ED87359A-50BF-41AB-8E8E-ACFF2ECC4AAB}"/>
              </a:ext>
            </a:extLst>
          </p:cNvPr>
          <p:cNvSpPr>
            <a:spLocks noGrp="1"/>
          </p:cNvSpPr>
          <p:nvPr>
            <p:ph type="ftr" sz="quarter" idx="3"/>
          </p:nvPr>
        </p:nvSpPr>
        <p:spPr/>
        <p:txBody>
          <a:bodyPr/>
          <a:lstStyle/>
          <a:p>
            <a:pPr>
              <a:defRPr/>
            </a:pPr>
            <a:r>
              <a:rPr lang="en-US"/>
              <a:t>Trevor Butler | 201 MHz Linac Marx Modulator</a:t>
            </a:r>
          </a:p>
          <a:p>
            <a:pPr>
              <a:defRPr/>
            </a:pPr>
            <a:endParaRPr lang="en-US" b="1" dirty="0"/>
          </a:p>
        </p:txBody>
      </p:sp>
      <p:sp>
        <p:nvSpPr>
          <p:cNvPr id="6" name="Slide Number Placeholder 5">
            <a:extLst>
              <a:ext uri="{FF2B5EF4-FFF2-40B4-BE49-F238E27FC236}">
                <a16:creationId xmlns:a16="http://schemas.microsoft.com/office/drawing/2014/main" id="{BE4D2F84-9881-493E-9273-BD747AF595DC}"/>
              </a:ext>
            </a:extLst>
          </p:cNvPr>
          <p:cNvSpPr>
            <a:spLocks noGrp="1"/>
          </p:cNvSpPr>
          <p:nvPr>
            <p:ph type="sldNum" sz="quarter" idx="4"/>
          </p:nvPr>
        </p:nvSpPr>
        <p:spPr/>
        <p:txBody>
          <a:bodyPr/>
          <a:lstStyle/>
          <a:p>
            <a:pPr>
              <a:defRPr/>
            </a:pPr>
            <a:fld id="{148C009B-CB69-E04A-B9B3-34B26D69E9CF}" type="slidenum">
              <a:rPr lang="en-US" smtClean="0"/>
              <a:pPr>
                <a:defRPr/>
              </a:pPr>
              <a:t>32</a:t>
            </a:fld>
            <a:endParaRPr lang="en-US" dirty="0"/>
          </a:p>
        </p:txBody>
      </p:sp>
      <p:sp>
        <p:nvSpPr>
          <p:cNvPr id="9" name="Content Placeholder 1">
            <a:extLst>
              <a:ext uri="{FF2B5EF4-FFF2-40B4-BE49-F238E27FC236}">
                <a16:creationId xmlns:a16="http://schemas.microsoft.com/office/drawing/2014/main" id="{348CD0F2-095B-411F-B2A0-C850DC8F0840}"/>
              </a:ext>
            </a:extLst>
          </p:cNvPr>
          <p:cNvSpPr txBox="1">
            <a:spLocks/>
          </p:cNvSpPr>
          <p:nvPr/>
        </p:nvSpPr>
        <p:spPr>
          <a:xfrm>
            <a:off x="4791709" y="982980"/>
            <a:ext cx="4076700" cy="5059363"/>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dirty="0"/>
          </a:p>
        </p:txBody>
      </p:sp>
      <p:pic>
        <p:nvPicPr>
          <p:cNvPr id="10" name="Picture 9">
            <a:extLst>
              <a:ext uri="{FF2B5EF4-FFF2-40B4-BE49-F238E27FC236}">
                <a16:creationId xmlns:a16="http://schemas.microsoft.com/office/drawing/2014/main" id="{26400C40-BC20-4346-8572-3A6B930B8E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1130" y="1051914"/>
            <a:ext cx="4102666" cy="4921494"/>
          </a:xfrm>
          <a:prstGeom prst="rect">
            <a:avLst/>
          </a:prstGeom>
        </p:spPr>
      </p:pic>
      <p:pic>
        <p:nvPicPr>
          <p:cNvPr id="11" name="Picture 10">
            <a:extLst>
              <a:ext uri="{FF2B5EF4-FFF2-40B4-BE49-F238E27FC236}">
                <a16:creationId xmlns:a16="http://schemas.microsoft.com/office/drawing/2014/main" id="{1471D503-C60E-4D94-BABB-3CC7428A7907}"/>
              </a:ext>
            </a:extLst>
          </p:cNvPr>
          <p:cNvPicPr>
            <a:picLocks noChangeAspect="1"/>
          </p:cNvPicPr>
          <p:nvPr/>
        </p:nvPicPr>
        <p:blipFill>
          <a:blip r:embed="rId3"/>
          <a:stretch>
            <a:fillRect/>
          </a:stretch>
        </p:blipFill>
        <p:spPr>
          <a:xfrm>
            <a:off x="4935923" y="3089440"/>
            <a:ext cx="4102666" cy="3077000"/>
          </a:xfrm>
          <a:prstGeom prst="rect">
            <a:avLst/>
          </a:prstGeom>
        </p:spPr>
      </p:pic>
    </p:spTree>
    <p:extLst>
      <p:ext uri="{BB962C8B-B14F-4D97-AF65-F5344CB8AC3E}">
        <p14:creationId xmlns:p14="http://schemas.microsoft.com/office/powerpoint/2010/main" val="18435574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6E1C33A-3571-48DC-AA7F-AF45F78009DA}"/>
              </a:ext>
            </a:extLst>
          </p:cNvPr>
          <p:cNvSpPr>
            <a:spLocks noGrp="1"/>
          </p:cNvSpPr>
          <p:nvPr>
            <p:ph idx="1"/>
          </p:nvPr>
        </p:nvSpPr>
        <p:spPr>
          <a:xfrm>
            <a:off x="228601" y="971550"/>
            <a:ext cx="4322443" cy="5059363"/>
          </a:xfrm>
        </p:spPr>
        <p:txBody>
          <a:bodyPr/>
          <a:lstStyle/>
          <a:p>
            <a:r>
              <a:rPr lang="en-US" sz="1600" b="1" dirty="0"/>
              <a:t>Uses 20 individual capacitor charging power supplies to provide enough energy to recharge the 54 Marx cells.</a:t>
            </a:r>
          </a:p>
          <a:p>
            <a:r>
              <a:rPr lang="en-US" sz="1600" dirty="0"/>
              <a:t>Special Cell needs separate voltage in order to create precise beam step</a:t>
            </a:r>
          </a:p>
          <a:p>
            <a:pPr lvl="1"/>
            <a:r>
              <a:rPr lang="en-US" sz="1600" dirty="0"/>
              <a:t>1 CPS to power special cell</a:t>
            </a:r>
          </a:p>
          <a:p>
            <a:pPr lvl="1"/>
            <a:r>
              <a:rPr lang="en-US" sz="1600" dirty="0"/>
              <a:t>19 CPS’s tied in parallel to feed remaining 53 cells</a:t>
            </a:r>
          </a:p>
          <a:p>
            <a:r>
              <a:rPr lang="en-US" sz="1600" dirty="0"/>
              <a:t>Power Supplies split in two types</a:t>
            </a:r>
          </a:p>
          <a:p>
            <a:pPr lvl="1"/>
            <a:r>
              <a:rPr lang="en-US" sz="1600" dirty="0"/>
              <a:t>10 Delta</a:t>
            </a:r>
          </a:p>
          <a:p>
            <a:pPr lvl="1"/>
            <a:r>
              <a:rPr lang="en-US" sz="1600" dirty="0"/>
              <a:t>10 Wye</a:t>
            </a:r>
          </a:p>
          <a:p>
            <a:r>
              <a:rPr lang="en-US" sz="1600" dirty="0"/>
              <a:t>Summing Plate</a:t>
            </a:r>
          </a:p>
          <a:p>
            <a:pPr lvl="1"/>
            <a:r>
              <a:rPr lang="en-US" sz="1600" dirty="0"/>
              <a:t>19 of the supplies</a:t>
            </a:r>
          </a:p>
          <a:p>
            <a:r>
              <a:rPr lang="en-US" sz="1600" dirty="0"/>
              <a:t>Power Supply Controls</a:t>
            </a:r>
          </a:p>
          <a:p>
            <a:r>
              <a:rPr lang="en-US" sz="1600" dirty="0"/>
              <a:t>Gate Power Supply</a:t>
            </a:r>
          </a:p>
          <a:p>
            <a:r>
              <a:rPr lang="en-US" sz="1600" dirty="0"/>
              <a:t>Gate PS Current Limiting Resistors</a:t>
            </a:r>
          </a:p>
          <a:p>
            <a:r>
              <a:rPr lang="en-US" sz="1600" dirty="0"/>
              <a:t>Breaker Panels</a:t>
            </a:r>
          </a:p>
          <a:p>
            <a:r>
              <a:rPr lang="en-US" sz="1600" b="1" dirty="0"/>
              <a:t>Designed to provide 120 kJ of power</a:t>
            </a:r>
          </a:p>
          <a:p>
            <a:r>
              <a:rPr lang="en-US" sz="1600" b="1" dirty="0"/>
              <a:t>Typically only 25-35 kJ is required</a:t>
            </a:r>
          </a:p>
          <a:p>
            <a:endParaRPr lang="en-US" sz="1600" dirty="0"/>
          </a:p>
        </p:txBody>
      </p:sp>
      <p:sp>
        <p:nvSpPr>
          <p:cNvPr id="3" name="Title 2">
            <a:extLst>
              <a:ext uri="{FF2B5EF4-FFF2-40B4-BE49-F238E27FC236}">
                <a16:creationId xmlns:a16="http://schemas.microsoft.com/office/drawing/2014/main" id="{99C60BA5-7DBD-4F78-90B2-F6064DB6E274}"/>
              </a:ext>
            </a:extLst>
          </p:cNvPr>
          <p:cNvSpPr>
            <a:spLocks noGrp="1"/>
          </p:cNvSpPr>
          <p:nvPr>
            <p:ph type="title"/>
          </p:nvPr>
        </p:nvSpPr>
        <p:spPr/>
        <p:txBody>
          <a:bodyPr/>
          <a:lstStyle/>
          <a:p>
            <a:r>
              <a:rPr lang="en-US" dirty="0"/>
              <a:t>Marx Modulator Charging Power Supply (CPS)</a:t>
            </a:r>
          </a:p>
        </p:txBody>
      </p:sp>
      <p:sp>
        <p:nvSpPr>
          <p:cNvPr id="4" name="Date Placeholder 3">
            <a:extLst>
              <a:ext uri="{FF2B5EF4-FFF2-40B4-BE49-F238E27FC236}">
                <a16:creationId xmlns:a16="http://schemas.microsoft.com/office/drawing/2014/main" id="{928FD129-1D8E-4A6F-B3D0-EACC2D10E863}"/>
              </a:ext>
            </a:extLst>
          </p:cNvPr>
          <p:cNvSpPr>
            <a:spLocks noGrp="1"/>
          </p:cNvSpPr>
          <p:nvPr>
            <p:ph type="dt" sz="half" idx="2"/>
          </p:nvPr>
        </p:nvSpPr>
        <p:spPr/>
        <p:txBody>
          <a:bodyPr/>
          <a:lstStyle/>
          <a:p>
            <a:pPr>
              <a:defRPr/>
            </a:pPr>
            <a:fld id="{57ADAB69-348E-2C41-AF41-E98D046040A4}" type="datetime1">
              <a:rPr lang="en-US" smtClean="0"/>
              <a:t>12/6/2018</a:t>
            </a:fld>
            <a:endParaRPr lang="en-US" dirty="0"/>
          </a:p>
        </p:txBody>
      </p:sp>
      <p:sp>
        <p:nvSpPr>
          <p:cNvPr id="5" name="Footer Placeholder 4">
            <a:extLst>
              <a:ext uri="{FF2B5EF4-FFF2-40B4-BE49-F238E27FC236}">
                <a16:creationId xmlns:a16="http://schemas.microsoft.com/office/drawing/2014/main" id="{ED87359A-50BF-41AB-8E8E-ACFF2ECC4AAB}"/>
              </a:ext>
            </a:extLst>
          </p:cNvPr>
          <p:cNvSpPr>
            <a:spLocks noGrp="1"/>
          </p:cNvSpPr>
          <p:nvPr>
            <p:ph type="ftr" sz="quarter" idx="3"/>
          </p:nvPr>
        </p:nvSpPr>
        <p:spPr/>
        <p:txBody>
          <a:bodyPr/>
          <a:lstStyle/>
          <a:p>
            <a:pPr>
              <a:defRPr/>
            </a:pPr>
            <a:r>
              <a:rPr lang="en-US"/>
              <a:t>Trevor Butler | 201 MHz Linac Marx Modulator</a:t>
            </a:r>
          </a:p>
          <a:p>
            <a:pPr>
              <a:defRPr/>
            </a:pPr>
            <a:endParaRPr lang="en-US" b="1" dirty="0"/>
          </a:p>
        </p:txBody>
      </p:sp>
      <p:sp>
        <p:nvSpPr>
          <p:cNvPr id="6" name="Slide Number Placeholder 5">
            <a:extLst>
              <a:ext uri="{FF2B5EF4-FFF2-40B4-BE49-F238E27FC236}">
                <a16:creationId xmlns:a16="http://schemas.microsoft.com/office/drawing/2014/main" id="{BE4D2F84-9881-493E-9273-BD747AF595DC}"/>
              </a:ext>
            </a:extLst>
          </p:cNvPr>
          <p:cNvSpPr>
            <a:spLocks noGrp="1"/>
          </p:cNvSpPr>
          <p:nvPr>
            <p:ph type="sldNum" sz="quarter" idx="4"/>
          </p:nvPr>
        </p:nvSpPr>
        <p:spPr/>
        <p:txBody>
          <a:bodyPr/>
          <a:lstStyle/>
          <a:p>
            <a:pPr>
              <a:defRPr/>
            </a:pPr>
            <a:fld id="{148C009B-CB69-E04A-B9B3-34B26D69E9CF}" type="slidenum">
              <a:rPr lang="en-US" smtClean="0"/>
              <a:pPr>
                <a:defRPr/>
              </a:pPr>
              <a:t>33</a:t>
            </a:fld>
            <a:endParaRPr lang="en-US" dirty="0"/>
          </a:p>
        </p:txBody>
      </p:sp>
      <p:pic>
        <p:nvPicPr>
          <p:cNvPr id="8" name="Picture 7">
            <a:extLst>
              <a:ext uri="{FF2B5EF4-FFF2-40B4-BE49-F238E27FC236}">
                <a16:creationId xmlns:a16="http://schemas.microsoft.com/office/drawing/2014/main" id="{2A366D84-92F0-4F9B-BB47-D6F0D44A9DE4}"/>
              </a:ext>
            </a:extLst>
          </p:cNvPr>
          <p:cNvPicPr>
            <a:picLocks noChangeAspect="1"/>
          </p:cNvPicPr>
          <p:nvPr/>
        </p:nvPicPr>
        <p:blipFill>
          <a:blip r:embed="rId2"/>
          <a:stretch>
            <a:fillRect/>
          </a:stretch>
        </p:blipFill>
        <p:spPr>
          <a:xfrm rot="5400000">
            <a:off x="4060507" y="1500187"/>
            <a:ext cx="5143500" cy="3857625"/>
          </a:xfrm>
          <a:prstGeom prst="rect">
            <a:avLst/>
          </a:prstGeom>
        </p:spPr>
      </p:pic>
      <p:cxnSp>
        <p:nvCxnSpPr>
          <p:cNvPr id="9" name="Straight Arrow Connector 8">
            <a:extLst>
              <a:ext uri="{FF2B5EF4-FFF2-40B4-BE49-F238E27FC236}">
                <a16:creationId xmlns:a16="http://schemas.microsoft.com/office/drawing/2014/main" id="{351721BD-B630-477E-A5C8-56E17DFDF476}"/>
              </a:ext>
            </a:extLst>
          </p:cNvPr>
          <p:cNvCxnSpPr>
            <a:cxnSpLocks/>
          </p:cNvCxnSpPr>
          <p:nvPr/>
        </p:nvCxnSpPr>
        <p:spPr>
          <a:xfrm flipV="1">
            <a:off x="1962148" y="2405898"/>
            <a:ext cx="3966212" cy="166967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2EC2FA71-8C08-4102-82F1-F63D07AEC3D5}"/>
              </a:ext>
            </a:extLst>
          </p:cNvPr>
          <p:cNvCxnSpPr>
            <a:cxnSpLocks/>
          </p:cNvCxnSpPr>
          <p:nvPr/>
        </p:nvCxnSpPr>
        <p:spPr>
          <a:xfrm flipV="1">
            <a:off x="1790699" y="1845702"/>
            <a:ext cx="5059681" cy="206783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EAD69DB3-14B8-4ABC-8523-9A624ED7DA1E}"/>
              </a:ext>
            </a:extLst>
          </p:cNvPr>
          <p:cNvCxnSpPr>
            <a:cxnSpLocks/>
          </p:cNvCxnSpPr>
          <p:nvPr/>
        </p:nvCxnSpPr>
        <p:spPr>
          <a:xfrm flipV="1">
            <a:off x="2704149" y="3071488"/>
            <a:ext cx="3279455" cy="161219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4FB551F9-496F-4188-AB53-6D8947257478}"/>
              </a:ext>
            </a:extLst>
          </p:cNvPr>
          <p:cNvCxnSpPr>
            <a:cxnSpLocks/>
          </p:cNvCxnSpPr>
          <p:nvPr/>
        </p:nvCxnSpPr>
        <p:spPr>
          <a:xfrm flipV="1">
            <a:off x="3758086" y="3544789"/>
            <a:ext cx="2475074" cy="165862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A2DC228B-8018-4338-A0AE-CC24B9DDF641}"/>
              </a:ext>
            </a:extLst>
          </p:cNvPr>
          <p:cNvCxnSpPr>
            <a:cxnSpLocks/>
          </p:cNvCxnSpPr>
          <p:nvPr/>
        </p:nvCxnSpPr>
        <p:spPr>
          <a:xfrm flipV="1">
            <a:off x="2454593" y="3655880"/>
            <a:ext cx="3376611" cy="131971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291077D8-D042-4D25-8E5B-07A33982F959}"/>
              </a:ext>
            </a:extLst>
          </p:cNvPr>
          <p:cNvCxnSpPr>
            <a:cxnSpLocks/>
          </p:cNvCxnSpPr>
          <p:nvPr/>
        </p:nvCxnSpPr>
        <p:spPr>
          <a:xfrm flipV="1">
            <a:off x="2804160" y="4770121"/>
            <a:ext cx="3436620" cy="83783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CF197E0C-BADD-489B-82F4-B208DDE90C14}"/>
              </a:ext>
            </a:extLst>
          </p:cNvPr>
          <p:cNvCxnSpPr>
            <a:cxnSpLocks/>
          </p:cNvCxnSpPr>
          <p:nvPr/>
        </p:nvCxnSpPr>
        <p:spPr>
          <a:xfrm flipV="1">
            <a:off x="1790699" y="2353284"/>
            <a:ext cx="3289934" cy="119150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522368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6E1C33A-3571-48DC-AA7F-AF45F78009DA}"/>
              </a:ext>
            </a:extLst>
          </p:cNvPr>
          <p:cNvSpPr>
            <a:spLocks noGrp="1"/>
          </p:cNvSpPr>
          <p:nvPr>
            <p:ph idx="1"/>
          </p:nvPr>
        </p:nvSpPr>
        <p:spPr>
          <a:xfrm>
            <a:off x="228601" y="971550"/>
            <a:ext cx="2613659" cy="5059363"/>
          </a:xfrm>
        </p:spPr>
        <p:txBody>
          <a:bodyPr/>
          <a:lstStyle/>
          <a:p>
            <a:r>
              <a:rPr lang="en-US" sz="2000" dirty="0"/>
              <a:t>20 Lumina CPS</a:t>
            </a:r>
          </a:p>
          <a:p>
            <a:pPr lvl="1"/>
            <a:r>
              <a:rPr lang="en-US" sz="2000" dirty="0"/>
              <a:t>19 Standard</a:t>
            </a:r>
          </a:p>
          <a:p>
            <a:pPr lvl="1"/>
            <a:r>
              <a:rPr lang="en-US" sz="2000" dirty="0"/>
              <a:t>1 Special</a:t>
            </a:r>
          </a:p>
          <a:p>
            <a:r>
              <a:rPr lang="en-US" sz="2000" dirty="0"/>
              <a:t>Summing Plate</a:t>
            </a:r>
          </a:p>
          <a:p>
            <a:r>
              <a:rPr lang="en-US" sz="2000" dirty="0"/>
              <a:t>Grounding Relays</a:t>
            </a:r>
          </a:p>
          <a:p>
            <a:r>
              <a:rPr lang="en-US" sz="2000" dirty="0"/>
              <a:t>Delta Wye Split</a:t>
            </a:r>
          </a:p>
          <a:p>
            <a:r>
              <a:rPr lang="en-US" sz="2000" dirty="0"/>
              <a:t>Grounding Bus</a:t>
            </a:r>
          </a:p>
          <a:p>
            <a:r>
              <a:rPr lang="en-US" sz="2000" dirty="0"/>
              <a:t>Individual Supply Internal Breakers (30 Amp, 10 AWG)</a:t>
            </a:r>
          </a:p>
          <a:p>
            <a:r>
              <a:rPr lang="en-US" sz="2000" dirty="0"/>
              <a:t>RG8 Output Cables (1 kV, 6 Amps)</a:t>
            </a:r>
          </a:p>
          <a:p>
            <a:r>
              <a:rPr lang="en-US" sz="2000" dirty="0"/>
              <a:t>Current Transformers (CT) for each CPS</a:t>
            </a:r>
          </a:p>
        </p:txBody>
      </p:sp>
      <p:sp>
        <p:nvSpPr>
          <p:cNvPr id="3" name="Title 2">
            <a:extLst>
              <a:ext uri="{FF2B5EF4-FFF2-40B4-BE49-F238E27FC236}">
                <a16:creationId xmlns:a16="http://schemas.microsoft.com/office/drawing/2014/main" id="{99C60BA5-7DBD-4F78-90B2-F6064DB6E274}"/>
              </a:ext>
            </a:extLst>
          </p:cNvPr>
          <p:cNvSpPr>
            <a:spLocks noGrp="1"/>
          </p:cNvSpPr>
          <p:nvPr>
            <p:ph type="title"/>
          </p:nvPr>
        </p:nvSpPr>
        <p:spPr/>
        <p:txBody>
          <a:bodyPr/>
          <a:lstStyle/>
          <a:p>
            <a:r>
              <a:rPr lang="en-US" dirty="0"/>
              <a:t>CPS Electrical</a:t>
            </a:r>
          </a:p>
        </p:txBody>
      </p:sp>
      <p:sp>
        <p:nvSpPr>
          <p:cNvPr id="4" name="Date Placeholder 3">
            <a:extLst>
              <a:ext uri="{FF2B5EF4-FFF2-40B4-BE49-F238E27FC236}">
                <a16:creationId xmlns:a16="http://schemas.microsoft.com/office/drawing/2014/main" id="{928FD129-1D8E-4A6F-B3D0-EACC2D10E863}"/>
              </a:ext>
            </a:extLst>
          </p:cNvPr>
          <p:cNvSpPr>
            <a:spLocks noGrp="1"/>
          </p:cNvSpPr>
          <p:nvPr>
            <p:ph type="dt" sz="half" idx="2"/>
          </p:nvPr>
        </p:nvSpPr>
        <p:spPr/>
        <p:txBody>
          <a:bodyPr/>
          <a:lstStyle/>
          <a:p>
            <a:pPr>
              <a:defRPr/>
            </a:pPr>
            <a:fld id="{57ADAB69-348E-2C41-AF41-E98D046040A4}" type="datetime1">
              <a:rPr lang="en-US" smtClean="0"/>
              <a:t>12/6/2018</a:t>
            </a:fld>
            <a:endParaRPr lang="en-US" dirty="0"/>
          </a:p>
        </p:txBody>
      </p:sp>
      <p:sp>
        <p:nvSpPr>
          <p:cNvPr id="5" name="Footer Placeholder 4">
            <a:extLst>
              <a:ext uri="{FF2B5EF4-FFF2-40B4-BE49-F238E27FC236}">
                <a16:creationId xmlns:a16="http://schemas.microsoft.com/office/drawing/2014/main" id="{ED87359A-50BF-41AB-8E8E-ACFF2ECC4AAB}"/>
              </a:ext>
            </a:extLst>
          </p:cNvPr>
          <p:cNvSpPr>
            <a:spLocks noGrp="1"/>
          </p:cNvSpPr>
          <p:nvPr>
            <p:ph type="ftr" sz="quarter" idx="3"/>
          </p:nvPr>
        </p:nvSpPr>
        <p:spPr/>
        <p:txBody>
          <a:bodyPr/>
          <a:lstStyle/>
          <a:p>
            <a:pPr>
              <a:defRPr/>
            </a:pPr>
            <a:r>
              <a:rPr lang="en-US"/>
              <a:t>Trevor Butler | 201 MHz Linac Marx Modulator</a:t>
            </a:r>
          </a:p>
          <a:p>
            <a:pPr>
              <a:defRPr/>
            </a:pPr>
            <a:endParaRPr lang="en-US" b="1" dirty="0"/>
          </a:p>
        </p:txBody>
      </p:sp>
      <p:sp>
        <p:nvSpPr>
          <p:cNvPr id="6" name="Slide Number Placeholder 5">
            <a:extLst>
              <a:ext uri="{FF2B5EF4-FFF2-40B4-BE49-F238E27FC236}">
                <a16:creationId xmlns:a16="http://schemas.microsoft.com/office/drawing/2014/main" id="{BE4D2F84-9881-493E-9273-BD747AF595DC}"/>
              </a:ext>
            </a:extLst>
          </p:cNvPr>
          <p:cNvSpPr>
            <a:spLocks noGrp="1"/>
          </p:cNvSpPr>
          <p:nvPr>
            <p:ph type="sldNum" sz="quarter" idx="4"/>
          </p:nvPr>
        </p:nvSpPr>
        <p:spPr/>
        <p:txBody>
          <a:bodyPr/>
          <a:lstStyle/>
          <a:p>
            <a:pPr>
              <a:defRPr/>
            </a:pPr>
            <a:fld id="{148C009B-CB69-E04A-B9B3-34B26D69E9CF}" type="slidenum">
              <a:rPr lang="en-US" smtClean="0"/>
              <a:pPr>
                <a:defRPr/>
              </a:pPr>
              <a:t>34</a:t>
            </a:fld>
            <a:endParaRPr lang="en-US" dirty="0"/>
          </a:p>
        </p:txBody>
      </p:sp>
      <p:pic>
        <p:nvPicPr>
          <p:cNvPr id="9" name="Picture 8">
            <a:extLst>
              <a:ext uri="{FF2B5EF4-FFF2-40B4-BE49-F238E27FC236}">
                <a16:creationId xmlns:a16="http://schemas.microsoft.com/office/drawing/2014/main" id="{A7D2C99D-6647-49CA-B3EC-0678A812C1E8}"/>
              </a:ext>
            </a:extLst>
          </p:cNvPr>
          <p:cNvPicPr>
            <a:picLocks noChangeAspect="1"/>
          </p:cNvPicPr>
          <p:nvPr/>
        </p:nvPicPr>
        <p:blipFill>
          <a:blip r:embed="rId2"/>
          <a:stretch>
            <a:fillRect/>
          </a:stretch>
        </p:blipFill>
        <p:spPr>
          <a:xfrm>
            <a:off x="3050940" y="0"/>
            <a:ext cx="5994000" cy="6858000"/>
          </a:xfrm>
          <a:prstGeom prst="rect">
            <a:avLst/>
          </a:prstGeom>
        </p:spPr>
      </p:pic>
    </p:spTree>
    <p:extLst>
      <p:ext uri="{BB962C8B-B14F-4D97-AF65-F5344CB8AC3E}">
        <p14:creationId xmlns:p14="http://schemas.microsoft.com/office/powerpoint/2010/main" val="11699274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6E1C33A-3571-48DC-AA7F-AF45F78009DA}"/>
              </a:ext>
            </a:extLst>
          </p:cNvPr>
          <p:cNvSpPr>
            <a:spLocks noGrp="1"/>
          </p:cNvSpPr>
          <p:nvPr>
            <p:ph idx="1"/>
          </p:nvPr>
        </p:nvSpPr>
        <p:spPr>
          <a:xfrm>
            <a:off x="228601" y="971550"/>
            <a:ext cx="4140200" cy="5059363"/>
          </a:xfrm>
        </p:spPr>
        <p:txBody>
          <a:bodyPr/>
          <a:lstStyle/>
          <a:p>
            <a:r>
              <a:rPr lang="en-US" sz="1800" dirty="0"/>
              <a:t>Manufactured by Lumina</a:t>
            </a:r>
          </a:p>
          <a:p>
            <a:pPr lvl="1"/>
            <a:r>
              <a:rPr lang="en-US" sz="1600" dirty="0"/>
              <a:t>Model: CCHP-6000</a:t>
            </a:r>
          </a:p>
          <a:p>
            <a:pPr lvl="1"/>
            <a:r>
              <a:rPr lang="en-US" sz="1600" dirty="0"/>
              <a:t>6 kJ/s</a:t>
            </a:r>
          </a:p>
          <a:p>
            <a:pPr lvl="1"/>
            <a:r>
              <a:rPr lang="en-US" sz="1600" dirty="0"/>
              <a:t>0-1 kV, 6 Amp</a:t>
            </a:r>
          </a:p>
          <a:p>
            <a:pPr lvl="1"/>
            <a:r>
              <a:rPr lang="en-US" sz="1600" dirty="0"/>
              <a:t>208 VAC 3 Phase (Use transformer to bring 480 VAC to 208 VAC)</a:t>
            </a:r>
          </a:p>
          <a:p>
            <a:r>
              <a:rPr lang="en-US" sz="1800" b="1" dirty="0"/>
              <a:t>Designed to efficiently charge capacitive loads to high voltages with excellent pulse to pulse repeatability at very high repetition rates.</a:t>
            </a:r>
          </a:p>
          <a:p>
            <a:r>
              <a:rPr lang="en-US" sz="1800" dirty="0"/>
              <a:t>Differ from conventional DC supplies in that the output current is fixed and not variable</a:t>
            </a:r>
          </a:p>
          <a:p>
            <a:r>
              <a:rPr lang="en-US" sz="1800" dirty="0"/>
              <a:t>Allowing the load capacitor to be charged in the fastest possible time</a:t>
            </a:r>
          </a:p>
          <a:p>
            <a:r>
              <a:rPr lang="en-US" sz="1800" dirty="0"/>
              <a:t>No requirement for series current limiting resistors.</a:t>
            </a:r>
          </a:p>
          <a:p>
            <a:endParaRPr lang="en-US" sz="1800" dirty="0"/>
          </a:p>
          <a:p>
            <a:endParaRPr lang="en-US" sz="1800" dirty="0"/>
          </a:p>
        </p:txBody>
      </p:sp>
      <p:sp>
        <p:nvSpPr>
          <p:cNvPr id="3" name="Title 2">
            <a:extLst>
              <a:ext uri="{FF2B5EF4-FFF2-40B4-BE49-F238E27FC236}">
                <a16:creationId xmlns:a16="http://schemas.microsoft.com/office/drawing/2014/main" id="{99C60BA5-7DBD-4F78-90B2-F6064DB6E274}"/>
              </a:ext>
            </a:extLst>
          </p:cNvPr>
          <p:cNvSpPr>
            <a:spLocks noGrp="1"/>
          </p:cNvSpPr>
          <p:nvPr>
            <p:ph type="title"/>
          </p:nvPr>
        </p:nvSpPr>
        <p:spPr/>
        <p:txBody>
          <a:bodyPr/>
          <a:lstStyle/>
          <a:p>
            <a:r>
              <a:rPr lang="en-US" dirty="0"/>
              <a:t>Marx Modulator CPS Lumina PS</a:t>
            </a:r>
          </a:p>
        </p:txBody>
      </p:sp>
      <p:sp>
        <p:nvSpPr>
          <p:cNvPr id="4" name="Date Placeholder 3">
            <a:extLst>
              <a:ext uri="{FF2B5EF4-FFF2-40B4-BE49-F238E27FC236}">
                <a16:creationId xmlns:a16="http://schemas.microsoft.com/office/drawing/2014/main" id="{928FD129-1D8E-4A6F-B3D0-EACC2D10E863}"/>
              </a:ext>
            </a:extLst>
          </p:cNvPr>
          <p:cNvSpPr>
            <a:spLocks noGrp="1"/>
          </p:cNvSpPr>
          <p:nvPr>
            <p:ph type="dt" sz="half" idx="2"/>
          </p:nvPr>
        </p:nvSpPr>
        <p:spPr/>
        <p:txBody>
          <a:bodyPr/>
          <a:lstStyle/>
          <a:p>
            <a:pPr>
              <a:defRPr/>
            </a:pPr>
            <a:fld id="{57ADAB69-348E-2C41-AF41-E98D046040A4}" type="datetime1">
              <a:rPr lang="en-US" smtClean="0"/>
              <a:t>12/6/2018</a:t>
            </a:fld>
            <a:endParaRPr lang="en-US" dirty="0"/>
          </a:p>
        </p:txBody>
      </p:sp>
      <p:sp>
        <p:nvSpPr>
          <p:cNvPr id="5" name="Footer Placeholder 4">
            <a:extLst>
              <a:ext uri="{FF2B5EF4-FFF2-40B4-BE49-F238E27FC236}">
                <a16:creationId xmlns:a16="http://schemas.microsoft.com/office/drawing/2014/main" id="{ED87359A-50BF-41AB-8E8E-ACFF2ECC4AAB}"/>
              </a:ext>
            </a:extLst>
          </p:cNvPr>
          <p:cNvSpPr>
            <a:spLocks noGrp="1"/>
          </p:cNvSpPr>
          <p:nvPr>
            <p:ph type="ftr" sz="quarter" idx="3"/>
          </p:nvPr>
        </p:nvSpPr>
        <p:spPr/>
        <p:txBody>
          <a:bodyPr/>
          <a:lstStyle/>
          <a:p>
            <a:pPr>
              <a:defRPr/>
            </a:pPr>
            <a:r>
              <a:rPr lang="en-US"/>
              <a:t>Trevor Butler | 201 MHz Linac Marx Modulator</a:t>
            </a:r>
          </a:p>
          <a:p>
            <a:pPr>
              <a:defRPr/>
            </a:pPr>
            <a:endParaRPr lang="en-US" b="1" dirty="0"/>
          </a:p>
        </p:txBody>
      </p:sp>
      <p:sp>
        <p:nvSpPr>
          <p:cNvPr id="6" name="Slide Number Placeholder 5">
            <a:extLst>
              <a:ext uri="{FF2B5EF4-FFF2-40B4-BE49-F238E27FC236}">
                <a16:creationId xmlns:a16="http://schemas.microsoft.com/office/drawing/2014/main" id="{BE4D2F84-9881-493E-9273-BD747AF595DC}"/>
              </a:ext>
            </a:extLst>
          </p:cNvPr>
          <p:cNvSpPr>
            <a:spLocks noGrp="1"/>
          </p:cNvSpPr>
          <p:nvPr>
            <p:ph type="sldNum" sz="quarter" idx="4"/>
          </p:nvPr>
        </p:nvSpPr>
        <p:spPr/>
        <p:txBody>
          <a:bodyPr/>
          <a:lstStyle/>
          <a:p>
            <a:pPr>
              <a:defRPr/>
            </a:pPr>
            <a:fld id="{148C009B-CB69-E04A-B9B3-34B26D69E9CF}" type="slidenum">
              <a:rPr lang="en-US" smtClean="0"/>
              <a:pPr>
                <a:defRPr/>
              </a:pPr>
              <a:t>35</a:t>
            </a:fld>
            <a:endParaRPr lang="en-US" dirty="0"/>
          </a:p>
        </p:txBody>
      </p:sp>
      <p:pic>
        <p:nvPicPr>
          <p:cNvPr id="8" name="Picture 7">
            <a:extLst>
              <a:ext uri="{FF2B5EF4-FFF2-40B4-BE49-F238E27FC236}">
                <a16:creationId xmlns:a16="http://schemas.microsoft.com/office/drawing/2014/main" id="{A92E7FE6-B3B6-4ADB-8456-14659AF68239}"/>
              </a:ext>
            </a:extLst>
          </p:cNvPr>
          <p:cNvPicPr>
            <a:picLocks noChangeAspect="1"/>
          </p:cNvPicPr>
          <p:nvPr/>
        </p:nvPicPr>
        <p:blipFill>
          <a:blip r:embed="rId2"/>
          <a:stretch>
            <a:fillRect/>
          </a:stretch>
        </p:blipFill>
        <p:spPr>
          <a:xfrm>
            <a:off x="4873580" y="1001063"/>
            <a:ext cx="4140879" cy="1610166"/>
          </a:xfrm>
          <a:prstGeom prst="rect">
            <a:avLst/>
          </a:prstGeom>
        </p:spPr>
      </p:pic>
      <p:pic>
        <p:nvPicPr>
          <p:cNvPr id="10" name="Picture 9">
            <a:extLst>
              <a:ext uri="{FF2B5EF4-FFF2-40B4-BE49-F238E27FC236}">
                <a16:creationId xmlns:a16="http://schemas.microsoft.com/office/drawing/2014/main" id="{96E6652E-AC2F-4B67-AD49-41C7DDF5CD86}"/>
              </a:ext>
            </a:extLst>
          </p:cNvPr>
          <p:cNvPicPr>
            <a:picLocks noChangeAspect="1"/>
          </p:cNvPicPr>
          <p:nvPr/>
        </p:nvPicPr>
        <p:blipFill>
          <a:blip r:embed="rId3"/>
          <a:stretch>
            <a:fillRect/>
          </a:stretch>
        </p:blipFill>
        <p:spPr>
          <a:xfrm>
            <a:off x="4775201" y="3009899"/>
            <a:ext cx="4306713" cy="2597795"/>
          </a:xfrm>
          <a:prstGeom prst="rect">
            <a:avLst/>
          </a:prstGeom>
        </p:spPr>
      </p:pic>
    </p:spTree>
    <p:extLst>
      <p:ext uri="{BB962C8B-B14F-4D97-AF65-F5344CB8AC3E}">
        <p14:creationId xmlns:p14="http://schemas.microsoft.com/office/powerpoint/2010/main" val="15294388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6E1C33A-3571-48DC-AA7F-AF45F78009DA}"/>
              </a:ext>
            </a:extLst>
          </p:cNvPr>
          <p:cNvSpPr>
            <a:spLocks noGrp="1"/>
          </p:cNvSpPr>
          <p:nvPr>
            <p:ph idx="1"/>
          </p:nvPr>
        </p:nvSpPr>
        <p:spPr>
          <a:xfrm>
            <a:off x="320038" y="773430"/>
            <a:ext cx="7833359" cy="5059363"/>
          </a:xfrm>
        </p:spPr>
        <p:txBody>
          <a:bodyPr/>
          <a:lstStyle/>
          <a:p>
            <a:r>
              <a:rPr lang="en-US" dirty="0"/>
              <a:t>Gate power supplies</a:t>
            </a:r>
          </a:p>
          <a:p>
            <a:pPr lvl="1"/>
            <a:r>
              <a:rPr lang="en-US" b="1" dirty="0"/>
              <a:t>Used to power each cell gate control cards</a:t>
            </a:r>
          </a:p>
          <a:p>
            <a:pPr lvl="1"/>
            <a:r>
              <a:rPr lang="en-US" dirty="0"/>
              <a:t>Need to provide ~330 Volts, .7 Amps </a:t>
            </a:r>
            <a:r>
              <a:rPr lang="en-US" dirty="0" err="1"/>
              <a:t>continous</a:t>
            </a:r>
            <a:endParaRPr lang="en-US" dirty="0"/>
          </a:p>
          <a:p>
            <a:pPr lvl="1"/>
            <a:r>
              <a:rPr lang="en-US" dirty="0"/>
              <a:t>First used 300 Volt, 5 Amp</a:t>
            </a:r>
          </a:p>
          <a:p>
            <a:pPr lvl="1"/>
            <a:r>
              <a:rPr lang="en-US" dirty="0"/>
              <a:t>Determined with diode &amp; IGBT drops </a:t>
            </a:r>
          </a:p>
          <a:p>
            <a:pPr lvl="1"/>
            <a:r>
              <a:rPr lang="en-US" dirty="0"/>
              <a:t>Upgraded to 600 Volt, 2.6 Amps</a:t>
            </a:r>
          </a:p>
          <a:p>
            <a:r>
              <a:rPr lang="en-US" dirty="0"/>
              <a:t>Installed inline resistor to limit inrush current on 30 </a:t>
            </a:r>
            <a:r>
              <a:rPr lang="en-US" dirty="0" err="1"/>
              <a:t>uF</a:t>
            </a:r>
            <a:r>
              <a:rPr lang="en-US" dirty="0"/>
              <a:t>, 600 Cap on each driver card after installing fuses on each Marx cell</a:t>
            </a:r>
          </a:p>
          <a:p>
            <a:endParaRPr lang="en-US" dirty="0"/>
          </a:p>
        </p:txBody>
      </p:sp>
      <p:sp>
        <p:nvSpPr>
          <p:cNvPr id="3" name="Title 2">
            <a:extLst>
              <a:ext uri="{FF2B5EF4-FFF2-40B4-BE49-F238E27FC236}">
                <a16:creationId xmlns:a16="http://schemas.microsoft.com/office/drawing/2014/main" id="{99C60BA5-7DBD-4F78-90B2-F6064DB6E274}"/>
              </a:ext>
            </a:extLst>
          </p:cNvPr>
          <p:cNvSpPr>
            <a:spLocks noGrp="1"/>
          </p:cNvSpPr>
          <p:nvPr>
            <p:ph type="title"/>
          </p:nvPr>
        </p:nvSpPr>
        <p:spPr/>
        <p:txBody>
          <a:bodyPr/>
          <a:lstStyle/>
          <a:p>
            <a:r>
              <a:rPr lang="en-US" dirty="0"/>
              <a:t>Marx Modulator CPS Gate Power Supply</a:t>
            </a:r>
          </a:p>
        </p:txBody>
      </p:sp>
      <p:sp>
        <p:nvSpPr>
          <p:cNvPr id="4" name="Date Placeholder 3">
            <a:extLst>
              <a:ext uri="{FF2B5EF4-FFF2-40B4-BE49-F238E27FC236}">
                <a16:creationId xmlns:a16="http://schemas.microsoft.com/office/drawing/2014/main" id="{928FD129-1D8E-4A6F-B3D0-EACC2D10E863}"/>
              </a:ext>
            </a:extLst>
          </p:cNvPr>
          <p:cNvSpPr>
            <a:spLocks noGrp="1"/>
          </p:cNvSpPr>
          <p:nvPr>
            <p:ph type="dt" sz="half" idx="2"/>
          </p:nvPr>
        </p:nvSpPr>
        <p:spPr/>
        <p:txBody>
          <a:bodyPr/>
          <a:lstStyle/>
          <a:p>
            <a:pPr>
              <a:defRPr/>
            </a:pPr>
            <a:fld id="{57ADAB69-348E-2C41-AF41-E98D046040A4}" type="datetime1">
              <a:rPr lang="en-US" smtClean="0"/>
              <a:t>12/6/2018</a:t>
            </a:fld>
            <a:endParaRPr lang="en-US" dirty="0"/>
          </a:p>
        </p:txBody>
      </p:sp>
      <p:sp>
        <p:nvSpPr>
          <p:cNvPr id="5" name="Footer Placeholder 4">
            <a:extLst>
              <a:ext uri="{FF2B5EF4-FFF2-40B4-BE49-F238E27FC236}">
                <a16:creationId xmlns:a16="http://schemas.microsoft.com/office/drawing/2014/main" id="{ED87359A-50BF-41AB-8E8E-ACFF2ECC4AAB}"/>
              </a:ext>
            </a:extLst>
          </p:cNvPr>
          <p:cNvSpPr>
            <a:spLocks noGrp="1"/>
          </p:cNvSpPr>
          <p:nvPr>
            <p:ph type="ftr" sz="quarter" idx="3"/>
          </p:nvPr>
        </p:nvSpPr>
        <p:spPr/>
        <p:txBody>
          <a:bodyPr/>
          <a:lstStyle/>
          <a:p>
            <a:pPr>
              <a:defRPr/>
            </a:pPr>
            <a:r>
              <a:rPr lang="en-US"/>
              <a:t>Trevor Butler | 201 MHz Linac Marx Modulator</a:t>
            </a:r>
          </a:p>
          <a:p>
            <a:pPr>
              <a:defRPr/>
            </a:pPr>
            <a:endParaRPr lang="en-US" b="1" dirty="0"/>
          </a:p>
        </p:txBody>
      </p:sp>
      <p:sp>
        <p:nvSpPr>
          <p:cNvPr id="6" name="Slide Number Placeholder 5">
            <a:extLst>
              <a:ext uri="{FF2B5EF4-FFF2-40B4-BE49-F238E27FC236}">
                <a16:creationId xmlns:a16="http://schemas.microsoft.com/office/drawing/2014/main" id="{BE4D2F84-9881-493E-9273-BD747AF595DC}"/>
              </a:ext>
            </a:extLst>
          </p:cNvPr>
          <p:cNvSpPr>
            <a:spLocks noGrp="1"/>
          </p:cNvSpPr>
          <p:nvPr>
            <p:ph type="sldNum" sz="quarter" idx="4"/>
          </p:nvPr>
        </p:nvSpPr>
        <p:spPr/>
        <p:txBody>
          <a:bodyPr/>
          <a:lstStyle/>
          <a:p>
            <a:pPr>
              <a:defRPr/>
            </a:pPr>
            <a:fld id="{148C009B-CB69-E04A-B9B3-34B26D69E9CF}" type="slidenum">
              <a:rPr lang="en-US" smtClean="0"/>
              <a:pPr>
                <a:defRPr/>
              </a:pPr>
              <a:t>36</a:t>
            </a:fld>
            <a:endParaRPr lang="en-US" dirty="0"/>
          </a:p>
        </p:txBody>
      </p:sp>
      <p:pic>
        <p:nvPicPr>
          <p:cNvPr id="9" name="Picture 8">
            <a:extLst>
              <a:ext uri="{FF2B5EF4-FFF2-40B4-BE49-F238E27FC236}">
                <a16:creationId xmlns:a16="http://schemas.microsoft.com/office/drawing/2014/main" id="{3EB3B613-34AF-4431-881A-E017E53E8CA3}"/>
              </a:ext>
            </a:extLst>
          </p:cNvPr>
          <p:cNvPicPr>
            <a:picLocks noChangeAspect="1"/>
          </p:cNvPicPr>
          <p:nvPr/>
        </p:nvPicPr>
        <p:blipFill>
          <a:blip r:embed="rId2"/>
          <a:stretch>
            <a:fillRect/>
          </a:stretch>
        </p:blipFill>
        <p:spPr>
          <a:xfrm>
            <a:off x="554792" y="4507171"/>
            <a:ext cx="7363853" cy="1419423"/>
          </a:xfrm>
          <a:prstGeom prst="rect">
            <a:avLst/>
          </a:prstGeom>
        </p:spPr>
      </p:pic>
    </p:spTree>
    <p:extLst>
      <p:ext uri="{BB962C8B-B14F-4D97-AF65-F5344CB8AC3E}">
        <p14:creationId xmlns:p14="http://schemas.microsoft.com/office/powerpoint/2010/main" val="36140952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747C9753-B94B-465E-81A7-A7B7D3976335}"/>
              </a:ext>
            </a:extLst>
          </p:cNvPr>
          <p:cNvPicPr>
            <a:picLocks noGrp="1" noChangeAspect="1"/>
          </p:cNvPicPr>
          <p:nvPr>
            <p:ph idx="1"/>
          </p:nvPr>
        </p:nvPicPr>
        <p:blipFill>
          <a:blip r:embed="rId2"/>
          <a:stretch>
            <a:fillRect/>
          </a:stretch>
        </p:blipFill>
        <p:spPr>
          <a:xfrm>
            <a:off x="5021581" y="825676"/>
            <a:ext cx="4063160" cy="5405562"/>
          </a:xfrm>
          <a:prstGeom prst="rect">
            <a:avLst/>
          </a:prstGeom>
        </p:spPr>
      </p:pic>
      <p:sp>
        <p:nvSpPr>
          <p:cNvPr id="3" name="Title 2">
            <a:extLst>
              <a:ext uri="{FF2B5EF4-FFF2-40B4-BE49-F238E27FC236}">
                <a16:creationId xmlns:a16="http://schemas.microsoft.com/office/drawing/2014/main" id="{99C60BA5-7DBD-4F78-90B2-F6064DB6E274}"/>
              </a:ext>
            </a:extLst>
          </p:cNvPr>
          <p:cNvSpPr>
            <a:spLocks noGrp="1"/>
          </p:cNvSpPr>
          <p:nvPr>
            <p:ph type="title"/>
          </p:nvPr>
        </p:nvSpPr>
        <p:spPr/>
        <p:txBody>
          <a:bodyPr/>
          <a:lstStyle/>
          <a:p>
            <a:r>
              <a:rPr lang="en-US" dirty="0"/>
              <a:t>Marx Modulator CPS Interleaving Technique</a:t>
            </a:r>
          </a:p>
        </p:txBody>
      </p:sp>
      <p:sp>
        <p:nvSpPr>
          <p:cNvPr id="4" name="Date Placeholder 3">
            <a:extLst>
              <a:ext uri="{FF2B5EF4-FFF2-40B4-BE49-F238E27FC236}">
                <a16:creationId xmlns:a16="http://schemas.microsoft.com/office/drawing/2014/main" id="{928FD129-1D8E-4A6F-B3D0-EACC2D10E863}"/>
              </a:ext>
            </a:extLst>
          </p:cNvPr>
          <p:cNvSpPr>
            <a:spLocks noGrp="1"/>
          </p:cNvSpPr>
          <p:nvPr>
            <p:ph type="dt" sz="half" idx="2"/>
          </p:nvPr>
        </p:nvSpPr>
        <p:spPr/>
        <p:txBody>
          <a:bodyPr/>
          <a:lstStyle/>
          <a:p>
            <a:pPr>
              <a:defRPr/>
            </a:pPr>
            <a:fld id="{57ADAB69-348E-2C41-AF41-E98D046040A4}" type="datetime1">
              <a:rPr lang="en-US" smtClean="0"/>
              <a:t>12/6/2018</a:t>
            </a:fld>
            <a:endParaRPr lang="en-US" dirty="0"/>
          </a:p>
        </p:txBody>
      </p:sp>
      <p:sp>
        <p:nvSpPr>
          <p:cNvPr id="5" name="Footer Placeholder 4">
            <a:extLst>
              <a:ext uri="{FF2B5EF4-FFF2-40B4-BE49-F238E27FC236}">
                <a16:creationId xmlns:a16="http://schemas.microsoft.com/office/drawing/2014/main" id="{ED87359A-50BF-41AB-8E8E-ACFF2ECC4AAB}"/>
              </a:ext>
            </a:extLst>
          </p:cNvPr>
          <p:cNvSpPr>
            <a:spLocks noGrp="1"/>
          </p:cNvSpPr>
          <p:nvPr>
            <p:ph type="ftr" sz="quarter" idx="3"/>
          </p:nvPr>
        </p:nvSpPr>
        <p:spPr/>
        <p:txBody>
          <a:bodyPr/>
          <a:lstStyle/>
          <a:p>
            <a:pPr>
              <a:defRPr/>
            </a:pPr>
            <a:r>
              <a:rPr lang="en-US"/>
              <a:t>Trevor Butler | 201 MHz Linac Marx Modulator</a:t>
            </a:r>
          </a:p>
          <a:p>
            <a:pPr>
              <a:defRPr/>
            </a:pPr>
            <a:endParaRPr lang="en-US" b="1" dirty="0"/>
          </a:p>
        </p:txBody>
      </p:sp>
      <p:sp>
        <p:nvSpPr>
          <p:cNvPr id="6" name="Slide Number Placeholder 5">
            <a:extLst>
              <a:ext uri="{FF2B5EF4-FFF2-40B4-BE49-F238E27FC236}">
                <a16:creationId xmlns:a16="http://schemas.microsoft.com/office/drawing/2014/main" id="{BE4D2F84-9881-493E-9273-BD747AF595DC}"/>
              </a:ext>
            </a:extLst>
          </p:cNvPr>
          <p:cNvSpPr>
            <a:spLocks noGrp="1"/>
          </p:cNvSpPr>
          <p:nvPr>
            <p:ph type="sldNum" sz="quarter" idx="4"/>
          </p:nvPr>
        </p:nvSpPr>
        <p:spPr/>
        <p:txBody>
          <a:bodyPr/>
          <a:lstStyle/>
          <a:p>
            <a:pPr>
              <a:defRPr/>
            </a:pPr>
            <a:fld id="{148C009B-CB69-E04A-B9B3-34B26D69E9CF}" type="slidenum">
              <a:rPr lang="en-US" smtClean="0"/>
              <a:pPr>
                <a:defRPr/>
              </a:pPr>
              <a:t>37</a:t>
            </a:fld>
            <a:endParaRPr lang="en-US" dirty="0"/>
          </a:p>
        </p:txBody>
      </p:sp>
      <p:pic>
        <p:nvPicPr>
          <p:cNvPr id="11" name="Picture 10">
            <a:extLst>
              <a:ext uri="{FF2B5EF4-FFF2-40B4-BE49-F238E27FC236}">
                <a16:creationId xmlns:a16="http://schemas.microsoft.com/office/drawing/2014/main" id="{71AE91E7-F6DD-4515-96AC-203F2EE49583}"/>
              </a:ext>
            </a:extLst>
          </p:cNvPr>
          <p:cNvPicPr>
            <a:picLocks noChangeAspect="1"/>
          </p:cNvPicPr>
          <p:nvPr/>
        </p:nvPicPr>
        <p:blipFill>
          <a:blip r:embed="rId3"/>
          <a:stretch>
            <a:fillRect/>
          </a:stretch>
        </p:blipFill>
        <p:spPr>
          <a:xfrm>
            <a:off x="281940" y="2529841"/>
            <a:ext cx="4654509" cy="3701398"/>
          </a:xfrm>
          <a:prstGeom prst="rect">
            <a:avLst/>
          </a:prstGeom>
        </p:spPr>
      </p:pic>
      <p:sp>
        <p:nvSpPr>
          <p:cNvPr id="13" name="Content Placeholder 1">
            <a:extLst>
              <a:ext uri="{FF2B5EF4-FFF2-40B4-BE49-F238E27FC236}">
                <a16:creationId xmlns:a16="http://schemas.microsoft.com/office/drawing/2014/main" id="{8914D996-4A09-4091-85E4-9522723C97BC}"/>
              </a:ext>
            </a:extLst>
          </p:cNvPr>
          <p:cNvSpPr txBox="1">
            <a:spLocks/>
          </p:cNvSpPr>
          <p:nvPr/>
        </p:nvSpPr>
        <p:spPr>
          <a:xfrm>
            <a:off x="248573" y="739176"/>
            <a:ext cx="4588941" cy="2011522"/>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400" dirty="0"/>
              <a:t>19 Power Supplies (6 Amp each) into 5 Groups</a:t>
            </a:r>
          </a:p>
          <a:p>
            <a:pPr lvl="1"/>
            <a:r>
              <a:rPr lang="en-US" sz="1400" dirty="0"/>
              <a:t>4 sets 4 supplies (24 Amps)</a:t>
            </a:r>
          </a:p>
          <a:p>
            <a:pPr lvl="1"/>
            <a:r>
              <a:rPr lang="en-US" sz="1400" dirty="0"/>
              <a:t>1 set of 3 supplies (18 Amps)</a:t>
            </a:r>
          </a:p>
          <a:p>
            <a:r>
              <a:rPr lang="en-US" sz="1400" dirty="0"/>
              <a:t>Power supplies are staggered in delay &amp; width</a:t>
            </a:r>
          </a:p>
          <a:p>
            <a:r>
              <a:rPr lang="en-US" sz="1400" dirty="0"/>
              <a:t>½ of the supplies are Delta and ½ are on Wye</a:t>
            </a:r>
          </a:p>
          <a:p>
            <a:r>
              <a:rPr lang="en-US" sz="1400" dirty="0"/>
              <a:t>Less Line Loading when staggered &amp; when </a:t>
            </a:r>
            <a:r>
              <a:rPr lang="el-GR" sz="1400" dirty="0"/>
              <a:t>Δ</a:t>
            </a:r>
            <a:r>
              <a:rPr lang="en-US" sz="1400" dirty="0"/>
              <a:t>/Y used</a:t>
            </a:r>
          </a:p>
          <a:p>
            <a:r>
              <a:rPr lang="en-US" sz="1400" dirty="0"/>
              <a:t>Simulation for Width (C =  4 </a:t>
            </a:r>
            <a:r>
              <a:rPr lang="en-US" sz="1400" dirty="0" err="1"/>
              <a:t>ms</a:t>
            </a:r>
            <a:r>
              <a:rPr lang="en-US" sz="1400" dirty="0"/>
              <a:t>) &amp; Delay (D = 2ms)</a:t>
            </a:r>
          </a:p>
          <a:p>
            <a:endParaRPr lang="en-US" sz="1400" dirty="0"/>
          </a:p>
        </p:txBody>
      </p:sp>
    </p:spTree>
    <p:extLst>
      <p:ext uri="{BB962C8B-B14F-4D97-AF65-F5344CB8AC3E}">
        <p14:creationId xmlns:p14="http://schemas.microsoft.com/office/powerpoint/2010/main" val="38255237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8E5A6A8-3EDF-4F54-B4B3-1B32B6E7CC71}"/>
              </a:ext>
            </a:extLst>
          </p:cNvPr>
          <p:cNvSpPr>
            <a:spLocks noGrp="1"/>
          </p:cNvSpPr>
          <p:nvPr>
            <p:ph idx="1"/>
          </p:nvPr>
        </p:nvSpPr>
        <p:spPr>
          <a:xfrm>
            <a:off x="228600" y="971550"/>
            <a:ext cx="6002021" cy="5059363"/>
          </a:xfrm>
        </p:spPr>
        <p:txBody>
          <a:bodyPr/>
          <a:lstStyle/>
          <a:p>
            <a:r>
              <a:rPr lang="en-US" sz="1400" dirty="0"/>
              <a:t>Inputs from all sub-system enter on top plate</a:t>
            </a:r>
          </a:p>
          <a:p>
            <a:r>
              <a:rPr lang="en-US" sz="1400" dirty="0"/>
              <a:t>Digital Oscilloscope for measure both analog waveforms and digital information</a:t>
            </a:r>
          </a:p>
          <a:p>
            <a:r>
              <a:rPr lang="en-US" sz="1400" b="1" dirty="0"/>
              <a:t>FPGA Based Control System</a:t>
            </a:r>
          </a:p>
          <a:p>
            <a:pPr lvl="1"/>
            <a:r>
              <a:rPr lang="en-US" sz="1200" b="1" dirty="0"/>
              <a:t>Altera Cyclone V FPGA based MitySOM-5CSx System-On-Module (SOM)</a:t>
            </a:r>
          </a:p>
          <a:p>
            <a:pPr lvl="1"/>
            <a:r>
              <a:rPr lang="en-US" sz="1200" dirty="0"/>
              <a:t>Custom designed base board that implements all the IO needed for the Marx Modulator Controller.</a:t>
            </a:r>
          </a:p>
          <a:p>
            <a:pPr lvl="1"/>
            <a:r>
              <a:rPr lang="en-US" sz="1200" dirty="0"/>
              <a:t>The SOM provides the complex Memory, CPU/FPGA, and PS integration.</a:t>
            </a:r>
          </a:p>
          <a:p>
            <a:pPr lvl="1"/>
            <a:r>
              <a:rPr lang="en-US" sz="1200" dirty="0"/>
              <a:t>The Altera Cyclone V FPGA has a Hard Processor System (HPS) integrated into the same silicon with the FPGA.</a:t>
            </a:r>
          </a:p>
          <a:p>
            <a:pPr lvl="1"/>
            <a:r>
              <a:rPr lang="en-US" sz="1200" dirty="0"/>
              <a:t>The HPS is a dual core ARM Cortex-A9 CPU clocked at 925MHz.</a:t>
            </a:r>
          </a:p>
          <a:p>
            <a:r>
              <a:rPr lang="en-US" sz="1400" b="1" dirty="0"/>
              <a:t>Multiple Control Cards</a:t>
            </a:r>
          </a:p>
          <a:p>
            <a:pPr lvl="1"/>
            <a:r>
              <a:rPr lang="en-US" sz="1200" dirty="0"/>
              <a:t>Analog Interlock &amp; Interface</a:t>
            </a:r>
          </a:p>
          <a:p>
            <a:pPr lvl="1"/>
            <a:r>
              <a:rPr lang="en-US" sz="1200" dirty="0"/>
              <a:t>Charge, Fire, &amp; Status Cards</a:t>
            </a:r>
          </a:p>
          <a:p>
            <a:pPr lvl="1"/>
            <a:r>
              <a:rPr lang="en-US" sz="1200" dirty="0"/>
              <a:t>FPGA Interface</a:t>
            </a:r>
          </a:p>
          <a:p>
            <a:r>
              <a:rPr lang="en-US" sz="1400" b="1" dirty="0"/>
              <a:t>Touch Screen Controls</a:t>
            </a:r>
          </a:p>
          <a:p>
            <a:r>
              <a:rPr lang="en-US" sz="1400" dirty="0"/>
              <a:t>Local/Remote Switch</a:t>
            </a:r>
          </a:p>
          <a:p>
            <a:r>
              <a:rPr lang="en-US" sz="1400" dirty="0"/>
              <a:t>Emergency Off Button</a:t>
            </a:r>
          </a:p>
          <a:p>
            <a:r>
              <a:rPr lang="en-US" sz="1400" dirty="0"/>
              <a:t>Laptop Network Connections</a:t>
            </a:r>
          </a:p>
          <a:p>
            <a:r>
              <a:rPr lang="en-US" sz="1400" dirty="0"/>
              <a:t>UPS – Used in both Controls and CPS too keep controls active during short power outages</a:t>
            </a:r>
          </a:p>
          <a:p>
            <a:r>
              <a:rPr lang="en-US" sz="1400" dirty="0"/>
              <a:t>Cooling Inlets</a:t>
            </a:r>
          </a:p>
        </p:txBody>
      </p:sp>
      <p:sp>
        <p:nvSpPr>
          <p:cNvPr id="3" name="Title 2">
            <a:extLst>
              <a:ext uri="{FF2B5EF4-FFF2-40B4-BE49-F238E27FC236}">
                <a16:creationId xmlns:a16="http://schemas.microsoft.com/office/drawing/2014/main" id="{87B0F6B7-3558-4ABD-A984-1B13ED803A16}"/>
              </a:ext>
            </a:extLst>
          </p:cNvPr>
          <p:cNvSpPr>
            <a:spLocks noGrp="1"/>
          </p:cNvSpPr>
          <p:nvPr>
            <p:ph type="title"/>
          </p:nvPr>
        </p:nvSpPr>
        <p:spPr/>
        <p:txBody>
          <a:bodyPr/>
          <a:lstStyle/>
          <a:p>
            <a:r>
              <a:rPr lang="en-US" dirty="0"/>
              <a:t>Marx Modulator Controls Rack</a:t>
            </a:r>
          </a:p>
        </p:txBody>
      </p:sp>
      <p:sp>
        <p:nvSpPr>
          <p:cNvPr id="4" name="Date Placeholder 3">
            <a:extLst>
              <a:ext uri="{FF2B5EF4-FFF2-40B4-BE49-F238E27FC236}">
                <a16:creationId xmlns:a16="http://schemas.microsoft.com/office/drawing/2014/main" id="{02D80503-4A27-4D5A-A7A6-2F7F118E21A6}"/>
              </a:ext>
            </a:extLst>
          </p:cNvPr>
          <p:cNvSpPr>
            <a:spLocks noGrp="1"/>
          </p:cNvSpPr>
          <p:nvPr>
            <p:ph type="dt" sz="half" idx="2"/>
          </p:nvPr>
        </p:nvSpPr>
        <p:spPr/>
        <p:txBody>
          <a:bodyPr/>
          <a:lstStyle/>
          <a:p>
            <a:pPr>
              <a:defRPr/>
            </a:pPr>
            <a:fld id="{57ADAB69-348E-2C41-AF41-E98D046040A4}" type="datetime1">
              <a:rPr lang="en-US" smtClean="0"/>
              <a:t>12/6/2018</a:t>
            </a:fld>
            <a:endParaRPr lang="en-US" dirty="0"/>
          </a:p>
        </p:txBody>
      </p:sp>
      <p:sp>
        <p:nvSpPr>
          <p:cNvPr id="5" name="Footer Placeholder 4">
            <a:extLst>
              <a:ext uri="{FF2B5EF4-FFF2-40B4-BE49-F238E27FC236}">
                <a16:creationId xmlns:a16="http://schemas.microsoft.com/office/drawing/2014/main" id="{C8C75D00-DC38-4A0D-8A43-EE8F63394962}"/>
              </a:ext>
            </a:extLst>
          </p:cNvPr>
          <p:cNvSpPr>
            <a:spLocks noGrp="1"/>
          </p:cNvSpPr>
          <p:nvPr>
            <p:ph type="ftr" sz="quarter" idx="3"/>
          </p:nvPr>
        </p:nvSpPr>
        <p:spPr/>
        <p:txBody>
          <a:bodyPr/>
          <a:lstStyle/>
          <a:p>
            <a:pPr>
              <a:defRPr/>
            </a:pPr>
            <a:r>
              <a:rPr lang="en-US"/>
              <a:t>Trevor Butler | 201 MHz Linac Marx Modulator</a:t>
            </a:r>
          </a:p>
          <a:p>
            <a:pPr>
              <a:defRPr/>
            </a:pPr>
            <a:endParaRPr lang="en-US" b="1" dirty="0"/>
          </a:p>
        </p:txBody>
      </p:sp>
      <p:sp>
        <p:nvSpPr>
          <p:cNvPr id="6" name="Slide Number Placeholder 5">
            <a:extLst>
              <a:ext uri="{FF2B5EF4-FFF2-40B4-BE49-F238E27FC236}">
                <a16:creationId xmlns:a16="http://schemas.microsoft.com/office/drawing/2014/main" id="{DEB0918C-0AC8-4298-B40A-FB4C7BD1E9C4}"/>
              </a:ext>
            </a:extLst>
          </p:cNvPr>
          <p:cNvSpPr>
            <a:spLocks noGrp="1"/>
          </p:cNvSpPr>
          <p:nvPr>
            <p:ph type="sldNum" sz="quarter" idx="4"/>
          </p:nvPr>
        </p:nvSpPr>
        <p:spPr/>
        <p:txBody>
          <a:bodyPr/>
          <a:lstStyle/>
          <a:p>
            <a:pPr>
              <a:defRPr/>
            </a:pPr>
            <a:fld id="{148C009B-CB69-E04A-B9B3-34B26D69E9CF}" type="slidenum">
              <a:rPr lang="en-US" smtClean="0"/>
              <a:pPr>
                <a:defRPr/>
              </a:pPr>
              <a:t>38</a:t>
            </a:fld>
            <a:endParaRPr lang="en-US" dirty="0"/>
          </a:p>
        </p:txBody>
      </p:sp>
      <p:pic>
        <p:nvPicPr>
          <p:cNvPr id="8" name="Picture 7">
            <a:extLst>
              <a:ext uri="{FF2B5EF4-FFF2-40B4-BE49-F238E27FC236}">
                <a16:creationId xmlns:a16="http://schemas.microsoft.com/office/drawing/2014/main" id="{FEFB8351-EC9B-453C-8F0D-4A9438C444DC}"/>
              </a:ext>
            </a:extLst>
          </p:cNvPr>
          <p:cNvPicPr>
            <a:picLocks noChangeAspect="1"/>
          </p:cNvPicPr>
          <p:nvPr/>
        </p:nvPicPr>
        <p:blipFill>
          <a:blip r:embed="rId2"/>
          <a:stretch>
            <a:fillRect/>
          </a:stretch>
        </p:blipFill>
        <p:spPr>
          <a:xfrm>
            <a:off x="6289813" y="465690"/>
            <a:ext cx="2625587" cy="5699760"/>
          </a:xfrm>
          <a:prstGeom prst="rect">
            <a:avLst/>
          </a:prstGeom>
        </p:spPr>
      </p:pic>
    </p:spTree>
    <p:extLst>
      <p:ext uri="{BB962C8B-B14F-4D97-AF65-F5344CB8AC3E}">
        <p14:creationId xmlns:p14="http://schemas.microsoft.com/office/powerpoint/2010/main" val="8819853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8E5A6A8-3EDF-4F54-B4B3-1B32B6E7CC71}"/>
              </a:ext>
            </a:extLst>
          </p:cNvPr>
          <p:cNvSpPr>
            <a:spLocks noGrp="1"/>
          </p:cNvSpPr>
          <p:nvPr>
            <p:ph idx="1"/>
          </p:nvPr>
        </p:nvSpPr>
        <p:spPr>
          <a:xfrm>
            <a:off x="228601" y="971550"/>
            <a:ext cx="4901428" cy="5059363"/>
          </a:xfrm>
        </p:spPr>
        <p:txBody>
          <a:bodyPr/>
          <a:lstStyle/>
          <a:p>
            <a:r>
              <a:rPr lang="en-US" sz="1400" b="1" dirty="0"/>
              <a:t>Consists of 54 cells, arranged in 5 rows with a maximum of 12 cell in each row</a:t>
            </a:r>
          </a:p>
          <a:p>
            <a:r>
              <a:rPr lang="en-US" sz="1400" b="1" dirty="0"/>
              <a:t>Uses both resistive and standard grounding sticks to remove energy</a:t>
            </a:r>
          </a:p>
          <a:p>
            <a:pPr lvl="1"/>
            <a:r>
              <a:rPr lang="en-US" sz="1400" dirty="0"/>
              <a:t>Discharge all cells first with floating resistor stick with built in LED for voltage detection after 15 min hold</a:t>
            </a:r>
          </a:p>
          <a:p>
            <a:pPr lvl="1"/>
            <a:r>
              <a:rPr lang="en-US" sz="1400" dirty="0"/>
              <a:t>Then, sequentially ground out all cells with solid ground stick</a:t>
            </a:r>
          </a:p>
          <a:p>
            <a:r>
              <a:rPr lang="en-US" sz="1400" b="1" dirty="0"/>
              <a:t>Marx Modulator Components</a:t>
            </a:r>
          </a:p>
          <a:p>
            <a:pPr lvl="1"/>
            <a:r>
              <a:rPr lang="en-US" sz="1400" dirty="0"/>
              <a:t>Air Flow Meters</a:t>
            </a:r>
          </a:p>
          <a:p>
            <a:pPr lvl="1"/>
            <a:r>
              <a:rPr lang="en-US" sz="1400" dirty="0"/>
              <a:t>Ross High Voltage Divider</a:t>
            </a:r>
          </a:p>
          <a:p>
            <a:pPr lvl="1"/>
            <a:r>
              <a:rPr lang="en-US" sz="1400" dirty="0"/>
              <a:t>Smoke Detectors</a:t>
            </a:r>
          </a:p>
          <a:p>
            <a:pPr lvl="1"/>
            <a:r>
              <a:rPr lang="en-US" sz="1400" dirty="0"/>
              <a:t>Ross Grounding Relays</a:t>
            </a:r>
          </a:p>
          <a:p>
            <a:pPr lvl="1"/>
            <a:r>
              <a:rPr lang="en-US" sz="1400" dirty="0"/>
              <a:t>Modulator Current Monitor</a:t>
            </a:r>
          </a:p>
          <a:p>
            <a:pPr lvl="1"/>
            <a:r>
              <a:rPr lang="en-US" sz="1400" dirty="0"/>
              <a:t>Charging and special voltage divider</a:t>
            </a:r>
          </a:p>
          <a:p>
            <a:pPr lvl="1"/>
            <a:r>
              <a:rPr lang="en-US" sz="1400" dirty="0"/>
              <a:t>Door Interlocks</a:t>
            </a:r>
          </a:p>
          <a:p>
            <a:r>
              <a:rPr lang="en-US" sz="1400" b="1" dirty="0"/>
              <a:t>Uses wide </a:t>
            </a:r>
            <a:r>
              <a:rPr lang="en-US" sz="1400" b="1" dirty="0" err="1"/>
              <a:t>stripline</a:t>
            </a:r>
            <a:r>
              <a:rPr lang="en-US" sz="1400" b="1" dirty="0"/>
              <a:t> across each cell to pass high current pulse while minimizing inductance</a:t>
            </a:r>
          </a:p>
          <a:p>
            <a:r>
              <a:rPr lang="en-US" sz="1400" dirty="0"/>
              <a:t>Uses large blower motors to cool each cell</a:t>
            </a:r>
          </a:p>
          <a:p>
            <a:pPr lvl="1"/>
            <a:endParaRPr lang="en-US" sz="1400" dirty="0"/>
          </a:p>
        </p:txBody>
      </p:sp>
      <p:sp>
        <p:nvSpPr>
          <p:cNvPr id="3" name="Title 2">
            <a:extLst>
              <a:ext uri="{FF2B5EF4-FFF2-40B4-BE49-F238E27FC236}">
                <a16:creationId xmlns:a16="http://schemas.microsoft.com/office/drawing/2014/main" id="{87B0F6B7-3558-4ABD-A984-1B13ED803A16}"/>
              </a:ext>
            </a:extLst>
          </p:cNvPr>
          <p:cNvSpPr>
            <a:spLocks noGrp="1"/>
          </p:cNvSpPr>
          <p:nvPr>
            <p:ph type="title"/>
          </p:nvPr>
        </p:nvSpPr>
        <p:spPr/>
        <p:txBody>
          <a:bodyPr/>
          <a:lstStyle/>
          <a:p>
            <a:r>
              <a:rPr lang="en-US" dirty="0"/>
              <a:t>Marx Modulator Cabinet</a:t>
            </a:r>
          </a:p>
        </p:txBody>
      </p:sp>
      <p:sp>
        <p:nvSpPr>
          <p:cNvPr id="4" name="Date Placeholder 3">
            <a:extLst>
              <a:ext uri="{FF2B5EF4-FFF2-40B4-BE49-F238E27FC236}">
                <a16:creationId xmlns:a16="http://schemas.microsoft.com/office/drawing/2014/main" id="{02D80503-4A27-4D5A-A7A6-2F7F118E21A6}"/>
              </a:ext>
            </a:extLst>
          </p:cNvPr>
          <p:cNvSpPr>
            <a:spLocks noGrp="1"/>
          </p:cNvSpPr>
          <p:nvPr>
            <p:ph type="dt" sz="half" idx="2"/>
          </p:nvPr>
        </p:nvSpPr>
        <p:spPr/>
        <p:txBody>
          <a:bodyPr/>
          <a:lstStyle/>
          <a:p>
            <a:pPr>
              <a:defRPr/>
            </a:pPr>
            <a:fld id="{57ADAB69-348E-2C41-AF41-E98D046040A4}" type="datetime1">
              <a:rPr lang="en-US" smtClean="0"/>
              <a:t>12/6/2018</a:t>
            </a:fld>
            <a:endParaRPr lang="en-US" dirty="0"/>
          </a:p>
        </p:txBody>
      </p:sp>
      <p:sp>
        <p:nvSpPr>
          <p:cNvPr id="5" name="Footer Placeholder 4">
            <a:extLst>
              <a:ext uri="{FF2B5EF4-FFF2-40B4-BE49-F238E27FC236}">
                <a16:creationId xmlns:a16="http://schemas.microsoft.com/office/drawing/2014/main" id="{C8C75D00-DC38-4A0D-8A43-EE8F63394962}"/>
              </a:ext>
            </a:extLst>
          </p:cNvPr>
          <p:cNvSpPr>
            <a:spLocks noGrp="1"/>
          </p:cNvSpPr>
          <p:nvPr>
            <p:ph type="ftr" sz="quarter" idx="3"/>
          </p:nvPr>
        </p:nvSpPr>
        <p:spPr/>
        <p:txBody>
          <a:bodyPr/>
          <a:lstStyle/>
          <a:p>
            <a:pPr>
              <a:defRPr/>
            </a:pPr>
            <a:r>
              <a:rPr lang="en-US"/>
              <a:t>Trevor Butler | 201 MHz Linac Marx Modulator</a:t>
            </a:r>
          </a:p>
          <a:p>
            <a:pPr>
              <a:defRPr/>
            </a:pPr>
            <a:endParaRPr lang="en-US" b="1" dirty="0"/>
          </a:p>
        </p:txBody>
      </p:sp>
      <p:sp>
        <p:nvSpPr>
          <p:cNvPr id="6" name="Slide Number Placeholder 5">
            <a:extLst>
              <a:ext uri="{FF2B5EF4-FFF2-40B4-BE49-F238E27FC236}">
                <a16:creationId xmlns:a16="http://schemas.microsoft.com/office/drawing/2014/main" id="{DEB0918C-0AC8-4298-B40A-FB4C7BD1E9C4}"/>
              </a:ext>
            </a:extLst>
          </p:cNvPr>
          <p:cNvSpPr>
            <a:spLocks noGrp="1"/>
          </p:cNvSpPr>
          <p:nvPr>
            <p:ph type="sldNum" sz="quarter" idx="4"/>
          </p:nvPr>
        </p:nvSpPr>
        <p:spPr/>
        <p:txBody>
          <a:bodyPr/>
          <a:lstStyle/>
          <a:p>
            <a:pPr>
              <a:defRPr/>
            </a:pPr>
            <a:fld id="{148C009B-CB69-E04A-B9B3-34B26D69E9CF}" type="slidenum">
              <a:rPr lang="en-US" smtClean="0"/>
              <a:pPr>
                <a:defRPr/>
              </a:pPr>
              <a:t>39</a:t>
            </a:fld>
            <a:endParaRPr lang="en-US" dirty="0"/>
          </a:p>
        </p:txBody>
      </p:sp>
      <p:pic>
        <p:nvPicPr>
          <p:cNvPr id="9" name="Picture 8">
            <a:extLst>
              <a:ext uri="{FF2B5EF4-FFF2-40B4-BE49-F238E27FC236}">
                <a16:creationId xmlns:a16="http://schemas.microsoft.com/office/drawing/2014/main" id="{B8510882-6C42-44E6-A710-038BF9BBE4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605815" y="1587205"/>
            <a:ext cx="4925239" cy="3693929"/>
          </a:xfrm>
          <a:prstGeom prst="rect">
            <a:avLst/>
          </a:prstGeom>
        </p:spPr>
      </p:pic>
    </p:spTree>
    <p:extLst>
      <p:ext uri="{BB962C8B-B14F-4D97-AF65-F5344CB8AC3E}">
        <p14:creationId xmlns:p14="http://schemas.microsoft.com/office/powerpoint/2010/main" val="39544404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6FC21D0-9C7C-4433-848D-1D1122BFBC66}"/>
              </a:ext>
            </a:extLst>
          </p:cNvPr>
          <p:cNvSpPr>
            <a:spLocks noGrp="1"/>
          </p:cNvSpPr>
          <p:nvPr>
            <p:ph idx="1"/>
          </p:nvPr>
        </p:nvSpPr>
        <p:spPr>
          <a:xfrm>
            <a:off x="228600" y="971550"/>
            <a:ext cx="5577897" cy="5059363"/>
          </a:xfrm>
        </p:spPr>
        <p:txBody>
          <a:bodyPr/>
          <a:lstStyle/>
          <a:p>
            <a:pPr marL="0" indent="0" algn="ctr">
              <a:buNone/>
            </a:pPr>
            <a:r>
              <a:rPr lang="en-US" sz="2000" b="1" dirty="0"/>
              <a:t>5 LE (201.25 MHz) Linac RF Stations</a:t>
            </a:r>
          </a:p>
          <a:p>
            <a:pPr marL="0" indent="0" algn="ctr">
              <a:buNone/>
            </a:pPr>
            <a:r>
              <a:rPr lang="en-US" sz="2000" dirty="0"/>
              <a:t>(0.75–116.5 MeV)</a:t>
            </a:r>
          </a:p>
          <a:p>
            <a:pPr marL="0" indent="0" algn="ctr">
              <a:buNone/>
            </a:pPr>
            <a:r>
              <a:rPr lang="en-US" sz="2000" dirty="0"/>
              <a:t>First 200 MeV Beam – Nov 30th 1970</a:t>
            </a:r>
          </a:p>
          <a:p>
            <a:r>
              <a:rPr lang="en-US" sz="2000" dirty="0"/>
              <a:t>LLRF System					2 </a:t>
            </a:r>
            <a:r>
              <a:rPr lang="en-US" sz="2000" dirty="0" err="1"/>
              <a:t>mW</a:t>
            </a:r>
            <a:endParaRPr lang="en-US" sz="2000" dirty="0"/>
          </a:p>
          <a:p>
            <a:r>
              <a:rPr lang="en-US" sz="2000" dirty="0"/>
              <a:t>Solid State TOMCO RF Amplifier	6 kW</a:t>
            </a:r>
          </a:p>
          <a:p>
            <a:pPr lvl="1"/>
            <a:r>
              <a:rPr lang="en-US" sz="1800" dirty="0">
                <a:solidFill>
                  <a:schemeClr val="bg1">
                    <a:lumMod val="65000"/>
                  </a:schemeClr>
                </a:solidFill>
              </a:rPr>
              <a:t>Pre-Amplifier					4W</a:t>
            </a:r>
          </a:p>
          <a:p>
            <a:pPr lvl="1"/>
            <a:r>
              <a:rPr lang="en-US" sz="1800" dirty="0">
                <a:solidFill>
                  <a:schemeClr val="bg1">
                    <a:lumMod val="65000"/>
                  </a:schemeClr>
                </a:solidFill>
              </a:rPr>
              <a:t>IPA1 – Solid State Amplifier		400 W</a:t>
            </a:r>
          </a:p>
          <a:p>
            <a:pPr lvl="1"/>
            <a:r>
              <a:rPr lang="en-US" sz="1800" dirty="0">
                <a:solidFill>
                  <a:schemeClr val="bg1">
                    <a:lumMod val="65000"/>
                  </a:schemeClr>
                </a:solidFill>
              </a:rPr>
              <a:t>IPA2 – </a:t>
            </a:r>
            <a:r>
              <a:rPr lang="en-US" sz="1800" dirty="0" err="1">
                <a:solidFill>
                  <a:schemeClr val="bg1">
                    <a:lumMod val="65000"/>
                  </a:schemeClr>
                </a:solidFill>
              </a:rPr>
              <a:t>Photonis</a:t>
            </a:r>
            <a:r>
              <a:rPr lang="en-US" sz="1800" dirty="0">
                <a:solidFill>
                  <a:schemeClr val="bg1">
                    <a:lumMod val="65000"/>
                  </a:schemeClr>
                </a:solidFill>
              </a:rPr>
              <a:t> 7651 Tetrode		4 kW</a:t>
            </a:r>
          </a:p>
          <a:p>
            <a:r>
              <a:rPr lang="en-US" sz="2000" dirty="0"/>
              <a:t>Driver – </a:t>
            </a:r>
            <a:r>
              <a:rPr lang="en-US" sz="2000" dirty="0" err="1"/>
              <a:t>Photonis</a:t>
            </a:r>
            <a:r>
              <a:rPr lang="en-US" sz="2000" dirty="0"/>
              <a:t> 4616 Tetrode		175 kW</a:t>
            </a:r>
          </a:p>
          <a:p>
            <a:r>
              <a:rPr lang="en-US" sz="2000" dirty="0"/>
              <a:t>PA – </a:t>
            </a:r>
            <a:r>
              <a:rPr lang="en-US" sz="2000" dirty="0" err="1"/>
              <a:t>Photonis</a:t>
            </a:r>
            <a:r>
              <a:rPr lang="en-US" sz="2000" dirty="0"/>
              <a:t> 7835 Triode			4 MW</a:t>
            </a:r>
          </a:p>
          <a:p>
            <a:endParaRPr lang="en-US" dirty="0"/>
          </a:p>
        </p:txBody>
      </p:sp>
      <p:sp>
        <p:nvSpPr>
          <p:cNvPr id="3" name="Title 2">
            <a:extLst>
              <a:ext uri="{FF2B5EF4-FFF2-40B4-BE49-F238E27FC236}">
                <a16:creationId xmlns:a16="http://schemas.microsoft.com/office/drawing/2014/main" id="{3D70470B-14F1-42CE-91B6-B464F129DBB8}"/>
              </a:ext>
            </a:extLst>
          </p:cNvPr>
          <p:cNvSpPr>
            <a:spLocks noGrp="1"/>
          </p:cNvSpPr>
          <p:nvPr>
            <p:ph type="title"/>
          </p:nvPr>
        </p:nvSpPr>
        <p:spPr/>
        <p:txBody>
          <a:bodyPr/>
          <a:lstStyle/>
          <a:p>
            <a:r>
              <a:rPr lang="en-US" dirty="0"/>
              <a:t>LE Linac RF Overview</a:t>
            </a:r>
          </a:p>
        </p:txBody>
      </p:sp>
      <p:sp>
        <p:nvSpPr>
          <p:cNvPr id="4" name="Date Placeholder 3">
            <a:extLst>
              <a:ext uri="{FF2B5EF4-FFF2-40B4-BE49-F238E27FC236}">
                <a16:creationId xmlns:a16="http://schemas.microsoft.com/office/drawing/2014/main" id="{4C0A576E-EEB5-403E-BEDA-DA49CA7ADB26}"/>
              </a:ext>
            </a:extLst>
          </p:cNvPr>
          <p:cNvSpPr>
            <a:spLocks noGrp="1"/>
          </p:cNvSpPr>
          <p:nvPr>
            <p:ph type="dt" sz="half" idx="2"/>
          </p:nvPr>
        </p:nvSpPr>
        <p:spPr/>
        <p:txBody>
          <a:bodyPr/>
          <a:lstStyle/>
          <a:p>
            <a:pPr>
              <a:defRPr/>
            </a:pPr>
            <a:fld id="{57ADAB69-348E-2C41-AF41-E98D046040A4}" type="datetime1">
              <a:rPr lang="en-US" smtClean="0"/>
              <a:t>12/6/2018</a:t>
            </a:fld>
            <a:endParaRPr lang="en-US" dirty="0"/>
          </a:p>
        </p:txBody>
      </p:sp>
      <p:sp>
        <p:nvSpPr>
          <p:cNvPr id="5" name="Footer Placeholder 4">
            <a:extLst>
              <a:ext uri="{FF2B5EF4-FFF2-40B4-BE49-F238E27FC236}">
                <a16:creationId xmlns:a16="http://schemas.microsoft.com/office/drawing/2014/main" id="{C95F5BBB-D171-40A8-B2DA-A49E3301F8CB}"/>
              </a:ext>
            </a:extLst>
          </p:cNvPr>
          <p:cNvSpPr>
            <a:spLocks noGrp="1"/>
          </p:cNvSpPr>
          <p:nvPr>
            <p:ph type="ftr" sz="quarter" idx="3"/>
          </p:nvPr>
        </p:nvSpPr>
        <p:spPr/>
        <p:txBody>
          <a:bodyPr/>
          <a:lstStyle/>
          <a:p>
            <a:pPr>
              <a:defRPr/>
            </a:pPr>
            <a:r>
              <a:rPr lang="en-US"/>
              <a:t>Trevor Butler | 201 MHz Linac Marx Modulator</a:t>
            </a:r>
          </a:p>
          <a:p>
            <a:pPr>
              <a:defRPr/>
            </a:pPr>
            <a:endParaRPr lang="en-US" b="1" dirty="0"/>
          </a:p>
        </p:txBody>
      </p:sp>
      <p:sp>
        <p:nvSpPr>
          <p:cNvPr id="6" name="Slide Number Placeholder 5">
            <a:extLst>
              <a:ext uri="{FF2B5EF4-FFF2-40B4-BE49-F238E27FC236}">
                <a16:creationId xmlns:a16="http://schemas.microsoft.com/office/drawing/2014/main" id="{FE867441-8C5A-4A90-AE81-F3D5DCF2D016}"/>
              </a:ext>
            </a:extLst>
          </p:cNvPr>
          <p:cNvSpPr>
            <a:spLocks noGrp="1"/>
          </p:cNvSpPr>
          <p:nvPr>
            <p:ph type="sldNum" sz="quarter" idx="4"/>
          </p:nvPr>
        </p:nvSpPr>
        <p:spPr/>
        <p:txBody>
          <a:bodyPr/>
          <a:lstStyle/>
          <a:p>
            <a:pPr>
              <a:defRPr/>
            </a:pPr>
            <a:fld id="{148C009B-CB69-E04A-B9B3-34B26D69E9CF}" type="slidenum">
              <a:rPr lang="en-US" smtClean="0"/>
              <a:pPr>
                <a:defRPr/>
              </a:pPr>
              <a:t>4</a:t>
            </a:fld>
            <a:endParaRPr lang="en-US" dirty="0"/>
          </a:p>
        </p:txBody>
      </p:sp>
      <p:grpSp>
        <p:nvGrpSpPr>
          <p:cNvPr id="9" name="Group 8">
            <a:extLst>
              <a:ext uri="{FF2B5EF4-FFF2-40B4-BE49-F238E27FC236}">
                <a16:creationId xmlns:a16="http://schemas.microsoft.com/office/drawing/2014/main" id="{4E0BFD05-7CA8-4712-B8A2-89E5B65499B7}"/>
              </a:ext>
            </a:extLst>
          </p:cNvPr>
          <p:cNvGrpSpPr/>
          <p:nvPr/>
        </p:nvGrpSpPr>
        <p:grpSpPr>
          <a:xfrm>
            <a:off x="5306831" y="1152929"/>
            <a:ext cx="3730489" cy="3076171"/>
            <a:chOff x="786756" y="2886387"/>
            <a:chExt cx="3914539" cy="3319316"/>
          </a:xfrm>
        </p:grpSpPr>
        <p:sp>
          <p:nvSpPr>
            <p:cNvPr id="10" name="Rectangle 9">
              <a:extLst>
                <a:ext uri="{FF2B5EF4-FFF2-40B4-BE49-F238E27FC236}">
                  <a16:creationId xmlns:a16="http://schemas.microsoft.com/office/drawing/2014/main" id="{11D865FA-E4A3-4E8B-BDE1-A799FB1B3352}"/>
                </a:ext>
              </a:extLst>
            </p:cNvPr>
            <p:cNvSpPr/>
            <p:nvPr/>
          </p:nvSpPr>
          <p:spPr>
            <a:xfrm>
              <a:off x="1676400" y="4343400"/>
              <a:ext cx="1905000" cy="838200"/>
            </a:xfrm>
            <a:prstGeom prst="rect">
              <a:avLst/>
            </a:prstGeom>
            <a:solidFill>
              <a:schemeClr val="bg1">
                <a:lumMod val="85000"/>
              </a:schemeClr>
            </a:solidFill>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000"/>
            </a:p>
          </p:txBody>
        </p:sp>
        <p:sp>
          <p:nvSpPr>
            <p:cNvPr id="11" name="Freeform 14">
              <a:extLst>
                <a:ext uri="{FF2B5EF4-FFF2-40B4-BE49-F238E27FC236}">
                  <a16:creationId xmlns:a16="http://schemas.microsoft.com/office/drawing/2014/main" id="{76965AE5-D3FE-44E7-B6E1-B7C81DB1D22F}"/>
                </a:ext>
              </a:extLst>
            </p:cNvPr>
            <p:cNvSpPr/>
            <p:nvPr/>
          </p:nvSpPr>
          <p:spPr>
            <a:xfrm>
              <a:off x="2476499" y="4022071"/>
              <a:ext cx="223014" cy="473729"/>
            </a:xfrm>
            <a:custGeom>
              <a:avLst/>
              <a:gdLst>
                <a:gd name="connsiteX0" fmla="*/ 42267 w 257303"/>
                <a:gd name="connsiteY0" fmla="*/ 0 h 646530"/>
                <a:gd name="connsiteX1" fmla="*/ 14972 w 257303"/>
                <a:gd name="connsiteY1" fmla="*/ 641445 h 646530"/>
                <a:gd name="connsiteX2" fmla="*/ 246984 w 257303"/>
                <a:gd name="connsiteY2" fmla="*/ 300251 h 646530"/>
                <a:gd name="connsiteX3" fmla="*/ 219688 w 257303"/>
                <a:gd name="connsiteY3" fmla="*/ 300251 h 646530"/>
                <a:gd name="connsiteX4" fmla="*/ 246984 w 257303"/>
                <a:gd name="connsiteY4" fmla="*/ 259307 h 646530"/>
                <a:gd name="connsiteX5" fmla="*/ 192393 w 257303"/>
                <a:gd name="connsiteY5" fmla="*/ 286603 h 646530"/>
                <a:gd name="connsiteX0" fmla="*/ 42267 w 257303"/>
                <a:gd name="connsiteY0" fmla="*/ 0 h 646530"/>
                <a:gd name="connsiteX1" fmla="*/ 14972 w 257303"/>
                <a:gd name="connsiteY1" fmla="*/ 641445 h 646530"/>
                <a:gd name="connsiteX2" fmla="*/ 246984 w 257303"/>
                <a:gd name="connsiteY2" fmla="*/ 300251 h 646530"/>
                <a:gd name="connsiteX3" fmla="*/ 219688 w 257303"/>
                <a:gd name="connsiteY3" fmla="*/ 300251 h 646530"/>
                <a:gd name="connsiteX4" fmla="*/ 246984 w 257303"/>
                <a:gd name="connsiteY4" fmla="*/ 259307 h 646530"/>
                <a:gd name="connsiteX0" fmla="*/ 42267 w 257303"/>
                <a:gd name="connsiteY0" fmla="*/ 0 h 646530"/>
                <a:gd name="connsiteX1" fmla="*/ 14972 w 257303"/>
                <a:gd name="connsiteY1" fmla="*/ 641445 h 646530"/>
                <a:gd name="connsiteX2" fmla="*/ 246984 w 257303"/>
                <a:gd name="connsiteY2" fmla="*/ 300251 h 646530"/>
                <a:gd name="connsiteX3" fmla="*/ 219688 w 257303"/>
                <a:gd name="connsiteY3" fmla="*/ 300251 h 646530"/>
                <a:gd name="connsiteX0" fmla="*/ 42267 w 246984"/>
                <a:gd name="connsiteY0" fmla="*/ 0 h 646530"/>
                <a:gd name="connsiteX1" fmla="*/ 14972 w 246984"/>
                <a:gd name="connsiteY1" fmla="*/ 641445 h 646530"/>
                <a:gd name="connsiteX2" fmla="*/ 246984 w 246984"/>
                <a:gd name="connsiteY2" fmla="*/ 300251 h 646530"/>
                <a:gd name="connsiteX0" fmla="*/ 11373 w 216090"/>
                <a:gd name="connsiteY0" fmla="*/ 0 h 659997"/>
                <a:gd name="connsiteX1" fmla="*/ 52317 w 216090"/>
                <a:gd name="connsiteY1" fmla="*/ 655092 h 659997"/>
                <a:gd name="connsiteX2" fmla="*/ 216090 w 216090"/>
                <a:gd name="connsiteY2" fmla="*/ 300251 h 659997"/>
                <a:gd name="connsiteX0" fmla="*/ 18297 w 223014"/>
                <a:gd name="connsiteY0" fmla="*/ 0 h 473729"/>
                <a:gd name="connsiteX1" fmla="*/ 31946 w 223014"/>
                <a:gd name="connsiteY1" fmla="*/ 464024 h 473729"/>
                <a:gd name="connsiteX2" fmla="*/ 223014 w 223014"/>
                <a:gd name="connsiteY2" fmla="*/ 300251 h 473729"/>
              </a:gdLst>
              <a:ahLst/>
              <a:cxnLst>
                <a:cxn ang="0">
                  <a:pos x="connsiteX0" y="connsiteY0"/>
                </a:cxn>
                <a:cxn ang="0">
                  <a:pos x="connsiteX1" y="connsiteY1"/>
                </a:cxn>
                <a:cxn ang="0">
                  <a:pos x="connsiteX2" y="connsiteY2"/>
                </a:cxn>
              </a:cxnLst>
              <a:rect l="l" t="t" r="r" b="b"/>
              <a:pathLst>
                <a:path w="223014" h="473729">
                  <a:moveTo>
                    <a:pt x="18297" y="0"/>
                  </a:moveTo>
                  <a:cubicBezTo>
                    <a:pt x="-12410" y="295701"/>
                    <a:pt x="-2173" y="413982"/>
                    <a:pt x="31946" y="464024"/>
                  </a:cubicBezTo>
                  <a:cubicBezTo>
                    <a:pt x="66065" y="514066"/>
                    <a:pt x="188895" y="357117"/>
                    <a:pt x="223014" y="300251"/>
                  </a:cubicBezTo>
                </a:path>
              </a:pathLst>
            </a:cu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2" name="Oval 11">
              <a:extLst>
                <a:ext uri="{FF2B5EF4-FFF2-40B4-BE49-F238E27FC236}">
                  <a16:creationId xmlns:a16="http://schemas.microsoft.com/office/drawing/2014/main" id="{92EE174A-BA3B-4F5C-A0C8-005D2F866FD3}"/>
                </a:ext>
              </a:extLst>
            </p:cNvPr>
            <p:cNvSpPr/>
            <p:nvPr/>
          </p:nvSpPr>
          <p:spPr>
            <a:xfrm>
              <a:off x="993122" y="2886387"/>
              <a:ext cx="533400" cy="533400"/>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3" name="Freeform 16">
              <a:extLst>
                <a:ext uri="{FF2B5EF4-FFF2-40B4-BE49-F238E27FC236}">
                  <a16:creationId xmlns:a16="http://schemas.microsoft.com/office/drawing/2014/main" id="{89DEC72B-BCBD-4088-8DAA-AC75FFBF39D2}"/>
                </a:ext>
              </a:extLst>
            </p:cNvPr>
            <p:cNvSpPr/>
            <p:nvPr/>
          </p:nvSpPr>
          <p:spPr>
            <a:xfrm>
              <a:off x="1049217" y="2985621"/>
              <a:ext cx="419576" cy="346205"/>
            </a:xfrm>
            <a:custGeom>
              <a:avLst/>
              <a:gdLst>
                <a:gd name="connsiteX0" fmla="*/ 0 w 312370"/>
                <a:gd name="connsiteY0" fmla="*/ 0 h 140897"/>
                <a:gd name="connsiteX1" fmla="*/ 286603 w 312370"/>
                <a:gd name="connsiteY1" fmla="*/ 27296 h 140897"/>
                <a:gd name="connsiteX2" fmla="*/ 300251 w 312370"/>
                <a:gd name="connsiteY2" fmla="*/ 136478 h 140897"/>
                <a:gd name="connsiteX3" fmla="*/ 300251 w 312370"/>
                <a:gd name="connsiteY3" fmla="*/ 109182 h 140897"/>
                <a:gd name="connsiteX0" fmla="*/ 0 w 316144"/>
                <a:gd name="connsiteY0" fmla="*/ 61227 h 208053"/>
                <a:gd name="connsiteX1" fmla="*/ 89143 w 316144"/>
                <a:gd name="connsiteY1" fmla="*/ 3980 h 208053"/>
                <a:gd name="connsiteX2" fmla="*/ 300251 w 316144"/>
                <a:gd name="connsiteY2" fmla="*/ 197705 h 208053"/>
                <a:gd name="connsiteX3" fmla="*/ 300251 w 316144"/>
                <a:gd name="connsiteY3" fmla="*/ 170409 h 208053"/>
                <a:gd name="connsiteX0" fmla="*/ 0 w 322726"/>
                <a:gd name="connsiteY0" fmla="*/ 73711 h 207010"/>
                <a:gd name="connsiteX1" fmla="*/ 95725 w 322726"/>
                <a:gd name="connsiteY1" fmla="*/ 2937 h 207010"/>
                <a:gd name="connsiteX2" fmla="*/ 306833 w 322726"/>
                <a:gd name="connsiteY2" fmla="*/ 196662 h 207010"/>
                <a:gd name="connsiteX3" fmla="*/ 306833 w 322726"/>
                <a:gd name="connsiteY3" fmla="*/ 169366 h 207010"/>
                <a:gd name="connsiteX0" fmla="*/ 0 w 322726"/>
                <a:gd name="connsiteY0" fmla="*/ 78992 h 212291"/>
                <a:gd name="connsiteX1" fmla="*/ 95725 w 322726"/>
                <a:gd name="connsiteY1" fmla="*/ 8218 h 212291"/>
                <a:gd name="connsiteX2" fmla="*/ 306833 w 322726"/>
                <a:gd name="connsiteY2" fmla="*/ 201943 h 212291"/>
                <a:gd name="connsiteX3" fmla="*/ 306833 w 322726"/>
                <a:gd name="connsiteY3" fmla="*/ 174647 h 212291"/>
                <a:gd name="connsiteX0" fmla="*/ 0 w 307695"/>
                <a:gd name="connsiteY0" fmla="*/ 78992 h 202637"/>
                <a:gd name="connsiteX1" fmla="*/ 95725 w 307695"/>
                <a:gd name="connsiteY1" fmla="*/ 8218 h 202637"/>
                <a:gd name="connsiteX2" fmla="*/ 306833 w 307695"/>
                <a:gd name="connsiteY2" fmla="*/ 201943 h 202637"/>
                <a:gd name="connsiteX3" fmla="*/ 175193 w 307695"/>
                <a:gd name="connsiteY3" fmla="*/ 73196 h 202637"/>
                <a:gd name="connsiteX0" fmla="*/ 0 w 175366"/>
                <a:gd name="connsiteY0" fmla="*/ 81414 h 238730"/>
                <a:gd name="connsiteX1" fmla="*/ 95725 w 175366"/>
                <a:gd name="connsiteY1" fmla="*/ 10640 h 238730"/>
                <a:gd name="connsiteX2" fmla="*/ 158738 w 175366"/>
                <a:gd name="connsiteY2" fmla="*/ 238182 h 238730"/>
                <a:gd name="connsiteX3" fmla="*/ 175193 w 175366"/>
                <a:gd name="connsiteY3" fmla="*/ 75618 h 238730"/>
                <a:gd name="connsiteX0" fmla="*/ 0 w 217999"/>
                <a:gd name="connsiteY0" fmla="*/ 81414 h 238730"/>
                <a:gd name="connsiteX1" fmla="*/ 95725 w 217999"/>
                <a:gd name="connsiteY1" fmla="*/ 10640 h 238730"/>
                <a:gd name="connsiteX2" fmla="*/ 158738 w 217999"/>
                <a:gd name="connsiteY2" fmla="*/ 238182 h 238730"/>
                <a:gd name="connsiteX3" fmla="*/ 217976 w 217999"/>
                <a:gd name="connsiteY3" fmla="*/ 75618 h 238730"/>
                <a:gd name="connsiteX0" fmla="*/ 0 w 217999"/>
                <a:gd name="connsiteY0" fmla="*/ 74725 h 138135"/>
                <a:gd name="connsiteX1" fmla="*/ 95725 w 217999"/>
                <a:gd name="connsiteY1" fmla="*/ 3951 h 138135"/>
                <a:gd name="connsiteX2" fmla="*/ 158738 w 217999"/>
                <a:gd name="connsiteY2" fmla="*/ 136805 h 138135"/>
                <a:gd name="connsiteX3" fmla="*/ 217976 w 217999"/>
                <a:gd name="connsiteY3" fmla="*/ 68929 h 138135"/>
                <a:gd name="connsiteX0" fmla="*/ 0 w 218001"/>
                <a:gd name="connsiteY0" fmla="*/ 77678 h 141209"/>
                <a:gd name="connsiteX1" fmla="*/ 79270 w 218001"/>
                <a:gd name="connsiteY1" fmla="*/ 3522 h 141209"/>
                <a:gd name="connsiteX2" fmla="*/ 158738 w 218001"/>
                <a:gd name="connsiteY2" fmla="*/ 139758 h 141209"/>
                <a:gd name="connsiteX3" fmla="*/ 217976 w 218001"/>
                <a:gd name="connsiteY3" fmla="*/ 71882 h 141209"/>
                <a:gd name="connsiteX0" fmla="*/ 0 w 218001"/>
                <a:gd name="connsiteY0" fmla="*/ 75153 h 138684"/>
                <a:gd name="connsiteX1" fmla="*/ 79270 w 218001"/>
                <a:gd name="connsiteY1" fmla="*/ 997 h 138684"/>
                <a:gd name="connsiteX2" fmla="*/ 158738 w 218001"/>
                <a:gd name="connsiteY2" fmla="*/ 137233 h 138684"/>
                <a:gd name="connsiteX3" fmla="*/ 217976 w 218001"/>
                <a:gd name="connsiteY3" fmla="*/ 69357 h 138684"/>
                <a:gd name="connsiteX0" fmla="*/ 0 w 218006"/>
                <a:gd name="connsiteY0" fmla="*/ 75153 h 137258"/>
                <a:gd name="connsiteX1" fmla="*/ 79270 w 218006"/>
                <a:gd name="connsiteY1" fmla="*/ 997 h 137258"/>
                <a:gd name="connsiteX2" fmla="*/ 158738 w 218006"/>
                <a:gd name="connsiteY2" fmla="*/ 137233 h 137258"/>
                <a:gd name="connsiteX3" fmla="*/ 217976 w 218006"/>
                <a:gd name="connsiteY3" fmla="*/ 69357 h 137258"/>
              </a:gdLst>
              <a:ahLst/>
              <a:cxnLst>
                <a:cxn ang="0">
                  <a:pos x="connsiteX0" y="connsiteY0"/>
                </a:cxn>
                <a:cxn ang="0">
                  <a:pos x="connsiteX1" y="connsiteY1"/>
                </a:cxn>
                <a:cxn ang="0">
                  <a:pos x="connsiteX2" y="connsiteY2"/>
                </a:cxn>
                <a:cxn ang="0">
                  <a:pos x="connsiteX3" y="connsiteY3"/>
                </a:cxn>
              </a:cxnLst>
              <a:rect l="l" t="t" r="r" b="b"/>
              <a:pathLst>
                <a:path w="218006" h="137258">
                  <a:moveTo>
                    <a:pt x="0" y="75153"/>
                  </a:moveTo>
                  <a:cubicBezTo>
                    <a:pt x="78788" y="-351"/>
                    <a:pt x="56105" y="-2586"/>
                    <a:pt x="79270" y="997"/>
                  </a:cubicBezTo>
                  <a:cubicBezTo>
                    <a:pt x="102435" y="4580"/>
                    <a:pt x="129038" y="139367"/>
                    <a:pt x="158738" y="137233"/>
                  </a:cubicBezTo>
                  <a:cubicBezTo>
                    <a:pt x="188438" y="135099"/>
                    <a:pt x="219113" y="89829"/>
                    <a:pt x="217976" y="69357"/>
                  </a:cubicBezTo>
                </a:path>
              </a:pathLst>
            </a:custGeom>
            <a:ln w="28575">
              <a:solidFill>
                <a:schemeClr val="bg1">
                  <a:lumMod val="85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sz="2000"/>
            </a:p>
          </p:txBody>
        </p:sp>
        <p:cxnSp>
          <p:nvCxnSpPr>
            <p:cNvPr id="14" name="Straight Connector 13">
              <a:extLst>
                <a:ext uri="{FF2B5EF4-FFF2-40B4-BE49-F238E27FC236}">
                  <a16:creationId xmlns:a16="http://schemas.microsoft.com/office/drawing/2014/main" id="{57FCE920-E182-45C5-810A-E66D891FE4FC}"/>
                </a:ext>
              </a:extLst>
            </p:cNvPr>
            <p:cNvCxnSpPr/>
            <p:nvPr/>
          </p:nvCxnSpPr>
          <p:spPr>
            <a:xfrm flipV="1">
              <a:off x="1562100" y="3171594"/>
              <a:ext cx="914400" cy="1"/>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9A8722B-7F10-47F4-9CAB-371D79980461}"/>
                </a:ext>
              </a:extLst>
            </p:cNvPr>
            <p:cNvCxnSpPr/>
            <p:nvPr/>
          </p:nvCxnSpPr>
          <p:spPr>
            <a:xfrm>
              <a:off x="1828800" y="3217351"/>
              <a:ext cx="0" cy="637748"/>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4E66027-59E2-46AC-AC8B-EC6D47A573A1}"/>
                </a:ext>
              </a:extLst>
            </p:cNvPr>
            <p:cNvCxnSpPr/>
            <p:nvPr/>
          </p:nvCxnSpPr>
          <p:spPr>
            <a:xfrm>
              <a:off x="2466837" y="3171594"/>
              <a:ext cx="0" cy="20148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7" name="Isosceles Triangle 16">
              <a:extLst>
                <a:ext uri="{FF2B5EF4-FFF2-40B4-BE49-F238E27FC236}">
                  <a16:creationId xmlns:a16="http://schemas.microsoft.com/office/drawing/2014/main" id="{C5529D2D-161B-46B4-9C1D-6959FE9838B9}"/>
                </a:ext>
              </a:extLst>
            </p:cNvPr>
            <p:cNvSpPr/>
            <p:nvPr/>
          </p:nvSpPr>
          <p:spPr>
            <a:xfrm rot="10800000">
              <a:off x="2133600" y="3373074"/>
              <a:ext cx="685800" cy="699874"/>
            </a:xfrm>
            <a:prstGeom prst="triangl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8" name="Straight Connector 17">
              <a:extLst>
                <a:ext uri="{FF2B5EF4-FFF2-40B4-BE49-F238E27FC236}">
                  <a16:creationId xmlns:a16="http://schemas.microsoft.com/office/drawing/2014/main" id="{84740938-6DF5-4396-9FDA-6658ED2AFD26}"/>
                </a:ext>
              </a:extLst>
            </p:cNvPr>
            <p:cNvCxnSpPr/>
            <p:nvPr/>
          </p:nvCxnSpPr>
          <p:spPr>
            <a:xfrm>
              <a:off x="838200" y="4762500"/>
              <a:ext cx="3810000" cy="0"/>
            </a:xfrm>
            <a:prstGeom prst="line">
              <a:avLst/>
            </a:prstGeom>
            <a:ln w="28575">
              <a:solidFill>
                <a:schemeClr val="bg1">
                  <a:lumMod val="9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0916968-4701-4F92-A13C-D2860149EFBA}"/>
                </a:ext>
              </a:extLst>
            </p:cNvPr>
            <p:cNvCxnSpPr>
              <a:endCxn id="22" idx="0"/>
            </p:cNvCxnSpPr>
            <p:nvPr/>
          </p:nvCxnSpPr>
          <p:spPr>
            <a:xfrm>
              <a:off x="1973942" y="5097559"/>
              <a:ext cx="10965" cy="251204"/>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AC2A25E-F690-4FEF-9B57-0871F0C07F1D}"/>
                </a:ext>
              </a:extLst>
            </p:cNvPr>
            <p:cNvCxnSpPr>
              <a:endCxn id="21" idx="0"/>
            </p:cNvCxnSpPr>
            <p:nvPr/>
          </p:nvCxnSpPr>
          <p:spPr>
            <a:xfrm>
              <a:off x="3200400" y="5181599"/>
              <a:ext cx="1436" cy="215783"/>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D6ABD8AA-E95A-4067-BD87-48615AEC5C3E}"/>
                </a:ext>
              </a:extLst>
            </p:cNvPr>
            <p:cNvSpPr txBox="1"/>
            <p:nvPr/>
          </p:nvSpPr>
          <p:spPr>
            <a:xfrm>
              <a:off x="2672119" y="5397382"/>
              <a:ext cx="1059433" cy="808321"/>
            </a:xfrm>
            <a:prstGeom prst="rect">
              <a:avLst/>
            </a:prstGeom>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600" dirty="0">
                  <a:solidFill>
                    <a:schemeClr val="bg1">
                      <a:lumMod val="65000"/>
                    </a:schemeClr>
                  </a:solidFill>
                </a:rPr>
                <a:t>water cooling</a:t>
              </a:r>
            </a:p>
          </p:txBody>
        </p:sp>
        <p:sp>
          <p:nvSpPr>
            <p:cNvPr id="22" name="TextBox 21">
              <a:extLst>
                <a:ext uri="{FF2B5EF4-FFF2-40B4-BE49-F238E27FC236}">
                  <a16:creationId xmlns:a16="http://schemas.microsoft.com/office/drawing/2014/main" id="{F752BF0E-E954-4AF3-BB66-C2630E3EE5FB}"/>
                </a:ext>
              </a:extLst>
            </p:cNvPr>
            <p:cNvSpPr txBox="1"/>
            <p:nvPr/>
          </p:nvSpPr>
          <p:spPr>
            <a:xfrm>
              <a:off x="1442850" y="5348763"/>
              <a:ext cx="1084115" cy="808321"/>
            </a:xfrm>
            <a:prstGeom prst="rect">
              <a:avLst/>
            </a:prstGeom>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1600" dirty="0">
                  <a:solidFill>
                    <a:schemeClr val="bg1">
                      <a:lumMod val="65000"/>
                    </a:schemeClr>
                  </a:solidFill>
                </a:rPr>
                <a:t>vacuum </a:t>
              </a:r>
            </a:p>
            <a:p>
              <a:r>
                <a:rPr lang="en-US" sz="1600" dirty="0">
                  <a:solidFill>
                    <a:schemeClr val="bg1">
                      <a:lumMod val="65000"/>
                    </a:schemeClr>
                  </a:solidFill>
                </a:rPr>
                <a:t>system</a:t>
              </a:r>
            </a:p>
          </p:txBody>
        </p:sp>
        <p:sp>
          <p:nvSpPr>
            <p:cNvPr id="23" name="TextBox 22">
              <a:extLst>
                <a:ext uri="{FF2B5EF4-FFF2-40B4-BE49-F238E27FC236}">
                  <a16:creationId xmlns:a16="http://schemas.microsoft.com/office/drawing/2014/main" id="{C2F7AD20-90FD-47F6-AA49-85DBFA3C4AA2}"/>
                </a:ext>
              </a:extLst>
            </p:cNvPr>
            <p:cNvSpPr txBox="1"/>
            <p:nvPr/>
          </p:nvSpPr>
          <p:spPr>
            <a:xfrm>
              <a:off x="3459396" y="3287954"/>
              <a:ext cx="1241899" cy="467975"/>
            </a:xfrm>
            <a:prstGeom prst="rect">
              <a:avLst/>
            </a:prstGeom>
            <a:ln/>
          </p:spPr>
          <p:style>
            <a:lnRef idx="2">
              <a:schemeClr val="dk1"/>
            </a:lnRef>
            <a:fillRef idx="1">
              <a:schemeClr val="lt1"/>
            </a:fillRef>
            <a:effectRef idx="0">
              <a:schemeClr val="dk1"/>
            </a:effectRef>
            <a:fontRef idx="minor">
              <a:schemeClr val="dk1"/>
            </a:fontRef>
          </p:style>
          <p:txBody>
            <a:bodyPr wrap="none" rtlCol="0">
              <a:spAutoFit/>
            </a:bodyPr>
            <a:lstStyle/>
            <a:p>
              <a:r>
                <a:rPr lang="en-US" sz="1600" dirty="0"/>
                <a:t>HV power</a:t>
              </a:r>
            </a:p>
          </p:txBody>
        </p:sp>
        <p:sp>
          <p:nvSpPr>
            <p:cNvPr id="24" name="TextBox 23">
              <a:extLst>
                <a:ext uri="{FF2B5EF4-FFF2-40B4-BE49-F238E27FC236}">
                  <a16:creationId xmlns:a16="http://schemas.microsoft.com/office/drawing/2014/main" id="{8C152135-B7CE-457D-967F-4E475CF2D256}"/>
                </a:ext>
              </a:extLst>
            </p:cNvPr>
            <p:cNvSpPr txBox="1"/>
            <p:nvPr/>
          </p:nvSpPr>
          <p:spPr>
            <a:xfrm>
              <a:off x="786756" y="3865900"/>
              <a:ext cx="1380742" cy="382889"/>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dirty="0">
                  <a:solidFill>
                    <a:schemeClr val="bg1">
                      <a:lumMod val="65000"/>
                    </a:schemeClr>
                  </a:solidFill>
                </a:rPr>
                <a:t>Low Level RF</a:t>
              </a:r>
            </a:p>
          </p:txBody>
        </p:sp>
        <p:cxnSp>
          <p:nvCxnSpPr>
            <p:cNvPr id="25" name="Elbow Connector 29">
              <a:extLst>
                <a:ext uri="{FF2B5EF4-FFF2-40B4-BE49-F238E27FC236}">
                  <a16:creationId xmlns:a16="http://schemas.microsoft.com/office/drawing/2014/main" id="{B2B1E7F3-F948-4309-A823-411DDBC0C536}"/>
                </a:ext>
              </a:extLst>
            </p:cNvPr>
            <p:cNvCxnSpPr/>
            <p:nvPr/>
          </p:nvCxnSpPr>
          <p:spPr>
            <a:xfrm flipH="1">
              <a:off x="2772787" y="3488009"/>
              <a:ext cx="705027" cy="0"/>
            </a:xfrm>
            <a:prstGeom prst="straightConnector1">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C025119F-238F-4E04-A716-B6F320178B44}"/>
                </a:ext>
              </a:extLst>
            </p:cNvPr>
            <p:cNvSpPr txBox="1"/>
            <p:nvPr/>
          </p:nvSpPr>
          <p:spPr>
            <a:xfrm>
              <a:off x="1915236" y="4386615"/>
              <a:ext cx="1513764" cy="723235"/>
            </a:xfrm>
            <a:prstGeom prst="rect">
              <a:avLst/>
            </a:prstGeom>
            <a:noFill/>
            <a:ln>
              <a:solidFill>
                <a:schemeClr val="bg1">
                  <a:lumMod val="85000"/>
                </a:schemeClr>
              </a:solidFill>
            </a:ln>
          </p:spPr>
          <p:txBody>
            <a:bodyPr wrap="square" rtlCol="0">
              <a:spAutoFit/>
            </a:bodyPr>
            <a:lstStyle/>
            <a:p>
              <a:r>
                <a:rPr lang="en-US" sz="1400" dirty="0">
                  <a:solidFill>
                    <a:schemeClr val="bg1">
                      <a:lumMod val="65000"/>
                    </a:schemeClr>
                  </a:solidFill>
                </a:rPr>
                <a:t>Accelerating</a:t>
              </a:r>
            </a:p>
            <a:p>
              <a:r>
                <a:rPr lang="en-US" sz="1400" dirty="0">
                  <a:solidFill>
                    <a:schemeClr val="bg1">
                      <a:lumMod val="65000"/>
                    </a:schemeClr>
                  </a:solidFill>
                </a:rPr>
                <a:t>Cavity</a:t>
              </a:r>
            </a:p>
          </p:txBody>
        </p:sp>
        <p:sp>
          <p:nvSpPr>
            <p:cNvPr id="27" name="TextBox 26">
              <a:extLst>
                <a:ext uri="{FF2B5EF4-FFF2-40B4-BE49-F238E27FC236}">
                  <a16:creationId xmlns:a16="http://schemas.microsoft.com/office/drawing/2014/main" id="{EE0F7B26-7C7C-4846-AC0B-931DCA4BA978}"/>
                </a:ext>
              </a:extLst>
            </p:cNvPr>
            <p:cNvSpPr txBox="1"/>
            <p:nvPr/>
          </p:nvSpPr>
          <p:spPr>
            <a:xfrm>
              <a:off x="2743201" y="3875695"/>
              <a:ext cx="1789464" cy="382889"/>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dirty="0">
                  <a:solidFill>
                    <a:schemeClr val="bg1">
                      <a:lumMod val="65000"/>
                    </a:schemeClr>
                  </a:solidFill>
                </a:rPr>
                <a:t>Transmission line</a:t>
              </a:r>
            </a:p>
          </p:txBody>
        </p:sp>
      </p:grpSp>
    </p:spTree>
    <p:extLst>
      <p:ext uri="{BB962C8B-B14F-4D97-AF65-F5344CB8AC3E}">
        <p14:creationId xmlns:p14="http://schemas.microsoft.com/office/powerpoint/2010/main" val="10615527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6E1C33A-3571-48DC-AA7F-AF45F78009DA}"/>
              </a:ext>
            </a:extLst>
          </p:cNvPr>
          <p:cNvSpPr>
            <a:spLocks noGrp="1"/>
          </p:cNvSpPr>
          <p:nvPr>
            <p:ph idx="1"/>
          </p:nvPr>
        </p:nvSpPr>
        <p:spPr>
          <a:xfrm>
            <a:off x="228601" y="971550"/>
            <a:ext cx="4343399" cy="5059363"/>
          </a:xfrm>
        </p:spPr>
        <p:txBody>
          <a:bodyPr/>
          <a:lstStyle/>
          <a:p>
            <a:r>
              <a:rPr lang="en-US" sz="1400" b="1" dirty="0"/>
              <a:t>During cavity spark, the stored energy in the HV output cable during the pulse is delivered to the tube.</a:t>
            </a:r>
          </a:p>
          <a:p>
            <a:r>
              <a:rPr lang="en-US" sz="1400" dirty="0"/>
              <a:t>Times Microwave RG220 cable</a:t>
            </a:r>
          </a:p>
          <a:p>
            <a:pPr lvl="1"/>
            <a:r>
              <a:rPr lang="en-US" sz="1400" dirty="0"/>
              <a:t>30.8 pF/ft</a:t>
            </a:r>
          </a:p>
          <a:p>
            <a:pPr lvl="1"/>
            <a:r>
              <a:rPr lang="en-US" sz="1400" dirty="0"/>
              <a:t>~33 feet of cable</a:t>
            </a:r>
          </a:p>
          <a:p>
            <a:pPr lvl="1"/>
            <a:r>
              <a:rPr lang="en-US" sz="1400" dirty="0"/>
              <a:t>1000 pF of stored energy</a:t>
            </a:r>
          </a:p>
          <a:p>
            <a:pPr lvl="1"/>
            <a:r>
              <a:rPr lang="en-US" sz="1400" dirty="0"/>
              <a:t>35 kV peak</a:t>
            </a:r>
          </a:p>
          <a:p>
            <a:pPr lvl="1"/>
            <a:r>
              <a:rPr lang="en-US" sz="1400" dirty="0"/>
              <a:t>0.6 Joules of energy</a:t>
            </a:r>
          </a:p>
          <a:p>
            <a:r>
              <a:rPr lang="en-US" sz="1400" b="1" dirty="0"/>
              <a:t>Use 4 resistors (5 Ohms) in parallel to absorb the energy during a tube spark</a:t>
            </a:r>
            <a:r>
              <a:rPr lang="en-US" sz="1400" dirty="0"/>
              <a:t>.</a:t>
            </a:r>
          </a:p>
          <a:p>
            <a:pPr lvl="1"/>
            <a:r>
              <a:rPr lang="en-US" sz="1400" dirty="0" err="1"/>
              <a:t>Kanthal</a:t>
            </a:r>
            <a:r>
              <a:rPr lang="en-US" sz="1400" dirty="0"/>
              <a:t> </a:t>
            </a:r>
            <a:r>
              <a:rPr lang="en-US" sz="1400" dirty="0" err="1"/>
              <a:t>Globar</a:t>
            </a:r>
            <a:r>
              <a:rPr lang="en-US" sz="1400" dirty="0"/>
              <a:t> Non-Inductive, High Voltage, High Power Tubular Resistors</a:t>
            </a:r>
          </a:p>
          <a:p>
            <a:pPr lvl="1"/>
            <a:r>
              <a:rPr lang="en-US" sz="1400" dirty="0"/>
              <a:t>Part Number: 887SP5R0KG</a:t>
            </a:r>
          </a:p>
          <a:p>
            <a:pPr lvl="1"/>
            <a:r>
              <a:rPr lang="en-US" sz="1400" i="1" dirty="0"/>
              <a:t>Note: </a:t>
            </a:r>
            <a:r>
              <a:rPr lang="en-US" sz="1400" i="1" dirty="0" err="1"/>
              <a:t>Kanthal’s</a:t>
            </a:r>
            <a:r>
              <a:rPr lang="en-US" sz="1400" i="1" dirty="0"/>
              <a:t> electronic components business has been acquired by </a:t>
            </a:r>
            <a:r>
              <a:rPr lang="en-US" sz="1400" i="1" dirty="0" err="1"/>
              <a:t>Ohmite</a:t>
            </a:r>
            <a:r>
              <a:rPr lang="en-US" sz="1400" i="1" dirty="0"/>
              <a:t> from November 1, 2018</a:t>
            </a:r>
          </a:p>
          <a:p>
            <a:r>
              <a:rPr lang="en-US" sz="1400" b="1" dirty="0"/>
              <a:t>Notice the Common Mode Chokes used to reduce ground currents for the high frequency components of modulator waveform</a:t>
            </a:r>
          </a:p>
        </p:txBody>
      </p:sp>
      <p:sp>
        <p:nvSpPr>
          <p:cNvPr id="3" name="Title 2">
            <a:extLst>
              <a:ext uri="{FF2B5EF4-FFF2-40B4-BE49-F238E27FC236}">
                <a16:creationId xmlns:a16="http://schemas.microsoft.com/office/drawing/2014/main" id="{99C60BA5-7DBD-4F78-90B2-F6064DB6E274}"/>
              </a:ext>
            </a:extLst>
          </p:cNvPr>
          <p:cNvSpPr>
            <a:spLocks noGrp="1"/>
          </p:cNvSpPr>
          <p:nvPr>
            <p:ph type="title"/>
          </p:nvPr>
        </p:nvSpPr>
        <p:spPr/>
        <p:txBody>
          <a:bodyPr/>
          <a:lstStyle/>
          <a:p>
            <a:r>
              <a:rPr lang="en-US" dirty="0"/>
              <a:t>Surge/Spark Resistor Box</a:t>
            </a:r>
          </a:p>
        </p:txBody>
      </p:sp>
      <p:sp>
        <p:nvSpPr>
          <p:cNvPr id="4" name="Date Placeholder 3">
            <a:extLst>
              <a:ext uri="{FF2B5EF4-FFF2-40B4-BE49-F238E27FC236}">
                <a16:creationId xmlns:a16="http://schemas.microsoft.com/office/drawing/2014/main" id="{928FD129-1D8E-4A6F-B3D0-EACC2D10E863}"/>
              </a:ext>
            </a:extLst>
          </p:cNvPr>
          <p:cNvSpPr>
            <a:spLocks noGrp="1"/>
          </p:cNvSpPr>
          <p:nvPr>
            <p:ph type="dt" sz="half" idx="2"/>
          </p:nvPr>
        </p:nvSpPr>
        <p:spPr/>
        <p:txBody>
          <a:bodyPr/>
          <a:lstStyle/>
          <a:p>
            <a:pPr>
              <a:defRPr/>
            </a:pPr>
            <a:fld id="{57ADAB69-348E-2C41-AF41-E98D046040A4}" type="datetime1">
              <a:rPr lang="en-US" smtClean="0"/>
              <a:t>12/6/2018</a:t>
            </a:fld>
            <a:endParaRPr lang="en-US" dirty="0"/>
          </a:p>
        </p:txBody>
      </p:sp>
      <p:sp>
        <p:nvSpPr>
          <p:cNvPr id="5" name="Footer Placeholder 4">
            <a:extLst>
              <a:ext uri="{FF2B5EF4-FFF2-40B4-BE49-F238E27FC236}">
                <a16:creationId xmlns:a16="http://schemas.microsoft.com/office/drawing/2014/main" id="{ED87359A-50BF-41AB-8E8E-ACFF2ECC4AAB}"/>
              </a:ext>
            </a:extLst>
          </p:cNvPr>
          <p:cNvSpPr>
            <a:spLocks noGrp="1"/>
          </p:cNvSpPr>
          <p:nvPr>
            <p:ph type="ftr" sz="quarter" idx="3"/>
          </p:nvPr>
        </p:nvSpPr>
        <p:spPr/>
        <p:txBody>
          <a:bodyPr/>
          <a:lstStyle/>
          <a:p>
            <a:pPr>
              <a:defRPr/>
            </a:pPr>
            <a:r>
              <a:rPr lang="en-US"/>
              <a:t>Trevor Butler | 201 MHz Linac Marx Modulator</a:t>
            </a:r>
          </a:p>
          <a:p>
            <a:pPr>
              <a:defRPr/>
            </a:pPr>
            <a:endParaRPr lang="en-US" b="1" dirty="0"/>
          </a:p>
        </p:txBody>
      </p:sp>
      <p:sp>
        <p:nvSpPr>
          <p:cNvPr id="6" name="Slide Number Placeholder 5">
            <a:extLst>
              <a:ext uri="{FF2B5EF4-FFF2-40B4-BE49-F238E27FC236}">
                <a16:creationId xmlns:a16="http://schemas.microsoft.com/office/drawing/2014/main" id="{BE4D2F84-9881-493E-9273-BD747AF595DC}"/>
              </a:ext>
            </a:extLst>
          </p:cNvPr>
          <p:cNvSpPr>
            <a:spLocks noGrp="1"/>
          </p:cNvSpPr>
          <p:nvPr>
            <p:ph type="sldNum" sz="quarter" idx="4"/>
          </p:nvPr>
        </p:nvSpPr>
        <p:spPr/>
        <p:txBody>
          <a:bodyPr/>
          <a:lstStyle/>
          <a:p>
            <a:pPr>
              <a:defRPr/>
            </a:pPr>
            <a:fld id="{148C009B-CB69-E04A-B9B3-34B26D69E9CF}" type="slidenum">
              <a:rPr lang="en-US" smtClean="0"/>
              <a:pPr>
                <a:defRPr/>
              </a:pPr>
              <a:t>40</a:t>
            </a:fld>
            <a:endParaRPr lang="en-US" dirty="0"/>
          </a:p>
        </p:txBody>
      </p:sp>
      <p:pic>
        <p:nvPicPr>
          <p:cNvPr id="8" name="Picture 7">
            <a:extLst>
              <a:ext uri="{FF2B5EF4-FFF2-40B4-BE49-F238E27FC236}">
                <a16:creationId xmlns:a16="http://schemas.microsoft.com/office/drawing/2014/main" id="{4BAD12EF-CF1E-4C80-B98B-C9269E543C7E}"/>
              </a:ext>
            </a:extLst>
          </p:cNvPr>
          <p:cNvPicPr>
            <a:picLocks noChangeAspect="1"/>
          </p:cNvPicPr>
          <p:nvPr/>
        </p:nvPicPr>
        <p:blipFill>
          <a:blip r:embed="rId2"/>
          <a:stretch>
            <a:fillRect/>
          </a:stretch>
        </p:blipFill>
        <p:spPr>
          <a:xfrm>
            <a:off x="4791709" y="5063627"/>
            <a:ext cx="4123690" cy="967286"/>
          </a:xfrm>
          <a:prstGeom prst="rect">
            <a:avLst/>
          </a:prstGeom>
        </p:spPr>
      </p:pic>
      <p:pic>
        <p:nvPicPr>
          <p:cNvPr id="14" name="Picture 13">
            <a:extLst>
              <a:ext uri="{FF2B5EF4-FFF2-40B4-BE49-F238E27FC236}">
                <a16:creationId xmlns:a16="http://schemas.microsoft.com/office/drawing/2014/main" id="{E3A2AA38-C876-4C95-B499-F54CA9912A0E}"/>
              </a:ext>
            </a:extLst>
          </p:cNvPr>
          <p:cNvPicPr>
            <a:picLocks noChangeAspect="1"/>
          </p:cNvPicPr>
          <p:nvPr/>
        </p:nvPicPr>
        <p:blipFill>
          <a:blip r:embed="rId3"/>
          <a:stretch>
            <a:fillRect/>
          </a:stretch>
        </p:blipFill>
        <p:spPr>
          <a:xfrm>
            <a:off x="4791709" y="267911"/>
            <a:ext cx="3886198" cy="4626426"/>
          </a:xfrm>
          <a:prstGeom prst="rect">
            <a:avLst/>
          </a:prstGeom>
        </p:spPr>
      </p:pic>
      <p:cxnSp>
        <p:nvCxnSpPr>
          <p:cNvPr id="9" name="Straight Arrow Connector 8">
            <a:extLst>
              <a:ext uri="{FF2B5EF4-FFF2-40B4-BE49-F238E27FC236}">
                <a16:creationId xmlns:a16="http://schemas.microsoft.com/office/drawing/2014/main" id="{12F88906-FEB5-4EE0-B6FC-4114F23DEE1F}"/>
              </a:ext>
            </a:extLst>
          </p:cNvPr>
          <p:cNvCxnSpPr/>
          <p:nvPr/>
        </p:nvCxnSpPr>
        <p:spPr>
          <a:xfrm flipV="1">
            <a:off x="4511040" y="2103120"/>
            <a:ext cx="3208020" cy="314706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973151D6-6E1D-489C-A474-8CC2948292EB}"/>
              </a:ext>
            </a:extLst>
          </p:cNvPr>
          <p:cNvCxnSpPr>
            <a:cxnSpLocks/>
          </p:cNvCxnSpPr>
          <p:nvPr/>
        </p:nvCxnSpPr>
        <p:spPr>
          <a:xfrm>
            <a:off x="4632960" y="518160"/>
            <a:ext cx="960120" cy="55626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024960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6E1C33A-3571-48DC-AA7F-AF45F78009DA}"/>
              </a:ext>
            </a:extLst>
          </p:cNvPr>
          <p:cNvSpPr>
            <a:spLocks noGrp="1"/>
          </p:cNvSpPr>
          <p:nvPr>
            <p:ph idx="1"/>
          </p:nvPr>
        </p:nvSpPr>
        <p:spPr>
          <a:xfrm>
            <a:off x="228600" y="971550"/>
            <a:ext cx="4192271" cy="5059363"/>
          </a:xfrm>
        </p:spPr>
        <p:txBody>
          <a:bodyPr/>
          <a:lstStyle/>
          <a:p>
            <a:pPr marL="0" indent="0" algn="ctr">
              <a:buNone/>
            </a:pPr>
            <a:r>
              <a:rPr lang="en-US" sz="1400" u="sng" dirty="0">
                <a:solidFill>
                  <a:srgbClr val="0070C0"/>
                </a:solidFill>
              </a:rPr>
              <a:t>Charging Path</a:t>
            </a:r>
          </a:p>
          <a:p>
            <a:r>
              <a:rPr lang="en-US" sz="1400" dirty="0">
                <a:solidFill>
                  <a:srgbClr val="0070C0"/>
                </a:solidFill>
              </a:rPr>
              <a:t>Arrows in Blue</a:t>
            </a:r>
          </a:p>
          <a:p>
            <a:r>
              <a:rPr lang="en-US" sz="1400" dirty="0">
                <a:solidFill>
                  <a:srgbClr val="0070C0"/>
                </a:solidFill>
              </a:rPr>
              <a:t>First Cell is ground referenced</a:t>
            </a:r>
          </a:p>
          <a:p>
            <a:r>
              <a:rPr lang="en-US" sz="1400" dirty="0">
                <a:solidFill>
                  <a:srgbClr val="0070C0"/>
                </a:solidFill>
              </a:rPr>
              <a:t>Second Cell needs the first cell’s charge IGBT to turn on to charge itself (Cascaded)</a:t>
            </a:r>
          </a:p>
          <a:p>
            <a:r>
              <a:rPr lang="en-US" sz="1400" dirty="0">
                <a:solidFill>
                  <a:srgbClr val="0070C0"/>
                </a:solidFill>
              </a:rPr>
              <a:t>In order to turn on the charge IGBT for the first time, the controls circuit needs to be powered up first</a:t>
            </a:r>
          </a:p>
          <a:p>
            <a:r>
              <a:rPr lang="en-US" sz="1400" dirty="0">
                <a:solidFill>
                  <a:srgbClr val="0070C0"/>
                </a:solidFill>
              </a:rPr>
              <a:t>Not shown on drawing, but since charging path is the same to power up the controls circuit for each cell, cells have to be staggered on, one by one, to turn on for the first time</a:t>
            </a:r>
          </a:p>
          <a:p>
            <a:pPr marL="0" indent="0" algn="ctr">
              <a:buNone/>
            </a:pPr>
            <a:r>
              <a:rPr lang="en-US" sz="1400" u="sng" dirty="0">
                <a:solidFill>
                  <a:srgbClr val="FF0000"/>
                </a:solidFill>
              </a:rPr>
              <a:t>Firing Path</a:t>
            </a:r>
          </a:p>
          <a:p>
            <a:r>
              <a:rPr lang="en-US" sz="1400" dirty="0">
                <a:solidFill>
                  <a:srgbClr val="FF0000"/>
                </a:solidFill>
              </a:rPr>
              <a:t>Arrows in Red</a:t>
            </a:r>
          </a:p>
          <a:p>
            <a:r>
              <a:rPr lang="en-US" sz="1400" dirty="0">
                <a:solidFill>
                  <a:srgbClr val="FF0000"/>
                </a:solidFill>
              </a:rPr>
              <a:t>Circuity (XOR) prevents fire and charge from occurring at the same time</a:t>
            </a:r>
          </a:p>
          <a:p>
            <a:r>
              <a:rPr lang="en-US" sz="1400" dirty="0">
                <a:solidFill>
                  <a:srgbClr val="FF0000"/>
                </a:solidFill>
              </a:rPr>
              <a:t>If the cell is being fired, the power flows through the capacitor and voltage is added to output</a:t>
            </a:r>
          </a:p>
          <a:p>
            <a:r>
              <a:rPr lang="en-US" sz="1400" dirty="0">
                <a:solidFill>
                  <a:srgbClr val="FF0000"/>
                </a:solidFill>
              </a:rPr>
              <a:t>If the cell is not being fired, then the signal passes through the free-wheeling diode</a:t>
            </a:r>
          </a:p>
        </p:txBody>
      </p:sp>
      <p:sp>
        <p:nvSpPr>
          <p:cNvPr id="3" name="Title 2">
            <a:extLst>
              <a:ext uri="{FF2B5EF4-FFF2-40B4-BE49-F238E27FC236}">
                <a16:creationId xmlns:a16="http://schemas.microsoft.com/office/drawing/2014/main" id="{99C60BA5-7DBD-4F78-90B2-F6064DB6E274}"/>
              </a:ext>
            </a:extLst>
          </p:cNvPr>
          <p:cNvSpPr>
            <a:spLocks noGrp="1"/>
          </p:cNvSpPr>
          <p:nvPr>
            <p:ph type="title"/>
          </p:nvPr>
        </p:nvSpPr>
        <p:spPr/>
        <p:txBody>
          <a:bodyPr/>
          <a:lstStyle/>
          <a:p>
            <a:r>
              <a:rPr lang="en-US" dirty="0"/>
              <a:t>Marx Modulator Charging and Firing</a:t>
            </a:r>
          </a:p>
        </p:txBody>
      </p:sp>
      <p:sp>
        <p:nvSpPr>
          <p:cNvPr id="4" name="Date Placeholder 3">
            <a:extLst>
              <a:ext uri="{FF2B5EF4-FFF2-40B4-BE49-F238E27FC236}">
                <a16:creationId xmlns:a16="http://schemas.microsoft.com/office/drawing/2014/main" id="{928FD129-1D8E-4A6F-B3D0-EACC2D10E863}"/>
              </a:ext>
            </a:extLst>
          </p:cNvPr>
          <p:cNvSpPr>
            <a:spLocks noGrp="1"/>
          </p:cNvSpPr>
          <p:nvPr>
            <p:ph type="dt" sz="half" idx="2"/>
          </p:nvPr>
        </p:nvSpPr>
        <p:spPr/>
        <p:txBody>
          <a:bodyPr/>
          <a:lstStyle/>
          <a:p>
            <a:pPr>
              <a:defRPr/>
            </a:pPr>
            <a:fld id="{57ADAB69-348E-2C41-AF41-E98D046040A4}" type="datetime1">
              <a:rPr lang="en-US" smtClean="0"/>
              <a:t>12/6/2018</a:t>
            </a:fld>
            <a:endParaRPr lang="en-US" dirty="0"/>
          </a:p>
        </p:txBody>
      </p:sp>
      <p:sp>
        <p:nvSpPr>
          <p:cNvPr id="5" name="Footer Placeholder 4">
            <a:extLst>
              <a:ext uri="{FF2B5EF4-FFF2-40B4-BE49-F238E27FC236}">
                <a16:creationId xmlns:a16="http://schemas.microsoft.com/office/drawing/2014/main" id="{ED87359A-50BF-41AB-8E8E-ACFF2ECC4AAB}"/>
              </a:ext>
            </a:extLst>
          </p:cNvPr>
          <p:cNvSpPr>
            <a:spLocks noGrp="1"/>
          </p:cNvSpPr>
          <p:nvPr>
            <p:ph type="ftr" sz="quarter" idx="3"/>
          </p:nvPr>
        </p:nvSpPr>
        <p:spPr/>
        <p:txBody>
          <a:bodyPr/>
          <a:lstStyle/>
          <a:p>
            <a:pPr>
              <a:defRPr/>
            </a:pPr>
            <a:r>
              <a:rPr lang="en-US"/>
              <a:t>Trevor Butler | 201 MHz Linac Marx Modulator</a:t>
            </a:r>
          </a:p>
          <a:p>
            <a:pPr>
              <a:defRPr/>
            </a:pPr>
            <a:endParaRPr lang="en-US" b="1" dirty="0"/>
          </a:p>
        </p:txBody>
      </p:sp>
      <p:sp>
        <p:nvSpPr>
          <p:cNvPr id="6" name="Slide Number Placeholder 5">
            <a:extLst>
              <a:ext uri="{FF2B5EF4-FFF2-40B4-BE49-F238E27FC236}">
                <a16:creationId xmlns:a16="http://schemas.microsoft.com/office/drawing/2014/main" id="{BE4D2F84-9881-493E-9273-BD747AF595DC}"/>
              </a:ext>
            </a:extLst>
          </p:cNvPr>
          <p:cNvSpPr>
            <a:spLocks noGrp="1"/>
          </p:cNvSpPr>
          <p:nvPr>
            <p:ph type="sldNum" sz="quarter" idx="4"/>
          </p:nvPr>
        </p:nvSpPr>
        <p:spPr/>
        <p:txBody>
          <a:bodyPr/>
          <a:lstStyle/>
          <a:p>
            <a:pPr>
              <a:defRPr/>
            </a:pPr>
            <a:fld id="{148C009B-CB69-E04A-B9B3-34B26D69E9CF}" type="slidenum">
              <a:rPr lang="en-US" smtClean="0"/>
              <a:pPr>
                <a:defRPr/>
              </a:pPr>
              <a:t>41</a:t>
            </a:fld>
            <a:endParaRPr lang="en-US" dirty="0"/>
          </a:p>
        </p:txBody>
      </p:sp>
      <p:pic>
        <p:nvPicPr>
          <p:cNvPr id="7" name="Picture 6">
            <a:extLst>
              <a:ext uri="{FF2B5EF4-FFF2-40B4-BE49-F238E27FC236}">
                <a16:creationId xmlns:a16="http://schemas.microsoft.com/office/drawing/2014/main" id="{3351653C-B363-4440-803F-556DA056FC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1708" y="1129516"/>
            <a:ext cx="4192271" cy="5028983"/>
          </a:xfrm>
          <a:prstGeom prst="rect">
            <a:avLst/>
          </a:prstGeom>
        </p:spPr>
      </p:pic>
    </p:spTree>
    <p:extLst>
      <p:ext uri="{BB962C8B-B14F-4D97-AF65-F5344CB8AC3E}">
        <p14:creationId xmlns:p14="http://schemas.microsoft.com/office/powerpoint/2010/main" val="24108627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0F6CEAA6-CA18-4612-B3BC-0B363B8FCF45}"/>
              </a:ext>
            </a:extLst>
          </p:cNvPr>
          <p:cNvPicPr>
            <a:picLocks noGrp="1" noChangeAspect="1"/>
          </p:cNvPicPr>
          <p:nvPr>
            <p:ph idx="1"/>
          </p:nvPr>
        </p:nvPicPr>
        <p:blipFill>
          <a:blip r:embed="rId2"/>
          <a:stretch>
            <a:fillRect/>
          </a:stretch>
        </p:blipFill>
        <p:spPr>
          <a:xfrm>
            <a:off x="228600" y="2558394"/>
            <a:ext cx="8672513" cy="3379195"/>
          </a:xfrm>
        </p:spPr>
      </p:pic>
      <p:sp>
        <p:nvSpPr>
          <p:cNvPr id="3" name="Title 2">
            <a:extLst>
              <a:ext uri="{FF2B5EF4-FFF2-40B4-BE49-F238E27FC236}">
                <a16:creationId xmlns:a16="http://schemas.microsoft.com/office/drawing/2014/main" id="{99C60BA5-7DBD-4F78-90B2-F6064DB6E274}"/>
              </a:ext>
            </a:extLst>
          </p:cNvPr>
          <p:cNvSpPr>
            <a:spLocks noGrp="1"/>
          </p:cNvSpPr>
          <p:nvPr>
            <p:ph type="title"/>
          </p:nvPr>
        </p:nvSpPr>
        <p:spPr/>
        <p:txBody>
          <a:bodyPr/>
          <a:lstStyle/>
          <a:p>
            <a:r>
              <a:rPr lang="en-US" dirty="0"/>
              <a:t>Marx Modulator Basic 54 Cell Layout</a:t>
            </a:r>
          </a:p>
        </p:txBody>
      </p:sp>
      <p:sp>
        <p:nvSpPr>
          <p:cNvPr id="4" name="Date Placeholder 3">
            <a:extLst>
              <a:ext uri="{FF2B5EF4-FFF2-40B4-BE49-F238E27FC236}">
                <a16:creationId xmlns:a16="http://schemas.microsoft.com/office/drawing/2014/main" id="{928FD129-1D8E-4A6F-B3D0-EACC2D10E863}"/>
              </a:ext>
            </a:extLst>
          </p:cNvPr>
          <p:cNvSpPr>
            <a:spLocks noGrp="1"/>
          </p:cNvSpPr>
          <p:nvPr>
            <p:ph type="dt" sz="half" idx="2"/>
          </p:nvPr>
        </p:nvSpPr>
        <p:spPr/>
        <p:txBody>
          <a:bodyPr/>
          <a:lstStyle/>
          <a:p>
            <a:pPr>
              <a:defRPr/>
            </a:pPr>
            <a:fld id="{57ADAB69-348E-2C41-AF41-E98D046040A4}" type="datetime1">
              <a:rPr lang="en-US" smtClean="0"/>
              <a:t>12/6/2018</a:t>
            </a:fld>
            <a:endParaRPr lang="en-US" dirty="0"/>
          </a:p>
        </p:txBody>
      </p:sp>
      <p:sp>
        <p:nvSpPr>
          <p:cNvPr id="5" name="Footer Placeholder 4">
            <a:extLst>
              <a:ext uri="{FF2B5EF4-FFF2-40B4-BE49-F238E27FC236}">
                <a16:creationId xmlns:a16="http://schemas.microsoft.com/office/drawing/2014/main" id="{ED87359A-50BF-41AB-8E8E-ACFF2ECC4AAB}"/>
              </a:ext>
            </a:extLst>
          </p:cNvPr>
          <p:cNvSpPr>
            <a:spLocks noGrp="1"/>
          </p:cNvSpPr>
          <p:nvPr>
            <p:ph type="ftr" sz="quarter" idx="3"/>
          </p:nvPr>
        </p:nvSpPr>
        <p:spPr/>
        <p:txBody>
          <a:bodyPr/>
          <a:lstStyle/>
          <a:p>
            <a:pPr>
              <a:defRPr/>
            </a:pPr>
            <a:r>
              <a:rPr lang="en-US"/>
              <a:t>Trevor Butler | 201 MHz Linac Marx Modulator</a:t>
            </a:r>
          </a:p>
          <a:p>
            <a:pPr>
              <a:defRPr/>
            </a:pPr>
            <a:endParaRPr lang="en-US" b="1" dirty="0"/>
          </a:p>
        </p:txBody>
      </p:sp>
      <p:sp>
        <p:nvSpPr>
          <p:cNvPr id="6" name="Slide Number Placeholder 5">
            <a:extLst>
              <a:ext uri="{FF2B5EF4-FFF2-40B4-BE49-F238E27FC236}">
                <a16:creationId xmlns:a16="http://schemas.microsoft.com/office/drawing/2014/main" id="{BE4D2F84-9881-493E-9273-BD747AF595DC}"/>
              </a:ext>
            </a:extLst>
          </p:cNvPr>
          <p:cNvSpPr>
            <a:spLocks noGrp="1"/>
          </p:cNvSpPr>
          <p:nvPr>
            <p:ph type="sldNum" sz="quarter" idx="4"/>
          </p:nvPr>
        </p:nvSpPr>
        <p:spPr/>
        <p:txBody>
          <a:bodyPr/>
          <a:lstStyle/>
          <a:p>
            <a:pPr>
              <a:defRPr/>
            </a:pPr>
            <a:fld id="{148C009B-CB69-E04A-B9B3-34B26D69E9CF}" type="slidenum">
              <a:rPr lang="en-US" smtClean="0"/>
              <a:pPr>
                <a:defRPr/>
              </a:pPr>
              <a:t>42</a:t>
            </a:fld>
            <a:endParaRPr lang="en-US" dirty="0"/>
          </a:p>
        </p:txBody>
      </p:sp>
      <p:sp>
        <p:nvSpPr>
          <p:cNvPr id="7" name="Content Placeholder 1">
            <a:extLst>
              <a:ext uri="{FF2B5EF4-FFF2-40B4-BE49-F238E27FC236}">
                <a16:creationId xmlns:a16="http://schemas.microsoft.com/office/drawing/2014/main" id="{CD62C590-EAAC-44D4-96D9-3729FD17BCEB}"/>
              </a:ext>
            </a:extLst>
          </p:cNvPr>
          <p:cNvSpPr txBox="1">
            <a:spLocks/>
          </p:cNvSpPr>
          <p:nvPr/>
        </p:nvSpPr>
        <p:spPr>
          <a:xfrm>
            <a:off x="221457" y="1028699"/>
            <a:ext cx="8297703" cy="1470661"/>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solidFill>
                  <a:srgbClr val="0070C0"/>
                </a:solidFill>
              </a:rPr>
              <a:t>PWM Cells (Blue)</a:t>
            </a:r>
          </a:p>
          <a:p>
            <a:r>
              <a:rPr lang="en-US" sz="2000" dirty="0">
                <a:solidFill>
                  <a:srgbClr val="000000"/>
                </a:solidFill>
              </a:rPr>
              <a:t>Marx Cells (Black)</a:t>
            </a:r>
          </a:p>
          <a:p>
            <a:r>
              <a:rPr lang="en-US" sz="2000" dirty="0">
                <a:solidFill>
                  <a:srgbClr val="FFC000"/>
                </a:solidFill>
              </a:rPr>
              <a:t>Special Cell (Orange)</a:t>
            </a:r>
          </a:p>
        </p:txBody>
      </p:sp>
    </p:spTree>
    <p:extLst>
      <p:ext uri="{BB962C8B-B14F-4D97-AF65-F5344CB8AC3E}">
        <p14:creationId xmlns:p14="http://schemas.microsoft.com/office/powerpoint/2010/main" val="24767553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AEAD6E-69C3-4BA7-8BC6-343CD2F91D23}"/>
              </a:ext>
            </a:extLst>
          </p:cNvPr>
          <p:cNvSpPr>
            <a:spLocks noGrp="1"/>
          </p:cNvSpPr>
          <p:nvPr>
            <p:ph type="title"/>
          </p:nvPr>
        </p:nvSpPr>
        <p:spPr/>
        <p:txBody>
          <a:bodyPr/>
          <a:lstStyle/>
          <a:p>
            <a:r>
              <a:rPr lang="en-US" dirty="0"/>
              <a:t>Marx Modulator Complete 54 Cell Layout</a:t>
            </a:r>
          </a:p>
        </p:txBody>
      </p:sp>
      <p:sp>
        <p:nvSpPr>
          <p:cNvPr id="4" name="Date Placeholder 3">
            <a:extLst>
              <a:ext uri="{FF2B5EF4-FFF2-40B4-BE49-F238E27FC236}">
                <a16:creationId xmlns:a16="http://schemas.microsoft.com/office/drawing/2014/main" id="{C3C45CBE-7E69-4426-B4BE-45C75FF2E787}"/>
              </a:ext>
            </a:extLst>
          </p:cNvPr>
          <p:cNvSpPr>
            <a:spLocks noGrp="1"/>
          </p:cNvSpPr>
          <p:nvPr>
            <p:ph type="dt" sz="half" idx="2"/>
          </p:nvPr>
        </p:nvSpPr>
        <p:spPr/>
        <p:txBody>
          <a:bodyPr/>
          <a:lstStyle/>
          <a:p>
            <a:pPr>
              <a:defRPr/>
            </a:pPr>
            <a:fld id="{57ADAB69-348E-2C41-AF41-E98D046040A4}" type="datetime1">
              <a:rPr lang="en-US" smtClean="0"/>
              <a:t>12/6/2018</a:t>
            </a:fld>
            <a:endParaRPr lang="en-US" dirty="0"/>
          </a:p>
        </p:txBody>
      </p:sp>
      <p:sp>
        <p:nvSpPr>
          <p:cNvPr id="5" name="Footer Placeholder 4">
            <a:extLst>
              <a:ext uri="{FF2B5EF4-FFF2-40B4-BE49-F238E27FC236}">
                <a16:creationId xmlns:a16="http://schemas.microsoft.com/office/drawing/2014/main" id="{52004E87-F45D-43A8-AEDF-B9E7F05CE054}"/>
              </a:ext>
            </a:extLst>
          </p:cNvPr>
          <p:cNvSpPr>
            <a:spLocks noGrp="1"/>
          </p:cNvSpPr>
          <p:nvPr>
            <p:ph type="ftr" sz="quarter" idx="3"/>
          </p:nvPr>
        </p:nvSpPr>
        <p:spPr/>
        <p:txBody>
          <a:bodyPr/>
          <a:lstStyle/>
          <a:p>
            <a:pPr>
              <a:defRPr/>
            </a:pPr>
            <a:r>
              <a:rPr lang="en-US"/>
              <a:t>Trevor Butler | 201 MHz Linac Marx Modulator</a:t>
            </a:r>
          </a:p>
          <a:p>
            <a:pPr>
              <a:defRPr/>
            </a:pPr>
            <a:endParaRPr lang="en-US" b="1" dirty="0"/>
          </a:p>
        </p:txBody>
      </p:sp>
      <p:sp>
        <p:nvSpPr>
          <p:cNvPr id="6" name="Slide Number Placeholder 5">
            <a:extLst>
              <a:ext uri="{FF2B5EF4-FFF2-40B4-BE49-F238E27FC236}">
                <a16:creationId xmlns:a16="http://schemas.microsoft.com/office/drawing/2014/main" id="{AD2C6C70-12EF-40E0-93EB-F83619F23B23}"/>
              </a:ext>
            </a:extLst>
          </p:cNvPr>
          <p:cNvSpPr>
            <a:spLocks noGrp="1"/>
          </p:cNvSpPr>
          <p:nvPr>
            <p:ph type="sldNum" sz="quarter" idx="4"/>
          </p:nvPr>
        </p:nvSpPr>
        <p:spPr/>
        <p:txBody>
          <a:bodyPr/>
          <a:lstStyle/>
          <a:p>
            <a:pPr>
              <a:defRPr/>
            </a:pPr>
            <a:fld id="{148C009B-CB69-E04A-B9B3-34B26D69E9CF}" type="slidenum">
              <a:rPr lang="en-US" smtClean="0"/>
              <a:pPr>
                <a:defRPr/>
              </a:pPr>
              <a:t>43</a:t>
            </a:fld>
            <a:endParaRPr lang="en-US" dirty="0"/>
          </a:p>
        </p:txBody>
      </p:sp>
      <p:graphicFrame>
        <p:nvGraphicFramePr>
          <p:cNvPr id="7" name="Object 6">
            <a:extLst>
              <a:ext uri="{FF2B5EF4-FFF2-40B4-BE49-F238E27FC236}">
                <a16:creationId xmlns:a16="http://schemas.microsoft.com/office/drawing/2014/main" id="{6F98739D-502E-4503-90AD-D8C203649B3B}"/>
              </a:ext>
            </a:extLst>
          </p:cNvPr>
          <p:cNvGraphicFramePr>
            <a:graphicFrameLocks noChangeAspect="1"/>
          </p:cNvGraphicFramePr>
          <p:nvPr>
            <p:extLst>
              <p:ext uri="{D42A27DB-BD31-4B8C-83A1-F6EECF244321}">
                <p14:modId xmlns:p14="http://schemas.microsoft.com/office/powerpoint/2010/main" val="886469389"/>
              </p:ext>
            </p:extLst>
          </p:nvPr>
        </p:nvGraphicFramePr>
        <p:xfrm>
          <a:off x="345598" y="534371"/>
          <a:ext cx="8318341" cy="5931742"/>
        </p:xfrm>
        <a:graphic>
          <a:graphicData uri="http://schemas.openxmlformats.org/presentationml/2006/ole">
            <mc:AlternateContent xmlns:mc="http://schemas.openxmlformats.org/markup-compatibility/2006">
              <mc:Choice xmlns:v="urn:schemas-microsoft-com:vml" Requires="v">
                <p:oleObj spid="_x0000_s11284" name="AutoCAD Drawing" r:id="rId3" imgW="12677760" imgH="9039240" progId="AutoCAD.Drawing.21">
                  <p:embed/>
                </p:oleObj>
              </mc:Choice>
              <mc:Fallback>
                <p:oleObj name="AutoCAD Drawing" r:id="rId3" imgW="12677760" imgH="9039240" progId="AutoCAD.Drawing.21">
                  <p:embed/>
                  <p:pic>
                    <p:nvPicPr>
                      <p:cNvPr id="4" name="Object 3">
                        <a:extLst>
                          <a:ext uri="{FF2B5EF4-FFF2-40B4-BE49-F238E27FC236}">
                            <a16:creationId xmlns:a16="http://schemas.microsoft.com/office/drawing/2014/main" id="{DA49A1D6-77B3-4A34-B44B-683562C847A7}"/>
                          </a:ext>
                        </a:extLst>
                      </p:cNvPr>
                      <p:cNvPicPr/>
                      <p:nvPr/>
                    </p:nvPicPr>
                    <p:blipFill>
                      <a:blip r:embed="rId4"/>
                      <a:stretch>
                        <a:fillRect/>
                      </a:stretch>
                    </p:blipFill>
                    <p:spPr>
                      <a:xfrm>
                        <a:off x="345598" y="534371"/>
                        <a:ext cx="8318341" cy="5931742"/>
                      </a:xfrm>
                      <a:prstGeom prst="rect">
                        <a:avLst/>
                      </a:prstGeom>
                    </p:spPr>
                  </p:pic>
                </p:oleObj>
              </mc:Fallback>
            </mc:AlternateContent>
          </a:graphicData>
        </a:graphic>
      </p:graphicFrame>
    </p:spTree>
    <p:extLst>
      <p:ext uri="{BB962C8B-B14F-4D97-AF65-F5344CB8AC3E}">
        <p14:creationId xmlns:p14="http://schemas.microsoft.com/office/powerpoint/2010/main" val="26161988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C60BA5-7DBD-4F78-90B2-F6064DB6E274}"/>
              </a:ext>
            </a:extLst>
          </p:cNvPr>
          <p:cNvSpPr>
            <a:spLocks noGrp="1"/>
          </p:cNvSpPr>
          <p:nvPr>
            <p:ph type="title"/>
          </p:nvPr>
        </p:nvSpPr>
        <p:spPr/>
        <p:txBody>
          <a:bodyPr/>
          <a:lstStyle/>
          <a:p>
            <a:r>
              <a:rPr lang="en-US" dirty="0"/>
              <a:t>Marx Modulator </a:t>
            </a:r>
            <a:r>
              <a:rPr lang="en-US"/>
              <a:t>Simplified Layout</a:t>
            </a:r>
            <a:endParaRPr lang="en-US" dirty="0"/>
          </a:p>
        </p:txBody>
      </p:sp>
      <p:sp>
        <p:nvSpPr>
          <p:cNvPr id="4" name="Date Placeholder 3">
            <a:extLst>
              <a:ext uri="{FF2B5EF4-FFF2-40B4-BE49-F238E27FC236}">
                <a16:creationId xmlns:a16="http://schemas.microsoft.com/office/drawing/2014/main" id="{928FD129-1D8E-4A6F-B3D0-EACC2D10E863}"/>
              </a:ext>
            </a:extLst>
          </p:cNvPr>
          <p:cNvSpPr>
            <a:spLocks noGrp="1"/>
          </p:cNvSpPr>
          <p:nvPr>
            <p:ph type="dt" sz="half" idx="2"/>
          </p:nvPr>
        </p:nvSpPr>
        <p:spPr/>
        <p:txBody>
          <a:bodyPr/>
          <a:lstStyle/>
          <a:p>
            <a:pPr>
              <a:defRPr/>
            </a:pPr>
            <a:fld id="{57ADAB69-348E-2C41-AF41-E98D046040A4}" type="datetime1">
              <a:rPr lang="en-US" smtClean="0"/>
              <a:t>12/6/2018</a:t>
            </a:fld>
            <a:endParaRPr lang="en-US" dirty="0"/>
          </a:p>
        </p:txBody>
      </p:sp>
      <p:sp>
        <p:nvSpPr>
          <p:cNvPr id="5" name="Footer Placeholder 4">
            <a:extLst>
              <a:ext uri="{FF2B5EF4-FFF2-40B4-BE49-F238E27FC236}">
                <a16:creationId xmlns:a16="http://schemas.microsoft.com/office/drawing/2014/main" id="{ED87359A-50BF-41AB-8E8E-ACFF2ECC4AAB}"/>
              </a:ext>
            </a:extLst>
          </p:cNvPr>
          <p:cNvSpPr>
            <a:spLocks noGrp="1"/>
          </p:cNvSpPr>
          <p:nvPr>
            <p:ph type="ftr" sz="quarter" idx="3"/>
          </p:nvPr>
        </p:nvSpPr>
        <p:spPr/>
        <p:txBody>
          <a:bodyPr/>
          <a:lstStyle/>
          <a:p>
            <a:pPr>
              <a:defRPr/>
            </a:pPr>
            <a:r>
              <a:rPr lang="en-US"/>
              <a:t>Trevor Butler | 201 MHz Linac Marx Modulator</a:t>
            </a:r>
          </a:p>
          <a:p>
            <a:pPr>
              <a:defRPr/>
            </a:pPr>
            <a:endParaRPr lang="en-US" b="1" dirty="0"/>
          </a:p>
        </p:txBody>
      </p:sp>
      <p:sp>
        <p:nvSpPr>
          <p:cNvPr id="6" name="Slide Number Placeholder 5">
            <a:extLst>
              <a:ext uri="{FF2B5EF4-FFF2-40B4-BE49-F238E27FC236}">
                <a16:creationId xmlns:a16="http://schemas.microsoft.com/office/drawing/2014/main" id="{BE4D2F84-9881-493E-9273-BD747AF595DC}"/>
              </a:ext>
            </a:extLst>
          </p:cNvPr>
          <p:cNvSpPr>
            <a:spLocks noGrp="1"/>
          </p:cNvSpPr>
          <p:nvPr>
            <p:ph type="sldNum" sz="quarter" idx="4"/>
          </p:nvPr>
        </p:nvSpPr>
        <p:spPr/>
        <p:txBody>
          <a:bodyPr/>
          <a:lstStyle/>
          <a:p>
            <a:pPr>
              <a:defRPr/>
            </a:pPr>
            <a:fld id="{148C009B-CB69-E04A-B9B3-34B26D69E9CF}" type="slidenum">
              <a:rPr lang="en-US" smtClean="0"/>
              <a:pPr>
                <a:defRPr/>
              </a:pPr>
              <a:t>44</a:t>
            </a:fld>
            <a:endParaRPr lang="en-US" dirty="0"/>
          </a:p>
        </p:txBody>
      </p:sp>
      <p:sp>
        <p:nvSpPr>
          <p:cNvPr id="7" name="Content Placeholder 1">
            <a:extLst>
              <a:ext uri="{FF2B5EF4-FFF2-40B4-BE49-F238E27FC236}">
                <a16:creationId xmlns:a16="http://schemas.microsoft.com/office/drawing/2014/main" id="{CD62C590-EAAC-44D4-96D9-3729FD17BCEB}"/>
              </a:ext>
            </a:extLst>
          </p:cNvPr>
          <p:cNvSpPr txBox="1">
            <a:spLocks/>
          </p:cNvSpPr>
          <p:nvPr/>
        </p:nvSpPr>
        <p:spPr>
          <a:xfrm>
            <a:off x="221457" y="1028699"/>
            <a:ext cx="2811303" cy="4890911"/>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solidFill>
                  <a:srgbClr val="0070C0"/>
                </a:solidFill>
              </a:rPr>
              <a:t>PWM Cells (Blue)</a:t>
            </a:r>
          </a:p>
          <a:p>
            <a:r>
              <a:rPr lang="en-US" sz="2000" dirty="0">
                <a:solidFill>
                  <a:srgbClr val="000000"/>
                </a:solidFill>
              </a:rPr>
              <a:t>Marx Cells (Black)</a:t>
            </a:r>
          </a:p>
          <a:p>
            <a:r>
              <a:rPr lang="en-US" sz="2000" dirty="0">
                <a:solidFill>
                  <a:srgbClr val="FFC000"/>
                </a:solidFill>
              </a:rPr>
              <a:t>Special Cell (Orange)</a:t>
            </a:r>
          </a:p>
          <a:p>
            <a:r>
              <a:rPr lang="en-US" sz="2000" dirty="0">
                <a:solidFill>
                  <a:srgbClr val="FF0000"/>
                </a:solidFill>
              </a:rPr>
              <a:t>CPS Charging (Red)</a:t>
            </a:r>
          </a:p>
          <a:p>
            <a:endParaRPr lang="en-US" sz="2000" dirty="0">
              <a:solidFill>
                <a:srgbClr val="FF0000"/>
              </a:solidFill>
            </a:endParaRPr>
          </a:p>
          <a:p>
            <a:r>
              <a:rPr lang="en-US" sz="1400" dirty="0"/>
              <a:t>Note that Gate Driver Control Card and is powering is not shown in this layout</a:t>
            </a:r>
          </a:p>
          <a:p>
            <a:r>
              <a:rPr lang="en-US" sz="1400" dirty="0"/>
              <a:t>If a Marx cell is not being fired, then the output power goes though the Charge IGBT free-wheeling diode</a:t>
            </a:r>
          </a:p>
          <a:p>
            <a:r>
              <a:rPr lang="en-US" sz="1400" dirty="0"/>
              <a:t>If the cell is being fired, the current passes through the 639 </a:t>
            </a:r>
            <a:r>
              <a:rPr lang="en-US" sz="1400" dirty="0" err="1"/>
              <a:t>uF</a:t>
            </a:r>
            <a:r>
              <a:rPr lang="en-US" sz="1400" dirty="0"/>
              <a:t> capacitor and the voltage of the capacitor is added to the output voltage</a:t>
            </a:r>
          </a:p>
        </p:txBody>
      </p:sp>
      <p:pic>
        <p:nvPicPr>
          <p:cNvPr id="11" name="Content Placeholder 10">
            <a:extLst>
              <a:ext uri="{FF2B5EF4-FFF2-40B4-BE49-F238E27FC236}">
                <a16:creationId xmlns:a16="http://schemas.microsoft.com/office/drawing/2014/main" id="{D308B252-DA7E-4C1B-A7CA-E28ED1B1BB98}"/>
              </a:ext>
            </a:extLst>
          </p:cNvPr>
          <p:cNvPicPr>
            <a:picLocks noGrp="1" noChangeAspect="1"/>
          </p:cNvPicPr>
          <p:nvPr>
            <p:ph idx="1"/>
          </p:nvPr>
        </p:nvPicPr>
        <p:blipFill>
          <a:blip r:embed="rId2"/>
          <a:stretch>
            <a:fillRect/>
          </a:stretch>
        </p:blipFill>
        <p:spPr>
          <a:xfrm>
            <a:off x="3091958" y="769938"/>
            <a:ext cx="5688997" cy="5059363"/>
          </a:xfrm>
        </p:spPr>
      </p:pic>
    </p:spTree>
    <p:extLst>
      <p:ext uri="{BB962C8B-B14F-4D97-AF65-F5344CB8AC3E}">
        <p14:creationId xmlns:p14="http://schemas.microsoft.com/office/powerpoint/2010/main" val="36777950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C60BA5-7DBD-4F78-90B2-F6064DB6E274}"/>
              </a:ext>
            </a:extLst>
          </p:cNvPr>
          <p:cNvSpPr>
            <a:spLocks noGrp="1"/>
          </p:cNvSpPr>
          <p:nvPr>
            <p:ph type="title"/>
          </p:nvPr>
        </p:nvSpPr>
        <p:spPr/>
        <p:txBody>
          <a:bodyPr/>
          <a:lstStyle/>
          <a:p>
            <a:r>
              <a:rPr lang="en-US" dirty="0"/>
              <a:t>Marx Modulator Waveform on LRF5</a:t>
            </a:r>
          </a:p>
        </p:txBody>
      </p:sp>
      <p:sp>
        <p:nvSpPr>
          <p:cNvPr id="4" name="Date Placeholder 3">
            <a:extLst>
              <a:ext uri="{FF2B5EF4-FFF2-40B4-BE49-F238E27FC236}">
                <a16:creationId xmlns:a16="http://schemas.microsoft.com/office/drawing/2014/main" id="{928FD129-1D8E-4A6F-B3D0-EACC2D10E863}"/>
              </a:ext>
            </a:extLst>
          </p:cNvPr>
          <p:cNvSpPr>
            <a:spLocks noGrp="1"/>
          </p:cNvSpPr>
          <p:nvPr>
            <p:ph type="dt" sz="half" idx="2"/>
          </p:nvPr>
        </p:nvSpPr>
        <p:spPr/>
        <p:txBody>
          <a:bodyPr/>
          <a:lstStyle/>
          <a:p>
            <a:pPr>
              <a:defRPr/>
            </a:pPr>
            <a:fld id="{57ADAB69-348E-2C41-AF41-E98D046040A4}" type="datetime1">
              <a:rPr lang="en-US" smtClean="0"/>
              <a:t>12/6/2018</a:t>
            </a:fld>
            <a:endParaRPr lang="en-US" dirty="0"/>
          </a:p>
        </p:txBody>
      </p:sp>
      <p:sp>
        <p:nvSpPr>
          <p:cNvPr id="5" name="Footer Placeholder 4">
            <a:extLst>
              <a:ext uri="{FF2B5EF4-FFF2-40B4-BE49-F238E27FC236}">
                <a16:creationId xmlns:a16="http://schemas.microsoft.com/office/drawing/2014/main" id="{ED87359A-50BF-41AB-8E8E-ACFF2ECC4AAB}"/>
              </a:ext>
            </a:extLst>
          </p:cNvPr>
          <p:cNvSpPr>
            <a:spLocks noGrp="1"/>
          </p:cNvSpPr>
          <p:nvPr>
            <p:ph type="ftr" sz="quarter" idx="3"/>
          </p:nvPr>
        </p:nvSpPr>
        <p:spPr/>
        <p:txBody>
          <a:bodyPr/>
          <a:lstStyle/>
          <a:p>
            <a:pPr>
              <a:defRPr/>
            </a:pPr>
            <a:r>
              <a:rPr lang="en-US"/>
              <a:t>Trevor Butler | 201 MHz Linac Marx Modulator</a:t>
            </a:r>
          </a:p>
          <a:p>
            <a:pPr>
              <a:defRPr/>
            </a:pPr>
            <a:endParaRPr lang="en-US" b="1" dirty="0"/>
          </a:p>
        </p:txBody>
      </p:sp>
      <p:sp>
        <p:nvSpPr>
          <p:cNvPr id="6" name="Slide Number Placeholder 5">
            <a:extLst>
              <a:ext uri="{FF2B5EF4-FFF2-40B4-BE49-F238E27FC236}">
                <a16:creationId xmlns:a16="http://schemas.microsoft.com/office/drawing/2014/main" id="{BE4D2F84-9881-493E-9273-BD747AF595DC}"/>
              </a:ext>
            </a:extLst>
          </p:cNvPr>
          <p:cNvSpPr>
            <a:spLocks noGrp="1"/>
          </p:cNvSpPr>
          <p:nvPr>
            <p:ph type="sldNum" sz="quarter" idx="4"/>
          </p:nvPr>
        </p:nvSpPr>
        <p:spPr/>
        <p:txBody>
          <a:bodyPr/>
          <a:lstStyle/>
          <a:p>
            <a:pPr>
              <a:defRPr/>
            </a:pPr>
            <a:fld id="{148C009B-CB69-E04A-B9B3-34B26D69E9CF}" type="slidenum">
              <a:rPr lang="en-US" smtClean="0"/>
              <a:pPr>
                <a:defRPr/>
              </a:pPr>
              <a:t>45</a:t>
            </a:fld>
            <a:endParaRPr lang="en-US" dirty="0"/>
          </a:p>
        </p:txBody>
      </p:sp>
      <p:pic>
        <p:nvPicPr>
          <p:cNvPr id="14" name="Picture 13">
            <a:extLst>
              <a:ext uri="{FF2B5EF4-FFF2-40B4-BE49-F238E27FC236}">
                <a16:creationId xmlns:a16="http://schemas.microsoft.com/office/drawing/2014/main" id="{B5535F23-0235-4823-AB4F-46965D721224}"/>
              </a:ext>
            </a:extLst>
          </p:cNvPr>
          <p:cNvPicPr>
            <a:picLocks noChangeAspect="1"/>
          </p:cNvPicPr>
          <p:nvPr/>
        </p:nvPicPr>
        <p:blipFill>
          <a:blip r:embed="rId2"/>
          <a:stretch>
            <a:fillRect/>
          </a:stretch>
        </p:blipFill>
        <p:spPr>
          <a:xfrm>
            <a:off x="736826" y="747866"/>
            <a:ext cx="7395844" cy="5362268"/>
          </a:xfrm>
          <a:prstGeom prst="rect">
            <a:avLst/>
          </a:prstGeom>
        </p:spPr>
      </p:pic>
    </p:spTree>
    <p:extLst>
      <p:ext uri="{BB962C8B-B14F-4D97-AF65-F5344CB8AC3E}">
        <p14:creationId xmlns:p14="http://schemas.microsoft.com/office/powerpoint/2010/main" val="4715311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C60BA5-7DBD-4F78-90B2-F6064DB6E274}"/>
              </a:ext>
            </a:extLst>
          </p:cNvPr>
          <p:cNvSpPr>
            <a:spLocks noGrp="1"/>
          </p:cNvSpPr>
          <p:nvPr>
            <p:ph type="title"/>
          </p:nvPr>
        </p:nvSpPr>
        <p:spPr/>
        <p:txBody>
          <a:bodyPr/>
          <a:lstStyle/>
          <a:p>
            <a:r>
              <a:rPr lang="en-US" dirty="0"/>
              <a:t>Marx Modulator Waveform on LRF5</a:t>
            </a:r>
          </a:p>
        </p:txBody>
      </p:sp>
      <p:sp>
        <p:nvSpPr>
          <p:cNvPr id="4" name="Date Placeholder 3">
            <a:extLst>
              <a:ext uri="{FF2B5EF4-FFF2-40B4-BE49-F238E27FC236}">
                <a16:creationId xmlns:a16="http://schemas.microsoft.com/office/drawing/2014/main" id="{928FD129-1D8E-4A6F-B3D0-EACC2D10E863}"/>
              </a:ext>
            </a:extLst>
          </p:cNvPr>
          <p:cNvSpPr>
            <a:spLocks noGrp="1"/>
          </p:cNvSpPr>
          <p:nvPr>
            <p:ph type="dt" sz="half" idx="2"/>
          </p:nvPr>
        </p:nvSpPr>
        <p:spPr/>
        <p:txBody>
          <a:bodyPr/>
          <a:lstStyle/>
          <a:p>
            <a:pPr>
              <a:defRPr/>
            </a:pPr>
            <a:fld id="{57ADAB69-348E-2C41-AF41-E98D046040A4}" type="datetime1">
              <a:rPr lang="en-US" smtClean="0"/>
              <a:t>12/6/2018</a:t>
            </a:fld>
            <a:endParaRPr lang="en-US" dirty="0"/>
          </a:p>
        </p:txBody>
      </p:sp>
      <p:sp>
        <p:nvSpPr>
          <p:cNvPr id="5" name="Footer Placeholder 4">
            <a:extLst>
              <a:ext uri="{FF2B5EF4-FFF2-40B4-BE49-F238E27FC236}">
                <a16:creationId xmlns:a16="http://schemas.microsoft.com/office/drawing/2014/main" id="{ED87359A-50BF-41AB-8E8E-ACFF2ECC4AAB}"/>
              </a:ext>
            </a:extLst>
          </p:cNvPr>
          <p:cNvSpPr>
            <a:spLocks noGrp="1"/>
          </p:cNvSpPr>
          <p:nvPr>
            <p:ph type="ftr" sz="quarter" idx="3"/>
          </p:nvPr>
        </p:nvSpPr>
        <p:spPr/>
        <p:txBody>
          <a:bodyPr/>
          <a:lstStyle/>
          <a:p>
            <a:pPr>
              <a:defRPr/>
            </a:pPr>
            <a:r>
              <a:rPr lang="en-US"/>
              <a:t>Trevor Butler | 201 MHz Linac Marx Modulator</a:t>
            </a:r>
          </a:p>
          <a:p>
            <a:pPr>
              <a:defRPr/>
            </a:pPr>
            <a:endParaRPr lang="en-US" b="1" dirty="0"/>
          </a:p>
        </p:txBody>
      </p:sp>
      <p:sp>
        <p:nvSpPr>
          <p:cNvPr id="6" name="Slide Number Placeholder 5">
            <a:extLst>
              <a:ext uri="{FF2B5EF4-FFF2-40B4-BE49-F238E27FC236}">
                <a16:creationId xmlns:a16="http://schemas.microsoft.com/office/drawing/2014/main" id="{BE4D2F84-9881-493E-9273-BD747AF595DC}"/>
              </a:ext>
            </a:extLst>
          </p:cNvPr>
          <p:cNvSpPr>
            <a:spLocks noGrp="1"/>
          </p:cNvSpPr>
          <p:nvPr>
            <p:ph type="sldNum" sz="quarter" idx="4"/>
          </p:nvPr>
        </p:nvSpPr>
        <p:spPr/>
        <p:txBody>
          <a:bodyPr/>
          <a:lstStyle/>
          <a:p>
            <a:pPr>
              <a:defRPr/>
            </a:pPr>
            <a:fld id="{148C009B-CB69-E04A-B9B3-34B26D69E9CF}" type="slidenum">
              <a:rPr lang="en-US" smtClean="0"/>
              <a:pPr>
                <a:defRPr/>
              </a:pPr>
              <a:t>46</a:t>
            </a:fld>
            <a:endParaRPr lang="en-US" dirty="0"/>
          </a:p>
        </p:txBody>
      </p:sp>
      <p:pic>
        <p:nvPicPr>
          <p:cNvPr id="14" name="Picture 13">
            <a:extLst>
              <a:ext uri="{FF2B5EF4-FFF2-40B4-BE49-F238E27FC236}">
                <a16:creationId xmlns:a16="http://schemas.microsoft.com/office/drawing/2014/main" id="{B5535F23-0235-4823-AB4F-46965D721224}"/>
              </a:ext>
            </a:extLst>
          </p:cNvPr>
          <p:cNvPicPr>
            <a:picLocks noChangeAspect="1"/>
          </p:cNvPicPr>
          <p:nvPr/>
        </p:nvPicPr>
        <p:blipFill>
          <a:blip r:embed="rId2"/>
          <a:stretch>
            <a:fillRect/>
          </a:stretch>
        </p:blipFill>
        <p:spPr>
          <a:xfrm>
            <a:off x="736826" y="747866"/>
            <a:ext cx="7395844" cy="5362268"/>
          </a:xfrm>
          <a:prstGeom prst="rect">
            <a:avLst/>
          </a:prstGeom>
        </p:spPr>
      </p:pic>
      <p:pic>
        <p:nvPicPr>
          <p:cNvPr id="7" name="Content Placeholder 7">
            <a:extLst>
              <a:ext uri="{FF2B5EF4-FFF2-40B4-BE49-F238E27FC236}">
                <a16:creationId xmlns:a16="http://schemas.microsoft.com/office/drawing/2014/main" id="{DFE30863-CD2F-4190-815C-5A0C023B2368}"/>
              </a:ext>
            </a:extLst>
          </p:cNvPr>
          <p:cNvPicPr>
            <a:picLocks noGrp="1" noChangeAspect="1"/>
          </p:cNvPicPr>
          <p:nvPr>
            <p:ph idx="1"/>
          </p:nvPr>
        </p:nvPicPr>
        <p:blipFill>
          <a:blip r:embed="rId3"/>
          <a:stretch>
            <a:fillRect/>
          </a:stretch>
        </p:blipFill>
        <p:spPr>
          <a:xfrm>
            <a:off x="2810610" y="2827021"/>
            <a:ext cx="3522779" cy="1372630"/>
          </a:xfrm>
        </p:spPr>
      </p:pic>
    </p:spTree>
    <p:extLst>
      <p:ext uri="{BB962C8B-B14F-4D97-AF65-F5344CB8AC3E}">
        <p14:creationId xmlns:p14="http://schemas.microsoft.com/office/powerpoint/2010/main" val="22097228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693968F-84CD-4A1F-9088-927159A3D05F}"/>
              </a:ext>
            </a:extLst>
          </p:cNvPr>
          <p:cNvSpPr>
            <a:spLocks noGrp="1"/>
          </p:cNvSpPr>
          <p:nvPr>
            <p:ph idx="1"/>
          </p:nvPr>
        </p:nvSpPr>
        <p:spPr/>
        <p:txBody>
          <a:bodyPr/>
          <a:lstStyle/>
          <a:p>
            <a:r>
              <a:rPr lang="en-US" sz="2000" dirty="0"/>
              <a:t>Determining maximum waveform step voltage that will minimize reverse power during ramp up and ramp down.</a:t>
            </a:r>
          </a:p>
          <a:p>
            <a:r>
              <a:rPr lang="en-US" sz="2000" b="1" dirty="0"/>
              <a:t>Interfacing existing station interlocks to Marx modulator via PLC and touch screen interfaces.</a:t>
            </a:r>
          </a:p>
          <a:p>
            <a:r>
              <a:rPr lang="en-US" sz="2000" b="1" u="sng" dirty="0"/>
              <a:t>Designing a Marx cell to operate at high </a:t>
            </a:r>
            <a:r>
              <a:rPr lang="en-US" sz="2000" b="1" u="sng" dirty="0" err="1"/>
              <a:t>dV</a:t>
            </a:r>
            <a:r>
              <a:rPr lang="en-US" sz="2000" b="1" u="sng" dirty="0"/>
              <a:t>/</a:t>
            </a:r>
            <a:r>
              <a:rPr lang="en-US" sz="2000" b="1" u="sng" dirty="0" err="1"/>
              <a:t>dt</a:t>
            </a:r>
            <a:r>
              <a:rPr lang="en-US" sz="2000" b="1" u="sng" dirty="0"/>
              <a:t> while maintaining safe operational overhead on voltage for component safety.</a:t>
            </a:r>
          </a:p>
          <a:p>
            <a:r>
              <a:rPr lang="en-US" sz="2000" dirty="0"/>
              <a:t>Cabling the entire system, including over 170 fiber optic connectors, without any mistakes.</a:t>
            </a:r>
          </a:p>
          <a:p>
            <a:r>
              <a:rPr lang="en-US" sz="2000" dirty="0"/>
              <a:t>Finding path for electrical power wiring without effecting operations.</a:t>
            </a:r>
          </a:p>
          <a:p>
            <a:r>
              <a:rPr lang="en-US" sz="2000" b="1" dirty="0"/>
              <a:t>Building a structure to hold 54 Marx Cells, maintain low cell to cell capacitive effects, minimize inductance between cells and rows, build PWM filter, and minimize corona.</a:t>
            </a:r>
          </a:p>
          <a:p>
            <a:r>
              <a:rPr lang="en-US" sz="2000" b="1" u="sng" dirty="0"/>
              <a:t>Designing and coding brand new Control system using FPGA based System-On-Module.</a:t>
            </a:r>
          </a:p>
        </p:txBody>
      </p:sp>
      <p:sp>
        <p:nvSpPr>
          <p:cNvPr id="3" name="Title 2">
            <a:extLst>
              <a:ext uri="{FF2B5EF4-FFF2-40B4-BE49-F238E27FC236}">
                <a16:creationId xmlns:a16="http://schemas.microsoft.com/office/drawing/2014/main" id="{71138F02-9991-40F5-B868-9CE5FD5C73F4}"/>
              </a:ext>
            </a:extLst>
          </p:cNvPr>
          <p:cNvSpPr>
            <a:spLocks noGrp="1"/>
          </p:cNvSpPr>
          <p:nvPr>
            <p:ph type="title"/>
          </p:nvPr>
        </p:nvSpPr>
        <p:spPr/>
        <p:txBody>
          <a:bodyPr/>
          <a:lstStyle/>
          <a:p>
            <a:r>
              <a:rPr lang="en-US" dirty="0"/>
              <a:t>Marx Modulator Design Challenges</a:t>
            </a:r>
          </a:p>
        </p:txBody>
      </p:sp>
      <p:sp>
        <p:nvSpPr>
          <p:cNvPr id="4" name="Date Placeholder 3">
            <a:extLst>
              <a:ext uri="{FF2B5EF4-FFF2-40B4-BE49-F238E27FC236}">
                <a16:creationId xmlns:a16="http://schemas.microsoft.com/office/drawing/2014/main" id="{86DB53A7-7316-4A31-BF11-E960B252CD79}"/>
              </a:ext>
            </a:extLst>
          </p:cNvPr>
          <p:cNvSpPr>
            <a:spLocks noGrp="1"/>
          </p:cNvSpPr>
          <p:nvPr>
            <p:ph type="dt" sz="half" idx="2"/>
          </p:nvPr>
        </p:nvSpPr>
        <p:spPr/>
        <p:txBody>
          <a:bodyPr/>
          <a:lstStyle/>
          <a:p>
            <a:pPr>
              <a:defRPr/>
            </a:pPr>
            <a:fld id="{57ADAB69-348E-2C41-AF41-E98D046040A4}" type="datetime1">
              <a:rPr lang="en-US" smtClean="0"/>
              <a:t>12/6/2018</a:t>
            </a:fld>
            <a:endParaRPr lang="en-US" dirty="0"/>
          </a:p>
        </p:txBody>
      </p:sp>
      <p:sp>
        <p:nvSpPr>
          <p:cNvPr id="5" name="Footer Placeholder 4">
            <a:extLst>
              <a:ext uri="{FF2B5EF4-FFF2-40B4-BE49-F238E27FC236}">
                <a16:creationId xmlns:a16="http://schemas.microsoft.com/office/drawing/2014/main" id="{38EC42E1-8F29-42C2-8B27-FCBA850CFD17}"/>
              </a:ext>
            </a:extLst>
          </p:cNvPr>
          <p:cNvSpPr>
            <a:spLocks noGrp="1"/>
          </p:cNvSpPr>
          <p:nvPr>
            <p:ph type="ftr" sz="quarter" idx="3"/>
          </p:nvPr>
        </p:nvSpPr>
        <p:spPr/>
        <p:txBody>
          <a:bodyPr/>
          <a:lstStyle/>
          <a:p>
            <a:pPr>
              <a:defRPr/>
            </a:pPr>
            <a:r>
              <a:rPr lang="en-US"/>
              <a:t>Trevor Butler | 201 MHz Linac Marx Modulator</a:t>
            </a:r>
          </a:p>
          <a:p>
            <a:pPr>
              <a:defRPr/>
            </a:pPr>
            <a:endParaRPr lang="en-US" b="1" dirty="0"/>
          </a:p>
        </p:txBody>
      </p:sp>
      <p:sp>
        <p:nvSpPr>
          <p:cNvPr id="6" name="Slide Number Placeholder 5">
            <a:extLst>
              <a:ext uri="{FF2B5EF4-FFF2-40B4-BE49-F238E27FC236}">
                <a16:creationId xmlns:a16="http://schemas.microsoft.com/office/drawing/2014/main" id="{B7CBF384-85A7-4011-AD2F-779C26C83D43}"/>
              </a:ext>
            </a:extLst>
          </p:cNvPr>
          <p:cNvSpPr>
            <a:spLocks noGrp="1"/>
          </p:cNvSpPr>
          <p:nvPr>
            <p:ph type="sldNum" sz="quarter" idx="4"/>
          </p:nvPr>
        </p:nvSpPr>
        <p:spPr/>
        <p:txBody>
          <a:bodyPr/>
          <a:lstStyle/>
          <a:p>
            <a:pPr>
              <a:defRPr/>
            </a:pPr>
            <a:fld id="{148C009B-CB69-E04A-B9B3-34B26D69E9CF}" type="slidenum">
              <a:rPr lang="en-US" smtClean="0"/>
              <a:pPr>
                <a:defRPr/>
              </a:pPr>
              <a:t>47</a:t>
            </a:fld>
            <a:endParaRPr lang="en-US" dirty="0"/>
          </a:p>
        </p:txBody>
      </p:sp>
    </p:spTree>
    <p:extLst>
      <p:ext uri="{BB962C8B-B14F-4D97-AF65-F5344CB8AC3E}">
        <p14:creationId xmlns:p14="http://schemas.microsoft.com/office/powerpoint/2010/main" val="771346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6E1C33A-3571-48DC-AA7F-AF45F78009DA}"/>
              </a:ext>
            </a:extLst>
          </p:cNvPr>
          <p:cNvSpPr>
            <a:spLocks noGrp="1"/>
          </p:cNvSpPr>
          <p:nvPr>
            <p:ph idx="1"/>
          </p:nvPr>
        </p:nvSpPr>
        <p:spPr>
          <a:xfrm>
            <a:off x="83820" y="792480"/>
            <a:ext cx="9006840" cy="5238433"/>
          </a:xfrm>
        </p:spPr>
        <p:txBody>
          <a:bodyPr/>
          <a:lstStyle/>
          <a:p>
            <a:r>
              <a:rPr lang="en-US" sz="2000" b="1" dirty="0"/>
              <a:t>Project was completed one time and achieved all necessary specifications to achieve beam flatness and gradient regulation</a:t>
            </a:r>
          </a:p>
          <a:p>
            <a:r>
              <a:rPr lang="en-US" sz="2000" dirty="0"/>
              <a:t>2011 – Original Specifications complete</a:t>
            </a:r>
          </a:p>
          <a:p>
            <a:r>
              <a:rPr lang="en-US" sz="2000" dirty="0"/>
              <a:t>2012 – Worked with SLAC and Continental Electronics to complete engineering feasibility studies on each prospective design.</a:t>
            </a:r>
          </a:p>
          <a:p>
            <a:r>
              <a:rPr lang="en-US" sz="2000" dirty="0"/>
              <a:t>2013 – </a:t>
            </a:r>
            <a:r>
              <a:rPr lang="en-US" sz="2000" dirty="0" err="1"/>
              <a:t>Fermilab</a:t>
            </a:r>
            <a:r>
              <a:rPr lang="en-US" sz="2000" dirty="0"/>
              <a:t> started cell design and 3 cell tests</a:t>
            </a:r>
          </a:p>
          <a:p>
            <a:r>
              <a:rPr lang="en-US" sz="2000" dirty="0"/>
              <a:t>2014 – Developed 9 Cell test and started 28 cell design</a:t>
            </a:r>
          </a:p>
          <a:p>
            <a:r>
              <a:rPr lang="en-US" sz="2000" dirty="0"/>
              <a:t>2015 – Design Milestone </a:t>
            </a:r>
            <a:r>
              <a:rPr lang="en-US" sz="2000" dirty="0">
                <a:sym typeface="Wingdings" panose="05000000000000000000" pitchFamily="2" charset="2"/>
              </a:rPr>
              <a:t> </a:t>
            </a:r>
            <a:r>
              <a:rPr lang="en-US" sz="2000" dirty="0" err="1"/>
              <a:t>Fermilab</a:t>
            </a:r>
            <a:r>
              <a:rPr lang="en-US" sz="2000" dirty="0"/>
              <a:t> proposal was selected for production and started designing, building, and testing 28 cell version</a:t>
            </a:r>
          </a:p>
          <a:p>
            <a:r>
              <a:rPr lang="en-US" sz="2000" dirty="0"/>
              <a:t>2016 – Developed and installed on LRF1</a:t>
            </a:r>
          </a:p>
          <a:p>
            <a:r>
              <a:rPr lang="en-US" sz="2000" dirty="0"/>
              <a:t>2017 – Developed on LRF5, then installed on LRF2 &amp; LRF3</a:t>
            </a:r>
          </a:p>
          <a:p>
            <a:r>
              <a:rPr lang="en-US" sz="2000" dirty="0"/>
              <a:t>2018 – Installed LRF4 &amp; LRF5</a:t>
            </a:r>
          </a:p>
          <a:p>
            <a:r>
              <a:rPr lang="en-US" sz="2000" dirty="0"/>
              <a:t>2019 – Install final production system to work in parallel with LRF7 modulator for testing 7835 and Marx components.</a:t>
            </a:r>
          </a:p>
          <a:p>
            <a:r>
              <a:rPr lang="en-US" sz="2000" b="1" dirty="0"/>
              <a:t>Completed with the support of many people in Linac, Pre-</a:t>
            </a:r>
            <a:r>
              <a:rPr lang="en-US" sz="2000" b="1" dirty="0" err="1"/>
              <a:t>Acc</a:t>
            </a:r>
            <a:r>
              <a:rPr lang="en-US" sz="2000" b="1" dirty="0"/>
              <a:t>, Booster &amp; EE Support and would not be a success without all your help.</a:t>
            </a:r>
          </a:p>
        </p:txBody>
      </p:sp>
      <p:sp>
        <p:nvSpPr>
          <p:cNvPr id="3" name="Title 2">
            <a:extLst>
              <a:ext uri="{FF2B5EF4-FFF2-40B4-BE49-F238E27FC236}">
                <a16:creationId xmlns:a16="http://schemas.microsoft.com/office/drawing/2014/main" id="{99C60BA5-7DBD-4F78-90B2-F6064DB6E274}"/>
              </a:ext>
            </a:extLst>
          </p:cNvPr>
          <p:cNvSpPr>
            <a:spLocks noGrp="1"/>
          </p:cNvSpPr>
          <p:nvPr>
            <p:ph type="title"/>
          </p:nvPr>
        </p:nvSpPr>
        <p:spPr/>
        <p:txBody>
          <a:bodyPr/>
          <a:lstStyle/>
          <a:p>
            <a:r>
              <a:rPr lang="en-US" dirty="0"/>
              <a:t>Linac Marx Modulator Project Timeline</a:t>
            </a:r>
          </a:p>
        </p:txBody>
      </p:sp>
      <p:sp>
        <p:nvSpPr>
          <p:cNvPr id="4" name="Date Placeholder 3">
            <a:extLst>
              <a:ext uri="{FF2B5EF4-FFF2-40B4-BE49-F238E27FC236}">
                <a16:creationId xmlns:a16="http://schemas.microsoft.com/office/drawing/2014/main" id="{928FD129-1D8E-4A6F-B3D0-EACC2D10E863}"/>
              </a:ext>
            </a:extLst>
          </p:cNvPr>
          <p:cNvSpPr>
            <a:spLocks noGrp="1"/>
          </p:cNvSpPr>
          <p:nvPr>
            <p:ph type="dt" sz="half" idx="2"/>
          </p:nvPr>
        </p:nvSpPr>
        <p:spPr/>
        <p:txBody>
          <a:bodyPr/>
          <a:lstStyle/>
          <a:p>
            <a:pPr>
              <a:defRPr/>
            </a:pPr>
            <a:fld id="{57ADAB69-348E-2C41-AF41-E98D046040A4}" type="datetime1">
              <a:rPr lang="en-US" smtClean="0"/>
              <a:t>12/6/2018</a:t>
            </a:fld>
            <a:endParaRPr lang="en-US" dirty="0"/>
          </a:p>
        </p:txBody>
      </p:sp>
      <p:sp>
        <p:nvSpPr>
          <p:cNvPr id="5" name="Footer Placeholder 4">
            <a:extLst>
              <a:ext uri="{FF2B5EF4-FFF2-40B4-BE49-F238E27FC236}">
                <a16:creationId xmlns:a16="http://schemas.microsoft.com/office/drawing/2014/main" id="{ED87359A-50BF-41AB-8E8E-ACFF2ECC4AAB}"/>
              </a:ext>
            </a:extLst>
          </p:cNvPr>
          <p:cNvSpPr>
            <a:spLocks noGrp="1"/>
          </p:cNvSpPr>
          <p:nvPr>
            <p:ph type="ftr" sz="quarter" idx="3"/>
          </p:nvPr>
        </p:nvSpPr>
        <p:spPr/>
        <p:txBody>
          <a:bodyPr/>
          <a:lstStyle/>
          <a:p>
            <a:pPr>
              <a:defRPr/>
            </a:pPr>
            <a:r>
              <a:rPr lang="en-US" dirty="0"/>
              <a:t>Trevor Butler | 201 MHz Linac Marx Modulator</a:t>
            </a:r>
          </a:p>
          <a:p>
            <a:pPr>
              <a:defRPr/>
            </a:pPr>
            <a:endParaRPr lang="en-US" b="1" dirty="0"/>
          </a:p>
        </p:txBody>
      </p:sp>
      <p:sp>
        <p:nvSpPr>
          <p:cNvPr id="6" name="Slide Number Placeholder 5">
            <a:extLst>
              <a:ext uri="{FF2B5EF4-FFF2-40B4-BE49-F238E27FC236}">
                <a16:creationId xmlns:a16="http://schemas.microsoft.com/office/drawing/2014/main" id="{BE4D2F84-9881-493E-9273-BD747AF595DC}"/>
              </a:ext>
            </a:extLst>
          </p:cNvPr>
          <p:cNvSpPr>
            <a:spLocks noGrp="1"/>
          </p:cNvSpPr>
          <p:nvPr>
            <p:ph type="sldNum" sz="quarter" idx="4"/>
          </p:nvPr>
        </p:nvSpPr>
        <p:spPr/>
        <p:txBody>
          <a:bodyPr/>
          <a:lstStyle/>
          <a:p>
            <a:pPr>
              <a:defRPr/>
            </a:pPr>
            <a:fld id="{148C009B-CB69-E04A-B9B3-34B26D69E9CF}" type="slidenum">
              <a:rPr lang="en-US" smtClean="0"/>
              <a:pPr>
                <a:defRPr/>
              </a:pPr>
              <a:t>48</a:t>
            </a:fld>
            <a:endParaRPr lang="en-US" dirty="0"/>
          </a:p>
        </p:txBody>
      </p:sp>
    </p:spTree>
    <p:extLst>
      <p:ext uri="{BB962C8B-B14F-4D97-AF65-F5344CB8AC3E}">
        <p14:creationId xmlns:p14="http://schemas.microsoft.com/office/powerpoint/2010/main" val="21707755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C60BA5-7DBD-4F78-90B2-F6064DB6E274}"/>
              </a:ext>
            </a:extLst>
          </p:cNvPr>
          <p:cNvSpPr>
            <a:spLocks noGrp="1"/>
          </p:cNvSpPr>
          <p:nvPr>
            <p:ph type="title"/>
          </p:nvPr>
        </p:nvSpPr>
        <p:spPr/>
        <p:txBody>
          <a:bodyPr/>
          <a:lstStyle/>
          <a:p>
            <a:pPr algn="ctr"/>
            <a:r>
              <a:rPr lang="en-US" dirty="0"/>
              <a:t>Thanks!  Any Questions?</a:t>
            </a:r>
          </a:p>
        </p:txBody>
      </p:sp>
      <p:sp>
        <p:nvSpPr>
          <p:cNvPr id="4" name="Date Placeholder 3">
            <a:extLst>
              <a:ext uri="{FF2B5EF4-FFF2-40B4-BE49-F238E27FC236}">
                <a16:creationId xmlns:a16="http://schemas.microsoft.com/office/drawing/2014/main" id="{928FD129-1D8E-4A6F-B3D0-EACC2D10E863}"/>
              </a:ext>
            </a:extLst>
          </p:cNvPr>
          <p:cNvSpPr>
            <a:spLocks noGrp="1"/>
          </p:cNvSpPr>
          <p:nvPr>
            <p:ph type="dt" sz="half" idx="2"/>
          </p:nvPr>
        </p:nvSpPr>
        <p:spPr/>
        <p:txBody>
          <a:bodyPr/>
          <a:lstStyle/>
          <a:p>
            <a:pPr>
              <a:defRPr/>
            </a:pPr>
            <a:fld id="{57ADAB69-348E-2C41-AF41-E98D046040A4}" type="datetime1">
              <a:rPr lang="en-US" smtClean="0"/>
              <a:t>12/6/2018</a:t>
            </a:fld>
            <a:endParaRPr lang="en-US" dirty="0"/>
          </a:p>
        </p:txBody>
      </p:sp>
      <p:sp>
        <p:nvSpPr>
          <p:cNvPr id="5" name="Footer Placeholder 4">
            <a:extLst>
              <a:ext uri="{FF2B5EF4-FFF2-40B4-BE49-F238E27FC236}">
                <a16:creationId xmlns:a16="http://schemas.microsoft.com/office/drawing/2014/main" id="{ED87359A-50BF-41AB-8E8E-ACFF2ECC4AAB}"/>
              </a:ext>
            </a:extLst>
          </p:cNvPr>
          <p:cNvSpPr>
            <a:spLocks noGrp="1"/>
          </p:cNvSpPr>
          <p:nvPr>
            <p:ph type="ftr" sz="quarter" idx="3"/>
          </p:nvPr>
        </p:nvSpPr>
        <p:spPr/>
        <p:txBody>
          <a:bodyPr/>
          <a:lstStyle/>
          <a:p>
            <a:pPr>
              <a:defRPr/>
            </a:pPr>
            <a:r>
              <a:rPr lang="en-US"/>
              <a:t>Trevor Butler | 201 MHz Linac Marx Modulator</a:t>
            </a:r>
          </a:p>
          <a:p>
            <a:pPr>
              <a:defRPr/>
            </a:pPr>
            <a:endParaRPr lang="en-US" b="1" dirty="0"/>
          </a:p>
        </p:txBody>
      </p:sp>
      <p:sp>
        <p:nvSpPr>
          <p:cNvPr id="6" name="Slide Number Placeholder 5">
            <a:extLst>
              <a:ext uri="{FF2B5EF4-FFF2-40B4-BE49-F238E27FC236}">
                <a16:creationId xmlns:a16="http://schemas.microsoft.com/office/drawing/2014/main" id="{BE4D2F84-9881-493E-9273-BD747AF595DC}"/>
              </a:ext>
            </a:extLst>
          </p:cNvPr>
          <p:cNvSpPr>
            <a:spLocks noGrp="1"/>
          </p:cNvSpPr>
          <p:nvPr>
            <p:ph type="sldNum" sz="quarter" idx="4"/>
          </p:nvPr>
        </p:nvSpPr>
        <p:spPr/>
        <p:txBody>
          <a:bodyPr/>
          <a:lstStyle/>
          <a:p>
            <a:pPr>
              <a:defRPr/>
            </a:pPr>
            <a:fld id="{148C009B-CB69-E04A-B9B3-34B26D69E9CF}" type="slidenum">
              <a:rPr lang="en-US" smtClean="0"/>
              <a:pPr>
                <a:defRPr/>
              </a:pPr>
              <a:t>49</a:t>
            </a:fld>
            <a:endParaRPr lang="en-US" dirty="0"/>
          </a:p>
        </p:txBody>
      </p:sp>
      <p:pic>
        <p:nvPicPr>
          <p:cNvPr id="10" name="Picture 9">
            <a:extLst>
              <a:ext uri="{FF2B5EF4-FFF2-40B4-BE49-F238E27FC236}">
                <a16:creationId xmlns:a16="http://schemas.microsoft.com/office/drawing/2014/main" id="{18D91FDD-2934-4F6E-9EBB-37973C72EE87}"/>
              </a:ext>
            </a:extLst>
          </p:cNvPr>
          <p:cNvPicPr>
            <a:picLocks noChangeAspect="1"/>
          </p:cNvPicPr>
          <p:nvPr/>
        </p:nvPicPr>
        <p:blipFill>
          <a:blip r:embed="rId2"/>
          <a:stretch>
            <a:fillRect/>
          </a:stretch>
        </p:blipFill>
        <p:spPr>
          <a:xfrm>
            <a:off x="1026954" y="718780"/>
            <a:ext cx="7227252" cy="5420439"/>
          </a:xfrm>
          <a:prstGeom prst="rect">
            <a:avLst/>
          </a:prstGeom>
        </p:spPr>
      </p:pic>
    </p:spTree>
    <p:extLst>
      <p:ext uri="{BB962C8B-B14F-4D97-AF65-F5344CB8AC3E}">
        <p14:creationId xmlns:p14="http://schemas.microsoft.com/office/powerpoint/2010/main" val="24376156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98D8C2-AFCB-4358-97E2-007BA003C595}"/>
              </a:ext>
            </a:extLst>
          </p:cNvPr>
          <p:cNvSpPr>
            <a:spLocks noGrp="1"/>
          </p:cNvSpPr>
          <p:nvPr>
            <p:ph type="title"/>
          </p:nvPr>
        </p:nvSpPr>
        <p:spPr/>
        <p:txBody>
          <a:bodyPr/>
          <a:lstStyle/>
          <a:p>
            <a:r>
              <a:rPr lang="en-US" dirty="0"/>
              <a:t>LE Linac Station Overview</a:t>
            </a:r>
          </a:p>
        </p:txBody>
      </p:sp>
      <p:sp>
        <p:nvSpPr>
          <p:cNvPr id="4" name="Date Placeholder 3">
            <a:extLst>
              <a:ext uri="{FF2B5EF4-FFF2-40B4-BE49-F238E27FC236}">
                <a16:creationId xmlns:a16="http://schemas.microsoft.com/office/drawing/2014/main" id="{5B35520E-FE53-40CC-86D5-5A83B7B79EBA}"/>
              </a:ext>
            </a:extLst>
          </p:cNvPr>
          <p:cNvSpPr>
            <a:spLocks noGrp="1"/>
          </p:cNvSpPr>
          <p:nvPr>
            <p:ph type="dt" sz="half" idx="2"/>
          </p:nvPr>
        </p:nvSpPr>
        <p:spPr/>
        <p:txBody>
          <a:bodyPr/>
          <a:lstStyle/>
          <a:p>
            <a:pPr>
              <a:defRPr/>
            </a:pPr>
            <a:fld id="{57ADAB69-348E-2C41-AF41-E98D046040A4}" type="datetime1">
              <a:rPr lang="en-US" smtClean="0"/>
              <a:t>12/6/2018</a:t>
            </a:fld>
            <a:endParaRPr lang="en-US" dirty="0"/>
          </a:p>
        </p:txBody>
      </p:sp>
      <p:sp>
        <p:nvSpPr>
          <p:cNvPr id="5" name="Footer Placeholder 4">
            <a:extLst>
              <a:ext uri="{FF2B5EF4-FFF2-40B4-BE49-F238E27FC236}">
                <a16:creationId xmlns:a16="http://schemas.microsoft.com/office/drawing/2014/main" id="{84325F2B-8851-4D75-B094-A41EE56742D0}"/>
              </a:ext>
            </a:extLst>
          </p:cNvPr>
          <p:cNvSpPr>
            <a:spLocks noGrp="1"/>
          </p:cNvSpPr>
          <p:nvPr>
            <p:ph type="ftr" sz="quarter" idx="3"/>
          </p:nvPr>
        </p:nvSpPr>
        <p:spPr/>
        <p:txBody>
          <a:bodyPr/>
          <a:lstStyle/>
          <a:p>
            <a:pPr>
              <a:defRPr/>
            </a:pPr>
            <a:r>
              <a:rPr lang="en-US"/>
              <a:t>Trevor Butler | 201 MHz Linac Marx Modulator</a:t>
            </a:r>
          </a:p>
          <a:p>
            <a:pPr>
              <a:defRPr/>
            </a:pPr>
            <a:endParaRPr lang="en-US" b="1" dirty="0"/>
          </a:p>
        </p:txBody>
      </p:sp>
      <p:sp>
        <p:nvSpPr>
          <p:cNvPr id="6" name="Slide Number Placeholder 5">
            <a:extLst>
              <a:ext uri="{FF2B5EF4-FFF2-40B4-BE49-F238E27FC236}">
                <a16:creationId xmlns:a16="http://schemas.microsoft.com/office/drawing/2014/main" id="{DC8D3907-3122-425F-86F5-7C669F5B2459}"/>
              </a:ext>
            </a:extLst>
          </p:cNvPr>
          <p:cNvSpPr>
            <a:spLocks noGrp="1"/>
          </p:cNvSpPr>
          <p:nvPr>
            <p:ph type="sldNum" sz="quarter" idx="4"/>
          </p:nvPr>
        </p:nvSpPr>
        <p:spPr/>
        <p:txBody>
          <a:bodyPr/>
          <a:lstStyle/>
          <a:p>
            <a:pPr>
              <a:defRPr/>
            </a:pPr>
            <a:fld id="{148C009B-CB69-E04A-B9B3-34B26D69E9CF}" type="slidenum">
              <a:rPr lang="en-US" smtClean="0"/>
              <a:pPr>
                <a:defRPr/>
              </a:pPr>
              <a:t>5</a:t>
            </a:fld>
            <a:endParaRPr lang="en-US" dirty="0"/>
          </a:p>
        </p:txBody>
      </p:sp>
      <p:pic>
        <p:nvPicPr>
          <p:cNvPr id="9" name="Content Placeholder 9" descr="THP058f1.tif">
            <a:extLst>
              <a:ext uri="{FF2B5EF4-FFF2-40B4-BE49-F238E27FC236}">
                <a16:creationId xmlns:a16="http://schemas.microsoft.com/office/drawing/2014/main" id="{5E96DC07-58C9-4131-BD3A-E4E26CC310BB}"/>
              </a:ext>
            </a:extLst>
          </p:cNvPr>
          <p:cNvPicPr>
            <a:picLocks noChangeAspect="1"/>
          </p:cNvPicPr>
          <p:nvPr/>
        </p:nvPicPr>
        <p:blipFill>
          <a:blip r:embed="rId2" cstate="print"/>
          <a:stretch>
            <a:fillRect/>
          </a:stretch>
        </p:blipFill>
        <p:spPr>
          <a:xfrm>
            <a:off x="378779" y="3357043"/>
            <a:ext cx="3505200" cy="2742033"/>
          </a:xfrm>
          <a:prstGeom prst="rect">
            <a:avLst/>
          </a:prstGeom>
        </p:spPr>
      </p:pic>
      <p:sp>
        <p:nvSpPr>
          <p:cNvPr id="30" name="Content Placeholder 1">
            <a:extLst>
              <a:ext uri="{FF2B5EF4-FFF2-40B4-BE49-F238E27FC236}">
                <a16:creationId xmlns:a16="http://schemas.microsoft.com/office/drawing/2014/main" id="{A2C54978-01B7-44D5-ACD9-D46C0AEC3ACE}"/>
              </a:ext>
            </a:extLst>
          </p:cNvPr>
          <p:cNvSpPr txBox="1">
            <a:spLocks/>
          </p:cNvSpPr>
          <p:nvPr/>
        </p:nvSpPr>
        <p:spPr>
          <a:xfrm>
            <a:off x="-237173" y="3895014"/>
            <a:ext cx="4603433" cy="5059363"/>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1400" dirty="0"/>
          </a:p>
        </p:txBody>
      </p:sp>
      <p:pic>
        <p:nvPicPr>
          <p:cNvPr id="31" name="Picture 30" descr="Mod Deck.jpg">
            <a:extLst>
              <a:ext uri="{FF2B5EF4-FFF2-40B4-BE49-F238E27FC236}">
                <a16:creationId xmlns:a16="http://schemas.microsoft.com/office/drawing/2014/main" id="{191DFA9A-C762-4619-B09B-21209EBE77CE}"/>
              </a:ext>
            </a:extLst>
          </p:cNvPr>
          <p:cNvPicPr>
            <a:picLocks noChangeAspect="1"/>
          </p:cNvPicPr>
          <p:nvPr/>
        </p:nvPicPr>
        <p:blipFill>
          <a:blip r:embed="rId3" cstate="print"/>
          <a:stretch>
            <a:fillRect/>
          </a:stretch>
        </p:blipFill>
        <p:spPr>
          <a:xfrm>
            <a:off x="4268311" y="3357043"/>
            <a:ext cx="4121044" cy="2742033"/>
          </a:xfrm>
          <a:prstGeom prst="rect">
            <a:avLst/>
          </a:prstGeom>
        </p:spPr>
      </p:pic>
      <p:sp>
        <p:nvSpPr>
          <p:cNvPr id="33" name="Content Placeholder 32">
            <a:extLst>
              <a:ext uri="{FF2B5EF4-FFF2-40B4-BE49-F238E27FC236}">
                <a16:creationId xmlns:a16="http://schemas.microsoft.com/office/drawing/2014/main" id="{2A7F3006-1691-4846-A45D-4F629F355F59}"/>
              </a:ext>
            </a:extLst>
          </p:cNvPr>
          <p:cNvSpPr>
            <a:spLocks noGrp="1"/>
          </p:cNvSpPr>
          <p:nvPr>
            <p:ph idx="1"/>
          </p:nvPr>
        </p:nvSpPr>
        <p:spPr>
          <a:xfrm>
            <a:off x="228600" y="787478"/>
            <a:ext cx="8672513" cy="5243436"/>
          </a:xfrm>
        </p:spPr>
        <p:txBody>
          <a:bodyPr/>
          <a:lstStyle/>
          <a:p>
            <a:r>
              <a:rPr lang="en-US" sz="1800" dirty="0"/>
              <a:t>Modulator provides pulsed power to the anode of the 7835 triode</a:t>
            </a:r>
          </a:p>
          <a:p>
            <a:r>
              <a:rPr lang="en-US" sz="1800" dirty="0"/>
              <a:t>The 7835 is operated with a grounded grid (cathode driven)</a:t>
            </a:r>
          </a:p>
          <a:p>
            <a:r>
              <a:rPr lang="en-US" sz="1800" dirty="0"/>
              <a:t>The PA tube is unstable with low or no RF drive</a:t>
            </a:r>
          </a:p>
          <a:p>
            <a:r>
              <a:rPr lang="en-US" sz="1800" dirty="0"/>
              <a:t>The anode/plate voltage is modulated instead of the RF driver amplitude to regulate the cavity accelerating field.</a:t>
            </a:r>
          </a:p>
          <a:p>
            <a:r>
              <a:rPr lang="en-US" sz="1800" dirty="0"/>
              <a:t>The modulator requires linear operation of the “switch” tubes to set the accelerating field anywhere from 0.5 to 4 MW.</a:t>
            </a:r>
          </a:p>
          <a:p>
            <a:r>
              <a:rPr lang="en-US" sz="1800" dirty="0"/>
              <a:t>The main series regulator tube, (F1123) was discontinued over 10 years ago.</a:t>
            </a:r>
          </a:p>
          <a:p>
            <a:endParaRPr lang="en-US" sz="1800" dirty="0"/>
          </a:p>
          <a:p>
            <a:endParaRPr lang="en-US" sz="1800" dirty="0"/>
          </a:p>
          <a:p>
            <a:endParaRPr lang="en-US" sz="1800" dirty="0"/>
          </a:p>
        </p:txBody>
      </p:sp>
    </p:spTree>
    <p:extLst>
      <p:ext uri="{BB962C8B-B14F-4D97-AF65-F5344CB8AC3E}">
        <p14:creationId xmlns:p14="http://schemas.microsoft.com/office/powerpoint/2010/main" val="12155832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28600" y="861060"/>
            <a:ext cx="8672513" cy="5169853"/>
          </a:xfrm>
        </p:spPr>
        <p:txBody>
          <a:bodyPr/>
          <a:lstStyle/>
          <a:p>
            <a:r>
              <a:rPr lang="en-US" sz="2000" dirty="0"/>
              <a:t>What is a modulator?</a:t>
            </a:r>
          </a:p>
          <a:p>
            <a:pPr lvl="1"/>
            <a:r>
              <a:rPr lang="en-US" sz="2000" dirty="0"/>
              <a:t>Merriam Webster: to vary the amplitude, frequency, or phase of for the transmission of information</a:t>
            </a:r>
          </a:p>
          <a:p>
            <a:pPr lvl="1"/>
            <a:r>
              <a:rPr lang="en-US" sz="2000" dirty="0"/>
              <a:t>Electrical:  Convert an available form of power to desired form of power (AC, DC, or pulsed)</a:t>
            </a:r>
          </a:p>
          <a:p>
            <a:pPr lvl="1"/>
            <a:r>
              <a:rPr lang="en-US" sz="2000" dirty="0" err="1"/>
              <a:t>Fermilab</a:t>
            </a:r>
            <a:r>
              <a:rPr lang="en-US" sz="2000" dirty="0"/>
              <a:t>: Convert available 480 VAC power to desired 40 kV Pulsed power</a:t>
            </a:r>
          </a:p>
          <a:p>
            <a:r>
              <a:rPr lang="en-US" sz="2000" dirty="0"/>
              <a:t>Typical modulators used in accelerators for powering RF devices (Klystrons, Triode, Tetrode, etc.)</a:t>
            </a:r>
          </a:p>
          <a:p>
            <a:pPr lvl="1"/>
            <a:r>
              <a:rPr lang="en-US" sz="2000" dirty="0"/>
              <a:t>PFN (LE Linac Klystron)</a:t>
            </a:r>
          </a:p>
          <a:p>
            <a:pPr lvl="1"/>
            <a:r>
              <a:rPr lang="en-US" sz="2000" dirty="0"/>
              <a:t>Series Switch / Bouncer (EE Support Design from ~20 years ago)</a:t>
            </a:r>
          </a:p>
          <a:p>
            <a:pPr lvl="1"/>
            <a:r>
              <a:rPr lang="en-US" sz="2000" dirty="0"/>
              <a:t>Hard Tube (LE Linac Old Design)</a:t>
            </a:r>
          </a:p>
          <a:p>
            <a:pPr lvl="1"/>
            <a:r>
              <a:rPr lang="en-US" sz="2000" dirty="0"/>
              <a:t>Marx (LE Linac New Design)</a:t>
            </a:r>
          </a:p>
          <a:p>
            <a:pPr lvl="1"/>
            <a:endParaRPr lang="en-US" sz="2000" dirty="0"/>
          </a:p>
        </p:txBody>
      </p:sp>
      <p:sp>
        <p:nvSpPr>
          <p:cNvPr id="7" name="Title 6"/>
          <p:cNvSpPr>
            <a:spLocks noGrp="1"/>
          </p:cNvSpPr>
          <p:nvPr>
            <p:ph type="title"/>
          </p:nvPr>
        </p:nvSpPr>
        <p:spPr/>
        <p:txBody>
          <a:bodyPr/>
          <a:lstStyle/>
          <a:p>
            <a:r>
              <a:rPr lang="en-US" dirty="0"/>
              <a:t>Types of Modulators</a:t>
            </a:r>
          </a:p>
        </p:txBody>
      </p:sp>
      <p:sp>
        <p:nvSpPr>
          <p:cNvPr id="3" name="Date Placeholder 2"/>
          <p:cNvSpPr>
            <a:spLocks noGrp="1"/>
          </p:cNvSpPr>
          <p:nvPr>
            <p:ph type="dt" sz="half" idx="2"/>
          </p:nvPr>
        </p:nvSpPr>
        <p:spPr/>
        <p:txBody>
          <a:bodyPr/>
          <a:lstStyle/>
          <a:p>
            <a:pPr>
              <a:defRPr/>
            </a:pPr>
            <a:fld id="{FA96D49F-E75B-CA4C-9755-57CB093C34C1}" type="datetime1">
              <a:rPr lang="en-US" smtClean="0"/>
              <a:t>12/6/2018</a:t>
            </a:fld>
            <a:endParaRPr lang="en-US" dirty="0"/>
          </a:p>
        </p:txBody>
      </p:sp>
      <p:sp>
        <p:nvSpPr>
          <p:cNvPr id="4" name="Footer Placeholder 3"/>
          <p:cNvSpPr>
            <a:spLocks noGrp="1"/>
          </p:cNvSpPr>
          <p:nvPr>
            <p:ph type="ftr" sz="quarter" idx="3"/>
          </p:nvPr>
        </p:nvSpPr>
        <p:spPr/>
        <p:txBody>
          <a:bodyPr/>
          <a:lstStyle/>
          <a:p>
            <a:pPr>
              <a:defRPr/>
            </a:pPr>
            <a:r>
              <a:rPr lang="en-US" dirty="0"/>
              <a:t>Trevor Butler | 201 MHz Linac Marx Modulator</a:t>
            </a:r>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6</a:t>
            </a:fld>
            <a:endParaRPr lang="en-US" dirty="0"/>
          </a:p>
        </p:txBody>
      </p:sp>
    </p:spTree>
    <p:extLst>
      <p:ext uri="{BB962C8B-B14F-4D97-AF65-F5344CB8AC3E}">
        <p14:creationId xmlns:p14="http://schemas.microsoft.com/office/powerpoint/2010/main" val="29258873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28600" y="861060"/>
            <a:ext cx="8672513" cy="5169853"/>
          </a:xfrm>
        </p:spPr>
        <p:txBody>
          <a:bodyPr/>
          <a:lstStyle/>
          <a:p>
            <a:r>
              <a:rPr lang="en-US" sz="2000" dirty="0"/>
              <a:t>Switches used in typical high power modulators</a:t>
            </a:r>
          </a:p>
          <a:p>
            <a:pPr lvl="1"/>
            <a:r>
              <a:rPr lang="en-US" sz="2000" dirty="0"/>
              <a:t>Spark gaps (Limited repetition rate and lifetime) </a:t>
            </a:r>
          </a:p>
          <a:p>
            <a:pPr lvl="1"/>
            <a:r>
              <a:rPr lang="en-US" sz="2000" dirty="0"/>
              <a:t>Gas tubes (Have pulse rate limitations &amp; average current limitations)</a:t>
            </a:r>
          </a:p>
          <a:p>
            <a:pPr lvl="1"/>
            <a:r>
              <a:rPr lang="en-US" sz="2000" dirty="0"/>
              <a:t>Vacuum tubes (limited lifetime, availability, and high power loss)</a:t>
            </a:r>
          </a:p>
          <a:p>
            <a:pPr lvl="1"/>
            <a:r>
              <a:rPr lang="en-US" sz="2000" dirty="0"/>
              <a:t>Solid-state switches have been available for some time but have their own limitations.</a:t>
            </a:r>
          </a:p>
          <a:p>
            <a:pPr lvl="2"/>
            <a:r>
              <a:rPr lang="en-US" sz="1800" dirty="0"/>
              <a:t>Thyristors (SCRs) have a </a:t>
            </a:r>
            <a:r>
              <a:rPr lang="en-US" sz="1800" dirty="0" err="1"/>
              <a:t>dI</a:t>
            </a:r>
            <a:r>
              <a:rPr lang="en-US" sz="1800" dirty="0"/>
              <a:t>/dT limit, which make them difficult to use in high power modulator applications.</a:t>
            </a:r>
          </a:p>
          <a:p>
            <a:pPr lvl="2"/>
            <a:r>
              <a:rPr lang="en-US" sz="1800" dirty="0"/>
              <a:t>Gate Turn-off Thyristors (GTOs) have high </a:t>
            </a:r>
            <a:r>
              <a:rPr lang="en-US" sz="1800" dirty="0" err="1"/>
              <a:t>dI</a:t>
            </a:r>
            <a:r>
              <a:rPr lang="en-US" sz="1800" dirty="0"/>
              <a:t>/dT limits and can turn off, but have limits in turn-on times.</a:t>
            </a:r>
          </a:p>
          <a:p>
            <a:pPr lvl="2"/>
            <a:r>
              <a:rPr lang="en-US" sz="1800" dirty="0"/>
              <a:t>Insulated Gate Bipolar Transistor (IGBTs), until recently, have been limited by their voltage ratings.</a:t>
            </a:r>
          </a:p>
          <a:p>
            <a:pPr lvl="2"/>
            <a:r>
              <a:rPr lang="en-US" sz="1800" dirty="0"/>
              <a:t>IGBTs have a high </a:t>
            </a:r>
            <a:r>
              <a:rPr lang="en-US" sz="1800" dirty="0" err="1"/>
              <a:t>dI</a:t>
            </a:r>
            <a:r>
              <a:rPr lang="en-US" sz="1800" dirty="0"/>
              <a:t>/dT rating and are capable of turning off thousands of amps</a:t>
            </a:r>
          </a:p>
          <a:p>
            <a:r>
              <a:rPr lang="en-US" sz="2000" dirty="0"/>
              <a:t>New higher voltage (&gt;1 kV), higher current (&gt;100 Amp), IGBTs have increased the possibilities of new modulator designs. </a:t>
            </a:r>
          </a:p>
          <a:p>
            <a:pPr lvl="1"/>
            <a:endParaRPr lang="en-US" sz="2000" dirty="0"/>
          </a:p>
        </p:txBody>
      </p:sp>
      <p:sp>
        <p:nvSpPr>
          <p:cNvPr id="7" name="Title 6"/>
          <p:cNvSpPr>
            <a:spLocks noGrp="1"/>
          </p:cNvSpPr>
          <p:nvPr>
            <p:ph type="title"/>
          </p:nvPr>
        </p:nvSpPr>
        <p:spPr/>
        <p:txBody>
          <a:bodyPr/>
          <a:lstStyle/>
          <a:p>
            <a:r>
              <a:rPr lang="en-US" dirty="0"/>
              <a:t>Types of Modulator Switching Devices</a:t>
            </a:r>
          </a:p>
        </p:txBody>
      </p:sp>
      <p:sp>
        <p:nvSpPr>
          <p:cNvPr id="3" name="Date Placeholder 2"/>
          <p:cNvSpPr>
            <a:spLocks noGrp="1"/>
          </p:cNvSpPr>
          <p:nvPr>
            <p:ph type="dt" sz="half" idx="2"/>
          </p:nvPr>
        </p:nvSpPr>
        <p:spPr/>
        <p:txBody>
          <a:bodyPr/>
          <a:lstStyle/>
          <a:p>
            <a:pPr>
              <a:defRPr/>
            </a:pPr>
            <a:fld id="{FA96D49F-E75B-CA4C-9755-57CB093C34C1}" type="datetime1">
              <a:rPr lang="en-US" smtClean="0"/>
              <a:t>12/6/2018</a:t>
            </a:fld>
            <a:endParaRPr lang="en-US" dirty="0"/>
          </a:p>
        </p:txBody>
      </p:sp>
      <p:sp>
        <p:nvSpPr>
          <p:cNvPr id="4" name="Footer Placeholder 3"/>
          <p:cNvSpPr>
            <a:spLocks noGrp="1"/>
          </p:cNvSpPr>
          <p:nvPr>
            <p:ph type="ftr" sz="quarter" idx="3"/>
          </p:nvPr>
        </p:nvSpPr>
        <p:spPr/>
        <p:txBody>
          <a:bodyPr/>
          <a:lstStyle/>
          <a:p>
            <a:pPr>
              <a:defRPr/>
            </a:pPr>
            <a:r>
              <a:rPr lang="en-US" dirty="0"/>
              <a:t>Trevor Butler | 201 MHz Linac Marx Modulator</a:t>
            </a:r>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7</a:t>
            </a:fld>
            <a:endParaRPr lang="en-US" dirty="0"/>
          </a:p>
        </p:txBody>
      </p:sp>
    </p:spTree>
    <p:extLst>
      <p:ext uri="{BB962C8B-B14F-4D97-AF65-F5344CB8AC3E}">
        <p14:creationId xmlns:p14="http://schemas.microsoft.com/office/powerpoint/2010/main" val="17234604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3DA9E1-2665-491E-952B-71FED0999476}"/>
              </a:ext>
            </a:extLst>
          </p:cNvPr>
          <p:cNvSpPr>
            <a:spLocks noGrp="1"/>
          </p:cNvSpPr>
          <p:nvPr>
            <p:ph idx="1"/>
          </p:nvPr>
        </p:nvSpPr>
        <p:spPr/>
        <p:txBody>
          <a:bodyPr/>
          <a:lstStyle/>
          <a:p>
            <a:r>
              <a:rPr lang="en-US" sz="1600" dirty="0"/>
              <a:t>PFN is an electric circuit that accumulates electrical energy over a comparatively long time, then releases the stored energy in the form of a relatively square pulse of comparatively brief duration for various pulsed power applications.</a:t>
            </a:r>
          </a:p>
          <a:p>
            <a:r>
              <a:rPr lang="en-US" sz="1600" b="1" dirty="0"/>
              <a:t>Essential, they are a lumped element transmission line</a:t>
            </a:r>
          </a:p>
          <a:p>
            <a:r>
              <a:rPr lang="en-US" sz="1600" dirty="0"/>
              <a:t>Energy storage components such as capacitors, inductors or transmission lines are charged by means of a high voltage power source, then rapidly discharged into a load via a high voltage switch.</a:t>
            </a:r>
          </a:p>
          <a:p>
            <a:r>
              <a:rPr lang="en-US" sz="1600" dirty="0"/>
              <a:t>Limited to fixed impedance load</a:t>
            </a:r>
          </a:p>
          <a:p>
            <a:r>
              <a:rPr lang="en-US" sz="1600" b="1" dirty="0"/>
              <a:t>PFN have fixed pulse width, rise &amp; fall time</a:t>
            </a:r>
          </a:p>
          <a:p>
            <a:r>
              <a:rPr lang="en-US" sz="1600" dirty="0"/>
              <a:t>The longer the pulse desired, the more lumped elements are needed, increasing the size and cost of using the PFN modulator</a:t>
            </a:r>
          </a:p>
          <a:p>
            <a:r>
              <a:rPr lang="en-US" sz="1600" b="1" dirty="0"/>
              <a:t>No ability to wave shape after lumped network original tuning</a:t>
            </a:r>
          </a:p>
        </p:txBody>
      </p:sp>
      <p:sp>
        <p:nvSpPr>
          <p:cNvPr id="3" name="Title 2">
            <a:extLst>
              <a:ext uri="{FF2B5EF4-FFF2-40B4-BE49-F238E27FC236}">
                <a16:creationId xmlns:a16="http://schemas.microsoft.com/office/drawing/2014/main" id="{79884029-298B-4DD0-9A36-DEB158990945}"/>
              </a:ext>
            </a:extLst>
          </p:cNvPr>
          <p:cNvSpPr>
            <a:spLocks noGrp="1"/>
          </p:cNvSpPr>
          <p:nvPr>
            <p:ph type="title"/>
          </p:nvPr>
        </p:nvSpPr>
        <p:spPr/>
        <p:txBody>
          <a:bodyPr/>
          <a:lstStyle/>
          <a:p>
            <a:r>
              <a:rPr lang="en-US" dirty="0"/>
              <a:t>PFN (HE Linac Klystron)</a:t>
            </a:r>
          </a:p>
        </p:txBody>
      </p:sp>
      <p:sp>
        <p:nvSpPr>
          <p:cNvPr id="4" name="Date Placeholder 3">
            <a:extLst>
              <a:ext uri="{FF2B5EF4-FFF2-40B4-BE49-F238E27FC236}">
                <a16:creationId xmlns:a16="http://schemas.microsoft.com/office/drawing/2014/main" id="{CEF13173-5D09-4F8A-A706-69214A244AD1}"/>
              </a:ext>
            </a:extLst>
          </p:cNvPr>
          <p:cNvSpPr>
            <a:spLocks noGrp="1"/>
          </p:cNvSpPr>
          <p:nvPr>
            <p:ph type="dt" sz="half" idx="2"/>
          </p:nvPr>
        </p:nvSpPr>
        <p:spPr/>
        <p:txBody>
          <a:bodyPr/>
          <a:lstStyle/>
          <a:p>
            <a:pPr>
              <a:defRPr/>
            </a:pPr>
            <a:fld id="{57ADAB69-348E-2C41-AF41-E98D046040A4}" type="datetime1">
              <a:rPr lang="en-US" smtClean="0"/>
              <a:t>12/6/2018</a:t>
            </a:fld>
            <a:endParaRPr lang="en-US" dirty="0"/>
          </a:p>
        </p:txBody>
      </p:sp>
      <p:sp>
        <p:nvSpPr>
          <p:cNvPr id="5" name="Footer Placeholder 4">
            <a:extLst>
              <a:ext uri="{FF2B5EF4-FFF2-40B4-BE49-F238E27FC236}">
                <a16:creationId xmlns:a16="http://schemas.microsoft.com/office/drawing/2014/main" id="{371D8B2E-98F5-4644-8292-8E015C2F7DC7}"/>
              </a:ext>
            </a:extLst>
          </p:cNvPr>
          <p:cNvSpPr>
            <a:spLocks noGrp="1"/>
          </p:cNvSpPr>
          <p:nvPr>
            <p:ph type="ftr" sz="quarter" idx="3"/>
          </p:nvPr>
        </p:nvSpPr>
        <p:spPr/>
        <p:txBody>
          <a:bodyPr/>
          <a:lstStyle/>
          <a:p>
            <a:pPr>
              <a:defRPr/>
            </a:pPr>
            <a:r>
              <a:rPr lang="en-US"/>
              <a:t>Trevor Butler | 201 MHz Linac Marx Modulator</a:t>
            </a:r>
          </a:p>
          <a:p>
            <a:pPr>
              <a:defRPr/>
            </a:pPr>
            <a:endParaRPr lang="en-US" b="1" dirty="0"/>
          </a:p>
        </p:txBody>
      </p:sp>
      <p:sp>
        <p:nvSpPr>
          <p:cNvPr id="6" name="Slide Number Placeholder 5">
            <a:extLst>
              <a:ext uri="{FF2B5EF4-FFF2-40B4-BE49-F238E27FC236}">
                <a16:creationId xmlns:a16="http://schemas.microsoft.com/office/drawing/2014/main" id="{C0BD7D70-E755-4637-9C44-F97F1F1B0CAD}"/>
              </a:ext>
            </a:extLst>
          </p:cNvPr>
          <p:cNvSpPr>
            <a:spLocks noGrp="1"/>
          </p:cNvSpPr>
          <p:nvPr>
            <p:ph type="sldNum" sz="quarter" idx="4"/>
          </p:nvPr>
        </p:nvSpPr>
        <p:spPr/>
        <p:txBody>
          <a:bodyPr/>
          <a:lstStyle/>
          <a:p>
            <a:pPr>
              <a:defRPr/>
            </a:pPr>
            <a:fld id="{148C009B-CB69-E04A-B9B3-34B26D69E9CF}" type="slidenum">
              <a:rPr lang="en-US" smtClean="0"/>
              <a:pPr>
                <a:defRPr/>
              </a:pPr>
              <a:t>8</a:t>
            </a:fld>
            <a:endParaRPr lang="en-US" dirty="0"/>
          </a:p>
        </p:txBody>
      </p:sp>
      <p:pic>
        <p:nvPicPr>
          <p:cNvPr id="7" name="Picture 2">
            <a:extLst>
              <a:ext uri="{FF2B5EF4-FFF2-40B4-BE49-F238E27FC236}">
                <a16:creationId xmlns:a16="http://schemas.microsoft.com/office/drawing/2014/main" id="{090E15C9-E541-4C22-8EC5-74437D4792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1" y="4465320"/>
            <a:ext cx="5714286" cy="15011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712625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6C8405A-55C0-4C6A-ADF7-3F7B387CE6DD}"/>
              </a:ext>
            </a:extLst>
          </p:cNvPr>
          <p:cNvSpPr>
            <a:spLocks noGrp="1"/>
          </p:cNvSpPr>
          <p:nvPr>
            <p:ph idx="1"/>
          </p:nvPr>
        </p:nvSpPr>
        <p:spPr/>
        <p:txBody>
          <a:bodyPr/>
          <a:lstStyle/>
          <a:p>
            <a:r>
              <a:rPr lang="en-US" sz="1400" dirty="0"/>
              <a:t>Developed by EE Support (H. Pfeffer, L. </a:t>
            </a:r>
            <a:r>
              <a:rPr lang="en-US" sz="1400" dirty="0" err="1"/>
              <a:t>Bartelson</a:t>
            </a:r>
            <a:r>
              <a:rPr lang="en-US" sz="1400" dirty="0"/>
              <a:t>, K. </a:t>
            </a:r>
            <a:r>
              <a:rPr lang="en-US" sz="1400" dirty="0" err="1"/>
              <a:t>Bourkland</a:t>
            </a:r>
            <a:r>
              <a:rPr lang="en-US" sz="1400" dirty="0"/>
              <a:t> et. al)</a:t>
            </a:r>
          </a:p>
          <a:p>
            <a:r>
              <a:rPr lang="en-US" sz="1400" dirty="0"/>
              <a:t>A series switch design uses a single large capacitor(s), incorporating many times the energy derived in a pulse, to keep the droop low since the switch cannot regulate the output voltage as was possible with the hard tube modulator</a:t>
            </a:r>
          </a:p>
          <a:p>
            <a:r>
              <a:rPr lang="en-US" sz="1400" b="1" dirty="0"/>
              <a:t>Adding a “Bouncer” section reduces the stored energy requirement by compensating for the voltage drop in the main capacitor</a:t>
            </a:r>
          </a:p>
          <a:p>
            <a:r>
              <a:rPr lang="en-US" sz="1400" dirty="0"/>
              <a:t>The Bouncer circuit is a resonant inductor and capacitor, which is fired in series with the load to cancel the voltage droop by timing the linear section of the oscillating bouncer voltage to coincided with the timing of the main, reducing voltage droop from &gt;10% to &lt;1%</a:t>
            </a:r>
          </a:p>
          <a:p>
            <a:r>
              <a:rPr lang="en-US" sz="1400" b="1" dirty="0"/>
              <a:t>Unfortunately, no real time amplitude control</a:t>
            </a:r>
          </a:p>
        </p:txBody>
      </p:sp>
      <p:sp>
        <p:nvSpPr>
          <p:cNvPr id="3" name="Title 2">
            <a:extLst>
              <a:ext uri="{FF2B5EF4-FFF2-40B4-BE49-F238E27FC236}">
                <a16:creationId xmlns:a16="http://schemas.microsoft.com/office/drawing/2014/main" id="{4ABF8EA0-9FD5-4E05-906A-89493F6A624B}"/>
              </a:ext>
            </a:extLst>
          </p:cNvPr>
          <p:cNvSpPr>
            <a:spLocks noGrp="1"/>
          </p:cNvSpPr>
          <p:nvPr>
            <p:ph type="title"/>
          </p:nvPr>
        </p:nvSpPr>
        <p:spPr/>
        <p:txBody>
          <a:bodyPr/>
          <a:lstStyle/>
          <a:p>
            <a:r>
              <a:rPr lang="en-US" dirty="0"/>
              <a:t>Series Switch / Bouncer</a:t>
            </a:r>
          </a:p>
        </p:txBody>
      </p:sp>
      <p:sp>
        <p:nvSpPr>
          <p:cNvPr id="4" name="Date Placeholder 3">
            <a:extLst>
              <a:ext uri="{FF2B5EF4-FFF2-40B4-BE49-F238E27FC236}">
                <a16:creationId xmlns:a16="http://schemas.microsoft.com/office/drawing/2014/main" id="{ADE126AF-80AE-4AAF-983D-D5158034D23C}"/>
              </a:ext>
            </a:extLst>
          </p:cNvPr>
          <p:cNvSpPr>
            <a:spLocks noGrp="1"/>
          </p:cNvSpPr>
          <p:nvPr>
            <p:ph type="dt" sz="half" idx="2"/>
          </p:nvPr>
        </p:nvSpPr>
        <p:spPr/>
        <p:txBody>
          <a:bodyPr/>
          <a:lstStyle/>
          <a:p>
            <a:pPr>
              <a:defRPr/>
            </a:pPr>
            <a:fld id="{57ADAB69-348E-2C41-AF41-E98D046040A4}" type="datetime1">
              <a:rPr lang="en-US" smtClean="0"/>
              <a:t>12/6/2018</a:t>
            </a:fld>
            <a:endParaRPr lang="en-US" dirty="0"/>
          </a:p>
        </p:txBody>
      </p:sp>
      <p:sp>
        <p:nvSpPr>
          <p:cNvPr id="5" name="Footer Placeholder 4">
            <a:extLst>
              <a:ext uri="{FF2B5EF4-FFF2-40B4-BE49-F238E27FC236}">
                <a16:creationId xmlns:a16="http://schemas.microsoft.com/office/drawing/2014/main" id="{92FBCBBF-0923-44BE-9C97-6FD0063AF0DB}"/>
              </a:ext>
            </a:extLst>
          </p:cNvPr>
          <p:cNvSpPr>
            <a:spLocks noGrp="1"/>
          </p:cNvSpPr>
          <p:nvPr>
            <p:ph type="ftr" sz="quarter" idx="3"/>
          </p:nvPr>
        </p:nvSpPr>
        <p:spPr/>
        <p:txBody>
          <a:bodyPr/>
          <a:lstStyle/>
          <a:p>
            <a:pPr>
              <a:defRPr/>
            </a:pPr>
            <a:r>
              <a:rPr lang="en-US"/>
              <a:t>Trevor Butler | 201 MHz Linac Marx Modulator</a:t>
            </a:r>
          </a:p>
          <a:p>
            <a:pPr>
              <a:defRPr/>
            </a:pPr>
            <a:endParaRPr lang="en-US" b="1" dirty="0"/>
          </a:p>
        </p:txBody>
      </p:sp>
      <p:sp>
        <p:nvSpPr>
          <p:cNvPr id="6" name="Slide Number Placeholder 5">
            <a:extLst>
              <a:ext uri="{FF2B5EF4-FFF2-40B4-BE49-F238E27FC236}">
                <a16:creationId xmlns:a16="http://schemas.microsoft.com/office/drawing/2014/main" id="{A5617D5F-C4F0-43DD-8607-1DA052646027}"/>
              </a:ext>
            </a:extLst>
          </p:cNvPr>
          <p:cNvSpPr>
            <a:spLocks noGrp="1"/>
          </p:cNvSpPr>
          <p:nvPr>
            <p:ph type="sldNum" sz="quarter" idx="4"/>
          </p:nvPr>
        </p:nvSpPr>
        <p:spPr/>
        <p:txBody>
          <a:bodyPr/>
          <a:lstStyle/>
          <a:p>
            <a:pPr>
              <a:defRPr/>
            </a:pPr>
            <a:fld id="{148C009B-CB69-E04A-B9B3-34B26D69E9CF}" type="slidenum">
              <a:rPr lang="en-US" smtClean="0"/>
              <a:pPr>
                <a:defRPr/>
              </a:pPr>
              <a:t>9</a:t>
            </a:fld>
            <a:endParaRPr lang="en-US" dirty="0"/>
          </a:p>
        </p:txBody>
      </p:sp>
      <p:pic>
        <p:nvPicPr>
          <p:cNvPr id="7" name="Content Placeholder 3">
            <a:extLst>
              <a:ext uri="{FF2B5EF4-FFF2-40B4-BE49-F238E27FC236}">
                <a16:creationId xmlns:a16="http://schemas.microsoft.com/office/drawing/2014/main" id="{16773D29-EE6C-4BE6-86C6-460032330C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920" y="3426460"/>
            <a:ext cx="3810000" cy="2540000"/>
          </a:xfrm>
          <a:prstGeom prst="rect">
            <a:avLst/>
          </a:prstGeom>
        </p:spPr>
      </p:pic>
      <p:pic>
        <p:nvPicPr>
          <p:cNvPr id="9" name="Picture 8">
            <a:extLst>
              <a:ext uri="{FF2B5EF4-FFF2-40B4-BE49-F238E27FC236}">
                <a16:creationId xmlns:a16="http://schemas.microsoft.com/office/drawing/2014/main" id="{7F80A8D8-B54F-4F9D-BB10-AF43548C74F8}"/>
              </a:ext>
            </a:extLst>
          </p:cNvPr>
          <p:cNvPicPr>
            <a:picLocks noChangeAspect="1"/>
          </p:cNvPicPr>
          <p:nvPr/>
        </p:nvPicPr>
        <p:blipFill>
          <a:blip r:embed="rId3"/>
          <a:stretch>
            <a:fillRect/>
          </a:stretch>
        </p:blipFill>
        <p:spPr>
          <a:xfrm>
            <a:off x="4831082" y="3567590"/>
            <a:ext cx="3200847" cy="2257740"/>
          </a:xfrm>
          <a:prstGeom prst="rect">
            <a:avLst/>
          </a:prstGeom>
        </p:spPr>
      </p:pic>
    </p:spTree>
    <p:extLst>
      <p:ext uri="{BB962C8B-B14F-4D97-AF65-F5344CB8AC3E}">
        <p14:creationId xmlns:p14="http://schemas.microsoft.com/office/powerpoint/2010/main" val="4163305542"/>
      </p:ext>
    </p:extLst>
  </p:cSld>
  <p:clrMapOvr>
    <a:masterClrMapping/>
  </p:clrMapOvr>
</p:sld>
</file>

<file path=ppt/theme/theme1.xml><?xml version="1.0" encoding="utf-8"?>
<a:theme xmlns:a="http://schemas.openxmlformats.org/drawingml/2006/main" name="Fermilab_PPT_0908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FNAL_PowerPoint_4x3_100716</Template>
  <TotalTime>1292</TotalTime>
  <Words>5430</Words>
  <Application>Microsoft Office PowerPoint</Application>
  <PresentationFormat>On-screen Show (4:3)</PresentationFormat>
  <Paragraphs>726</Paragraphs>
  <Slides>49</Slides>
  <Notes>0</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2</vt:i4>
      </vt:variant>
      <vt:variant>
        <vt:lpstr>Slide Titles</vt:lpstr>
      </vt:variant>
      <vt:variant>
        <vt:i4>49</vt:i4>
      </vt:variant>
    </vt:vector>
  </HeadingPairs>
  <TitlesOfParts>
    <vt:vector size="59" baseType="lpstr">
      <vt:lpstr>ＭＳ Ｐゴシック</vt:lpstr>
      <vt:lpstr>Arial</vt:lpstr>
      <vt:lpstr>Calibri</vt:lpstr>
      <vt:lpstr>Comic Sans MS</vt:lpstr>
      <vt:lpstr>Geneva</vt:lpstr>
      <vt:lpstr>Helvetica</vt:lpstr>
      <vt:lpstr>Wingdings</vt:lpstr>
      <vt:lpstr>Fermilab_PPT_090815</vt:lpstr>
      <vt:lpstr>Worksheet</vt:lpstr>
      <vt:lpstr>AutoCAD Drawing</vt:lpstr>
      <vt:lpstr>PowerPoint Presentation</vt:lpstr>
      <vt:lpstr>Agenda</vt:lpstr>
      <vt:lpstr>Fermilab Linac Topology</vt:lpstr>
      <vt:lpstr>LE Linac RF Overview</vt:lpstr>
      <vt:lpstr>LE Linac Station Overview</vt:lpstr>
      <vt:lpstr>Types of Modulators</vt:lpstr>
      <vt:lpstr>Types of Modulator Switching Devices</vt:lpstr>
      <vt:lpstr>PFN (HE Linac Klystron)</vt:lpstr>
      <vt:lpstr>Series Switch / Bouncer</vt:lpstr>
      <vt:lpstr>Hard Tube (Old Modulator Design)</vt:lpstr>
      <vt:lpstr>LRF7 Hard Tube Modulator</vt:lpstr>
      <vt:lpstr>Marx (New Design)</vt:lpstr>
      <vt:lpstr>Advantages of Upgrading to a Solid State Modulator</vt:lpstr>
      <vt:lpstr>Design Specifications</vt:lpstr>
      <vt:lpstr>Challenging Design Specifications</vt:lpstr>
      <vt:lpstr>Four Modulator Replacement Options Considered</vt:lpstr>
      <vt:lpstr>Determination of Modulator Design Options</vt:lpstr>
      <vt:lpstr>Continental Electronics Proposal</vt:lpstr>
      <vt:lpstr>Diversified Tech Inc. Proposal</vt:lpstr>
      <vt:lpstr>SLAC P2 Marx Proposal</vt:lpstr>
      <vt:lpstr>EE Support Marx Modulator Proposal</vt:lpstr>
      <vt:lpstr>EE Support Marx Modulator Block Diagram</vt:lpstr>
      <vt:lpstr>Modulator Design Top Three Decision</vt:lpstr>
      <vt:lpstr>EE Support Original Marx Design Theory</vt:lpstr>
      <vt:lpstr>EE Support Original Marx Design Theory</vt:lpstr>
      <vt:lpstr>EE Support Marx Regulator Stage</vt:lpstr>
      <vt:lpstr>Typical RF System Waveforms</vt:lpstr>
      <vt:lpstr>EE Support System Summary</vt:lpstr>
      <vt:lpstr>EE Support Marx Modulator Early Prototypes</vt:lpstr>
      <vt:lpstr>EE Support Marx Modulator 28 Cell Prototype</vt:lpstr>
      <vt:lpstr>Marx Modulator Complete System</vt:lpstr>
      <vt:lpstr>Marx Cell with Gate Driver Card</vt:lpstr>
      <vt:lpstr>Marx Modulator Charging Power Supply (CPS)</vt:lpstr>
      <vt:lpstr>CPS Electrical</vt:lpstr>
      <vt:lpstr>Marx Modulator CPS Lumina PS</vt:lpstr>
      <vt:lpstr>Marx Modulator CPS Gate Power Supply</vt:lpstr>
      <vt:lpstr>Marx Modulator CPS Interleaving Technique</vt:lpstr>
      <vt:lpstr>Marx Modulator Controls Rack</vt:lpstr>
      <vt:lpstr>Marx Modulator Cabinet</vt:lpstr>
      <vt:lpstr>Surge/Spark Resistor Box</vt:lpstr>
      <vt:lpstr>Marx Modulator Charging and Firing</vt:lpstr>
      <vt:lpstr>Marx Modulator Basic 54 Cell Layout</vt:lpstr>
      <vt:lpstr>Marx Modulator Complete 54 Cell Layout</vt:lpstr>
      <vt:lpstr>Marx Modulator Simplified Layout</vt:lpstr>
      <vt:lpstr>Marx Modulator Waveform on LRF5</vt:lpstr>
      <vt:lpstr>Marx Modulator Waveform on LRF5</vt:lpstr>
      <vt:lpstr>Marx Modulator Design Challenges</vt:lpstr>
      <vt:lpstr>Linac Marx Modulator Project Timeline</vt:lpstr>
      <vt:lpstr>Thanks!  Any Questions?</vt:lpstr>
    </vt:vector>
  </TitlesOfParts>
  <Company>Sandbox Studio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Trevor A. Butler x2793 13705N</dc:creator>
  <cp:lastModifiedBy>Trevor A. Butler x2793 13705N</cp:lastModifiedBy>
  <cp:revision>75</cp:revision>
  <cp:lastPrinted>2014-01-20T19:40:21Z</cp:lastPrinted>
  <dcterms:created xsi:type="dcterms:W3CDTF">2018-11-29T17:59:16Z</dcterms:created>
  <dcterms:modified xsi:type="dcterms:W3CDTF">2018-12-06T23:24:10Z</dcterms:modified>
</cp:coreProperties>
</file>