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4106" r:id="rId3"/>
  </p:sldMasterIdLst>
  <p:notesMasterIdLst>
    <p:notesMasterId r:id="rId42"/>
  </p:notesMasterIdLst>
  <p:handoutMasterIdLst>
    <p:handoutMasterId r:id="rId43"/>
  </p:handoutMasterIdLst>
  <p:sldIdLst>
    <p:sldId id="265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272" r:id="rId13"/>
    <p:sldId id="278" r:id="rId14"/>
    <p:sldId id="273" r:id="rId15"/>
    <p:sldId id="292" r:id="rId16"/>
    <p:sldId id="298" r:id="rId17"/>
    <p:sldId id="293" r:id="rId18"/>
    <p:sldId id="294" r:id="rId19"/>
    <p:sldId id="295" r:id="rId20"/>
    <p:sldId id="279" r:id="rId21"/>
    <p:sldId id="276" r:id="rId22"/>
    <p:sldId id="280" r:id="rId23"/>
    <p:sldId id="281" r:id="rId24"/>
    <p:sldId id="282" r:id="rId25"/>
    <p:sldId id="283" r:id="rId26"/>
    <p:sldId id="284" r:id="rId27"/>
    <p:sldId id="308" r:id="rId28"/>
    <p:sldId id="310" r:id="rId29"/>
    <p:sldId id="286" r:id="rId30"/>
    <p:sldId id="291" r:id="rId31"/>
    <p:sldId id="309" r:id="rId32"/>
    <p:sldId id="289" r:id="rId33"/>
    <p:sldId id="268" r:id="rId34"/>
    <p:sldId id="288" r:id="rId35"/>
    <p:sldId id="290" r:id="rId36"/>
    <p:sldId id="297" r:id="rId37"/>
    <p:sldId id="285" r:id="rId38"/>
    <p:sldId id="274" r:id="rId39"/>
    <p:sldId id="275" r:id="rId40"/>
    <p:sldId id="296" r:id="rId41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2/22/2019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2/22/2019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DF5A195-C91D-4D3F-9FE1-3AB2209D9330}" type="datetime1">
              <a:rPr lang="en-US" altLang="en-US" smtClean="0"/>
              <a:t>2/22/2019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C. Drennan | April 9,2018 MPS System, System Design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530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2/22/2019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201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2/22/2019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85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2/22/2019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810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2/22/2019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30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C. Drennan | April 9,2018 MPS System, System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598F1033-D1F1-4435-9F56-5FCF6DE8EBCC}" type="datetime1">
              <a:rPr lang="en-US" altLang="en-US" smtClean="0"/>
              <a:t>2/22/2019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C. Drennan | March 2018 HP DAQ Meeting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D085583A-1214-4BE2-8DC9-8D5C3E3888E6}" type="datetime1">
              <a:rPr lang="en-US" altLang="en-US" smtClean="0"/>
              <a:t>2/22/2019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C. Drennan | March 2018 HP DAQ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24806C37-5D9A-4196-A522-0EA068E159C9}" type="datetime1">
              <a:rPr lang="en-US" altLang="en-US" smtClean="0"/>
              <a:t>2/22/2019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C. Drennan | March 2018 HP DAQ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00660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125C236-5FF4-4F1A-A435-DD66D74208C5}" type="datetime1">
              <a:rPr lang="en-US" smtClean="0"/>
              <a:t>2/22/2019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8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745DF21-8864-4D50-BE6C-90BF95948277}" type="datetime1">
              <a:rPr lang="en-US" altLang="en-US" smtClean="0"/>
              <a:t>2/22/2019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C. Drennan | April 9,2018 MPS System, System Design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4C3E3E9-E60F-47AB-8A6A-56AD444FCC58}" type="datetime1">
              <a:rPr lang="en-US" altLang="en-US" smtClean="0"/>
              <a:t>2/22/2019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C. Drennan | April 9,2018 MPS System, System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7364B6D-71C6-44AB-8EE2-A2CD3D0EB223}" type="datetime1">
              <a:rPr lang="en-US" altLang="en-US" smtClean="0"/>
              <a:t>2/22/2019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C. Drennan | April 9,2018 MPS System, System Design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0EF5F184-BBBD-4C29-993B-9E3FE764B241}" type="datetime1">
              <a:rPr lang="en-US" altLang="en-US" smtClean="0"/>
              <a:t>2/22/2019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C. Drennan | First Thoughts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12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2DE9712-C7F3-442F-9CF1-53ED1C17C9FD}" type="datetime1">
              <a:rPr lang="en-US" altLang="en-US" smtClean="0"/>
              <a:t>2/22/2019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C. Drennan | First Thoughts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2/22/2019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4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hyperlink" Target="https://en.wikipedia.org/wiki/OSI_mode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ioanis@fnal.gov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ioanis@fnal.gov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rvice_data_unit" TargetMode="External"/><Relationship Id="rId2" Type="http://schemas.openxmlformats.org/officeDocument/2006/relationships/hyperlink" Target="https://en.wikipedia.org/wiki/Protocol_data_un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oncatenation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073039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PIP-II DAQ Specification Effort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Craig Drennan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18 February 2019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9EAA-C33B-4012-86E7-31FB10FC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CA7D-9B15-4AC0-B91A-4E5BD958A42B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z="2000" dirty="0"/>
              <a:t>Initial Models for Instrumentation / MPS Interfaces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1600" dirty="0"/>
              <a:t>==== </a:t>
            </a:r>
            <a:r>
              <a:rPr lang="en-US" sz="2000" i="1" dirty="0">
                <a:latin typeface="Baskerville Old Face" panose="02020602080505020303" pitchFamily="18" charset="0"/>
              </a:rPr>
              <a:t>proposal </a:t>
            </a:r>
            <a:r>
              <a:rPr lang="en-US" sz="1600" dirty="0"/>
              <a:t>==== </a:t>
            </a:r>
            <a:endParaRPr lang="en-US" sz="2000" dirty="0"/>
          </a:p>
          <a:p>
            <a:pPr lvl="1"/>
            <a:r>
              <a:rPr lang="en-US" sz="2000" dirty="0"/>
              <a:t>MPS system diagrams</a:t>
            </a:r>
          </a:p>
          <a:p>
            <a:pPr lvl="1"/>
            <a:r>
              <a:rPr lang="en-US" sz="2000" dirty="0"/>
              <a:t>Three possible implementations.</a:t>
            </a:r>
          </a:p>
          <a:p>
            <a:pPr lvl="1"/>
            <a:r>
              <a:rPr lang="en-US" sz="2000" dirty="0"/>
              <a:t>Example of a communications model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Who will the next level of detail come from ?</a:t>
            </a:r>
          </a:p>
          <a:p>
            <a:endParaRPr lang="en-US" sz="2000" dirty="0"/>
          </a:p>
          <a:p>
            <a:r>
              <a:rPr lang="en-US" sz="2000" dirty="0"/>
              <a:t>Charting a path to design and document an MPS System.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1600" dirty="0"/>
              <a:t>==== </a:t>
            </a:r>
            <a:r>
              <a:rPr lang="en-US" sz="2000" i="1" dirty="0">
                <a:latin typeface="Baskerville Old Face" panose="02020602080505020303" pitchFamily="18" charset="0"/>
              </a:rPr>
              <a:t>discussion </a:t>
            </a:r>
            <a:r>
              <a:rPr lang="en-US" sz="1600" dirty="0"/>
              <a:t>==== </a:t>
            </a:r>
            <a:endParaRPr lang="en-US" sz="1600" i="1" dirty="0">
              <a:latin typeface="Baskerville Old Face" panose="02020602080505020303" pitchFamily="18" charset="0"/>
            </a:endParaRPr>
          </a:p>
          <a:p>
            <a:pPr lvl="1"/>
            <a:r>
              <a:rPr lang="en-US" sz="2000" dirty="0"/>
              <a:t>One more review of the FRS ?</a:t>
            </a:r>
          </a:p>
          <a:p>
            <a:pPr lvl="1"/>
            <a:r>
              <a:rPr lang="en-US" sz="2000" dirty="0"/>
              <a:t>Timeline for the development of TRS and Interface documents.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A2D55-4677-474D-804A-69993EB7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FC46D-331C-4F38-BDA2-EF39953C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73E2-8EAB-45BA-84B9-B9353950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50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229C3C-BAB2-4D04-A72F-AB71BAE91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087" y="1042988"/>
            <a:ext cx="7965539" cy="4987925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Proposed Gallery Layout: F10092530 (from C.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Baffes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)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9356F-AFC1-46DA-ACC5-77A7E9A7C83A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2/22/2019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lvl="0" eaLnBrk="1" hangingPunct="1"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C. Drennan | </a:t>
            </a:r>
            <a:r>
              <a:rPr lang="en-US" sz="1200" dirty="0"/>
              <a:t>April 9, 2018 MPS System, System Design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6492DB-2F06-44C7-8B18-72CF568DED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5A938-2C71-4A28-8CF1-6F968033BE62}"/>
              </a:ext>
            </a:extLst>
          </p:cNvPr>
          <p:cNvSpPr txBox="1"/>
          <p:nvPr/>
        </p:nvSpPr>
        <p:spPr>
          <a:xfrm>
            <a:off x="2015734" y="5457506"/>
            <a:ext cx="144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Upstream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3423F-7719-4989-A68F-38169B1BAC4A}"/>
              </a:ext>
            </a:extLst>
          </p:cNvPr>
          <p:cNvSpPr txBox="1"/>
          <p:nvPr/>
        </p:nvSpPr>
        <p:spPr>
          <a:xfrm>
            <a:off x="6728198" y="2717952"/>
            <a:ext cx="1985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 pitchFamily="34" charset="0"/>
                <a:ea typeface="Geneva" pitchFamily="121" charset="-128"/>
                <a:cs typeface="+mn-cs"/>
              </a:rPr>
              <a:t>Downstream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9FBA7F-964F-4C0B-A650-769BE917CF56}"/>
              </a:ext>
            </a:extLst>
          </p:cNvPr>
          <p:cNvSpPr txBox="1"/>
          <p:nvPr/>
        </p:nvSpPr>
        <p:spPr>
          <a:xfrm>
            <a:off x="1714308" y="2557750"/>
            <a:ext cx="263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4C97"/>
                </a:solidFill>
              </a:rPr>
              <a:t>~ 150 meters long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 pitchFamily="34" charset="0"/>
              <a:ea typeface="Geneva" pitchFamily="12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99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9EAA-C33B-4012-86E7-31FB10FC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Flow Block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CA7D-9B15-4AC0-B91A-4E5BD958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193999"/>
          </a:xfrm>
          <a:noFill/>
        </p:spPr>
        <p:txBody>
          <a:bodyPr/>
          <a:lstStyle/>
          <a:p>
            <a:r>
              <a:rPr lang="en-US" dirty="0"/>
              <a:t>I have kluged my own format for now from the FFBD version and the IDEF0 version.  Still on the learning curve.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A2D55-4677-474D-804A-69993EB7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FC46D-331C-4F38-BDA2-EF39953C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73E2-8EAB-45BA-84B9-B9353950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2247BA-0889-443C-BED1-B93679F86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963" y="1973780"/>
            <a:ext cx="4154805" cy="3263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9F4EA6-368D-41EB-9A59-95964D128A00}"/>
              </a:ext>
            </a:extLst>
          </p:cNvPr>
          <p:cNvSpPr txBox="1"/>
          <p:nvPr/>
        </p:nvSpPr>
        <p:spPr>
          <a:xfrm>
            <a:off x="491544" y="5584121"/>
            <a:ext cx="4727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https://en.wikipedia.org/wiki/Functional_flow_block_diagram</a:t>
            </a:r>
          </a:p>
          <a:p>
            <a:r>
              <a:rPr lang="en-US" sz="1400" dirty="0"/>
              <a:t>https://en.wikipedia.org/wiki/IDEF0</a:t>
            </a:r>
          </a:p>
        </p:txBody>
      </p:sp>
    </p:spTree>
    <p:extLst>
      <p:ext uri="{BB962C8B-B14F-4D97-AF65-F5344CB8AC3E}">
        <p14:creationId xmlns:p14="http://schemas.microsoft.com/office/powerpoint/2010/main" val="302043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1AD7A-B7D4-4680-8B63-EBFE0F9B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Protection System                </a:t>
            </a:r>
            <a:r>
              <a:rPr lang="en-US" sz="1800" dirty="0"/>
              <a:t>PIP-II FRS ED0004250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CE66D-BE05-4F2D-ACED-AF0710A1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512C8-B3A4-4ECB-B30E-8DE3715E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025C-7C3E-492A-AC30-18FD0C04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3E3238-E0A3-4E3C-822D-25DDC88AD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57" y="823993"/>
            <a:ext cx="6556886" cy="543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04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1CDE-C065-4820-974E-118C6D6F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Instrumentation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DC4F3-D860-4D87-AA37-A002496E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7EE53-3BDF-46F0-93D9-A6F13452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9CC02-B187-425F-89CC-F33A8AD6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0EA1424-68E1-4C6B-A80D-8E146C518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370" y="1042988"/>
            <a:ext cx="6214972" cy="49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4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D23A0-1442-48A5-9026-4351F195F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Instrumentation MPS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2593B-C39B-44BF-9A09-6A07FE04C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CCD02-07F4-43A9-B4DC-F83D49C3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DF362-17D5-492F-A29A-578E76C2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0BF72AAE-9107-43BA-9190-8DB079F3F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937" y="1042988"/>
            <a:ext cx="6499839" cy="49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5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F166-85BC-4A8F-A1CF-F06286A7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Digitize Beam Parameter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177A15-8A35-4AA1-ADB3-B35312F03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111" y="1042988"/>
            <a:ext cx="8307490" cy="49879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641D8-E751-48D5-969D-0EF4E4D4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991D6-7228-49F1-899D-FF889ADA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FBC0E-7E38-43AD-9B8D-CE39CE0A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593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AFDE-B83E-42BA-A340-71D78AD0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Possible Implementations Examined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4D6B4-EDE6-4F00-9A1C-B0203EE7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332694" cy="4987867"/>
          </a:xfrm>
        </p:spPr>
        <p:txBody>
          <a:bodyPr/>
          <a:lstStyle/>
          <a:p>
            <a:r>
              <a:rPr lang="en-US" dirty="0"/>
              <a:t>Signal digitization, Operations data processing and MPS Test Logic in same module.  </a:t>
            </a:r>
          </a:p>
          <a:p>
            <a:pPr lvl="1"/>
            <a:r>
              <a:rPr lang="en-US" dirty="0"/>
              <a:t>MPS permit output is two state signal to MPS summation.</a:t>
            </a:r>
          </a:p>
          <a:p>
            <a:pPr lvl="1"/>
            <a:endParaRPr lang="en-US" dirty="0"/>
          </a:p>
          <a:p>
            <a:r>
              <a:rPr lang="en-US" dirty="0"/>
              <a:t>Signal digitization, Operations data processing in same module.  Digitized data is transmitted to a separate MPS module.</a:t>
            </a:r>
          </a:p>
          <a:p>
            <a:endParaRPr lang="en-US" dirty="0"/>
          </a:p>
          <a:p>
            <a:r>
              <a:rPr lang="en-US" dirty="0"/>
              <a:t>Signal digitization and processing in one module.  Data is transmitted to separate Operations and MPS modules.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51B42-91D4-4B69-961C-05C2C6D3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BCEC-C353-4675-AC9F-E7CB4273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Drennan | April 9,2018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020E0-625B-41B8-9D89-0B229E28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01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50D4-F570-44A1-88BF-375CB968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“Creative” Diagram ‘1’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65F8F-977C-4A43-B3A6-67D06828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0684B-E54F-425A-B63C-ED7F3A89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4FF6-D4AD-4167-946C-BB30797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7EE8E7-19E2-4156-B53F-4B1C78F3A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647"/>
            <a:ext cx="9144000" cy="45307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C4EDA7-D10C-4F52-85B0-8DB08A35C921}"/>
              </a:ext>
            </a:extLst>
          </p:cNvPr>
          <p:cNvSpPr txBox="1"/>
          <p:nvPr/>
        </p:nvSpPr>
        <p:spPr>
          <a:xfrm>
            <a:off x="806450" y="4304233"/>
            <a:ext cx="3926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Instrumentation Digitizer with</a:t>
            </a:r>
          </a:p>
          <a:p>
            <a:r>
              <a:rPr lang="en-US" dirty="0"/>
              <a:t>Specific MPS Logic and </a:t>
            </a:r>
          </a:p>
          <a:p>
            <a:r>
              <a:rPr lang="en-US" dirty="0"/>
              <a:t>Two-State Permit Outputs</a:t>
            </a:r>
          </a:p>
        </p:txBody>
      </p:sp>
    </p:spTree>
    <p:extLst>
      <p:ext uri="{BB962C8B-B14F-4D97-AF65-F5344CB8AC3E}">
        <p14:creationId xmlns:p14="http://schemas.microsoft.com/office/powerpoint/2010/main" val="3087836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E0F7-1D65-42BE-AF2C-1C78577B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“Creative” Diagram ‘1’  </a:t>
            </a:r>
            <a:r>
              <a:rPr lang="en-US" sz="1800" dirty="0"/>
              <a:t>(cont.)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E4343-B7B3-4A48-B9FD-4D5E91A4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6E9F6-B6E3-4D44-9054-9024061E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EF70B-8DBA-46DC-BE0F-99A49287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910B1A-6331-49C4-A836-1D6B15462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32" y="973252"/>
            <a:ext cx="3560445" cy="53139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65CC21-E06A-40D8-A09E-C6C03D8FE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48" t="78905" r="57757"/>
          <a:stretch/>
        </p:blipFill>
        <p:spPr>
          <a:xfrm>
            <a:off x="5731144" y="2216283"/>
            <a:ext cx="2763376" cy="13218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B9D1CE-24F4-445F-A648-4AE429738872}"/>
              </a:ext>
            </a:extLst>
          </p:cNvPr>
          <p:cNvSpPr/>
          <p:nvPr/>
        </p:nvSpPr>
        <p:spPr>
          <a:xfrm>
            <a:off x="5373688" y="5572011"/>
            <a:ext cx="1076325" cy="64173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6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873B4-AE18-48E1-9DF4-1E574EDB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DAQ Specification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AE724-1C2D-4F5E-91C4-1A68A7518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/>
              <a:t>The PIP-II Project has been building a large spreadsheet of interfaces.</a:t>
            </a:r>
          </a:p>
          <a:p>
            <a:endParaRPr lang="en-US" dirty="0"/>
          </a:p>
          <a:p>
            <a:r>
              <a:rPr lang="en-US" dirty="0"/>
              <a:t>As a follow-up to the initial BOEs Paul Derwent will be asking people to consider ways to address the scope of </a:t>
            </a:r>
          </a:p>
          <a:p>
            <a:pPr marL="400050" lvl="1" indent="0">
              <a:buNone/>
            </a:pPr>
            <a:r>
              <a:rPr lang="en-US" sz="2000" dirty="0"/>
              <a:t>High Power RF, Low Level RF, Machine Protection, Magnets &amp; Power Supplies, Instrumentation, Controls, Vacuum</a:t>
            </a:r>
          </a:p>
          <a:p>
            <a:endParaRPr lang="en-US" dirty="0"/>
          </a:p>
          <a:p>
            <a:r>
              <a:rPr lang="en-US" dirty="0"/>
              <a:t>Controls Modernization Working Group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37F6C-1AFB-4F4E-B14B-C90E3F3A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7B803-BBC5-4EB2-9D16-62DB1A4E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Drennan | April 9,2018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3A55-D58B-4953-ACB2-3C4AA824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5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50D4-F570-44A1-88BF-375CB968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“Creative” Diagram ‘2’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65F8F-977C-4A43-B3A6-67D06828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0684B-E54F-425A-B63C-ED7F3A89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4FF6-D4AD-4167-946C-BB30797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4EDA7-D10C-4F52-85B0-8DB08A35C921}"/>
              </a:ext>
            </a:extLst>
          </p:cNvPr>
          <p:cNvSpPr txBox="1"/>
          <p:nvPr/>
        </p:nvSpPr>
        <p:spPr>
          <a:xfrm>
            <a:off x="581590" y="4885141"/>
            <a:ext cx="3990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Instrumentation Digitizer with</a:t>
            </a:r>
          </a:p>
          <a:p>
            <a:r>
              <a:rPr lang="en-US" dirty="0"/>
              <a:t>Standardized Digitized Data Transmitted Out on Fiber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8C50B-AF97-4854-A83E-99301C494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5" y="1372694"/>
            <a:ext cx="8813675" cy="3531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FEE178-8D50-485E-B07B-0765FD3B7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1387"/>
            <a:ext cx="9144000" cy="36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98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E0F7-1D65-42BE-AF2C-1C78577B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“Creative” Diagram ‘2’  </a:t>
            </a:r>
            <a:r>
              <a:rPr lang="en-US" sz="1800" dirty="0"/>
              <a:t>(cont.)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E4343-B7B3-4A48-B9FD-4D5E91A4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6E9F6-B6E3-4D44-9054-9024061E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EF70B-8DBA-46DC-BE0F-99A49287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97992-3781-4931-A49E-9643CC84D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970" y="943065"/>
            <a:ext cx="4105043" cy="5368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E06975-9483-45F2-88FE-D0ACAC0EE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296"/>
          <a:stretch/>
        </p:blipFill>
        <p:spPr>
          <a:xfrm>
            <a:off x="6180138" y="2706496"/>
            <a:ext cx="2790323" cy="2287235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8221AB9D-A97F-40C3-B24E-9BB1CEF4D4C5}"/>
              </a:ext>
            </a:extLst>
          </p:cNvPr>
          <p:cNvSpPr/>
          <p:nvPr/>
        </p:nvSpPr>
        <p:spPr>
          <a:xfrm rot="-7320000">
            <a:off x="5911995" y="4215049"/>
            <a:ext cx="446147" cy="11137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440F69-6632-4D17-AEFB-24D52F7BF827}"/>
              </a:ext>
            </a:extLst>
          </p:cNvPr>
          <p:cNvSpPr/>
          <p:nvPr/>
        </p:nvSpPr>
        <p:spPr>
          <a:xfrm>
            <a:off x="5400942" y="5191394"/>
            <a:ext cx="1076325" cy="83339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13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50D4-F570-44A1-88BF-375CB968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“Creative” Diagram ‘3’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65F8F-977C-4A43-B3A6-67D06828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0684B-E54F-425A-B63C-ED7F3A89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4FF6-D4AD-4167-946C-BB30797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CAAB70-F186-4EF9-9D34-EB8B5494E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88233"/>
            <a:ext cx="8752681" cy="24295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C4EDA7-D10C-4F52-85B0-8DB08A35C921}"/>
              </a:ext>
            </a:extLst>
          </p:cNvPr>
          <p:cNvSpPr txBox="1"/>
          <p:nvPr/>
        </p:nvSpPr>
        <p:spPr>
          <a:xfrm>
            <a:off x="2134311" y="3429634"/>
            <a:ext cx="4557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Diagram ‘3’ uses a Standard Digitizer to Fiber Data Link Module</a:t>
            </a:r>
          </a:p>
        </p:txBody>
      </p:sp>
    </p:spTree>
    <p:extLst>
      <p:ext uri="{BB962C8B-B14F-4D97-AF65-F5344CB8AC3E}">
        <p14:creationId xmlns:p14="http://schemas.microsoft.com/office/powerpoint/2010/main" val="2076138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44A511-F89C-4F1D-A5F2-2BC2835BF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941" y="1023337"/>
            <a:ext cx="6264622" cy="5213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8750D4-F570-44A1-88BF-375CB968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“Creative” Diagram ‘3’ </a:t>
            </a:r>
            <a:r>
              <a:rPr lang="en-US" sz="1800" dirty="0"/>
              <a:t>(cont.)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65F8F-977C-4A43-B3A6-67D06828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0684B-E54F-425A-B63C-ED7F3A89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4FF6-D4AD-4167-946C-BB30797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4EDA7-D10C-4F52-85B0-8DB08A35C921}"/>
              </a:ext>
            </a:extLst>
          </p:cNvPr>
          <p:cNvSpPr txBox="1"/>
          <p:nvPr/>
        </p:nvSpPr>
        <p:spPr>
          <a:xfrm>
            <a:off x="452437" y="4242867"/>
            <a:ext cx="3059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Diagram ‘3’ uses a Standard Data Receiver, Logic Module</a:t>
            </a:r>
          </a:p>
        </p:txBody>
      </p:sp>
    </p:spTree>
    <p:extLst>
      <p:ext uri="{BB962C8B-B14F-4D97-AF65-F5344CB8AC3E}">
        <p14:creationId xmlns:p14="http://schemas.microsoft.com/office/powerpoint/2010/main" val="3162022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50D4-F570-44A1-88BF-375CB968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“Creative” Diagram ‘3’ </a:t>
            </a:r>
            <a:r>
              <a:rPr lang="en-US" sz="1800" dirty="0"/>
              <a:t>(cont.)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65F8F-977C-4A43-B3A6-67D06828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0684B-E54F-425A-B63C-ED7F3A89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4FF6-D4AD-4167-946C-BB30797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33E37-5519-4C1B-9D32-21230327B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86"/>
          <a:stretch/>
        </p:blipFill>
        <p:spPr>
          <a:xfrm>
            <a:off x="623384" y="931812"/>
            <a:ext cx="7819402" cy="52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21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66F4-E641-47BA-B6E8-402C66B0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 to Collect and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0DA2F-2C5E-49E2-B09B-55B5077C7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PIP-II Interface Spreadsheet.</a:t>
            </a:r>
          </a:p>
          <a:p>
            <a:r>
              <a:rPr lang="en-US" dirty="0"/>
              <a:t>List of Instrumentation for PIP-II</a:t>
            </a:r>
          </a:p>
          <a:p>
            <a:r>
              <a:rPr lang="en-US" dirty="0"/>
              <a:t>Basis of Estimates for different systems.</a:t>
            </a:r>
          </a:p>
          <a:p>
            <a:r>
              <a:rPr lang="en-US" dirty="0"/>
              <a:t>Maps for estimating the physical equipment distribution.  Where are the upstairs components going to be located?</a:t>
            </a:r>
          </a:p>
          <a:p>
            <a:r>
              <a:rPr lang="en-US" dirty="0"/>
              <a:t>List of MPS Inputs.</a:t>
            </a:r>
          </a:p>
          <a:p>
            <a:r>
              <a:rPr lang="en-US" dirty="0"/>
              <a:t>Location of MPS electronics.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 else will help us start outlining the parameters and architectures to be specified 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601C4-B049-4C84-A1B2-060DD72B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896E2-A341-44F3-AF55-CFA4A6B5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Drennan | April 9,2018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E235A-74C8-4267-9F59-002E0E72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49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1A175-8D5B-4486-9E3F-95F2E7CA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“Common”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588ED-7378-4FD0-8E8D-1D3A3D56A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are the common elements between systems?</a:t>
            </a:r>
          </a:p>
          <a:p>
            <a:pPr lvl="1"/>
            <a:r>
              <a:rPr lang="en-US" dirty="0"/>
              <a:t>High-speed data to MPS</a:t>
            </a:r>
          </a:p>
          <a:p>
            <a:pPr lvl="1"/>
            <a:r>
              <a:rPr lang="en-US" dirty="0"/>
              <a:t>Status bits to MPS</a:t>
            </a:r>
          </a:p>
          <a:p>
            <a:pPr lvl="1"/>
            <a:r>
              <a:rPr lang="en-US" dirty="0"/>
              <a:t>Machine Timing and Clocks</a:t>
            </a:r>
          </a:p>
          <a:p>
            <a:pPr lvl="1"/>
            <a:r>
              <a:rPr lang="en-US" dirty="0"/>
              <a:t>Machine Timing and Clock receiver hardware</a:t>
            </a:r>
          </a:p>
          <a:p>
            <a:pPr lvl="1"/>
            <a:r>
              <a:rPr lang="en-US" dirty="0"/>
              <a:t>Machine Timing and Clock </a:t>
            </a:r>
            <a:r>
              <a:rPr lang="en-US"/>
              <a:t>decoding firmware IP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Common transmitter / receiver hardware</a:t>
            </a:r>
          </a:p>
          <a:p>
            <a:pPr lvl="1"/>
            <a:r>
              <a:rPr lang="en-US" dirty="0"/>
              <a:t>Common transmitter / receiver firmware IP</a:t>
            </a:r>
          </a:p>
          <a:p>
            <a:pPr lvl="1"/>
            <a:r>
              <a:rPr lang="en-US" dirty="0"/>
              <a:t>Common hardware / sub-systems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78607-EF34-409B-9F29-43D12445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F2C3B-03CD-4780-B008-C399B7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Drennan | April 9,2018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BCA91-749F-4ED9-9E93-5B7813B6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613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F4B8-C8DA-489B-9344-A4B0936C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OSI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08E57-5E21-4BCE-906A-59BA1B82C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https://en.wikipedia.org/wiki/OSI_model</a:t>
            </a:r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8C77-BC9F-4697-AA3D-54B90960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B0219-2B7A-4E1E-8696-FA9D34D5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8E394-6ED9-475B-BDA7-21E1B4F7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E2730F-5210-4E10-BE38-FBA1252DC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8" y="1690597"/>
            <a:ext cx="8437544" cy="38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44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DB1F5-9C52-47FF-83BE-28769DF9F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Permit / Inhibit Action Table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905C1C-DBD3-43AD-A381-AEE314360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754" y="1042988"/>
            <a:ext cx="5824205" cy="49879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95452-0F9F-42DD-AC63-2A026225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83059-072D-4B9A-9371-94A0D366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Drennan | April 9,2018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AC499-1D47-4FF7-A1F6-BA78E78D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A825-E5C7-4A08-BDEB-55D2326739F3}"/>
              </a:ext>
            </a:extLst>
          </p:cNvPr>
          <p:cNvSpPr txBox="1"/>
          <p:nvPr/>
        </p:nvSpPr>
        <p:spPr>
          <a:xfrm>
            <a:off x="676275" y="2120996"/>
            <a:ext cx="898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TRS#___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70F96-F3A1-4619-952C-E07A723601C7}"/>
              </a:ext>
            </a:extLst>
          </p:cNvPr>
          <p:cNvSpPr txBox="1"/>
          <p:nvPr/>
        </p:nvSpPr>
        <p:spPr>
          <a:xfrm>
            <a:off x="676275" y="2847389"/>
            <a:ext cx="898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TRS#___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C3A8E2-1926-4692-9A47-A42B35C8D5CC}"/>
              </a:ext>
            </a:extLst>
          </p:cNvPr>
          <p:cNvSpPr txBox="1"/>
          <p:nvPr/>
        </p:nvSpPr>
        <p:spPr>
          <a:xfrm>
            <a:off x="676275" y="3484973"/>
            <a:ext cx="898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TRS#___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89DEAB-3C07-44C1-AFFB-3502B6448C9F}"/>
              </a:ext>
            </a:extLst>
          </p:cNvPr>
          <p:cNvSpPr txBox="1"/>
          <p:nvPr/>
        </p:nvSpPr>
        <p:spPr>
          <a:xfrm>
            <a:off x="676275" y="4023898"/>
            <a:ext cx="898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TRS#___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91E9D-3814-4AA4-88D6-F76B5EB26B78}"/>
              </a:ext>
            </a:extLst>
          </p:cNvPr>
          <p:cNvSpPr txBox="1"/>
          <p:nvPr/>
        </p:nvSpPr>
        <p:spPr>
          <a:xfrm>
            <a:off x="676275" y="4462399"/>
            <a:ext cx="898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TRS#___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6A1012-4182-42E6-AED4-0FE65C03F063}"/>
              </a:ext>
            </a:extLst>
          </p:cNvPr>
          <p:cNvSpPr txBox="1"/>
          <p:nvPr/>
        </p:nvSpPr>
        <p:spPr>
          <a:xfrm>
            <a:off x="676275" y="4811210"/>
            <a:ext cx="898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TRS#___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A591D-F651-4A03-9D0D-286DECC0404B}"/>
              </a:ext>
            </a:extLst>
          </p:cNvPr>
          <p:cNvSpPr txBox="1"/>
          <p:nvPr/>
        </p:nvSpPr>
        <p:spPr>
          <a:xfrm>
            <a:off x="676275" y="5199120"/>
            <a:ext cx="898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TRS#___</a:t>
            </a:r>
          </a:p>
        </p:txBody>
      </p:sp>
    </p:spTree>
    <p:extLst>
      <p:ext uri="{BB962C8B-B14F-4D97-AF65-F5344CB8AC3E}">
        <p14:creationId xmlns:p14="http://schemas.microsoft.com/office/powerpoint/2010/main" val="4225100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542C96-3B20-1644-9295-4949D33CA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79629"/>
            <a:ext cx="8693150" cy="5454953"/>
          </a:xfrm>
        </p:spPr>
        <p:txBody>
          <a:bodyPr/>
          <a:lstStyle/>
          <a:p>
            <a:endParaRPr lang="en-US" sz="1400" b="1" dirty="0"/>
          </a:p>
          <a:p>
            <a:r>
              <a:rPr lang="en-US" sz="1400" b="1" dirty="0"/>
              <a:t>RF System </a:t>
            </a:r>
            <a:endParaRPr lang="en-US" sz="1400" dirty="0"/>
          </a:p>
          <a:p>
            <a:pPr lvl="1"/>
            <a:r>
              <a:rPr lang="en-US" sz="1400" dirty="0"/>
              <a:t>RF System Overview</a:t>
            </a:r>
          </a:p>
          <a:p>
            <a:pPr lvl="2"/>
            <a:r>
              <a:rPr lang="en-US" sz="1400" dirty="0"/>
              <a:t>Introduction</a:t>
            </a:r>
          </a:p>
          <a:p>
            <a:pPr lvl="2"/>
            <a:r>
              <a:rPr lang="en-US" sz="1400" dirty="0"/>
              <a:t>Design requirements</a:t>
            </a:r>
          </a:p>
          <a:p>
            <a:pPr lvl="2"/>
            <a:r>
              <a:rPr lang="en-US" sz="1400" dirty="0"/>
              <a:t>Scope</a:t>
            </a:r>
          </a:p>
          <a:p>
            <a:pPr lvl="1"/>
            <a:r>
              <a:rPr lang="en-US" sz="1400" dirty="0"/>
              <a:t>RF System Design</a:t>
            </a:r>
          </a:p>
          <a:p>
            <a:pPr lvl="2"/>
            <a:r>
              <a:rPr lang="en-US" sz="1400" dirty="0"/>
              <a:t>HP RF</a:t>
            </a:r>
          </a:p>
          <a:p>
            <a:pPr lvl="2"/>
            <a:r>
              <a:rPr lang="en-US" sz="1400" dirty="0"/>
              <a:t>Amplifiers</a:t>
            </a:r>
          </a:p>
          <a:p>
            <a:pPr lvl="2"/>
            <a:r>
              <a:rPr lang="en-US" sz="1400" dirty="0"/>
              <a:t>…</a:t>
            </a:r>
          </a:p>
          <a:p>
            <a:pPr lvl="2"/>
            <a:r>
              <a:rPr lang="en-US" sz="1400" dirty="0"/>
              <a:t>Safety considerations</a:t>
            </a:r>
          </a:p>
          <a:p>
            <a:pPr lvl="2"/>
            <a:r>
              <a:rPr lang="en-US" sz="1400" dirty="0"/>
              <a:t>Quality Assurance</a:t>
            </a:r>
          </a:p>
          <a:p>
            <a:pPr lvl="2"/>
            <a:r>
              <a:rPr lang="en-US" sz="1400" dirty="0"/>
              <a:t>Risks and vulnerabilities</a:t>
            </a:r>
          </a:p>
          <a:p>
            <a:pPr lvl="1"/>
            <a:r>
              <a:rPr lang="en-US" sz="1400" dirty="0"/>
              <a:t>Production and assembly</a:t>
            </a:r>
          </a:p>
          <a:p>
            <a:pPr lvl="2"/>
            <a:r>
              <a:rPr lang="en-US" sz="1400" dirty="0"/>
              <a:t>Production plan</a:t>
            </a:r>
          </a:p>
          <a:p>
            <a:pPr lvl="2"/>
            <a:r>
              <a:rPr lang="en-US" sz="1400" dirty="0"/>
              <a:t>Verification and testing</a:t>
            </a:r>
          </a:p>
          <a:p>
            <a:pPr lvl="1"/>
            <a:r>
              <a:rPr lang="en-US" sz="1400" dirty="0"/>
              <a:t>Interfaces</a:t>
            </a:r>
          </a:p>
          <a:p>
            <a:pPr lvl="1"/>
            <a:r>
              <a:rPr lang="en-US" sz="1400" dirty="0"/>
              <a:t>Installation, Integration and Commissioning</a:t>
            </a:r>
          </a:p>
          <a:p>
            <a:pPr lvl="1"/>
            <a:r>
              <a:rPr lang="en-US" sz="1400" dirty="0"/>
              <a:t>Quality control</a:t>
            </a:r>
          </a:p>
          <a:p>
            <a:pPr lvl="1"/>
            <a:r>
              <a:rPr lang="en-US" sz="1400" dirty="0"/>
              <a:t>Safety</a:t>
            </a:r>
          </a:p>
          <a:p>
            <a:pPr lvl="1"/>
            <a:r>
              <a:rPr lang="en-US" sz="1400" dirty="0"/>
              <a:t>Organization and management</a:t>
            </a:r>
          </a:p>
          <a:p>
            <a:pPr lvl="2"/>
            <a:r>
              <a:rPr lang="en-US" sz="1400" dirty="0"/>
              <a:t>Fermilab and collaboration</a:t>
            </a:r>
          </a:p>
          <a:p>
            <a:pPr lvl="2"/>
            <a:r>
              <a:rPr lang="en-US" sz="1400" dirty="0"/>
              <a:t>Planning assumptions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75FD69-A826-AB41-BBD6-0F4BF36D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the Sub System Design 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8951D-C86B-194B-8174-8C45D314CC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5C236-5FF4-4F1A-A435-DD66D74208C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Genev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2/22/2019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Genev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55E83-B89B-9648-8A35-F042AA27C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Genev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Geneva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14F7CA-A12A-4A37-AA45-BBE5A72B4CC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82235" y="3917474"/>
          <a:ext cx="2733116" cy="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6558">
                  <a:extLst>
                    <a:ext uri="{9D8B030D-6E8A-4147-A177-3AD203B41FA5}">
                      <a16:colId xmlns:a16="http://schemas.microsoft.com/office/drawing/2014/main" val="2606702423"/>
                    </a:ext>
                  </a:extLst>
                </a:gridCol>
                <a:gridCol w="1366558">
                  <a:extLst>
                    <a:ext uri="{9D8B030D-6E8A-4147-A177-3AD203B41FA5}">
                      <a16:colId xmlns:a16="http://schemas.microsoft.com/office/drawing/2014/main" val="2659794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</a:rPr>
                        <a:t>From: </a:t>
                      </a:r>
                      <a:endParaRPr lang="en-US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</a:rPr>
                        <a:t>Ioanis Kourbanis </a:t>
                      </a:r>
                      <a:r>
                        <a:rPr lang="en-US" sz="1100" u="sng" dirty="0">
                          <a:solidFill>
                            <a:srgbClr val="404040"/>
                          </a:solidFill>
                          <a:effectLst/>
                          <a:hlinkClick r:id="rId2"/>
                        </a:rPr>
                        <a:t>&lt;ioanis@fnal.gov&gt;</a:t>
                      </a:r>
                      <a:endParaRPr lang="en-US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133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39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E41C-3759-4AC0-8A2B-CB032008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Specification for Data Acquisition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601CF-B0C1-416F-804A-DF1BFC7F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DD43A-5D8D-4651-9A76-3512D7DE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Drennan | April 9,2018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3E9EB-9062-4B4A-848E-2D67CECA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FD0DF510-70A1-4DF2-9C7F-AA9D880D9807}"/>
              </a:ext>
            </a:extLst>
          </p:cNvPr>
          <p:cNvSpPr/>
          <p:nvPr/>
        </p:nvSpPr>
        <p:spPr>
          <a:xfrm>
            <a:off x="638659" y="853314"/>
            <a:ext cx="7735907" cy="134929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Physics &amp; Machine Requirements for Data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C03101C-5C3F-4E1A-82E0-CF309B808C1D}"/>
              </a:ext>
            </a:extLst>
          </p:cNvPr>
          <p:cNvSpPr/>
          <p:nvPr/>
        </p:nvSpPr>
        <p:spPr>
          <a:xfrm>
            <a:off x="638659" y="5185729"/>
            <a:ext cx="1602001" cy="8307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RF Systems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1FCFC2-E51F-4361-998B-ED6EA9BFE4FA}"/>
              </a:ext>
            </a:extLst>
          </p:cNvPr>
          <p:cNvSpPr/>
          <p:nvPr/>
        </p:nvSpPr>
        <p:spPr>
          <a:xfrm>
            <a:off x="2549778" y="5185729"/>
            <a:ext cx="1602001" cy="8307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Instr. Systems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6E24F9-1BD4-442C-9564-955699E86604}"/>
              </a:ext>
            </a:extLst>
          </p:cNvPr>
          <p:cNvSpPr/>
          <p:nvPr/>
        </p:nvSpPr>
        <p:spPr>
          <a:xfrm>
            <a:off x="4460897" y="5185729"/>
            <a:ext cx="1602001" cy="8307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404040"/>
                </a:solidFill>
              </a:rPr>
              <a:t>Pwr</a:t>
            </a:r>
            <a:r>
              <a:rPr lang="en-US" dirty="0">
                <a:solidFill>
                  <a:srgbClr val="404040"/>
                </a:solidFill>
              </a:rPr>
              <a:t> Sup Systems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CFD043F-EBCC-4D26-AD89-7FACACA7052B}"/>
              </a:ext>
            </a:extLst>
          </p:cNvPr>
          <p:cNvSpPr/>
          <p:nvPr/>
        </p:nvSpPr>
        <p:spPr>
          <a:xfrm>
            <a:off x="6372016" y="5185729"/>
            <a:ext cx="1602001" cy="8307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Cryo Systems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063250C-249D-4072-BDF2-956D404FD03D}"/>
              </a:ext>
            </a:extLst>
          </p:cNvPr>
          <p:cNvSpPr/>
          <p:nvPr/>
        </p:nvSpPr>
        <p:spPr>
          <a:xfrm>
            <a:off x="323385" y="4962293"/>
            <a:ext cx="8051181" cy="1237785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37054D-1D2D-45C1-BD93-81D91080D697}"/>
              </a:ext>
            </a:extLst>
          </p:cNvPr>
          <p:cNvGrpSpPr/>
          <p:nvPr/>
        </p:nvGrpSpPr>
        <p:grpSpPr>
          <a:xfrm>
            <a:off x="3061376" y="2061797"/>
            <a:ext cx="2575197" cy="2886573"/>
            <a:chOff x="5397190" y="2075720"/>
            <a:chExt cx="2575197" cy="28865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2C7CC4-AF1D-48E5-BB8C-848ACF3A94C3}"/>
                </a:ext>
              </a:extLst>
            </p:cNvPr>
            <p:cNvSpPr/>
            <p:nvPr/>
          </p:nvSpPr>
          <p:spPr>
            <a:xfrm>
              <a:off x="5397190" y="3543404"/>
              <a:ext cx="2575197" cy="8307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5C79094-56B4-426A-B02C-918D5EAF808C}"/>
                </a:ext>
              </a:extLst>
            </p:cNvPr>
            <p:cNvSpPr/>
            <p:nvPr/>
          </p:nvSpPr>
          <p:spPr>
            <a:xfrm>
              <a:off x="5397190" y="2600173"/>
              <a:ext cx="2575197" cy="8307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404040"/>
                  </a:solidFill>
                </a:rPr>
                <a:t>Control System Specification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4D16BD-9EAD-4A9A-83DA-D7684854B5CC}"/>
                </a:ext>
              </a:extLst>
            </p:cNvPr>
            <p:cNvSpPr txBox="1"/>
            <p:nvPr/>
          </p:nvSpPr>
          <p:spPr>
            <a:xfrm>
              <a:off x="5531005" y="3543404"/>
              <a:ext cx="23194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Category 1 Data Rates</a:t>
              </a:r>
            </a:p>
            <a:p>
              <a:r>
                <a:rPr lang="en-US" sz="1800" dirty="0"/>
                <a:t>Category 2 Data Rates</a:t>
              </a:r>
            </a:p>
            <a:p>
              <a:pPr algn="ctr"/>
              <a:r>
                <a:rPr lang="en-US" sz="1800" dirty="0" err="1"/>
                <a:t>ooo</a:t>
              </a:r>
              <a:endParaRPr lang="en-US" sz="1800" dirty="0"/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37AD403A-5BEE-40E4-9172-017EF0F48EF7}"/>
                </a:ext>
              </a:extLst>
            </p:cNvPr>
            <p:cNvSpPr/>
            <p:nvPr/>
          </p:nvSpPr>
          <p:spPr>
            <a:xfrm>
              <a:off x="6180138" y="4443311"/>
              <a:ext cx="1165671" cy="518982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91CB3663-1F80-4B6F-8CAE-355B6D32316E}"/>
                </a:ext>
              </a:extLst>
            </p:cNvPr>
            <p:cNvSpPr/>
            <p:nvPr/>
          </p:nvSpPr>
          <p:spPr>
            <a:xfrm>
              <a:off x="6180138" y="2075720"/>
              <a:ext cx="1165671" cy="518982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3442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3F38-9052-4EDE-9E61-6F13ED0C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review of the FRS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49EF4-CC5E-48C8-98C1-D3AA85958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PIP-II MPS, FRS -- ED0004250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	One more review of the FRS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Iterate as needed for TRS effort 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9DF18-3251-4BB1-B4E2-50D78AC1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E1A5F-85F8-4C0B-BD96-BF6E0B26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Drennan | April 9,2018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FA53F-07BA-4F7E-943A-C3DB3BBE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948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542C96-3B20-1644-9295-4949D33CA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79629"/>
            <a:ext cx="8693150" cy="5454953"/>
          </a:xfrm>
        </p:spPr>
        <p:txBody>
          <a:bodyPr/>
          <a:lstStyle/>
          <a:p>
            <a:endParaRPr lang="en-US" sz="1400" b="1" dirty="0"/>
          </a:p>
          <a:p>
            <a:r>
              <a:rPr lang="en-US" sz="1400" b="1" dirty="0"/>
              <a:t>RF System </a:t>
            </a:r>
            <a:endParaRPr lang="en-US" sz="1400" dirty="0"/>
          </a:p>
          <a:p>
            <a:pPr lvl="1"/>
            <a:r>
              <a:rPr lang="en-US" sz="1400" dirty="0"/>
              <a:t>RF System Overview</a:t>
            </a:r>
          </a:p>
          <a:p>
            <a:pPr lvl="2"/>
            <a:r>
              <a:rPr lang="en-US" sz="1400" dirty="0"/>
              <a:t>Introduction</a:t>
            </a:r>
          </a:p>
          <a:p>
            <a:pPr lvl="2"/>
            <a:r>
              <a:rPr lang="en-US" sz="1400" dirty="0"/>
              <a:t>Design requirements</a:t>
            </a:r>
          </a:p>
          <a:p>
            <a:pPr lvl="2"/>
            <a:r>
              <a:rPr lang="en-US" sz="1400" dirty="0"/>
              <a:t>Scope</a:t>
            </a:r>
          </a:p>
          <a:p>
            <a:pPr lvl="1"/>
            <a:r>
              <a:rPr lang="en-US" sz="1400" dirty="0"/>
              <a:t>RF System Design</a:t>
            </a:r>
          </a:p>
          <a:p>
            <a:pPr lvl="2"/>
            <a:r>
              <a:rPr lang="en-US" sz="1400" dirty="0"/>
              <a:t>HP RF</a:t>
            </a:r>
          </a:p>
          <a:p>
            <a:pPr lvl="2"/>
            <a:r>
              <a:rPr lang="en-US" sz="1400" dirty="0"/>
              <a:t>Amplifiers</a:t>
            </a:r>
          </a:p>
          <a:p>
            <a:pPr lvl="2"/>
            <a:r>
              <a:rPr lang="en-US" sz="1400" dirty="0"/>
              <a:t>…</a:t>
            </a:r>
          </a:p>
          <a:p>
            <a:pPr lvl="2"/>
            <a:r>
              <a:rPr lang="en-US" sz="1400" dirty="0"/>
              <a:t>Safety considerations</a:t>
            </a:r>
          </a:p>
          <a:p>
            <a:pPr lvl="2"/>
            <a:r>
              <a:rPr lang="en-US" sz="1400" dirty="0"/>
              <a:t>Quality Assurance</a:t>
            </a:r>
          </a:p>
          <a:p>
            <a:pPr lvl="2"/>
            <a:r>
              <a:rPr lang="en-US" sz="1400" dirty="0"/>
              <a:t>Risks and vulnerabilities</a:t>
            </a:r>
          </a:p>
          <a:p>
            <a:pPr lvl="1"/>
            <a:r>
              <a:rPr lang="en-US" sz="1400" dirty="0"/>
              <a:t>Production and assembly</a:t>
            </a:r>
          </a:p>
          <a:p>
            <a:pPr lvl="2"/>
            <a:r>
              <a:rPr lang="en-US" sz="1400" dirty="0"/>
              <a:t>Production plan</a:t>
            </a:r>
          </a:p>
          <a:p>
            <a:pPr lvl="2"/>
            <a:r>
              <a:rPr lang="en-US" sz="1400" dirty="0"/>
              <a:t>Verification and testing</a:t>
            </a:r>
          </a:p>
          <a:p>
            <a:pPr lvl="1"/>
            <a:r>
              <a:rPr lang="en-US" sz="1400" dirty="0"/>
              <a:t>Interfaces</a:t>
            </a:r>
          </a:p>
          <a:p>
            <a:pPr lvl="1"/>
            <a:r>
              <a:rPr lang="en-US" sz="1400" dirty="0"/>
              <a:t>Installation, Integration and Commissioning</a:t>
            </a:r>
          </a:p>
          <a:p>
            <a:pPr lvl="1"/>
            <a:r>
              <a:rPr lang="en-US" sz="1400" dirty="0"/>
              <a:t>Quality control</a:t>
            </a:r>
          </a:p>
          <a:p>
            <a:pPr lvl="1"/>
            <a:r>
              <a:rPr lang="en-US" sz="1400" dirty="0"/>
              <a:t>Safety</a:t>
            </a:r>
          </a:p>
          <a:p>
            <a:pPr lvl="1"/>
            <a:r>
              <a:rPr lang="en-US" sz="1400" dirty="0"/>
              <a:t>Organization and management</a:t>
            </a:r>
          </a:p>
          <a:p>
            <a:pPr lvl="2"/>
            <a:r>
              <a:rPr lang="en-US" sz="1400" dirty="0"/>
              <a:t>Fermilab and collaboration</a:t>
            </a:r>
          </a:p>
          <a:p>
            <a:pPr lvl="2"/>
            <a:r>
              <a:rPr lang="en-US" sz="1400" dirty="0"/>
              <a:t>Planning assumptions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75FD69-A826-AB41-BBD6-0F4BF36D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the Sub System Design 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8951D-C86B-194B-8174-8C45D314CC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5C236-5FF4-4F1A-A435-DD66D74208C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Genev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2/22/2019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Genev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55E83-B89B-9648-8A35-F042AA27C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  <a:ea typeface="Genev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  <a:ea typeface="Geneva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14F7CA-A12A-4A37-AA45-BBE5A72B4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702461"/>
              </p:ext>
            </p:extLst>
          </p:nvPr>
        </p:nvGraphicFramePr>
        <p:xfrm>
          <a:off x="5782235" y="3917474"/>
          <a:ext cx="2733116" cy="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6558">
                  <a:extLst>
                    <a:ext uri="{9D8B030D-6E8A-4147-A177-3AD203B41FA5}">
                      <a16:colId xmlns:a16="http://schemas.microsoft.com/office/drawing/2014/main" val="2606702423"/>
                    </a:ext>
                  </a:extLst>
                </a:gridCol>
                <a:gridCol w="1366558">
                  <a:extLst>
                    <a:ext uri="{9D8B030D-6E8A-4147-A177-3AD203B41FA5}">
                      <a16:colId xmlns:a16="http://schemas.microsoft.com/office/drawing/2014/main" val="2659794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</a:rPr>
                        <a:t>From: </a:t>
                      </a:r>
                      <a:endParaRPr lang="en-US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04040"/>
                          </a:solidFill>
                          <a:effectLst/>
                        </a:rPr>
                        <a:t>Ioanis Kourbanis </a:t>
                      </a:r>
                      <a:r>
                        <a:rPr lang="en-US" sz="1100" u="sng" dirty="0">
                          <a:solidFill>
                            <a:srgbClr val="404040"/>
                          </a:solidFill>
                          <a:effectLst/>
                          <a:hlinkClick r:id="rId2"/>
                        </a:rPr>
                        <a:t>&lt;ioanis@fnal.gov&gt;</a:t>
                      </a:r>
                      <a:endParaRPr lang="en-US" sz="1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133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239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EDF6-E3BC-4FAA-8765-A7F3723B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A7DF6-4C5E-48C1-B83C-E06136AC5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935066"/>
            <a:ext cx="8672513" cy="4987867"/>
          </a:xfrm>
        </p:spPr>
        <p:txBody>
          <a:bodyPr/>
          <a:lstStyle/>
          <a:p>
            <a:r>
              <a:rPr lang="en-US" dirty="0"/>
              <a:t>Shall we have a TRS for each MPS </a:t>
            </a:r>
          </a:p>
          <a:p>
            <a:pPr lvl="1"/>
            <a:r>
              <a:rPr lang="en-US" dirty="0"/>
              <a:t>category: primary, secondary</a:t>
            </a:r>
          </a:p>
          <a:p>
            <a:pPr lvl="1"/>
            <a:r>
              <a:rPr lang="en-US" dirty="0"/>
              <a:t>device</a:t>
            </a:r>
          </a:p>
          <a:p>
            <a:pPr lvl="1"/>
            <a:r>
              <a:rPr lang="en-US" dirty="0"/>
              <a:t>fault detection input </a:t>
            </a:r>
          </a:p>
          <a:p>
            <a:pPr lvl="1"/>
            <a:r>
              <a:rPr lang="en-US" dirty="0"/>
              <a:t>fault detection method</a:t>
            </a:r>
          </a:p>
          <a:p>
            <a:pPr marL="0" indent="0">
              <a:buNone/>
            </a:pPr>
            <a:r>
              <a:rPr lang="en-US" dirty="0"/>
              <a:t>	(RPUs, Scrapers, BLM, …)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? Pattern deviation MPS permit :  Can there be similar beam currents with different pulse patterns ?  The specification is in micro-amps.  If losses down stream  will trip things off, how important is the pattern deviation measurement, if it is a big driver of the design? i.e. tight timing and complex pattern phasing vs. a pattern matching interlock.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44179-84A0-4F53-B498-E12F70C9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1F87A-2ABC-46D1-89EA-9AF45CFBC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Drennan | April 9,2018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EA8C7-07F2-47B3-BA98-53CED4FF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14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3F38-9052-4EDE-9E61-6F13ED0C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 this slide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49EF4-CC5E-48C8-98C1-D3AA85958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PIP-II MPS, FRS -- ED0004250</a:t>
            </a:r>
          </a:p>
          <a:p>
            <a:endParaRPr lang="en-US" dirty="0"/>
          </a:p>
          <a:p>
            <a:r>
              <a:rPr lang="en-US" dirty="0"/>
              <a:t>Specification 4.1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drop of the beam permit shall inhibit the Linac beam at the entrance of the RFQ within 10 us after the PIP-II MPS receives the signal.  MPS Interaction with the broader Fermilab Accelerator Complex: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separate interface document shall describe interaction with the MPS of Fermilab Accelerator Complex, including time requirements and protocols.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9DF18-3251-4BB1-B4E2-50D78AC1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E1A5F-85F8-4C0B-BD96-BF6E0B26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Drennan | April 9,2018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FA53F-07BA-4F7E-943A-C3DB3BBE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218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B691-602D-4AC3-9AE7-FC4C1FFE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0C811-2A35-4C61-B8C7-5D92774E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136D6-C605-4996-B6CF-F9CDF73F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9A454-C6C1-44A6-9167-95D3F1D1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398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F4B8-C8DA-489B-9344-A4B0936C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OSI layers </a:t>
            </a:r>
            <a:r>
              <a:rPr lang="en-US" sz="1800" dirty="0"/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08E57-5E21-4BCE-906A-59BA1B82C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At each level </a:t>
            </a:r>
            <a:r>
              <a:rPr lang="en-US" sz="1800" i="1" dirty="0"/>
              <a:t>N</a:t>
            </a:r>
            <a:r>
              <a:rPr lang="en-US" sz="1800" dirty="0"/>
              <a:t>, two entities at the communicating devices (layer N </a:t>
            </a:r>
            <a:r>
              <a:rPr lang="en-US" sz="1800" i="1" dirty="0"/>
              <a:t>peers</a:t>
            </a:r>
            <a:r>
              <a:rPr lang="en-US" sz="1800" dirty="0"/>
              <a:t>) exchange </a:t>
            </a:r>
            <a:r>
              <a:rPr lang="en-US" sz="1800" dirty="0">
                <a:hlinkClick r:id="rId2" tooltip="Protocol data unit"/>
              </a:rPr>
              <a:t>protocol data units</a:t>
            </a:r>
            <a:r>
              <a:rPr lang="en-US" sz="1800" dirty="0"/>
              <a:t> (PDUs) by means of a layer N </a:t>
            </a:r>
            <a:r>
              <a:rPr lang="en-US" sz="1800" i="1" dirty="0"/>
              <a:t>protocol</a:t>
            </a:r>
            <a:r>
              <a:rPr lang="en-US" sz="1800" dirty="0"/>
              <a:t>. Each PDU contains a payload, called the </a:t>
            </a:r>
            <a:r>
              <a:rPr lang="en-US" sz="1800" dirty="0">
                <a:hlinkClick r:id="rId3" tooltip="Service data unit"/>
              </a:rPr>
              <a:t>service data unit</a:t>
            </a:r>
            <a:r>
              <a:rPr lang="en-US" sz="1800" dirty="0"/>
              <a:t> (SDU), along with protocol-related headers or footers.</a:t>
            </a:r>
          </a:p>
          <a:p>
            <a:r>
              <a:rPr lang="en-US" sz="1800" dirty="0"/>
              <a:t>Data processing by two communicating OSI-compatible devices is done as such:</a:t>
            </a:r>
          </a:p>
          <a:p>
            <a:r>
              <a:rPr lang="en-US" sz="1800" dirty="0"/>
              <a:t>The data to be transmitted is composed at the topmost layer of the transmitting device (layer </a:t>
            </a:r>
            <a:r>
              <a:rPr lang="en-US" sz="1800" i="1" dirty="0"/>
              <a:t>N</a:t>
            </a:r>
            <a:r>
              <a:rPr lang="en-US" sz="1800" dirty="0"/>
              <a:t>) into a </a:t>
            </a:r>
            <a:r>
              <a:rPr lang="en-US" sz="1800" i="1" dirty="0">
                <a:hlinkClick r:id="rId2" tooltip="Protocol data unit"/>
              </a:rPr>
              <a:t>protocol data unit</a:t>
            </a:r>
            <a:r>
              <a:rPr lang="en-US" sz="1800" dirty="0"/>
              <a:t> (</a:t>
            </a:r>
            <a:r>
              <a:rPr lang="en-US" sz="1800" i="1" dirty="0"/>
              <a:t>PDU</a:t>
            </a:r>
            <a:r>
              <a:rPr lang="en-US" sz="1800" dirty="0"/>
              <a:t>).</a:t>
            </a:r>
          </a:p>
          <a:p>
            <a:r>
              <a:rPr lang="en-US" sz="1800" dirty="0"/>
              <a:t>The </a:t>
            </a:r>
            <a:r>
              <a:rPr lang="en-US" sz="1800" i="1" dirty="0"/>
              <a:t>PDU</a:t>
            </a:r>
            <a:r>
              <a:rPr lang="en-US" sz="1800" dirty="0"/>
              <a:t> is passed to layer </a:t>
            </a:r>
            <a:r>
              <a:rPr lang="en-US" sz="1800" i="1" dirty="0"/>
              <a:t>N-1</a:t>
            </a:r>
            <a:r>
              <a:rPr lang="en-US" sz="1800" dirty="0"/>
              <a:t>, where it is known as the </a:t>
            </a:r>
            <a:r>
              <a:rPr lang="en-US" sz="1800" i="1" dirty="0">
                <a:hlinkClick r:id="rId3" tooltip="Service data unit"/>
              </a:rPr>
              <a:t>service data unit</a:t>
            </a:r>
            <a:r>
              <a:rPr lang="en-US" sz="1800" dirty="0"/>
              <a:t> (</a:t>
            </a:r>
            <a:r>
              <a:rPr lang="en-US" sz="1800" i="1" dirty="0"/>
              <a:t>SDU</a:t>
            </a:r>
            <a:r>
              <a:rPr lang="en-US" sz="1800" dirty="0"/>
              <a:t>).</a:t>
            </a:r>
          </a:p>
          <a:p>
            <a:r>
              <a:rPr lang="en-US" sz="1800" dirty="0"/>
              <a:t>At layer </a:t>
            </a:r>
            <a:r>
              <a:rPr lang="en-US" sz="1800" i="1" dirty="0"/>
              <a:t>N-1</a:t>
            </a:r>
            <a:r>
              <a:rPr lang="en-US" sz="1800" dirty="0"/>
              <a:t> the </a:t>
            </a:r>
            <a:r>
              <a:rPr lang="en-US" sz="1800" i="1" dirty="0"/>
              <a:t>SDU</a:t>
            </a:r>
            <a:r>
              <a:rPr lang="en-US" sz="1800" dirty="0"/>
              <a:t> is </a:t>
            </a:r>
            <a:r>
              <a:rPr lang="en-US" sz="1800" dirty="0">
                <a:hlinkClick r:id="rId4" tooltip="Concatenation"/>
              </a:rPr>
              <a:t>concatenated</a:t>
            </a:r>
            <a:r>
              <a:rPr lang="en-US" sz="1800" dirty="0"/>
              <a:t> with a header, a footer, or both, producing a </a:t>
            </a:r>
            <a:r>
              <a:rPr lang="en-US" sz="1800" i="1" dirty="0"/>
              <a:t>layer N-1 PDU</a:t>
            </a:r>
            <a:r>
              <a:rPr lang="en-US" sz="1800" dirty="0"/>
              <a:t>. It is then passed to layer </a:t>
            </a:r>
            <a:r>
              <a:rPr lang="en-US" sz="1800" i="1" dirty="0"/>
              <a:t>N-2</a:t>
            </a:r>
            <a:r>
              <a:rPr lang="en-US" sz="1800" dirty="0"/>
              <a:t>.</a:t>
            </a:r>
          </a:p>
          <a:p>
            <a:r>
              <a:rPr lang="en-US" sz="1800" dirty="0"/>
              <a:t>The process continues until reaching the lowermost level, from which the data is transmitted to the receiving device.</a:t>
            </a:r>
          </a:p>
          <a:p>
            <a:r>
              <a:rPr lang="en-US" sz="1800" dirty="0"/>
              <a:t>At the receiving device the data is passed from the lowest to the highest layer as a series of </a:t>
            </a:r>
            <a:r>
              <a:rPr lang="en-US" sz="1800" i="1" dirty="0"/>
              <a:t>SDU</a:t>
            </a:r>
            <a:r>
              <a:rPr lang="en-US" sz="1800" dirty="0"/>
              <a:t>s while being successively stripped from each layer's header or footer, until reaching the topmost layer, where the last of the data is consumed.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8C77-BC9F-4697-AA3D-54B90960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B0219-2B7A-4E1E-8696-FA9D34D5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8E394-6ED9-475B-BDA7-21E1B4F7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296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E0F7-1D65-42BE-AF2C-1C78577B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Function Flow Diagram ‘A’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E4343-B7B3-4A48-B9FD-4D5E91A4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6E9F6-B6E3-4D44-9054-9024061E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EF70B-8DBA-46DC-BE0F-99A49287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5CF333-31FC-4781-A42E-F92F5E4B6B0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905767"/>
            <a:ext cx="9144000" cy="504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72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E0F7-1D65-42BE-AF2C-1C78577B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Function Flow Diagram ‘B’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E4343-B7B3-4A48-B9FD-4D5E91A4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6E9F6-B6E3-4D44-9054-9024061E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EF70B-8DBA-46DC-BE0F-99A49287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D7A77-89AD-43DE-BA97-38335BF5E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3" y="1233097"/>
            <a:ext cx="8840534" cy="42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43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E0F7-1D65-42BE-AF2C-1C78577B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E4343-B7B3-4A48-B9FD-4D5E91A4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6E9F6-B6E3-4D44-9054-9024061E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Drennan | April 9, 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EF70B-8DBA-46DC-BE0F-99A49287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E19BE3-4586-4BCE-B49C-6B0E865DC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3233"/>
            <a:ext cx="2033587" cy="51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5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2C7CC4-AF1D-48E5-BB8C-848ACF3A94C3}"/>
              </a:ext>
            </a:extLst>
          </p:cNvPr>
          <p:cNvSpPr/>
          <p:nvPr/>
        </p:nvSpPr>
        <p:spPr>
          <a:xfrm>
            <a:off x="3187198" y="4401178"/>
            <a:ext cx="2575197" cy="8307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9E41C-3759-4AC0-8A2B-CB032008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Specification for Data Acquisition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601CF-B0C1-416F-804A-DF1BFC7F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DD43A-5D8D-4651-9A76-3512D7DE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Drennan | April 9,2018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3E9EB-9062-4B4A-848E-2D67CECA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FD0DF510-70A1-4DF2-9C7F-AA9D880D9807}"/>
              </a:ext>
            </a:extLst>
          </p:cNvPr>
          <p:cNvSpPr/>
          <p:nvPr/>
        </p:nvSpPr>
        <p:spPr>
          <a:xfrm>
            <a:off x="638659" y="853314"/>
            <a:ext cx="7735907" cy="134929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Physics &amp; Machine Requirements for Data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C79094-56B4-426A-B02C-918D5EAF808C}"/>
              </a:ext>
            </a:extLst>
          </p:cNvPr>
          <p:cNvSpPr/>
          <p:nvPr/>
        </p:nvSpPr>
        <p:spPr>
          <a:xfrm>
            <a:off x="3187198" y="5386573"/>
            <a:ext cx="2575197" cy="8307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Control System Specification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D16BD-9EAD-4A9A-83DA-D7684854B5CC}"/>
              </a:ext>
            </a:extLst>
          </p:cNvPr>
          <p:cNvSpPr txBox="1"/>
          <p:nvPr/>
        </p:nvSpPr>
        <p:spPr>
          <a:xfrm>
            <a:off x="3321013" y="4401178"/>
            <a:ext cx="2319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Category 1 Data Rates</a:t>
            </a:r>
          </a:p>
          <a:p>
            <a:r>
              <a:rPr lang="en-US" sz="1800" dirty="0"/>
              <a:t>Category 2 Data Rates</a:t>
            </a:r>
          </a:p>
          <a:p>
            <a:pPr algn="ctr"/>
            <a:r>
              <a:rPr lang="en-US" sz="1800" dirty="0" err="1"/>
              <a:t>ooo</a:t>
            </a:r>
            <a:endParaRPr lang="en-US" sz="1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0E6D6A-C8EF-47D1-96DA-1F43AA7237C8}"/>
              </a:ext>
            </a:extLst>
          </p:cNvPr>
          <p:cNvGrpSpPr/>
          <p:nvPr/>
        </p:nvGrpSpPr>
        <p:grpSpPr>
          <a:xfrm>
            <a:off x="452437" y="2604819"/>
            <a:ext cx="8051181" cy="1237785"/>
            <a:chOff x="435306" y="6734524"/>
            <a:chExt cx="8051181" cy="12377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C03101C-5C3F-4E1A-82E0-CF309B808C1D}"/>
                </a:ext>
              </a:extLst>
            </p:cNvPr>
            <p:cNvSpPr/>
            <p:nvPr/>
          </p:nvSpPr>
          <p:spPr>
            <a:xfrm>
              <a:off x="750580" y="6957960"/>
              <a:ext cx="1602001" cy="8307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404040"/>
                  </a:solidFill>
                </a:rPr>
                <a:t>RF Systems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81FCFC2-E51F-4361-998B-ED6EA9BFE4FA}"/>
                </a:ext>
              </a:extLst>
            </p:cNvPr>
            <p:cNvSpPr/>
            <p:nvPr/>
          </p:nvSpPr>
          <p:spPr>
            <a:xfrm>
              <a:off x="2661699" y="6957960"/>
              <a:ext cx="1602001" cy="8307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404040"/>
                  </a:solidFill>
                </a:rPr>
                <a:t>Instr. Systems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86E24F9-1BD4-442C-9564-955699E86604}"/>
                </a:ext>
              </a:extLst>
            </p:cNvPr>
            <p:cNvSpPr/>
            <p:nvPr/>
          </p:nvSpPr>
          <p:spPr>
            <a:xfrm>
              <a:off x="4572818" y="6957960"/>
              <a:ext cx="1602001" cy="8307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404040"/>
                  </a:solidFill>
                </a:rPr>
                <a:t>Pwr</a:t>
              </a:r>
              <a:r>
                <a:rPr lang="en-US" dirty="0">
                  <a:solidFill>
                    <a:srgbClr val="404040"/>
                  </a:solidFill>
                </a:rPr>
                <a:t> Sup Systems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CFD043F-EBCC-4D26-AD89-7FACACA7052B}"/>
                </a:ext>
              </a:extLst>
            </p:cNvPr>
            <p:cNvSpPr/>
            <p:nvPr/>
          </p:nvSpPr>
          <p:spPr>
            <a:xfrm>
              <a:off x="6483937" y="6957960"/>
              <a:ext cx="1602001" cy="8307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404040"/>
                  </a:solidFill>
                </a:rPr>
                <a:t>Cryo Systems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063250C-249D-4072-BDF2-956D404FD03D}"/>
                </a:ext>
              </a:extLst>
            </p:cNvPr>
            <p:cNvSpPr/>
            <p:nvPr/>
          </p:nvSpPr>
          <p:spPr>
            <a:xfrm>
              <a:off x="435306" y="6734524"/>
              <a:ext cx="8051181" cy="1237785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Arrow: Down 22">
            <a:extLst>
              <a:ext uri="{FF2B5EF4-FFF2-40B4-BE49-F238E27FC236}">
                <a16:creationId xmlns:a16="http://schemas.microsoft.com/office/drawing/2014/main" id="{37AD403A-5BEE-40E4-9172-017EF0F48EF7}"/>
              </a:ext>
            </a:extLst>
          </p:cNvPr>
          <p:cNvSpPr/>
          <p:nvPr/>
        </p:nvSpPr>
        <p:spPr>
          <a:xfrm>
            <a:off x="3891960" y="3856793"/>
            <a:ext cx="1165671" cy="51898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91CB3663-1F80-4B6F-8CAE-355B6D32316E}"/>
              </a:ext>
            </a:extLst>
          </p:cNvPr>
          <p:cNvSpPr/>
          <p:nvPr/>
        </p:nvSpPr>
        <p:spPr>
          <a:xfrm>
            <a:off x="6180138" y="2075720"/>
            <a:ext cx="1165671" cy="51898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4F08DAD-D27C-40E1-AC53-61ADF69A2DA4}"/>
              </a:ext>
            </a:extLst>
          </p:cNvPr>
          <p:cNvSpPr/>
          <p:nvPr/>
        </p:nvSpPr>
        <p:spPr>
          <a:xfrm>
            <a:off x="1449880" y="2070249"/>
            <a:ext cx="1165671" cy="51898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6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E41C-3759-4AC0-8A2B-CB032008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Specification for Data Acquisition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601CF-B0C1-416F-804A-DF1BFC7F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DD43A-5D8D-4651-9A76-3512D7DE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Drennan | April 9,2018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3E9EB-9062-4B4A-848E-2D67CECA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FD0DF510-70A1-4DF2-9C7F-AA9D880D9807}"/>
              </a:ext>
            </a:extLst>
          </p:cNvPr>
          <p:cNvSpPr/>
          <p:nvPr/>
        </p:nvSpPr>
        <p:spPr>
          <a:xfrm>
            <a:off x="638659" y="853314"/>
            <a:ext cx="7735907" cy="134929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Physics &amp; Machine Requirements for Data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C03101C-5C3F-4E1A-82E0-CF309B808C1D}"/>
              </a:ext>
            </a:extLst>
          </p:cNvPr>
          <p:cNvSpPr/>
          <p:nvPr/>
        </p:nvSpPr>
        <p:spPr>
          <a:xfrm>
            <a:off x="638659" y="5185729"/>
            <a:ext cx="1602001" cy="8307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RF Systems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1FCFC2-E51F-4361-998B-ED6EA9BFE4FA}"/>
              </a:ext>
            </a:extLst>
          </p:cNvPr>
          <p:cNvSpPr/>
          <p:nvPr/>
        </p:nvSpPr>
        <p:spPr>
          <a:xfrm>
            <a:off x="2549778" y="5185729"/>
            <a:ext cx="1602001" cy="8307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Instr. Systems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6E24F9-1BD4-442C-9564-955699E86604}"/>
              </a:ext>
            </a:extLst>
          </p:cNvPr>
          <p:cNvSpPr/>
          <p:nvPr/>
        </p:nvSpPr>
        <p:spPr>
          <a:xfrm>
            <a:off x="4460897" y="5185729"/>
            <a:ext cx="1602001" cy="8307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404040"/>
                </a:solidFill>
              </a:rPr>
              <a:t>Pwr</a:t>
            </a:r>
            <a:r>
              <a:rPr lang="en-US" dirty="0">
                <a:solidFill>
                  <a:srgbClr val="404040"/>
                </a:solidFill>
              </a:rPr>
              <a:t> Sup Systems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CFD043F-EBCC-4D26-AD89-7FACACA7052B}"/>
              </a:ext>
            </a:extLst>
          </p:cNvPr>
          <p:cNvSpPr/>
          <p:nvPr/>
        </p:nvSpPr>
        <p:spPr>
          <a:xfrm>
            <a:off x="6372016" y="5185729"/>
            <a:ext cx="1602001" cy="8307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Cryo Systems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063250C-249D-4072-BDF2-956D404FD03D}"/>
              </a:ext>
            </a:extLst>
          </p:cNvPr>
          <p:cNvSpPr/>
          <p:nvPr/>
        </p:nvSpPr>
        <p:spPr>
          <a:xfrm>
            <a:off x="323385" y="4962293"/>
            <a:ext cx="8051181" cy="1237785"/>
          </a:xfrm>
          <a:prstGeom prst="round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F5D133-CA57-4D8A-8781-608FB6438311}"/>
              </a:ext>
            </a:extLst>
          </p:cNvPr>
          <p:cNvGrpSpPr/>
          <p:nvPr/>
        </p:nvGrpSpPr>
        <p:grpSpPr>
          <a:xfrm>
            <a:off x="2768695" y="2070249"/>
            <a:ext cx="3160559" cy="2886573"/>
            <a:chOff x="452437" y="2070249"/>
            <a:chExt cx="3160559" cy="288657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8372A1E-ED23-4F42-8ED2-BAE2B76FFC1C}"/>
                </a:ext>
              </a:extLst>
            </p:cNvPr>
            <p:cNvSpPr/>
            <p:nvPr/>
          </p:nvSpPr>
          <p:spPr>
            <a:xfrm>
              <a:off x="452437" y="2605748"/>
              <a:ext cx="3160559" cy="8307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404040"/>
                  </a:solidFill>
                </a:rPr>
                <a:t>Machine Protection System Specification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225C3A-F71E-4D0A-AE1D-63C9AFCDE347}"/>
                </a:ext>
              </a:extLst>
            </p:cNvPr>
            <p:cNvSpPr/>
            <p:nvPr/>
          </p:nvSpPr>
          <p:spPr>
            <a:xfrm>
              <a:off x="745486" y="3552958"/>
              <a:ext cx="2575197" cy="8307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70833D-DF88-4738-BBEA-AC8F786A3748}"/>
                </a:ext>
              </a:extLst>
            </p:cNvPr>
            <p:cNvSpPr txBox="1"/>
            <p:nvPr/>
          </p:nvSpPr>
          <p:spPr>
            <a:xfrm>
              <a:off x="1123157" y="3691883"/>
              <a:ext cx="2319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MPS Data Rates</a:t>
              </a:r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D88DEBE2-E808-4ABA-834B-30F28FC6FEEE}"/>
                </a:ext>
              </a:extLst>
            </p:cNvPr>
            <p:cNvSpPr/>
            <p:nvPr/>
          </p:nvSpPr>
          <p:spPr>
            <a:xfrm>
              <a:off x="1449880" y="4437840"/>
              <a:ext cx="1165671" cy="518982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F4F08DAD-D27C-40E1-AC53-61ADF69A2DA4}"/>
                </a:ext>
              </a:extLst>
            </p:cNvPr>
            <p:cNvSpPr/>
            <p:nvPr/>
          </p:nvSpPr>
          <p:spPr>
            <a:xfrm>
              <a:off x="1449880" y="2070249"/>
              <a:ext cx="1165671" cy="518982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960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E41C-3759-4AC0-8A2B-CB032008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 Data to Control System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601CF-B0C1-416F-804A-DF1BFC7F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DD43A-5D8D-4651-9A76-3512D7DE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Drennan | April 9,2018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3E9EB-9062-4B4A-848E-2D67CECA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C03101C-5C3F-4E1A-82E0-CF309B808C1D}"/>
              </a:ext>
            </a:extLst>
          </p:cNvPr>
          <p:cNvSpPr/>
          <p:nvPr/>
        </p:nvSpPr>
        <p:spPr>
          <a:xfrm>
            <a:off x="101600" y="1675868"/>
            <a:ext cx="2408558" cy="3752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solidFill>
                  <a:srgbClr val="404040"/>
                </a:solidFill>
              </a:rPr>
              <a:t>Analog FE</a:t>
            </a:r>
          </a:p>
          <a:p>
            <a:r>
              <a:rPr lang="en-US" dirty="0">
                <a:solidFill>
                  <a:srgbClr val="404040"/>
                </a:solidFill>
              </a:rPr>
              <a:t>Signal Bandwidth</a:t>
            </a:r>
          </a:p>
          <a:p>
            <a:r>
              <a:rPr lang="en-US" dirty="0">
                <a:solidFill>
                  <a:srgbClr val="404040"/>
                </a:solidFill>
              </a:rPr>
              <a:t>SNR</a:t>
            </a:r>
          </a:p>
          <a:p>
            <a:r>
              <a:rPr lang="en-US" dirty="0">
                <a:solidFill>
                  <a:srgbClr val="404040"/>
                </a:solidFill>
              </a:rPr>
              <a:t>Resolution</a:t>
            </a:r>
          </a:p>
          <a:p>
            <a:r>
              <a:rPr lang="en-US" dirty="0">
                <a:solidFill>
                  <a:srgbClr val="404040"/>
                </a:solidFill>
              </a:rPr>
              <a:t>Dynamic </a:t>
            </a:r>
            <a:r>
              <a:rPr lang="en-US" dirty="0" err="1">
                <a:solidFill>
                  <a:srgbClr val="404040"/>
                </a:solidFill>
              </a:rPr>
              <a:t>Rng</a:t>
            </a:r>
            <a:r>
              <a:rPr lang="en-US" dirty="0">
                <a:solidFill>
                  <a:srgbClr val="404040"/>
                </a:solidFill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A5358F-A9A4-4D43-A0EF-DD40F75EEC16}"/>
              </a:ext>
            </a:extLst>
          </p:cNvPr>
          <p:cNvSpPr/>
          <p:nvPr/>
        </p:nvSpPr>
        <p:spPr>
          <a:xfrm>
            <a:off x="2637160" y="1675868"/>
            <a:ext cx="3009455" cy="37525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solidFill>
                  <a:srgbClr val="404040"/>
                </a:solidFill>
              </a:rPr>
              <a:t>Signal Processing</a:t>
            </a:r>
          </a:p>
          <a:p>
            <a:r>
              <a:rPr lang="en-US" dirty="0">
                <a:solidFill>
                  <a:srgbClr val="404040"/>
                </a:solidFill>
              </a:rPr>
              <a:t>Bandwidth</a:t>
            </a:r>
          </a:p>
          <a:p>
            <a:r>
              <a:rPr lang="en-US" dirty="0">
                <a:solidFill>
                  <a:srgbClr val="404040"/>
                </a:solidFill>
              </a:rPr>
              <a:t>Digitizer SPS Word Size, bits</a:t>
            </a:r>
          </a:p>
          <a:p>
            <a:r>
              <a:rPr lang="en-US" dirty="0">
                <a:solidFill>
                  <a:srgbClr val="404040"/>
                </a:solidFill>
              </a:rPr>
              <a:t>Data Decimation</a:t>
            </a:r>
          </a:p>
          <a:p>
            <a:r>
              <a:rPr lang="en-US" dirty="0">
                <a:solidFill>
                  <a:srgbClr val="404040"/>
                </a:solidFill>
              </a:rPr>
              <a:t>Latency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F55AA6D-960C-4BEF-AF8F-A7C4C40271DE}"/>
              </a:ext>
            </a:extLst>
          </p:cNvPr>
          <p:cNvSpPr/>
          <p:nvPr/>
        </p:nvSpPr>
        <p:spPr>
          <a:xfrm>
            <a:off x="5773615" y="1675868"/>
            <a:ext cx="3268785" cy="37525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solidFill>
                  <a:srgbClr val="404040"/>
                </a:solidFill>
              </a:rPr>
              <a:t>Data Transfer</a:t>
            </a:r>
          </a:p>
          <a:p>
            <a:r>
              <a:rPr lang="en-US" dirty="0">
                <a:solidFill>
                  <a:srgbClr val="404040"/>
                </a:solidFill>
              </a:rPr>
              <a:t>Bits per Word</a:t>
            </a:r>
          </a:p>
          <a:p>
            <a:r>
              <a:rPr lang="en-US" dirty="0">
                <a:solidFill>
                  <a:srgbClr val="404040"/>
                </a:solidFill>
              </a:rPr>
              <a:t>Words per Chan.</a:t>
            </a:r>
          </a:p>
          <a:p>
            <a:r>
              <a:rPr lang="en-US" dirty="0">
                <a:solidFill>
                  <a:srgbClr val="404040"/>
                </a:solidFill>
              </a:rPr>
              <a:t>Chans. per Update</a:t>
            </a:r>
          </a:p>
          <a:p>
            <a:r>
              <a:rPr lang="en-US" dirty="0">
                <a:solidFill>
                  <a:srgbClr val="404040"/>
                </a:solidFill>
              </a:rPr>
              <a:t>Updates. per Sec.</a:t>
            </a:r>
          </a:p>
          <a:p>
            <a:r>
              <a:rPr lang="en-US" dirty="0">
                <a:solidFill>
                  <a:srgbClr val="404040"/>
                </a:solidFill>
              </a:rPr>
              <a:t>(Bits per Second)</a:t>
            </a:r>
          </a:p>
        </p:txBody>
      </p:sp>
    </p:spTree>
    <p:extLst>
      <p:ext uri="{BB962C8B-B14F-4D97-AF65-F5344CB8AC3E}">
        <p14:creationId xmlns:p14="http://schemas.microsoft.com/office/powerpoint/2010/main" val="29130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E41C-3759-4AC0-8A2B-CB032008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Protection System Data Latency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601CF-B0C1-416F-804A-DF1BFC7F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DD43A-5D8D-4651-9A76-3512D7DE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Drennan | April 9,2018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3E9EB-9062-4B4A-848E-2D67CECA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F55AA6D-960C-4BEF-AF8F-A7C4C40271DE}"/>
              </a:ext>
            </a:extLst>
          </p:cNvPr>
          <p:cNvSpPr/>
          <p:nvPr/>
        </p:nvSpPr>
        <p:spPr>
          <a:xfrm>
            <a:off x="228602" y="3936338"/>
            <a:ext cx="8686799" cy="10034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solidFill>
                  <a:srgbClr val="404040"/>
                </a:solidFill>
              </a:rPr>
              <a:t>High Speed Serial Link</a:t>
            </a:r>
          </a:p>
          <a:p>
            <a:r>
              <a:rPr lang="en-US" dirty="0">
                <a:solidFill>
                  <a:srgbClr val="404040"/>
                </a:solidFill>
              </a:rPr>
              <a:t>Data Packet Bytes x 8 x Serial Link </a:t>
            </a:r>
            <a:r>
              <a:rPr lang="en-US" dirty="0" err="1">
                <a:solidFill>
                  <a:srgbClr val="404040"/>
                </a:solidFill>
              </a:rPr>
              <a:t>Clk</a:t>
            </a:r>
            <a:r>
              <a:rPr lang="en-US" dirty="0">
                <a:solidFill>
                  <a:srgbClr val="404040"/>
                </a:solidFill>
              </a:rPr>
              <a:t> Period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A0F6909-454D-495D-89AC-7E896E120C44}"/>
              </a:ext>
            </a:extLst>
          </p:cNvPr>
          <p:cNvSpPr/>
          <p:nvPr/>
        </p:nvSpPr>
        <p:spPr>
          <a:xfrm>
            <a:off x="228603" y="1022948"/>
            <a:ext cx="8686798" cy="10034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solidFill>
                  <a:srgbClr val="404040"/>
                </a:solidFill>
              </a:rPr>
              <a:t>Analog FE</a:t>
            </a:r>
          </a:p>
          <a:p>
            <a:r>
              <a:rPr lang="en-US" dirty="0">
                <a:solidFill>
                  <a:srgbClr val="404040"/>
                </a:solidFill>
              </a:rPr>
              <a:t>Cable Delay + Analog Circuit Delay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9415538-BE0E-49FC-A0F8-599E50BDCE2A}"/>
              </a:ext>
            </a:extLst>
          </p:cNvPr>
          <p:cNvSpPr/>
          <p:nvPr/>
        </p:nvSpPr>
        <p:spPr>
          <a:xfrm>
            <a:off x="228600" y="2115290"/>
            <a:ext cx="8686800" cy="17019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>
                <a:solidFill>
                  <a:srgbClr val="404040"/>
                </a:solidFill>
              </a:rPr>
              <a:t>Digital Signal Processing</a:t>
            </a:r>
          </a:p>
          <a:p>
            <a:r>
              <a:rPr lang="en-US" sz="2000" dirty="0">
                <a:solidFill>
                  <a:srgbClr val="404040"/>
                </a:solidFill>
              </a:rPr>
              <a:t>Sample Period</a:t>
            </a:r>
          </a:p>
          <a:p>
            <a:r>
              <a:rPr lang="en-US" sz="2000" dirty="0">
                <a:solidFill>
                  <a:srgbClr val="404040"/>
                </a:solidFill>
              </a:rPr>
              <a:t>ADC Pipeline Clocks x ADC </a:t>
            </a:r>
            <a:r>
              <a:rPr lang="en-US" sz="2000" dirty="0" err="1">
                <a:solidFill>
                  <a:srgbClr val="404040"/>
                </a:solidFill>
              </a:rPr>
              <a:t>Clk</a:t>
            </a:r>
            <a:r>
              <a:rPr lang="en-US" sz="2000" dirty="0">
                <a:solidFill>
                  <a:srgbClr val="404040"/>
                </a:solidFill>
              </a:rPr>
              <a:t> Period </a:t>
            </a:r>
          </a:p>
          <a:p>
            <a:r>
              <a:rPr lang="en-US" sz="2000" dirty="0">
                <a:solidFill>
                  <a:srgbClr val="404040"/>
                </a:solidFill>
              </a:rPr>
              <a:t>ADC Serial Link Bits x ADC Serial </a:t>
            </a:r>
            <a:r>
              <a:rPr lang="en-US" sz="2000" dirty="0" err="1">
                <a:solidFill>
                  <a:srgbClr val="404040"/>
                </a:solidFill>
              </a:rPr>
              <a:t>Clk</a:t>
            </a:r>
            <a:r>
              <a:rPr lang="en-US" sz="2000" dirty="0">
                <a:solidFill>
                  <a:srgbClr val="404040"/>
                </a:solidFill>
              </a:rPr>
              <a:t> Period</a:t>
            </a:r>
          </a:p>
          <a:p>
            <a:r>
              <a:rPr lang="en-US" sz="2000" dirty="0">
                <a:solidFill>
                  <a:srgbClr val="404040"/>
                </a:solidFill>
              </a:rPr>
              <a:t>FPGA Computation </a:t>
            </a:r>
            <a:r>
              <a:rPr lang="en-US" sz="2000" dirty="0" err="1">
                <a:solidFill>
                  <a:srgbClr val="404040"/>
                </a:solidFill>
              </a:rPr>
              <a:t>Clks</a:t>
            </a:r>
            <a:r>
              <a:rPr lang="en-US" sz="2000" dirty="0">
                <a:solidFill>
                  <a:srgbClr val="404040"/>
                </a:solidFill>
              </a:rPr>
              <a:t> x FPGA </a:t>
            </a:r>
            <a:r>
              <a:rPr lang="en-US" sz="2000" dirty="0" err="1">
                <a:solidFill>
                  <a:srgbClr val="404040"/>
                </a:solidFill>
              </a:rPr>
              <a:t>Clk</a:t>
            </a:r>
            <a:r>
              <a:rPr lang="en-US" sz="2000" dirty="0">
                <a:solidFill>
                  <a:srgbClr val="404040"/>
                </a:solidFill>
              </a:rPr>
              <a:t> Period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2DD8C4-A09E-438E-8F6C-AB18F649A5E6}"/>
              </a:ext>
            </a:extLst>
          </p:cNvPr>
          <p:cNvSpPr/>
          <p:nvPr/>
        </p:nvSpPr>
        <p:spPr>
          <a:xfrm>
            <a:off x="228600" y="5058900"/>
            <a:ext cx="8686799" cy="11967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>
                <a:solidFill>
                  <a:srgbClr val="404040"/>
                </a:solidFill>
              </a:rPr>
              <a:t>MPS Signal Processing</a:t>
            </a:r>
          </a:p>
          <a:p>
            <a:r>
              <a:rPr lang="en-US" dirty="0">
                <a:solidFill>
                  <a:srgbClr val="404040"/>
                </a:solidFill>
              </a:rPr>
              <a:t>MPS Computation </a:t>
            </a:r>
            <a:r>
              <a:rPr lang="en-US" dirty="0" err="1">
                <a:solidFill>
                  <a:srgbClr val="404040"/>
                </a:solidFill>
              </a:rPr>
              <a:t>Clks</a:t>
            </a:r>
            <a:r>
              <a:rPr lang="en-US" dirty="0">
                <a:solidFill>
                  <a:srgbClr val="404040"/>
                </a:solidFill>
              </a:rPr>
              <a:t> x MPS FPGA </a:t>
            </a:r>
            <a:r>
              <a:rPr lang="en-US" dirty="0" err="1">
                <a:solidFill>
                  <a:srgbClr val="404040"/>
                </a:solidFill>
              </a:rPr>
              <a:t>Clk</a:t>
            </a:r>
            <a:r>
              <a:rPr lang="en-US" dirty="0">
                <a:solidFill>
                  <a:srgbClr val="404040"/>
                </a:solidFill>
              </a:rPr>
              <a:t> Period</a:t>
            </a:r>
          </a:p>
        </p:txBody>
      </p:sp>
    </p:spTree>
    <p:extLst>
      <p:ext uri="{BB962C8B-B14F-4D97-AF65-F5344CB8AC3E}">
        <p14:creationId xmlns:p14="http://schemas.microsoft.com/office/powerpoint/2010/main" val="113483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21CF-BEA5-4606-A277-0D0F0C7A3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Next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68041-3A03-4275-98EF-DFF42DDE3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which specifications will be common to multiple systems.</a:t>
            </a:r>
          </a:p>
          <a:p>
            <a:endParaRPr lang="en-US" dirty="0"/>
          </a:p>
          <a:p>
            <a:r>
              <a:rPr lang="en-US" dirty="0"/>
              <a:t>Assign people to work out specification details and begin a draft specification.</a:t>
            </a:r>
          </a:p>
          <a:p>
            <a:endParaRPr lang="en-US" dirty="0"/>
          </a:p>
          <a:p>
            <a:r>
              <a:rPr lang="en-US" dirty="0"/>
              <a:t>Arrange presentations for specification and hardware proposals.</a:t>
            </a:r>
          </a:p>
          <a:p>
            <a:endParaRPr lang="en-US" dirty="0"/>
          </a:p>
          <a:p>
            <a:r>
              <a:rPr lang="en-US" dirty="0"/>
              <a:t>Arrange presentations by vendors to educate ourselves on technology and product availability.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0F9D8-467E-4AB0-A99F-91C6DAC21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ED93-5BAA-4A63-AEA1-57FB9553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Drennan | April 9,2018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E678D-2A3A-43EF-9FF4-57BAE927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76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2B70-D257-440E-B057-2C9947B2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D1FF6-7873-4258-A188-8447E53BC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what specification the architecture would provide.</a:t>
            </a:r>
          </a:p>
          <a:p>
            <a:endParaRPr lang="en-US" dirty="0"/>
          </a:p>
          <a:p>
            <a:r>
              <a:rPr lang="en-US" dirty="0"/>
              <a:t>Present pricing data and quotes</a:t>
            </a:r>
          </a:p>
          <a:p>
            <a:endParaRPr lang="en-US" dirty="0"/>
          </a:p>
          <a:p>
            <a:r>
              <a:rPr lang="en-US" dirty="0"/>
              <a:t>Determine the level of in-house design required.</a:t>
            </a:r>
          </a:p>
          <a:p>
            <a:endParaRPr lang="en-US" dirty="0"/>
          </a:p>
          <a:p>
            <a:r>
              <a:rPr lang="en-US" dirty="0"/>
              <a:t>Estimate the man-hours to develop and test a prototype system.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A780B-D44D-430D-8435-51BB2F5E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7450-16ED-4F29-9C16-16227DF98D78}" type="datetime1">
              <a:rPr lang="en-US" altLang="en-US" smtClean="0"/>
              <a:t>2/22/2019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C5FC2-5E3C-4EF5-BFD4-25F66679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Drennan | April 9,2018 MPS System, System Design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CA630-9CC0-473F-AB9F-D7171A70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402272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1_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4954</TotalTime>
  <Words>1743</Words>
  <Application>Microsoft Office PowerPoint</Application>
  <PresentationFormat>On-screen Show (4:3)</PresentationFormat>
  <Paragraphs>353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Baskerville Old Face</vt:lpstr>
      <vt:lpstr>Calibri</vt:lpstr>
      <vt:lpstr>Helvetica</vt:lpstr>
      <vt:lpstr>Times New Roman</vt:lpstr>
      <vt:lpstr>FNAL_TemplateMac_060514</vt:lpstr>
      <vt:lpstr>Fermilab: Footer Only</vt:lpstr>
      <vt:lpstr>1_FNAL_TemplateMac_060514</vt:lpstr>
      <vt:lpstr>PIP-II DAQ Specification Effort</vt:lpstr>
      <vt:lpstr>PIP-II DAQ Specification Efforts</vt:lpstr>
      <vt:lpstr>Flow of Specification for Data Acquisition</vt:lpstr>
      <vt:lpstr>Flow of Specification for Data Acquisition</vt:lpstr>
      <vt:lpstr>Flow of Specification for Data Acquisition</vt:lpstr>
      <vt:lpstr>Instrumentation Data to Control System Requirements</vt:lpstr>
      <vt:lpstr>Machine Protection System Data Latency Requirements</vt:lpstr>
      <vt:lpstr>Agenda for Next Meetings</vt:lpstr>
      <vt:lpstr>Hardware Proposals</vt:lpstr>
      <vt:lpstr>Introduction</vt:lpstr>
      <vt:lpstr>Proposed Gallery Layout: F10092530 (from C. Baffes)</vt:lpstr>
      <vt:lpstr>Functional Flow Block Diagrams</vt:lpstr>
      <vt:lpstr>Machine Protection System                PIP-II FRS ED0004250</vt:lpstr>
      <vt:lpstr>Beam Instrumentation System</vt:lpstr>
      <vt:lpstr>Beam Instrumentation MPS</vt:lpstr>
      <vt:lpstr>Digitize Beam Parameter</vt:lpstr>
      <vt:lpstr>Three Possible Implementations Examined</vt:lpstr>
      <vt:lpstr>MPS “Creative” Diagram ‘1’</vt:lpstr>
      <vt:lpstr>MPS “Creative” Diagram ‘1’  (cont.)</vt:lpstr>
      <vt:lpstr>MPS “Creative” Diagram ‘2’</vt:lpstr>
      <vt:lpstr>MPS “Creative” Diagram ‘2’  (cont.)</vt:lpstr>
      <vt:lpstr>MPS “Creative” Diagram ‘3’</vt:lpstr>
      <vt:lpstr>MPS “Creative” Diagram ‘3’ (cont.)</vt:lpstr>
      <vt:lpstr>MPS “Creative” Diagram ‘3’ (cont.)</vt:lpstr>
      <vt:lpstr>Documents to Collect and Study</vt:lpstr>
      <vt:lpstr>What are the “Common” Elements</vt:lpstr>
      <vt:lpstr>Description of OSI</vt:lpstr>
      <vt:lpstr>MPS Permit / Inhibit Action Table</vt:lpstr>
      <vt:lpstr>Example of the Sub System Design Outline</vt:lpstr>
      <vt:lpstr>One more review of the FRS ?</vt:lpstr>
      <vt:lpstr>Example of the Sub System Design Outline</vt:lpstr>
      <vt:lpstr>Questions</vt:lpstr>
      <vt:lpstr>Skip this slide ?</vt:lpstr>
      <vt:lpstr>The End</vt:lpstr>
      <vt:lpstr>Description of OSI layers (cont.)</vt:lpstr>
      <vt:lpstr>MPS Function Flow Diagram ‘A’</vt:lpstr>
      <vt:lpstr>MPS Function Flow Diagram ‘B’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Holidays</dc:title>
  <dc:creator>Craig C Drennan</dc:creator>
  <cp:lastModifiedBy>Craig C. Drennan x2160 09298N</cp:lastModifiedBy>
  <cp:revision>125</cp:revision>
  <cp:lastPrinted>2018-04-07T17:11:33Z</cp:lastPrinted>
  <dcterms:created xsi:type="dcterms:W3CDTF">2017-12-19T19:44:14Z</dcterms:created>
  <dcterms:modified xsi:type="dcterms:W3CDTF">2019-02-22T18:56:33Z</dcterms:modified>
</cp:coreProperties>
</file>