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4"/>
  </p:notesMasterIdLst>
  <p:sldIdLst>
    <p:sldId id="257" r:id="rId2"/>
    <p:sldId id="406" r:id="rId3"/>
    <p:sldId id="418" r:id="rId4"/>
    <p:sldId id="407" r:id="rId5"/>
    <p:sldId id="410" r:id="rId6"/>
    <p:sldId id="414" r:id="rId7"/>
    <p:sldId id="411" r:id="rId8"/>
    <p:sldId id="408" r:id="rId9"/>
    <p:sldId id="415" r:id="rId10"/>
    <p:sldId id="417" r:id="rId11"/>
    <p:sldId id="288" r:id="rId12"/>
    <p:sldId id="416" r:id="rId13"/>
  </p:sldIdLst>
  <p:sldSz cx="9144000" cy="6858000" type="screen4x3"/>
  <p:notesSz cx="69850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andrashekhara M Bhat" initials="CMB" lastIdx="1" clrIdx="0">
    <p:extLst>
      <p:ext uri="{19B8F6BF-5375-455C-9EA6-DF929625EA0E}">
        <p15:presenceInfo xmlns:p15="http://schemas.microsoft.com/office/powerpoint/2012/main" userId="Chandrashekhara M Bha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A50021"/>
    <a:srgbClr val="33CCCC"/>
    <a:srgbClr val="00CCFF"/>
    <a:srgbClr val="CC00FF"/>
    <a:srgbClr val="FFFF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87126" autoAdjust="0"/>
  </p:normalViewPr>
  <p:slideViewPr>
    <p:cSldViewPr snapToGrid="0" snapToObjects="1">
      <p:cViewPr>
        <p:scale>
          <a:sx n="35" d="100"/>
          <a:sy n="35" d="100"/>
        </p:scale>
        <p:origin x="1272" y="7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954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917"/>
    </p:cViewPr>
  </p:sorterViewPr>
  <p:notesViewPr>
    <p:cSldViewPr snapToGrid="0" snapToObjects="1">
      <p:cViewPr varScale="1">
        <p:scale>
          <a:sx n="62" d="100"/>
          <a:sy n="62" d="100"/>
        </p:scale>
        <p:origin x="1903" y="48"/>
      </p:cViewPr>
      <p:guideLst/>
    </p:cSldViewPr>
  </p:notesViewPr>
  <p:gridSpacing cx="38405" cy="384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1" y="1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72FFC102-56DA-479F-949F-02B1E083021E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1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B292D989-D5FA-4A48-BD8E-FB981ABD3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93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://www-ad.fnal.gov/proton/PIP/PIP_index.html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8"/>
          <p:cNvPicPr>
            <a:picLocks noChangeAspect="1" noChangeArrowheads="1"/>
          </p:cNvPicPr>
          <p:nvPr userDrawn="1"/>
        </p:nvPicPr>
        <p:blipFill>
          <a:blip r:embed="rId2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6" y="0"/>
            <a:ext cx="633594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Proton Improvement Plan - PIP">
            <a:hlinkClick r:id="rId3"/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0"/>
            <a:ext cx="7620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084D7D4-39F0-42F2-AE00-DE3AA48A5F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0576" y="6519021"/>
            <a:ext cx="1112514" cy="281709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/>
              <a:t>03/07/2019</a:t>
            </a:r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6DF36D2B-87EB-414F-806E-BE77C6F91F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68993" y="6523660"/>
            <a:ext cx="5847807" cy="211089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fi-FI"/>
              <a:t>Chandra Bhat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1190382-C0C4-4494-B71C-934BC09814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07908" y="6549806"/>
            <a:ext cx="1238514" cy="191169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4D64833-0210-4999-B6BB-5BBCA76D12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653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03/07/2019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fi-FI"/>
              <a:t>Chandra Bhat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7705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44D64833-0210-4999-B6BB-5BBCA76D1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980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03/07/2019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fi-FI"/>
              <a:t>Chandra Bhat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7705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44D64833-0210-4999-B6BB-5BBCA76D1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2746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0" y="801578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575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Tx/>
              <a:buSzPct val="70000"/>
              <a:buFont typeface="Wingdings" panose="05000000000000000000" pitchFamily="2" charset="2"/>
              <a:buChar char="q"/>
              <a:defRPr/>
            </a:lvl1pPr>
            <a:lvl2pPr marL="742950" indent="-285750">
              <a:buFont typeface="Wingdings" panose="05000000000000000000" pitchFamily="2" charset="2"/>
              <a:buChar char="Ø"/>
              <a:defRPr/>
            </a:lvl2pPr>
            <a:lvl3pPr marL="1143000" indent="-228600">
              <a:buFont typeface="Wingdings" panose="05000000000000000000" pitchFamily="2" charset="2"/>
              <a:buChar char="v"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179932E-C6C1-4890-9A02-3BDAC63C2B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0576" y="6519021"/>
            <a:ext cx="1112514" cy="281709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/>
              <a:t>03/07/2019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D4BDD1F-A4E8-4CD2-A791-1000E46D17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68993" y="6523660"/>
            <a:ext cx="5847807" cy="211089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fi-FI"/>
              <a:t>Chandra Bhat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9EBD196-94AD-4454-8735-F1712781F3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07908" y="6549806"/>
            <a:ext cx="1238514" cy="191169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4D64833-0210-4999-B6BB-5BBCA76D12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176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43DDE89-D458-48F0-A1B7-86759CBCE3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0576" y="6519021"/>
            <a:ext cx="1112514" cy="281709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/>
              <a:t>03/07/2019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DE35A68-B1D6-44E4-9A21-118B96A732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68993" y="6523660"/>
            <a:ext cx="5847807" cy="211089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fi-FI"/>
              <a:t>Chandra Bhat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3614553-1504-4991-BB09-385C9107AD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07908" y="6549806"/>
            <a:ext cx="1238514" cy="191169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4D64833-0210-4999-B6BB-5BBCA76D12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781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1459E633-B270-4924-9DC8-B534DB5965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0576" y="6519021"/>
            <a:ext cx="1112514" cy="281709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/>
              <a:t>03/07/2019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324AFBF-64D3-44E1-A5D9-FFCCEAAA37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68993" y="6523660"/>
            <a:ext cx="5847807" cy="211089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fi-FI"/>
              <a:t>Chandra Bhat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8134267-948E-478D-9D39-2B4C44D270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07908" y="6549806"/>
            <a:ext cx="1238514" cy="191169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4D64833-0210-4999-B6BB-5BBCA76D12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021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637339AB-6C73-468E-8E60-BDE1AD4E91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0576" y="6519021"/>
            <a:ext cx="1112514" cy="281709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/>
              <a:t>03/07/2019</a:t>
            </a:r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C7DF321-C278-4D1C-BC7F-6954B2EC1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68993" y="6523660"/>
            <a:ext cx="5847807" cy="211089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fi-FI"/>
              <a:t>Chandra Bhat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F55970B-7B8D-4D6C-BA00-1789F74C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07908" y="6549806"/>
            <a:ext cx="1238514" cy="191169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4D64833-0210-4999-B6BB-5BBCA76D12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927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-2286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B9DEA41-9BD9-429E-877E-4EC86EE120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0576" y="6519021"/>
            <a:ext cx="1112514" cy="281709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/>
              <a:t>03/07/2019</a:t>
            </a:r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76C2BD0-43D2-4407-8E6B-8932BAC279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68993" y="6523660"/>
            <a:ext cx="5847807" cy="211089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fi-FI"/>
              <a:t>Chandra Bhat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FE13D46-C0E2-49EC-9786-933AFE4987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07908" y="6549806"/>
            <a:ext cx="1238514" cy="191169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4D64833-0210-4999-B6BB-5BBCA76D12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062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4B979FC-067B-460A-8BC8-C713D7E50A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0576" y="6519021"/>
            <a:ext cx="1112514" cy="281709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/>
              <a:t>03/07/2019</a:t>
            </a:r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CF8C584-98F1-4D19-A9FC-B9FCEE07E2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68993" y="6523660"/>
            <a:ext cx="5847807" cy="211089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fi-FI"/>
              <a:t>Chandra Bhat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5E5E745-EE52-4E42-B33F-0475C5A495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07908" y="6549806"/>
            <a:ext cx="1238514" cy="191169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4D64833-0210-4999-B6BB-5BBCA76D12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651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3DD4CAA-5A8E-41F2-A063-CC6CB5AFD8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0576" y="6519021"/>
            <a:ext cx="1112514" cy="281709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/>
              <a:t>03/07/2019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C6FEF46-B83F-4D32-9821-46E5C4BAB0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68993" y="6523660"/>
            <a:ext cx="5847807" cy="211089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fi-FI"/>
              <a:t>Chandra Bhat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A0A15F0-375D-4287-8FFD-EABCD7FF19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07908" y="6549806"/>
            <a:ext cx="1238514" cy="191169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4D64833-0210-4999-B6BB-5BBCA76D12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760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03/07/2019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fi-FI"/>
              <a:t>Chandra Bhat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7705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44D64833-0210-4999-B6BB-5BBCA76D1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247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323316-E26E-4937-B173-09A54170A4C8}"/>
              </a:ext>
            </a:extLst>
          </p:cNvPr>
          <p:cNvCxnSpPr>
            <a:cxnSpLocks/>
          </p:cNvCxnSpPr>
          <p:nvPr userDrawn="1"/>
        </p:nvCxnSpPr>
        <p:spPr>
          <a:xfrm>
            <a:off x="129209" y="6368145"/>
            <a:ext cx="7478699" cy="11857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4072AE82-5195-40B9-8ACB-B3F70D359A2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722811" y="6229126"/>
            <a:ext cx="1222248" cy="301752"/>
          </a:xfrm>
          <a:prstGeom prst="rect">
            <a:avLst/>
          </a:prstGeom>
        </p:spPr>
      </p:pic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9527B45-342D-4989-B938-4960F24A3E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0576" y="6488236"/>
            <a:ext cx="1112514" cy="369764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/>
              <a:t>03/07/2019</a:t>
            </a:r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99C85D74-A7D8-4EBD-B500-E2C0FBDF18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68993" y="6492875"/>
            <a:ext cx="5847807" cy="277070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fi-FI"/>
              <a:t>Chandra Bhat</a:t>
            </a:r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B31E3D6A-F34A-4B2E-ADE1-2C1161EEBA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07908" y="6519021"/>
            <a:ext cx="1238514" cy="250924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4D64833-0210-4999-B6BB-5BBCA76D12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23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rgbClr val="0000CC"/>
          </a:solidFill>
          <a:latin typeface="Helvetica" panose="020B0604020202020204" pitchFamily="34" charset="0"/>
          <a:ea typeface="+mj-ea"/>
          <a:cs typeface="Helvetica" panose="020B0604020202020204" pitchFamily="34" charset="0"/>
        </a:defRPr>
      </a:lvl1pPr>
    </p:titleStyle>
    <p:bodyStyle>
      <a:lvl1pPr marL="457200" indent="-4572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q"/>
        <a:defRPr sz="32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1pPr>
      <a:lvl2pPr marL="806450" indent="-349250" algn="l" defTabSz="914400" rtl="0" eaLnBrk="1" latinLnBrk="0" hangingPunct="1">
        <a:spcBef>
          <a:spcPct val="20000"/>
        </a:spcBef>
        <a:buFont typeface="Wingdings" panose="05000000000000000000" pitchFamily="2" charset="2"/>
        <a:buChar char="Ø"/>
        <a:defRPr sz="2800" kern="1200">
          <a:solidFill>
            <a:srgbClr val="C00000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v"/>
        <a:defRPr sz="24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2000" kern="1200">
          <a:solidFill>
            <a:srgbClr val="C00000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AAA5AEF-9034-454A-A649-EA50999FA6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 dirty="0"/>
              <a:t>Chandra Bhat, Fermilab</a:t>
            </a:r>
          </a:p>
          <a:p>
            <a:r>
              <a:rPr lang="en-US" sz="2400" dirty="0"/>
              <a:t>J-PARC, Japan</a:t>
            </a:r>
          </a:p>
          <a:p>
            <a:r>
              <a:rPr lang="en-US" dirty="0"/>
              <a:t>20190307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C57B2B-03C9-4ABC-8FFA-3BC039C0FD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802076" cy="109783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Longitudinal Beam Dynamics Issues </a:t>
            </a:r>
          </a:p>
          <a:p>
            <a:r>
              <a:rPr lang="en-US" dirty="0"/>
              <a:t>at the Fermilab Booster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8DD53B-2A44-40C3-AD02-1426D96B566E}"/>
              </a:ext>
            </a:extLst>
          </p:cNvPr>
          <p:cNvSpPr txBox="1">
            <a:spLocks/>
          </p:cNvSpPr>
          <p:nvPr/>
        </p:nvSpPr>
        <p:spPr>
          <a:xfrm>
            <a:off x="5780598" y="4905955"/>
            <a:ext cx="1763613" cy="2068299"/>
          </a:xfrm>
          <a:prstGeom prst="rect">
            <a:avLst/>
          </a:prstGeom>
        </p:spPr>
        <p:txBody>
          <a:bodyPr>
            <a:normAutofit fontScale="47500" lnSpcReduction="20000"/>
          </a:bodyPr>
          <a:lstStyle>
            <a:lvl1pPr marL="457200" indent="-4572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q"/>
              <a:defRPr sz="32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806450" indent="-3492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2800" kern="1200">
                <a:solidFill>
                  <a:srgbClr val="C0000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v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2000" kern="1200">
                <a:solidFill>
                  <a:srgbClr val="C0000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C. Y. Tan</a:t>
            </a:r>
          </a:p>
          <a:p>
            <a:r>
              <a:rPr lang="en-GB"/>
              <a:t>W. Pellico</a:t>
            </a:r>
          </a:p>
          <a:p>
            <a:r>
              <a:rPr lang="en-GB"/>
              <a:t>S. Chaurize</a:t>
            </a:r>
          </a:p>
          <a:p>
            <a:r>
              <a:rPr lang="en-GB"/>
              <a:t>F. Garcia </a:t>
            </a:r>
          </a:p>
          <a:p>
            <a:r>
              <a:rPr lang="en-GB"/>
              <a:t>K. Seiya </a:t>
            </a:r>
          </a:p>
          <a:p>
            <a:r>
              <a:rPr lang="en-GB"/>
              <a:t>T. Sullivan</a:t>
            </a:r>
          </a:p>
          <a:p>
            <a:r>
              <a:rPr lang="en-GB"/>
              <a:t>K. Triplett</a:t>
            </a:r>
          </a:p>
          <a:p>
            <a:r>
              <a:rPr lang="en-GB"/>
              <a:t>J. Reid</a:t>
            </a:r>
          </a:p>
          <a:p>
            <a:endParaRPr lang="en-US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081F26D9-E6D9-49A3-A36C-160E3930E251}"/>
              </a:ext>
            </a:extLst>
          </p:cNvPr>
          <p:cNvSpPr txBox="1">
            <a:spLocks/>
          </p:cNvSpPr>
          <p:nvPr/>
        </p:nvSpPr>
        <p:spPr>
          <a:xfrm>
            <a:off x="7230033" y="4905955"/>
            <a:ext cx="1880586" cy="2068299"/>
          </a:xfrm>
          <a:prstGeom prst="rect">
            <a:avLst/>
          </a:prstGeom>
        </p:spPr>
        <p:txBody>
          <a:bodyPr>
            <a:normAutofit fontScale="47500" lnSpcReduction="20000"/>
          </a:bodyPr>
          <a:lstStyle>
            <a:lvl1pPr marL="457200" indent="-4572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q"/>
              <a:defRPr sz="32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806450" indent="-3492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2800" kern="1200">
                <a:solidFill>
                  <a:srgbClr val="C0000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v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2000" kern="1200">
                <a:solidFill>
                  <a:srgbClr val="C0000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D. Johnson </a:t>
            </a:r>
          </a:p>
          <a:p>
            <a:r>
              <a:rPr lang="en-GB"/>
              <a:t>T. Johnson </a:t>
            </a:r>
          </a:p>
          <a:p>
            <a:r>
              <a:rPr lang="en-GB"/>
              <a:t>B. Hendrick, </a:t>
            </a:r>
          </a:p>
          <a:p>
            <a:r>
              <a:rPr lang="en-GB"/>
              <a:t>S. Bhat</a:t>
            </a:r>
          </a:p>
          <a:p>
            <a:r>
              <a:rPr lang="en-GB"/>
              <a:t>A. Waller</a:t>
            </a:r>
          </a:p>
          <a:p>
            <a:r>
              <a:rPr lang="en-GB"/>
              <a:t>C. Drennan </a:t>
            </a:r>
          </a:p>
          <a:p>
            <a:r>
              <a:rPr lang="en-GB"/>
              <a:t>N. Eddy </a:t>
            </a:r>
          </a:p>
          <a:p>
            <a:r>
              <a:rPr lang="en-GB"/>
              <a:t>V. Grzelak 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6CDD54-0CDF-45EC-A898-6EF41B61C905}"/>
              </a:ext>
            </a:extLst>
          </p:cNvPr>
          <p:cNvSpPr/>
          <p:nvPr/>
        </p:nvSpPr>
        <p:spPr>
          <a:xfrm>
            <a:off x="6379852" y="4570788"/>
            <a:ext cx="2061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Acknowledgements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5658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50DC43-CF65-4F4D-9B78-17868FFFF29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03/07/2019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7F8F9B-6A21-4122-A539-11A8B395A8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Chandra Bhat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A613D7-AEDE-4658-91B9-7AE538163C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D64833-0210-4999-B6BB-5BBCA76D12EA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71EDBC1-2EA3-40CE-8D41-82550D8324B1}"/>
              </a:ext>
            </a:extLst>
          </p:cNvPr>
          <p:cNvSpPr txBox="1">
            <a:spLocks/>
          </p:cNvSpPr>
          <p:nvPr/>
        </p:nvSpPr>
        <p:spPr>
          <a:xfrm>
            <a:off x="457200" y="57270"/>
            <a:ext cx="8229600" cy="6761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000CC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defRPr>
            </a:lvl1pPr>
          </a:lstStyle>
          <a:p>
            <a:r>
              <a:rPr lang="en-US" sz="2800"/>
              <a:t>What is going on during the Beam Capture?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D3D62E-1AEA-48F0-9C00-AC4D6F2009DA}"/>
              </a:ext>
            </a:extLst>
          </p:cNvPr>
          <p:cNvSpPr txBox="1"/>
          <p:nvPr/>
        </p:nvSpPr>
        <p:spPr>
          <a:xfrm>
            <a:off x="27952" y="836114"/>
            <a:ext cx="4312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Capture with Operational </a:t>
            </a:r>
            <a:r>
              <a:rPr lang="en-US" b="1" dirty="0" err="1">
                <a:solidFill>
                  <a:srgbClr val="C00000"/>
                </a:solidFill>
              </a:rPr>
              <a:t>Paraphase</a:t>
            </a:r>
            <a:r>
              <a:rPr lang="en-US" b="1" dirty="0">
                <a:solidFill>
                  <a:srgbClr val="C00000"/>
                </a:solidFill>
              </a:rPr>
              <a:t> Curve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A41CA1-B433-4322-B89E-816AEFE74971}"/>
              </a:ext>
            </a:extLst>
          </p:cNvPr>
          <p:cNvSpPr txBox="1"/>
          <p:nvPr/>
        </p:nvSpPr>
        <p:spPr>
          <a:xfrm>
            <a:off x="4817202" y="849841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Capture with Adiabatic </a:t>
            </a:r>
            <a:r>
              <a:rPr lang="en-US" b="1" dirty="0" err="1">
                <a:solidFill>
                  <a:srgbClr val="C00000"/>
                </a:solidFill>
              </a:rPr>
              <a:t>Paraphase</a:t>
            </a:r>
            <a:r>
              <a:rPr lang="en-US" b="1" dirty="0">
                <a:solidFill>
                  <a:srgbClr val="C00000"/>
                </a:solidFill>
              </a:rPr>
              <a:t> Curve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6E84E3-6900-484A-A373-5215B60AEB99}"/>
              </a:ext>
            </a:extLst>
          </p:cNvPr>
          <p:cNvSpPr txBox="1"/>
          <p:nvPr/>
        </p:nvSpPr>
        <p:spPr>
          <a:xfrm>
            <a:off x="430868" y="4770876"/>
            <a:ext cx="84725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What was Expected?:</a:t>
            </a:r>
            <a:r>
              <a:rPr lang="en-US" dirty="0"/>
              <a:t> In an ideal situation beam capture in DC mode the RF phase should not slip relative to bunch centroid.</a:t>
            </a:r>
          </a:p>
          <a:p>
            <a:r>
              <a:rPr lang="en-US" b="1" dirty="0"/>
              <a:t>Observations:</a:t>
            </a:r>
            <a:r>
              <a:rPr lang="en-US" dirty="0"/>
              <a:t> We see two types of RF phase slip relative to the bunch centroid</a:t>
            </a:r>
          </a:p>
          <a:p>
            <a:pPr marL="1714500" indent="-285750">
              <a:buFont typeface="Courier New" panose="02070309020205020404" pitchFamily="49" charset="0"/>
              <a:buChar char="o"/>
            </a:pPr>
            <a:r>
              <a:rPr lang="en-US" dirty="0"/>
              <a:t>fast and</a:t>
            </a:r>
          </a:p>
          <a:p>
            <a:pPr marL="1714500" indent="-285750">
              <a:buFont typeface="Courier New" panose="02070309020205020404" pitchFamily="49" charset="0"/>
              <a:buChar char="o"/>
            </a:pPr>
            <a:r>
              <a:rPr lang="en-US" dirty="0"/>
              <a:t>slow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CAD070-D114-45D7-8780-CB7DB0FF67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76" y="1205446"/>
            <a:ext cx="3969474" cy="34024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96CA21-FA40-4411-83F3-8837137E08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995" y="1194442"/>
            <a:ext cx="3969475" cy="340240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32A8EBE-0867-4BFC-BDB2-FC8EBFF1A015}"/>
              </a:ext>
            </a:extLst>
          </p:cNvPr>
          <p:cNvSpPr txBox="1"/>
          <p:nvPr/>
        </p:nvSpPr>
        <p:spPr>
          <a:xfrm>
            <a:off x="853983" y="1157796"/>
            <a:ext cx="2899143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    FB-20190123-4BT-1E12-E17-DC-20RFst-4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D9B584-62CE-4571-9E73-1C1DF0F12FE9}"/>
              </a:ext>
            </a:extLst>
          </p:cNvPr>
          <p:cNvSpPr/>
          <p:nvPr/>
        </p:nvSpPr>
        <p:spPr>
          <a:xfrm>
            <a:off x="6223608" y="1157796"/>
            <a:ext cx="1397608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/>
              <a:t>FB-20181114-DC-6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24576C7-0958-49CE-86BC-0B91E667DB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0464" y="3402550"/>
            <a:ext cx="1855424" cy="118902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29FC245-56E5-46DD-BE11-78FC6EBE99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3151" y="3407821"/>
            <a:ext cx="1875974" cy="118902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B4B7F65-623E-4AA7-84BE-7798684EE93D}"/>
              </a:ext>
            </a:extLst>
          </p:cNvPr>
          <p:cNvSpPr txBox="1"/>
          <p:nvPr/>
        </p:nvSpPr>
        <p:spPr>
          <a:xfrm>
            <a:off x="2914650" y="4084591"/>
            <a:ext cx="461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Vrf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F8E69AF-8247-4832-837E-17D7FEB4E76D}"/>
              </a:ext>
            </a:extLst>
          </p:cNvPr>
          <p:cNvSpPr txBox="1"/>
          <p:nvPr/>
        </p:nvSpPr>
        <p:spPr>
          <a:xfrm>
            <a:off x="7534275" y="4047237"/>
            <a:ext cx="461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Vrf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8373EA7-E1A2-4775-80DA-D733C9C806FE}"/>
              </a:ext>
            </a:extLst>
          </p:cNvPr>
          <p:cNvSpPr txBox="1"/>
          <p:nvPr/>
        </p:nvSpPr>
        <p:spPr>
          <a:xfrm>
            <a:off x="3742825" y="5707977"/>
            <a:ext cx="2748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CC"/>
                </a:solidFill>
                <a:sym typeface="Wingdings" panose="05000000000000000000" pitchFamily="2" charset="2"/>
              </a:rPr>
              <a:t> How are these possible?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CE40EB-A85F-469F-A0C1-78F7EC66596E}"/>
              </a:ext>
            </a:extLst>
          </p:cNvPr>
          <p:cNvSpPr txBox="1"/>
          <p:nvPr/>
        </p:nvSpPr>
        <p:spPr>
          <a:xfrm>
            <a:off x="5560165" y="1507977"/>
            <a:ext cx="864147" cy="276999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No “NECK”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28E3CF-7884-4897-9C8D-B7ACE2A0A30B}"/>
              </a:ext>
            </a:extLst>
          </p:cNvPr>
          <p:cNvSpPr txBox="1"/>
          <p:nvPr/>
        </p:nvSpPr>
        <p:spPr>
          <a:xfrm>
            <a:off x="1901906" y="4350628"/>
            <a:ext cx="636713" cy="2462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dirty="0"/>
              <a:t>Time(ns)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32AED0E-60C1-4A78-9F35-6AA21E3BE7D7}"/>
              </a:ext>
            </a:extLst>
          </p:cNvPr>
          <p:cNvSpPr txBox="1"/>
          <p:nvPr/>
        </p:nvSpPr>
        <p:spPr>
          <a:xfrm>
            <a:off x="6567542" y="4344398"/>
            <a:ext cx="636713" cy="2462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dirty="0"/>
              <a:t>Time(ns)</a:t>
            </a:r>
          </a:p>
        </p:txBody>
      </p:sp>
    </p:spTree>
    <p:extLst>
      <p:ext uri="{BB962C8B-B14F-4D97-AF65-F5344CB8AC3E}">
        <p14:creationId xmlns:p14="http://schemas.microsoft.com/office/powerpoint/2010/main" val="26713149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C0005000-0958-4704-870B-98DEC9427E2E}"/>
              </a:ext>
            </a:extLst>
          </p:cNvPr>
          <p:cNvGrpSpPr/>
          <p:nvPr/>
        </p:nvGrpSpPr>
        <p:grpSpPr>
          <a:xfrm>
            <a:off x="4199630" y="569648"/>
            <a:ext cx="4316420" cy="5422987"/>
            <a:chOff x="4214515" y="574134"/>
            <a:chExt cx="4265287" cy="530788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D98DC36-2928-4D2E-B102-EC76180F3D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14515" y="574134"/>
              <a:ext cx="4265287" cy="5307882"/>
            </a:xfrm>
            <a:prstGeom prst="rect">
              <a:avLst/>
            </a:prstGeom>
          </p:spPr>
        </p:pic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37E6177-851D-42FD-B1B8-FA0D8C39C0A0}"/>
                </a:ext>
              </a:extLst>
            </p:cNvPr>
            <p:cNvSpPr/>
            <p:nvPr/>
          </p:nvSpPr>
          <p:spPr>
            <a:xfrm>
              <a:off x="5498171" y="1679532"/>
              <a:ext cx="267144" cy="533786"/>
            </a:xfrm>
            <a:prstGeom prst="ellipse">
              <a:avLst/>
            </a:prstGeom>
            <a:pattFill prst="lgConfetti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4FD088BF-6097-48B0-A556-6CD88812FE03}"/>
                </a:ext>
              </a:extLst>
            </p:cNvPr>
            <p:cNvSpPr/>
            <p:nvPr/>
          </p:nvSpPr>
          <p:spPr>
            <a:xfrm>
              <a:off x="5383427" y="4310080"/>
              <a:ext cx="267144" cy="533786"/>
            </a:xfrm>
            <a:prstGeom prst="ellipse">
              <a:avLst/>
            </a:prstGeom>
            <a:pattFill prst="lgConfetti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6ABB8BF-66A9-45D4-AF37-87EA67436C02}"/>
                </a:ext>
              </a:extLst>
            </p:cNvPr>
            <p:cNvSpPr/>
            <p:nvPr/>
          </p:nvSpPr>
          <p:spPr>
            <a:xfrm>
              <a:off x="7119254" y="1661788"/>
              <a:ext cx="267144" cy="533786"/>
            </a:xfrm>
            <a:prstGeom prst="ellipse">
              <a:avLst/>
            </a:prstGeom>
            <a:pattFill prst="lgConfetti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3A1E9FA-BA63-4C4B-8009-DB0AD7029A73}"/>
                </a:ext>
              </a:extLst>
            </p:cNvPr>
            <p:cNvSpPr/>
            <p:nvPr/>
          </p:nvSpPr>
          <p:spPr>
            <a:xfrm>
              <a:off x="7006088" y="4328847"/>
              <a:ext cx="267144" cy="533786"/>
            </a:xfrm>
            <a:prstGeom prst="ellipse">
              <a:avLst/>
            </a:prstGeom>
            <a:pattFill prst="lgConfetti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6F72BDE-2B9E-4795-9EB2-F8902F310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112" y="-7986"/>
            <a:ext cx="8105775" cy="646161"/>
          </a:xfrm>
        </p:spPr>
        <p:txBody>
          <a:bodyPr/>
          <a:lstStyle/>
          <a:p>
            <a:r>
              <a:rPr lang="en-US" sz="3200" dirty="0"/>
              <a:t>Possible Explanations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FEB177-1AEF-4583-9AD6-A4BA3457516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03/07/2019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EBFAD7-014C-49CA-B792-BDB7AC205B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Chandra Bhat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251C90-BD22-4AB2-BBC2-328CCD7DC9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D64833-0210-4999-B6BB-5BBCA76D12EA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49029F-FE0B-4E5A-960B-67C69D2FEA33}"/>
              </a:ext>
            </a:extLst>
          </p:cNvPr>
          <p:cNvSpPr/>
          <p:nvPr/>
        </p:nvSpPr>
        <p:spPr>
          <a:xfrm>
            <a:off x="3381836" y="4147483"/>
            <a:ext cx="167171" cy="1898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D7F04334-67C6-4C02-88F7-0A309C643C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583" y="755690"/>
            <a:ext cx="4258219" cy="248899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D1F51F8-4F96-46DC-9734-2A666BC846FF}"/>
              </a:ext>
            </a:extLst>
          </p:cNvPr>
          <p:cNvCxnSpPr>
            <a:cxnSpLocks/>
          </p:cNvCxnSpPr>
          <p:nvPr/>
        </p:nvCxnSpPr>
        <p:spPr>
          <a:xfrm>
            <a:off x="4757924" y="1960047"/>
            <a:ext cx="332152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88C81A7-49CB-4739-9763-043836EC04CA}"/>
              </a:ext>
            </a:extLst>
          </p:cNvPr>
          <p:cNvSpPr txBox="1"/>
          <p:nvPr/>
        </p:nvSpPr>
        <p:spPr>
          <a:xfrm>
            <a:off x="6015593" y="569769"/>
            <a:ext cx="857489" cy="36798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/>
              <a:t>Va</a:t>
            </a:r>
            <a:r>
              <a:rPr lang="en-US" dirty="0"/>
              <a:t>=</a:t>
            </a:r>
            <a:r>
              <a:rPr lang="en-US" dirty="0" err="1"/>
              <a:t>Vb</a:t>
            </a:r>
            <a:endParaRPr lang="en-US" dirty="0"/>
          </a:p>
        </p:txBody>
      </p:sp>
      <p:pic>
        <p:nvPicPr>
          <p:cNvPr id="21" name="Picture 20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B26C52AC-36BA-452B-9689-5935D1EEE3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288" y="3432883"/>
            <a:ext cx="4261590" cy="244913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252B56C-10D4-4FEF-9CFE-CE5431E619DE}"/>
              </a:ext>
            </a:extLst>
          </p:cNvPr>
          <p:cNvCxnSpPr>
            <a:cxnSpLocks/>
          </p:cNvCxnSpPr>
          <p:nvPr/>
        </p:nvCxnSpPr>
        <p:spPr>
          <a:xfrm>
            <a:off x="6426200" y="1041400"/>
            <a:ext cx="0" cy="173419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1E4AB46-314C-4C6D-87E6-1EC242876BAD}"/>
              </a:ext>
            </a:extLst>
          </p:cNvPr>
          <p:cNvGrpSpPr/>
          <p:nvPr/>
        </p:nvGrpSpPr>
        <p:grpSpPr>
          <a:xfrm>
            <a:off x="240576" y="3322101"/>
            <a:ext cx="7794495" cy="2409034"/>
            <a:chOff x="240576" y="3322101"/>
            <a:chExt cx="7794495" cy="240903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E2B5B84-E504-41AD-AA21-8371BD308697}"/>
                </a:ext>
              </a:extLst>
            </p:cNvPr>
            <p:cNvGrpSpPr/>
            <p:nvPr/>
          </p:nvGrpSpPr>
          <p:grpSpPr>
            <a:xfrm>
              <a:off x="240576" y="3322101"/>
              <a:ext cx="7794495" cy="2409034"/>
              <a:chOff x="240576" y="3322101"/>
              <a:chExt cx="7794495" cy="2409034"/>
            </a:xfrm>
          </p:grpSpPr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81C6596A-AE78-4AC6-9444-1B5BD337C3C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26775" y="4624346"/>
                <a:ext cx="3308296" cy="14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ACD5F9D-FFB5-43AE-A909-8A1B05B04485}"/>
                  </a:ext>
                </a:extLst>
              </p:cNvPr>
              <p:cNvSpPr txBox="1"/>
              <p:nvPr/>
            </p:nvSpPr>
            <p:spPr>
              <a:xfrm>
                <a:off x="5599771" y="3322101"/>
                <a:ext cx="1622673" cy="298988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 err="1"/>
                  <a:t>Va</a:t>
                </a:r>
                <a:r>
                  <a:rPr lang="en-US" sz="1350" dirty="0" err="1">
                    <a:sym typeface="Symbol" panose="05050102010706020507" pitchFamily="18" charset="2"/>
                  </a:rPr>
                  <a:t></a:t>
                </a:r>
                <a:r>
                  <a:rPr lang="en-US" sz="1350" dirty="0" err="1"/>
                  <a:t>Vb</a:t>
                </a:r>
                <a:r>
                  <a:rPr lang="en-US" sz="1350" dirty="0"/>
                  <a:t>;  </a:t>
                </a:r>
                <a:r>
                  <a:rPr lang="en-US" sz="1350" dirty="0" err="1"/>
                  <a:t>Vb</a:t>
                </a:r>
                <a:r>
                  <a:rPr lang="en-US" sz="1350" dirty="0"/>
                  <a:t>/</a:t>
                </a:r>
                <a:r>
                  <a:rPr lang="en-US" sz="1350" dirty="0" err="1"/>
                  <a:t>Va</a:t>
                </a:r>
                <a:r>
                  <a:rPr lang="en-US" sz="1350" dirty="0"/>
                  <a:t>=0.90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4F3DAB8-DD11-4EDC-92DE-475A6902E591}"/>
                  </a:ext>
                </a:extLst>
              </p:cNvPr>
              <p:cNvSpPr txBox="1"/>
              <p:nvPr/>
            </p:nvSpPr>
            <p:spPr>
              <a:xfrm>
                <a:off x="240576" y="3422811"/>
                <a:ext cx="3778974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US" dirty="0"/>
                  <a:t>If </a:t>
                </a:r>
                <a:r>
                  <a:rPr lang="en-US" dirty="0" err="1"/>
                  <a:t>Va</a:t>
                </a:r>
                <a:r>
                  <a:rPr lang="en-US" dirty="0"/>
                  <a:t>=</a:t>
                </a:r>
                <a:r>
                  <a:rPr lang="en-US" dirty="0" err="1"/>
                  <a:t>Vb</a:t>
                </a:r>
                <a:r>
                  <a:rPr lang="en-US" dirty="0"/>
                  <a:t> and |</a:t>
                </a:r>
                <a:r>
                  <a:rPr lang="en-US" dirty="0">
                    <a:sym typeface="Symbol" panose="05050102010706020507" pitchFamily="18" charset="2"/>
                  </a:rPr>
                  <a:t>(start)| &gt;90 deg</a:t>
                </a:r>
                <a:r>
                  <a:rPr lang="en-US" dirty="0"/>
                  <a:t> then RF phase slips by 180 deg.</a:t>
                </a:r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US" dirty="0"/>
                  <a:t>If </a:t>
                </a:r>
                <a:r>
                  <a:rPr lang="en-US" dirty="0" err="1"/>
                  <a:t>Va</a:t>
                </a:r>
                <a:r>
                  <a:rPr lang="en-US" dirty="0" err="1">
                    <a:sym typeface="Symbol" panose="05050102010706020507" pitchFamily="18" charset="2"/>
                  </a:rPr>
                  <a:t>Vb</a:t>
                </a:r>
                <a:r>
                  <a:rPr lang="en-US" dirty="0">
                    <a:sym typeface="Symbol" panose="05050102010706020507" pitchFamily="18" charset="2"/>
                  </a:rPr>
                  <a:t> </a:t>
                </a:r>
                <a:r>
                  <a:rPr lang="en-US" dirty="0"/>
                  <a:t>|</a:t>
                </a:r>
                <a:r>
                  <a:rPr lang="en-US" dirty="0">
                    <a:sym typeface="Symbol" panose="05050102010706020507" pitchFamily="18" charset="2"/>
                  </a:rPr>
                  <a:t>(start)|=90 deg</a:t>
                </a:r>
                <a:r>
                  <a:rPr lang="en-US" dirty="0"/>
                  <a:t>  then the RF phase slips slowly by 90 deg and occurs till the end of the capture.</a:t>
                </a:r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US" dirty="0"/>
                  <a:t>If </a:t>
                </a:r>
                <a:r>
                  <a:rPr lang="en-US" dirty="0" err="1"/>
                  <a:t>Va</a:t>
                </a:r>
                <a:r>
                  <a:rPr lang="en-US" dirty="0" err="1">
                    <a:sym typeface="Symbol" panose="05050102010706020507" pitchFamily="18" charset="2"/>
                  </a:rPr>
                  <a:t>Vb</a:t>
                </a:r>
                <a:r>
                  <a:rPr lang="en-US" dirty="0">
                    <a:sym typeface="Symbol" panose="05050102010706020507" pitchFamily="18" charset="2"/>
                  </a:rPr>
                  <a:t> </a:t>
                </a:r>
                <a:r>
                  <a:rPr lang="en-US" dirty="0"/>
                  <a:t>|</a:t>
                </a:r>
                <a:r>
                  <a:rPr lang="en-US" dirty="0">
                    <a:sym typeface="Symbol" panose="05050102010706020507" pitchFamily="18" charset="2"/>
                  </a:rPr>
                  <a:t>(start)|&gt;90 deg</a:t>
                </a:r>
                <a:r>
                  <a:rPr lang="en-US" dirty="0"/>
                  <a:t>  then both of these slips happens.</a:t>
                </a:r>
              </a:p>
            </p:txBody>
          </p:sp>
        </p:grp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609124B-99A8-4F20-AEEF-92BBBD7239EB}"/>
                </a:ext>
              </a:extLst>
            </p:cNvPr>
            <p:cNvCxnSpPr>
              <a:cxnSpLocks/>
            </p:cNvCxnSpPr>
            <p:nvPr/>
          </p:nvCxnSpPr>
          <p:spPr>
            <a:xfrm>
              <a:off x="6362700" y="3769947"/>
              <a:ext cx="0" cy="1734198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B6372002-0936-4ADC-A762-461D0225065E}"/>
              </a:ext>
            </a:extLst>
          </p:cNvPr>
          <p:cNvSpPr txBox="1"/>
          <p:nvPr/>
        </p:nvSpPr>
        <p:spPr>
          <a:xfrm>
            <a:off x="7500636" y="875910"/>
            <a:ext cx="1532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CC"/>
                </a:solidFill>
              </a:rPr>
              <a:t>Flipping Phase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6D45A11-5B74-47F8-B700-174C4EF10F52}"/>
              </a:ext>
            </a:extLst>
          </p:cNvPr>
          <p:cNvSpPr txBox="1"/>
          <p:nvPr/>
        </p:nvSpPr>
        <p:spPr>
          <a:xfrm>
            <a:off x="7533803" y="3052294"/>
            <a:ext cx="15327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dirty="0">
              <a:solidFill>
                <a:srgbClr val="0000CC"/>
              </a:solidFill>
            </a:endParaRPr>
          </a:p>
          <a:p>
            <a:pPr algn="ctr"/>
            <a:r>
              <a:rPr lang="en-US" dirty="0">
                <a:solidFill>
                  <a:srgbClr val="0000CC"/>
                </a:solidFill>
              </a:rPr>
              <a:t>Slipping Phase</a:t>
            </a:r>
          </a:p>
          <a:p>
            <a:pPr algn="ctr"/>
            <a:r>
              <a:rPr lang="en-US" dirty="0">
                <a:solidFill>
                  <a:srgbClr val="0000CC"/>
                </a:solidFill>
              </a:rPr>
              <a:t>&amp;</a:t>
            </a:r>
          </a:p>
          <a:p>
            <a:pPr algn="ctr"/>
            <a:r>
              <a:rPr lang="en-US" dirty="0">
                <a:solidFill>
                  <a:srgbClr val="0000CC"/>
                </a:solidFill>
              </a:rPr>
              <a:t>Plipping Phase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233537C-25DE-48F4-986A-D434E3E30E05}"/>
              </a:ext>
            </a:extLst>
          </p:cNvPr>
          <p:cNvSpPr txBox="1"/>
          <p:nvPr/>
        </p:nvSpPr>
        <p:spPr>
          <a:xfrm>
            <a:off x="627950" y="5928191"/>
            <a:ext cx="7865166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This undesirable feature has a consequence during early part of the beam capture</a:t>
            </a:r>
          </a:p>
        </p:txBody>
      </p:sp>
    </p:spTree>
    <p:extLst>
      <p:ext uri="{BB962C8B-B14F-4D97-AF65-F5344CB8AC3E}">
        <p14:creationId xmlns:p14="http://schemas.microsoft.com/office/powerpoint/2010/main" val="373416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4" grpId="0"/>
      <p:bldP spid="35" grpId="0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685EC-5937-4986-ADE9-757E7FC74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17024"/>
            <a:ext cx="8229600" cy="797375"/>
          </a:xfrm>
        </p:spPr>
        <p:txBody>
          <a:bodyPr/>
          <a:lstStyle/>
          <a:p>
            <a:r>
              <a:rPr lang="en-US" sz="3200" dirty="0"/>
              <a:t>Simulations for </a:t>
            </a:r>
            <a:r>
              <a:rPr lang="en-US" sz="3200" dirty="0" err="1"/>
              <a:t>Va</a:t>
            </a:r>
            <a:r>
              <a:rPr lang="en-US" sz="3200" dirty="0"/>
              <a:t>=</a:t>
            </a:r>
            <a:r>
              <a:rPr lang="en-US" sz="3200" dirty="0" err="1"/>
              <a:t>Vb</a:t>
            </a:r>
            <a:r>
              <a:rPr lang="en-US" sz="3200" dirty="0"/>
              <a:t> and </a:t>
            </a:r>
            <a:r>
              <a:rPr lang="en-US" sz="3200" dirty="0" err="1"/>
              <a:t>Va#Vb</a:t>
            </a:r>
            <a:endParaRPr lang="en-US" sz="32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406BC5-A74E-4D77-899D-7A1A999F981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03/07/2019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13D871-ECF6-4DAA-80AD-B478F31319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Chandra Bhat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FBD83B-314A-47CA-99BD-C0A0D053E5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D64833-0210-4999-B6BB-5BBCA76D12EA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9645CC-6F8C-4719-B147-AD2430362C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69" y="1010608"/>
            <a:ext cx="4208580" cy="26392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D32D44-7FD1-4476-9888-1F528A0C8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11" y="3706881"/>
            <a:ext cx="4208580" cy="26392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7241C8-C00A-4265-B8D6-2318513FCE7C}"/>
              </a:ext>
            </a:extLst>
          </p:cNvPr>
          <p:cNvSpPr txBox="1"/>
          <p:nvPr/>
        </p:nvSpPr>
        <p:spPr>
          <a:xfrm>
            <a:off x="2005003" y="1105879"/>
            <a:ext cx="1013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FF00"/>
                </a:solidFill>
              </a:rPr>
              <a:t>Va</a:t>
            </a:r>
            <a:r>
              <a:rPr lang="en-US" b="1" dirty="0">
                <a:solidFill>
                  <a:srgbClr val="FFFF00"/>
                </a:solidFill>
              </a:rPr>
              <a:t>/</a:t>
            </a:r>
            <a:r>
              <a:rPr lang="en-US" b="1" dirty="0" err="1">
                <a:solidFill>
                  <a:srgbClr val="FFFF00"/>
                </a:solidFill>
              </a:rPr>
              <a:t>Vb</a:t>
            </a:r>
            <a:r>
              <a:rPr lang="en-US" b="1" dirty="0">
                <a:solidFill>
                  <a:srgbClr val="FFFF00"/>
                </a:solidFill>
              </a:rPr>
              <a:t>=1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27849A-9E91-4D7C-BCBA-48C2B9954034}"/>
              </a:ext>
            </a:extLst>
          </p:cNvPr>
          <p:cNvSpPr txBox="1"/>
          <p:nvPr/>
        </p:nvSpPr>
        <p:spPr>
          <a:xfrm>
            <a:off x="1991316" y="3802152"/>
            <a:ext cx="1308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FF00"/>
                </a:solidFill>
              </a:rPr>
              <a:t>Va</a:t>
            </a:r>
            <a:r>
              <a:rPr lang="en-US" b="1" dirty="0">
                <a:solidFill>
                  <a:srgbClr val="FFFF00"/>
                </a:solidFill>
              </a:rPr>
              <a:t>/</a:t>
            </a:r>
            <a:r>
              <a:rPr lang="en-US" b="1" dirty="0" err="1">
                <a:solidFill>
                  <a:srgbClr val="FFFF00"/>
                </a:solidFill>
              </a:rPr>
              <a:t>Vb</a:t>
            </a:r>
            <a:r>
              <a:rPr lang="en-US" b="1" dirty="0">
                <a:solidFill>
                  <a:srgbClr val="FFFF00"/>
                </a:solidFill>
              </a:rPr>
              <a:t>=0.96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1247B7-424D-46DA-8272-DB11EDBA0038}"/>
              </a:ext>
            </a:extLst>
          </p:cNvPr>
          <p:cNvSpPr txBox="1"/>
          <p:nvPr/>
        </p:nvSpPr>
        <p:spPr>
          <a:xfrm>
            <a:off x="3843221" y="3570715"/>
            <a:ext cx="1328689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Beam acceleration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49A1D72-B8E5-4F98-86C8-BC0F8C9D9B5B}"/>
              </a:ext>
            </a:extLst>
          </p:cNvPr>
          <p:cNvSpPr/>
          <p:nvPr/>
        </p:nvSpPr>
        <p:spPr>
          <a:xfrm rot="11943699">
            <a:off x="4198511" y="4155488"/>
            <a:ext cx="240222" cy="790775"/>
          </a:xfrm>
          <a:custGeom>
            <a:avLst/>
            <a:gdLst>
              <a:gd name="connsiteX0" fmla="*/ 19050 w 285750"/>
              <a:gd name="connsiteY0" fmla="*/ 1828800 h 1828800"/>
              <a:gd name="connsiteX1" fmla="*/ 0 w 285750"/>
              <a:gd name="connsiteY1" fmla="*/ 200025 h 1828800"/>
              <a:gd name="connsiteX2" fmla="*/ 285750 w 285750"/>
              <a:gd name="connsiteY2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750" h="1828800">
                <a:moveTo>
                  <a:pt x="19050" y="1828800"/>
                </a:moveTo>
                <a:lnTo>
                  <a:pt x="0" y="200025"/>
                </a:lnTo>
                <a:lnTo>
                  <a:pt x="285750" y="0"/>
                </a:ln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E5B56B-D6FB-4B7F-B6B4-84124521D864}"/>
              </a:ext>
            </a:extLst>
          </p:cNvPr>
          <p:cNvSpPr txBox="1"/>
          <p:nvPr/>
        </p:nvSpPr>
        <p:spPr>
          <a:xfrm>
            <a:off x="5299131" y="1677889"/>
            <a:ext cx="384486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Currently working on </a:t>
            </a:r>
          </a:p>
          <a:p>
            <a:pPr marL="342900" indent="-342900">
              <a:buAutoNum type="arabicPeriod"/>
            </a:pPr>
            <a:r>
              <a:rPr lang="en-US" sz="2400" dirty="0"/>
              <a:t>Better phase control</a:t>
            </a:r>
          </a:p>
          <a:p>
            <a:pPr marL="342900" indent="-342900">
              <a:buAutoNum type="arabicPeriod"/>
            </a:pPr>
            <a:r>
              <a:rPr lang="en-US" sz="2400" dirty="0"/>
              <a:t>Digital system to control amplitudes</a:t>
            </a:r>
          </a:p>
          <a:p>
            <a:pPr marL="342900" indent="-342900">
              <a:buAutoNum type="arabicPeriod"/>
            </a:pPr>
            <a:r>
              <a:rPr lang="en-US" sz="2400" dirty="0"/>
              <a:t>Try to go for much earlier injection to finish beam capture by </a:t>
            </a:r>
            <a:r>
              <a:rPr lang="en-US" sz="2400" dirty="0" err="1"/>
              <a:t>Bmin</a:t>
            </a:r>
            <a:endParaRPr lang="en-US" sz="2400" dirty="0"/>
          </a:p>
          <a:p>
            <a:pPr marL="342900" indent="-342900">
              <a:buAutoNum type="arabicPeriod"/>
            </a:pPr>
            <a:r>
              <a:rPr lang="en-US" sz="2400" dirty="0"/>
              <a:t>Snap bunch rotation</a:t>
            </a:r>
          </a:p>
          <a:p>
            <a:pPr marL="342900" indent="-342900">
              <a:buAutoNum type="arabicPeriod"/>
            </a:pPr>
            <a:r>
              <a:rPr lang="en-US" sz="2400" dirty="0"/>
              <a:t>Add 2-harmonic RF system at injection and extraction.</a:t>
            </a:r>
          </a:p>
        </p:txBody>
      </p:sp>
    </p:spTree>
    <p:extLst>
      <p:ext uri="{BB962C8B-B14F-4D97-AF65-F5344CB8AC3E}">
        <p14:creationId xmlns:p14="http://schemas.microsoft.com/office/powerpoint/2010/main" val="2351336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9F10A-00F9-4D05-B2D4-FBE5DC8D1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822" y="165351"/>
            <a:ext cx="8229600" cy="1143000"/>
          </a:xfrm>
        </p:spPr>
        <p:txBody>
          <a:bodyPr/>
          <a:lstStyle/>
          <a:p>
            <a:r>
              <a:rPr lang="en-US" sz="2800" dirty="0"/>
              <a:t>Fermilab, </a:t>
            </a:r>
            <a:br>
              <a:rPr lang="en-US" sz="2800" dirty="0"/>
            </a:br>
            <a:r>
              <a:rPr lang="en-US" sz="2800" dirty="0"/>
              <a:t>US Premier Particle Physics Laboratory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D992F5-E3B6-480D-8C6A-41A8C7EC14F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03/07/2019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FFC7E7-FD80-4FE1-B4F8-E6E0AC325E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Chandra Bhat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1CCC53-9927-477F-BAD7-28A63B11C5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D64833-0210-4999-B6BB-5BBCA76D12EA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41EDC2-6700-4FAB-87AA-F5ACCC1630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514" y="1073394"/>
            <a:ext cx="6844057" cy="52226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EA0609-B0CD-45F2-BD5E-4A6AA23A6571}"/>
              </a:ext>
            </a:extLst>
          </p:cNvPr>
          <p:cNvSpPr txBox="1">
            <a:spLocks noChangeAspect="1"/>
          </p:cNvSpPr>
          <p:nvPr/>
        </p:nvSpPr>
        <p:spPr>
          <a:xfrm>
            <a:off x="4266030" y="2454408"/>
            <a:ext cx="24025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</a:rPr>
              <a:t>Aerial </a:t>
            </a:r>
          </a:p>
          <a:p>
            <a:pPr algn="ctr"/>
            <a:r>
              <a:rPr lang="en-US" sz="3600" dirty="0">
                <a:solidFill>
                  <a:srgbClr val="FFFF00"/>
                </a:solidFill>
              </a:rPr>
              <a:t>view of  Fermilab</a:t>
            </a:r>
          </a:p>
          <a:p>
            <a:pPr algn="ctr"/>
            <a:r>
              <a:rPr lang="en-US" sz="3600" dirty="0">
                <a:solidFill>
                  <a:srgbClr val="FFFF00"/>
                </a:solidFill>
              </a:rPr>
              <a:t>Site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69ACDAE-0ABB-4094-BA0B-67217F6E4A76}"/>
              </a:ext>
            </a:extLst>
          </p:cNvPr>
          <p:cNvGrpSpPr>
            <a:grpSpLocks noChangeAspect="1"/>
          </p:cNvGrpSpPr>
          <p:nvPr/>
        </p:nvGrpSpPr>
        <p:grpSpPr>
          <a:xfrm>
            <a:off x="694618" y="1236150"/>
            <a:ext cx="3855746" cy="3518652"/>
            <a:chOff x="706709" y="1245679"/>
            <a:chExt cx="4101861" cy="374324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C2B9182-BB53-41A8-BE94-9A2AFAE351A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04738" y="1245679"/>
              <a:ext cx="3903832" cy="3743249"/>
              <a:chOff x="860115" y="820041"/>
              <a:chExt cx="3963350" cy="3800323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46495F7F-E2FA-4798-AC66-24FB9596F183}"/>
                  </a:ext>
                </a:extLst>
              </p:cNvPr>
              <p:cNvCxnSpPr/>
              <p:nvPr/>
            </p:nvCxnSpPr>
            <p:spPr>
              <a:xfrm>
                <a:off x="1922277" y="1304369"/>
                <a:ext cx="1310275" cy="3033861"/>
              </a:xfrm>
              <a:prstGeom prst="line">
                <a:avLst/>
              </a:prstGeom>
              <a:ln w="28575">
                <a:solidFill>
                  <a:srgbClr val="CCFF33"/>
                </a:solidFill>
                <a:headEnd type="triangle" w="lg" len="lg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Freeform 11">
                <a:extLst>
                  <a:ext uri="{FF2B5EF4-FFF2-40B4-BE49-F238E27FC236}">
                    <a16:creationId xmlns:a16="http://schemas.microsoft.com/office/drawing/2014/main" id="{35E3E8BA-6EF8-4BAF-9F07-6EC421891135}"/>
                  </a:ext>
                </a:extLst>
              </p:cNvPr>
              <p:cNvSpPr/>
              <p:nvPr/>
            </p:nvSpPr>
            <p:spPr>
              <a:xfrm>
                <a:off x="2142121" y="2157369"/>
                <a:ext cx="1049496" cy="1178657"/>
              </a:xfrm>
              <a:custGeom>
                <a:avLst/>
                <a:gdLst>
                  <a:gd name="connsiteX0" fmla="*/ 1049154 w 1054176"/>
                  <a:gd name="connsiteY0" fmla="*/ 0 h 1292215"/>
                  <a:gd name="connsiteX1" fmla="*/ 991402 w 1054176"/>
                  <a:gd name="connsiteY1" fmla="*/ 885524 h 1292215"/>
                  <a:gd name="connsiteX2" fmla="*/ 606391 w 1054176"/>
                  <a:gd name="connsiteY2" fmla="*/ 1174282 h 1292215"/>
                  <a:gd name="connsiteX3" fmla="*/ 336884 w 1054176"/>
                  <a:gd name="connsiteY3" fmla="*/ 1289785 h 1292215"/>
                  <a:gd name="connsiteX4" fmla="*/ 0 w 1054176"/>
                  <a:gd name="connsiteY4" fmla="*/ 1241659 h 1292215"/>
                  <a:gd name="connsiteX0" fmla="*/ 1049154 w 1052768"/>
                  <a:gd name="connsiteY0" fmla="*/ 0 h 1292330"/>
                  <a:gd name="connsiteX1" fmla="*/ 991402 w 1052768"/>
                  <a:gd name="connsiteY1" fmla="*/ 885524 h 1292330"/>
                  <a:gd name="connsiteX2" fmla="*/ 654518 w 1052768"/>
                  <a:gd name="connsiteY2" fmla="*/ 1241658 h 1292330"/>
                  <a:gd name="connsiteX3" fmla="*/ 336884 w 1052768"/>
                  <a:gd name="connsiteY3" fmla="*/ 1289785 h 1292330"/>
                  <a:gd name="connsiteX4" fmla="*/ 0 w 1052768"/>
                  <a:gd name="connsiteY4" fmla="*/ 1241659 h 1292330"/>
                  <a:gd name="connsiteX0" fmla="*/ 1049154 w 1061636"/>
                  <a:gd name="connsiteY0" fmla="*/ 0 h 1292330"/>
                  <a:gd name="connsiteX1" fmla="*/ 1058779 w 1061636"/>
                  <a:gd name="connsiteY1" fmla="*/ 394635 h 1292330"/>
                  <a:gd name="connsiteX2" fmla="*/ 991402 w 1061636"/>
                  <a:gd name="connsiteY2" fmla="*/ 885524 h 1292330"/>
                  <a:gd name="connsiteX3" fmla="*/ 654518 w 1061636"/>
                  <a:gd name="connsiteY3" fmla="*/ 1241658 h 1292330"/>
                  <a:gd name="connsiteX4" fmla="*/ 336884 w 1061636"/>
                  <a:gd name="connsiteY4" fmla="*/ 1289785 h 1292330"/>
                  <a:gd name="connsiteX5" fmla="*/ 0 w 1061636"/>
                  <a:gd name="connsiteY5" fmla="*/ 1241659 h 1292330"/>
                  <a:gd name="connsiteX0" fmla="*/ 1049154 w 1126915"/>
                  <a:gd name="connsiteY0" fmla="*/ 0 h 1292330"/>
                  <a:gd name="connsiteX1" fmla="*/ 1126156 w 1126915"/>
                  <a:gd name="connsiteY1" fmla="*/ 413885 h 1292330"/>
                  <a:gd name="connsiteX2" fmla="*/ 991402 w 1126915"/>
                  <a:gd name="connsiteY2" fmla="*/ 885524 h 1292330"/>
                  <a:gd name="connsiteX3" fmla="*/ 654518 w 1126915"/>
                  <a:gd name="connsiteY3" fmla="*/ 1241658 h 1292330"/>
                  <a:gd name="connsiteX4" fmla="*/ 336884 w 1126915"/>
                  <a:gd name="connsiteY4" fmla="*/ 1289785 h 1292330"/>
                  <a:gd name="connsiteX5" fmla="*/ 0 w 1126915"/>
                  <a:gd name="connsiteY5" fmla="*/ 1241659 h 1292330"/>
                  <a:gd name="connsiteX0" fmla="*/ 1049154 w 1126915"/>
                  <a:gd name="connsiteY0" fmla="*/ 0 h 1290100"/>
                  <a:gd name="connsiteX1" fmla="*/ 1126156 w 1126915"/>
                  <a:gd name="connsiteY1" fmla="*/ 413885 h 1290100"/>
                  <a:gd name="connsiteX2" fmla="*/ 991402 w 1126915"/>
                  <a:gd name="connsiteY2" fmla="*/ 885524 h 1290100"/>
                  <a:gd name="connsiteX3" fmla="*/ 654518 w 1126915"/>
                  <a:gd name="connsiteY3" fmla="*/ 1222407 h 1290100"/>
                  <a:gd name="connsiteX4" fmla="*/ 336884 w 1126915"/>
                  <a:gd name="connsiteY4" fmla="*/ 1289785 h 1290100"/>
                  <a:gd name="connsiteX5" fmla="*/ 0 w 1126915"/>
                  <a:gd name="connsiteY5" fmla="*/ 1241659 h 129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26915" h="1290100">
                    <a:moveTo>
                      <a:pt x="1049154" y="0"/>
                    </a:moveTo>
                    <a:cubicBezTo>
                      <a:pt x="1050758" y="65772"/>
                      <a:pt x="1135781" y="266298"/>
                      <a:pt x="1126156" y="413885"/>
                    </a:cubicBezTo>
                    <a:cubicBezTo>
                      <a:pt x="1116531" y="561472"/>
                      <a:pt x="1070008" y="750770"/>
                      <a:pt x="991402" y="885524"/>
                    </a:cubicBezTo>
                    <a:cubicBezTo>
                      <a:pt x="912796" y="1020278"/>
                      <a:pt x="763604" y="1155030"/>
                      <a:pt x="654518" y="1222407"/>
                    </a:cubicBezTo>
                    <a:cubicBezTo>
                      <a:pt x="545432" y="1289784"/>
                      <a:pt x="445970" y="1286576"/>
                      <a:pt x="336884" y="1289785"/>
                    </a:cubicBezTo>
                    <a:cubicBezTo>
                      <a:pt x="227798" y="1292994"/>
                      <a:pt x="117909" y="1271336"/>
                      <a:pt x="0" y="1241659"/>
                    </a:cubicBezTo>
                  </a:path>
                </a:pathLst>
              </a:custGeom>
              <a:noFill/>
              <a:ln>
                <a:solidFill>
                  <a:srgbClr val="CCFF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90E1E602-C443-470A-83ED-DCAF145A30F6}"/>
                  </a:ext>
                </a:extLst>
              </p:cNvPr>
              <p:cNvCxnSpPr/>
              <p:nvPr/>
            </p:nvCxnSpPr>
            <p:spPr>
              <a:xfrm flipH="1">
                <a:off x="3451577" y="1135819"/>
                <a:ext cx="835941" cy="1187738"/>
              </a:xfrm>
              <a:prstGeom prst="line">
                <a:avLst/>
              </a:prstGeom>
              <a:ln w="28575">
                <a:solidFill>
                  <a:srgbClr val="CCFF33"/>
                </a:solidFill>
                <a:headEnd type="triangle" w="lg" len="lg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Freeform 13">
                <a:extLst>
                  <a:ext uri="{FF2B5EF4-FFF2-40B4-BE49-F238E27FC236}">
                    <a16:creationId xmlns:a16="http://schemas.microsoft.com/office/drawing/2014/main" id="{108B24E8-7DD3-48E4-97EE-91A3970DC67E}"/>
                  </a:ext>
                </a:extLst>
              </p:cNvPr>
              <p:cNvSpPr/>
              <p:nvPr/>
            </p:nvSpPr>
            <p:spPr>
              <a:xfrm rot="21444244">
                <a:off x="2056322" y="2166072"/>
                <a:ext cx="297035" cy="1178368"/>
              </a:xfrm>
              <a:custGeom>
                <a:avLst/>
                <a:gdLst>
                  <a:gd name="connsiteX0" fmla="*/ 325120 w 325120"/>
                  <a:gd name="connsiteY0" fmla="*/ 924025 h 924025"/>
                  <a:gd name="connsiteX1" fmla="*/ 113364 w 325120"/>
                  <a:gd name="connsiteY1" fmla="*/ 808522 h 924025"/>
                  <a:gd name="connsiteX2" fmla="*/ 7486 w 325120"/>
                  <a:gd name="connsiteY2" fmla="*/ 539015 h 924025"/>
                  <a:gd name="connsiteX3" fmla="*/ 17111 w 325120"/>
                  <a:gd name="connsiteY3" fmla="*/ 0 h 924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5120" h="924025">
                    <a:moveTo>
                      <a:pt x="325120" y="924025"/>
                    </a:moveTo>
                    <a:cubicBezTo>
                      <a:pt x="245711" y="898357"/>
                      <a:pt x="166303" y="872690"/>
                      <a:pt x="113364" y="808522"/>
                    </a:cubicBezTo>
                    <a:cubicBezTo>
                      <a:pt x="60425" y="744354"/>
                      <a:pt x="23528" y="673769"/>
                      <a:pt x="7486" y="539015"/>
                    </a:cubicBezTo>
                    <a:cubicBezTo>
                      <a:pt x="-8556" y="404261"/>
                      <a:pt x="4277" y="202130"/>
                      <a:pt x="17111" y="0"/>
                    </a:cubicBezTo>
                  </a:path>
                </a:pathLst>
              </a:custGeom>
              <a:noFill/>
              <a:ln>
                <a:solidFill>
                  <a:srgbClr val="CCFF33"/>
                </a:solidFill>
                <a:headEnd type="none" w="lg" len="lg"/>
                <a:tailEnd type="triangle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965B1F3E-CB9C-4550-8D41-C1E4C62E1A29}"/>
                  </a:ext>
                </a:extLst>
              </p:cNvPr>
              <p:cNvCxnSpPr/>
              <p:nvPr/>
            </p:nvCxnSpPr>
            <p:spPr>
              <a:xfrm flipV="1">
                <a:off x="3308705" y="4243367"/>
                <a:ext cx="0" cy="376997"/>
              </a:xfrm>
              <a:prstGeom prst="line">
                <a:avLst/>
              </a:prstGeom>
              <a:ln w="28575">
                <a:solidFill>
                  <a:srgbClr val="CCFF33"/>
                </a:solidFill>
                <a:headEnd type="none" w="lg" len="lg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Freeform 15">
                <a:extLst>
                  <a:ext uri="{FF2B5EF4-FFF2-40B4-BE49-F238E27FC236}">
                    <a16:creationId xmlns:a16="http://schemas.microsoft.com/office/drawing/2014/main" id="{5781944F-CD1A-4B1C-9AAA-04BC24073E2C}"/>
                  </a:ext>
                </a:extLst>
              </p:cNvPr>
              <p:cNvSpPr/>
              <p:nvPr/>
            </p:nvSpPr>
            <p:spPr>
              <a:xfrm>
                <a:off x="3126017" y="2315656"/>
                <a:ext cx="322628" cy="1934635"/>
              </a:xfrm>
              <a:custGeom>
                <a:avLst/>
                <a:gdLst>
                  <a:gd name="connsiteX0" fmla="*/ 161133 w 353638"/>
                  <a:gd name="connsiteY0" fmla="*/ 2107932 h 2107932"/>
                  <a:gd name="connsiteX1" fmla="*/ 26379 w 353638"/>
                  <a:gd name="connsiteY1" fmla="*/ 1482290 h 2107932"/>
                  <a:gd name="connsiteX2" fmla="*/ 7129 w 353638"/>
                  <a:gd name="connsiteY2" fmla="*/ 1029903 h 2107932"/>
                  <a:gd name="connsiteX3" fmla="*/ 113007 w 353638"/>
                  <a:gd name="connsiteY3" fmla="*/ 433137 h 2107932"/>
                  <a:gd name="connsiteX4" fmla="*/ 353638 w 353638"/>
                  <a:gd name="connsiteY4" fmla="*/ 0 h 2107932"/>
                  <a:gd name="connsiteX0" fmla="*/ 170383 w 362888"/>
                  <a:gd name="connsiteY0" fmla="*/ 2107932 h 2107932"/>
                  <a:gd name="connsiteX1" fmla="*/ 16379 w 362888"/>
                  <a:gd name="connsiteY1" fmla="*/ 1491915 h 2107932"/>
                  <a:gd name="connsiteX2" fmla="*/ 16379 w 362888"/>
                  <a:gd name="connsiteY2" fmla="*/ 1029903 h 2107932"/>
                  <a:gd name="connsiteX3" fmla="*/ 122257 w 362888"/>
                  <a:gd name="connsiteY3" fmla="*/ 433137 h 2107932"/>
                  <a:gd name="connsiteX4" fmla="*/ 362888 w 362888"/>
                  <a:gd name="connsiteY4" fmla="*/ 0 h 2107932"/>
                  <a:gd name="connsiteX0" fmla="*/ 190203 w 382708"/>
                  <a:gd name="connsiteY0" fmla="*/ 2107932 h 2107932"/>
                  <a:gd name="connsiteX1" fmla="*/ 36199 w 382708"/>
                  <a:gd name="connsiteY1" fmla="*/ 1491915 h 2107932"/>
                  <a:gd name="connsiteX2" fmla="*/ 7324 w 382708"/>
                  <a:gd name="connsiteY2" fmla="*/ 991402 h 2107932"/>
                  <a:gd name="connsiteX3" fmla="*/ 142077 w 382708"/>
                  <a:gd name="connsiteY3" fmla="*/ 433137 h 2107932"/>
                  <a:gd name="connsiteX4" fmla="*/ 382708 w 382708"/>
                  <a:gd name="connsiteY4" fmla="*/ 0 h 2107932"/>
                  <a:gd name="connsiteX0" fmla="*/ 189503 w 382008"/>
                  <a:gd name="connsiteY0" fmla="*/ 2107932 h 2107932"/>
                  <a:gd name="connsiteX1" fmla="*/ 35499 w 382008"/>
                  <a:gd name="connsiteY1" fmla="*/ 1491915 h 2107932"/>
                  <a:gd name="connsiteX2" fmla="*/ 6624 w 382008"/>
                  <a:gd name="connsiteY2" fmla="*/ 991402 h 2107932"/>
                  <a:gd name="connsiteX3" fmla="*/ 131752 w 382008"/>
                  <a:gd name="connsiteY3" fmla="*/ 433137 h 2107932"/>
                  <a:gd name="connsiteX4" fmla="*/ 382008 w 382008"/>
                  <a:gd name="connsiteY4" fmla="*/ 0 h 2107932"/>
                  <a:gd name="connsiteX0" fmla="*/ 189503 w 353133"/>
                  <a:gd name="connsiteY0" fmla="*/ 2117557 h 2117557"/>
                  <a:gd name="connsiteX1" fmla="*/ 35499 w 353133"/>
                  <a:gd name="connsiteY1" fmla="*/ 1501540 h 2117557"/>
                  <a:gd name="connsiteX2" fmla="*/ 6624 w 353133"/>
                  <a:gd name="connsiteY2" fmla="*/ 1001027 h 2117557"/>
                  <a:gd name="connsiteX3" fmla="*/ 131752 w 353133"/>
                  <a:gd name="connsiteY3" fmla="*/ 442762 h 2117557"/>
                  <a:gd name="connsiteX4" fmla="*/ 353133 w 353133"/>
                  <a:gd name="connsiteY4" fmla="*/ 0 h 2117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3133" h="2117557">
                    <a:moveTo>
                      <a:pt x="189503" y="2117557"/>
                    </a:moveTo>
                    <a:cubicBezTo>
                      <a:pt x="134959" y="1894571"/>
                      <a:pt x="65979" y="1687628"/>
                      <a:pt x="35499" y="1501540"/>
                    </a:cubicBezTo>
                    <a:cubicBezTo>
                      <a:pt x="5019" y="1315452"/>
                      <a:pt x="-9418" y="1177490"/>
                      <a:pt x="6624" y="1001027"/>
                    </a:cubicBezTo>
                    <a:cubicBezTo>
                      <a:pt x="22666" y="824564"/>
                      <a:pt x="74000" y="609600"/>
                      <a:pt x="131752" y="442762"/>
                    </a:cubicBezTo>
                    <a:cubicBezTo>
                      <a:pt x="189504" y="275924"/>
                      <a:pt x="261693" y="130743"/>
                      <a:pt x="353133" y="0"/>
                    </a:cubicBezTo>
                  </a:path>
                </a:pathLst>
              </a:custGeom>
              <a:noFill/>
              <a:ln w="28575">
                <a:solidFill>
                  <a:srgbClr val="CCFF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2AFC6E49-20A2-43AE-B79C-C9B5DA168DB1}"/>
                  </a:ext>
                </a:extLst>
              </p:cNvPr>
              <p:cNvCxnSpPr/>
              <p:nvPr/>
            </p:nvCxnSpPr>
            <p:spPr>
              <a:xfrm>
                <a:off x="2872492" y="2919681"/>
                <a:ext cx="343865" cy="1004434"/>
              </a:xfrm>
              <a:prstGeom prst="line">
                <a:avLst/>
              </a:prstGeom>
              <a:ln w="28575">
                <a:solidFill>
                  <a:srgbClr val="CCFF33"/>
                </a:solidFill>
                <a:headEnd type="triangle" w="lg" len="lg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131B4CA-2EF9-4B3C-A52C-57FB02328051}"/>
                  </a:ext>
                </a:extLst>
              </p:cNvPr>
              <p:cNvSpPr txBox="1"/>
              <p:nvPr/>
            </p:nvSpPr>
            <p:spPr>
              <a:xfrm>
                <a:off x="860115" y="2140854"/>
                <a:ext cx="1100301" cy="523220"/>
              </a:xfrm>
              <a:prstGeom prst="rect">
                <a:avLst/>
              </a:prstGeom>
              <a:solidFill>
                <a:srgbClr val="FFFF00">
                  <a:alpha val="49000"/>
                </a:srgb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 err="1">
                    <a:solidFill>
                      <a:schemeClr val="bg1"/>
                    </a:solidFill>
                  </a:rPr>
                  <a:t>MiniBooNE</a:t>
                </a:r>
                <a:endParaRPr lang="en-US" sz="1400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1400" dirty="0" err="1">
                    <a:solidFill>
                      <a:schemeClr val="bg1"/>
                    </a:solidFill>
                  </a:rPr>
                  <a:t>MicroBooNE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3750381-DE6B-4F34-8A5D-536D8F737C14}"/>
                  </a:ext>
                </a:extLst>
              </p:cNvPr>
              <p:cNvSpPr txBox="1"/>
              <p:nvPr/>
            </p:nvSpPr>
            <p:spPr>
              <a:xfrm>
                <a:off x="958638" y="820041"/>
                <a:ext cx="881684" cy="968655"/>
              </a:xfrm>
              <a:prstGeom prst="rect">
                <a:avLst/>
              </a:prstGeom>
              <a:solidFill>
                <a:srgbClr val="FFFF00">
                  <a:alpha val="49000"/>
                </a:srgb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 err="1">
                    <a:solidFill>
                      <a:schemeClr val="bg1"/>
                    </a:solidFill>
                  </a:rPr>
                  <a:t>NuMI</a:t>
                </a:r>
                <a:r>
                  <a:rPr lang="en-US" sz="1400" dirty="0">
                    <a:solidFill>
                      <a:schemeClr val="bg1"/>
                    </a:solidFill>
                  </a:rPr>
                  <a:t>:</a:t>
                </a:r>
              </a:p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MINOS+</a:t>
                </a:r>
              </a:p>
              <a:p>
                <a:pPr algn="ctr"/>
                <a:r>
                  <a:rPr lang="en-US" sz="1400" dirty="0" err="1">
                    <a:solidFill>
                      <a:schemeClr val="bg1"/>
                    </a:solidFill>
                  </a:rPr>
                  <a:t>MINERvA</a:t>
                </a:r>
                <a:endParaRPr lang="en-US" sz="1400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1400" dirty="0" err="1">
                    <a:solidFill>
                      <a:schemeClr val="bg1"/>
                    </a:solidFill>
                  </a:rPr>
                  <a:t>NOvA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11435E5-5822-43C7-99BE-60A632E52099}"/>
                  </a:ext>
                </a:extLst>
              </p:cNvPr>
              <p:cNvSpPr txBox="1"/>
              <p:nvPr/>
            </p:nvSpPr>
            <p:spPr>
              <a:xfrm>
                <a:off x="2315562" y="1760858"/>
                <a:ext cx="680597" cy="749927"/>
              </a:xfrm>
              <a:prstGeom prst="rect">
                <a:avLst/>
              </a:prstGeom>
              <a:solidFill>
                <a:srgbClr val="FFFF00">
                  <a:alpha val="49000"/>
                </a:srgb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Muon:</a:t>
                </a:r>
              </a:p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g-2</a:t>
                </a:r>
              </a:p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Mu2e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61393B1-D145-44C4-BF3C-BA4B15902F1B}"/>
                  </a:ext>
                </a:extLst>
              </p:cNvPr>
              <p:cNvSpPr txBox="1"/>
              <p:nvPr/>
            </p:nvSpPr>
            <p:spPr>
              <a:xfrm rot="18326733">
                <a:off x="3819815" y="1353541"/>
                <a:ext cx="1162970" cy="844331"/>
              </a:xfrm>
              <a:prstGeom prst="rect">
                <a:avLst/>
              </a:prstGeom>
              <a:solidFill>
                <a:srgbClr val="FFFF00">
                  <a:alpha val="4900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1400" dirty="0">
                    <a:solidFill>
                      <a:schemeClr val="bg1"/>
                    </a:solidFill>
                  </a:rPr>
                  <a:t>MIPP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en-US" sz="1400" dirty="0">
                    <a:solidFill>
                      <a:schemeClr val="bg1"/>
                    </a:solidFill>
                  </a:rPr>
                  <a:t>Test Beam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en-US" sz="1400" dirty="0" err="1">
                    <a:solidFill>
                      <a:schemeClr val="bg1"/>
                    </a:solidFill>
                  </a:rPr>
                  <a:t>SeaQuest</a:t>
                </a:r>
                <a:endParaRPr lang="en-US" sz="1400" dirty="0">
                  <a:solidFill>
                    <a:schemeClr val="bg1"/>
                  </a:solidFill>
                </a:endParaRPr>
              </a:p>
              <a:p>
                <a:pPr algn="ctr">
                  <a:lnSpc>
                    <a:spcPct val="80000"/>
                  </a:lnSpc>
                </a:pPr>
                <a:r>
                  <a:rPr lang="en-US" sz="1400" dirty="0">
                    <a:solidFill>
                      <a:schemeClr val="bg1"/>
                    </a:solidFill>
                  </a:rPr>
                  <a:t>M-Center</a:t>
                </a:r>
              </a:p>
            </p:txBody>
          </p:sp>
        </p:grp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AAF7786-91F0-4EF9-AAD6-BB194AFAB8B8}"/>
                </a:ext>
              </a:extLst>
            </p:cNvPr>
            <p:cNvCxnSpPr/>
            <p:nvPr/>
          </p:nvCxnSpPr>
          <p:spPr>
            <a:xfrm>
              <a:off x="706709" y="3113958"/>
              <a:ext cx="1611807" cy="614895"/>
            </a:xfrm>
            <a:prstGeom prst="line">
              <a:avLst/>
            </a:prstGeom>
            <a:ln w="28575">
              <a:solidFill>
                <a:srgbClr val="CC9900"/>
              </a:solidFill>
              <a:headEnd type="triangle" w="lg" len="lg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CCDB62C-7280-4A5B-BC18-D57B5842297D}"/>
                </a:ext>
              </a:extLst>
            </p:cNvPr>
            <p:cNvSpPr txBox="1"/>
            <p:nvPr/>
          </p:nvSpPr>
          <p:spPr>
            <a:xfrm rot="1217189">
              <a:off x="799981" y="3303768"/>
              <a:ext cx="554960" cy="307777"/>
            </a:xfrm>
            <a:prstGeom prst="rect">
              <a:avLst/>
            </a:prstGeom>
            <a:solidFill>
              <a:srgbClr val="FFFF00">
                <a:alpha val="49000"/>
              </a:srgb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FF99"/>
                  </a:solidFill>
                </a:rPr>
                <a:t>LBNF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9F2D3CE-7D9B-4322-9D79-ED723F34743B}"/>
              </a:ext>
            </a:extLst>
          </p:cNvPr>
          <p:cNvGrpSpPr>
            <a:grpSpLocks noChangeAspect="1"/>
          </p:cNvGrpSpPr>
          <p:nvPr/>
        </p:nvGrpSpPr>
        <p:grpSpPr>
          <a:xfrm>
            <a:off x="861829" y="1080191"/>
            <a:ext cx="7876741" cy="5258889"/>
            <a:chOff x="892057" y="1073394"/>
            <a:chExt cx="8379519" cy="5594563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A484E51-2D59-456F-B89B-98B1D766C989}"/>
                </a:ext>
              </a:extLst>
            </p:cNvPr>
            <p:cNvGrpSpPr/>
            <p:nvPr/>
          </p:nvGrpSpPr>
          <p:grpSpPr>
            <a:xfrm>
              <a:off x="892057" y="1073394"/>
              <a:ext cx="8379519" cy="5594563"/>
              <a:chOff x="892057" y="1073394"/>
              <a:chExt cx="8379519" cy="5594563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D9640C42-53D3-4BB5-811C-7D08AFE6C04A}"/>
                  </a:ext>
                </a:extLst>
              </p:cNvPr>
              <p:cNvSpPr/>
              <p:nvPr/>
            </p:nvSpPr>
            <p:spPr>
              <a:xfrm>
                <a:off x="4969891" y="1073394"/>
                <a:ext cx="3185839" cy="559456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6A5BAC2A-D050-490A-9059-C3170D539BD8}"/>
                  </a:ext>
                </a:extLst>
              </p:cNvPr>
              <p:cNvGrpSpPr/>
              <p:nvPr/>
            </p:nvGrpSpPr>
            <p:grpSpPr>
              <a:xfrm>
                <a:off x="892057" y="1322725"/>
                <a:ext cx="8379519" cy="5306696"/>
                <a:chOff x="910345" y="1290754"/>
                <a:chExt cx="8379519" cy="5306696"/>
              </a:xfrm>
            </p:grpSpPr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2C2FC3E3-FD84-44DF-BCD2-F9E023C6396C}"/>
                    </a:ext>
                  </a:extLst>
                </p:cNvPr>
                <p:cNvGrpSpPr/>
                <p:nvPr/>
              </p:nvGrpSpPr>
              <p:grpSpPr>
                <a:xfrm>
                  <a:off x="910345" y="1413614"/>
                  <a:ext cx="8379519" cy="5183836"/>
                  <a:chOff x="910345" y="1413614"/>
                  <a:chExt cx="8379519" cy="5183836"/>
                </a:xfrm>
              </p:grpSpPr>
              <p:pic>
                <p:nvPicPr>
                  <p:cNvPr id="34" name="Picture 33">
                    <a:extLst>
                      <a:ext uri="{FF2B5EF4-FFF2-40B4-BE49-F238E27FC236}">
                        <a16:creationId xmlns:a16="http://schemas.microsoft.com/office/drawing/2014/main" id="{CAD3930C-B534-487B-A08C-DB00120A7C0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7001590" y="3497171"/>
                    <a:ext cx="2148616" cy="3100279"/>
                  </a:xfrm>
                  <a:prstGeom prst="rect">
                    <a:avLst/>
                  </a:prstGeom>
                </p:spPr>
              </p:pic>
              <p:pic>
                <p:nvPicPr>
                  <p:cNvPr id="35" name="Picture 34">
                    <a:extLst>
                      <a:ext uri="{FF2B5EF4-FFF2-40B4-BE49-F238E27FC236}">
                        <a16:creationId xmlns:a16="http://schemas.microsoft.com/office/drawing/2014/main" id="{F0929D53-B811-40D2-9FC8-D87CCA886A8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6889246" y="1413614"/>
                    <a:ext cx="2400618" cy="1804975"/>
                  </a:xfrm>
                  <a:prstGeom prst="rect">
                    <a:avLst/>
                  </a:prstGeom>
                </p:spPr>
              </p:pic>
              <p:grpSp>
                <p:nvGrpSpPr>
                  <p:cNvPr id="36" name="Group 35">
                    <a:extLst>
                      <a:ext uri="{FF2B5EF4-FFF2-40B4-BE49-F238E27FC236}">
                        <a16:creationId xmlns:a16="http://schemas.microsoft.com/office/drawing/2014/main" id="{F40616F1-C709-4445-AA92-954F596412B3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910345" y="2123958"/>
                    <a:ext cx="3707889" cy="4283771"/>
                    <a:chOff x="856429" y="1718084"/>
                    <a:chExt cx="3764428" cy="4349090"/>
                  </a:xfrm>
                </p:grpSpPr>
                <p:grpSp>
                  <p:nvGrpSpPr>
                    <p:cNvPr id="43" name="Group 42">
                      <a:extLst>
                        <a:ext uri="{FF2B5EF4-FFF2-40B4-BE49-F238E27FC236}">
                          <a16:creationId xmlns:a16="http://schemas.microsoft.com/office/drawing/2014/main" id="{026E97D4-BAF8-4D1A-9809-0465385F9B7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56429" y="1718084"/>
                      <a:ext cx="3196626" cy="4349090"/>
                      <a:chOff x="853393" y="1723987"/>
                      <a:chExt cx="3196626" cy="4349090"/>
                    </a:xfrm>
                  </p:grpSpPr>
                  <p:sp>
                    <p:nvSpPr>
                      <p:cNvPr id="45" name="Oval 44">
                        <a:extLst>
                          <a:ext uri="{FF2B5EF4-FFF2-40B4-BE49-F238E27FC236}">
                            <a16:creationId xmlns:a16="http://schemas.microsoft.com/office/drawing/2014/main" id="{DC55A94F-821E-43A5-AC48-28028440158B}"/>
                          </a:ext>
                        </a:extLst>
                      </p:cNvPr>
                      <p:cNvSpPr/>
                      <p:nvPr/>
                    </p:nvSpPr>
                    <p:spPr>
                      <a:xfrm rot="19857565">
                        <a:off x="853393" y="3203965"/>
                        <a:ext cx="2398482" cy="2869112"/>
                      </a:xfrm>
                      <a:prstGeom prst="ellipse">
                        <a:avLst/>
                      </a:prstGeom>
                      <a:noFill/>
                      <a:ln w="73025" cmpd="thickThin">
                        <a:solidFill>
                          <a:srgbClr val="CCFF33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46" name="Oval 45">
                        <a:extLst>
                          <a:ext uri="{FF2B5EF4-FFF2-40B4-BE49-F238E27FC236}">
                            <a16:creationId xmlns:a16="http://schemas.microsoft.com/office/drawing/2014/main" id="{F47699D7-9CC6-4558-B56A-0DC47CD3B851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090793" y="1946643"/>
                        <a:ext cx="288260" cy="301857"/>
                      </a:xfrm>
                      <a:prstGeom prst="ellipse">
                        <a:avLst/>
                      </a:prstGeom>
                      <a:noFill/>
                      <a:ln>
                        <a:solidFill>
                          <a:srgbClr val="CCFF33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cxnSp>
                    <p:nvCxnSpPr>
                      <p:cNvPr id="47" name="Straight Connector 46">
                        <a:extLst>
                          <a:ext uri="{FF2B5EF4-FFF2-40B4-BE49-F238E27FC236}">
                            <a16:creationId xmlns:a16="http://schemas.microsoft.com/office/drawing/2014/main" id="{A16A4F28-26AC-4936-A4F2-C31DF80E4793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3137968" y="1723987"/>
                        <a:ext cx="251481" cy="261541"/>
                      </a:xfrm>
                      <a:prstGeom prst="line">
                        <a:avLst/>
                      </a:prstGeom>
                      <a:ln w="28575">
                        <a:solidFill>
                          <a:srgbClr val="CCFF33"/>
                        </a:solidFill>
                        <a:headEnd type="none" w="lg" len="lg"/>
                        <a:tailEnd type="none" w="med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48" name="TextBox 47">
                        <a:extLst>
                          <a:ext uri="{FF2B5EF4-FFF2-40B4-BE49-F238E27FC236}">
                            <a16:creationId xmlns:a16="http://schemas.microsoft.com/office/drawing/2014/main" id="{33B0B315-D545-4C08-BA84-BFEB86FDC887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197261" y="3999715"/>
                        <a:ext cx="1903278" cy="120032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ctr"/>
                        <a:r>
                          <a:rPr lang="en-US" sz="2400" b="1" dirty="0">
                            <a:solidFill>
                              <a:srgbClr val="00FFFF"/>
                            </a:solidFill>
                          </a:rPr>
                          <a:t>Recycler</a:t>
                        </a:r>
                      </a:p>
                      <a:p>
                        <a:pPr algn="ctr"/>
                        <a:r>
                          <a:rPr lang="en-US" sz="2400" b="1" dirty="0">
                            <a:solidFill>
                              <a:srgbClr val="00FFFF"/>
                            </a:solidFill>
                          </a:rPr>
                          <a:t> &amp; </a:t>
                        </a:r>
                      </a:p>
                      <a:p>
                        <a:pPr algn="ctr"/>
                        <a:r>
                          <a:rPr lang="en-US" sz="2400" b="1" dirty="0">
                            <a:solidFill>
                              <a:srgbClr val="00FFFF"/>
                            </a:solidFill>
                          </a:rPr>
                          <a:t>Main Injector</a:t>
                        </a:r>
                      </a:p>
                    </p:txBody>
                  </p:sp>
                  <p:sp>
                    <p:nvSpPr>
                      <p:cNvPr id="49" name="TextBox 48">
                        <a:extLst>
                          <a:ext uri="{FF2B5EF4-FFF2-40B4-BE49-F238E27FC236}">
                            <a16:creationId xmlns:a16="http://schemas.microsoft.com/office/drawing/2014/main" id="{782AC7A3-2FBC-4097-8737-00ED32FBEC72}"/>
                          </a:ext>
                        </a:extLst>
                      </p:cNvPr>
                      <p:cNvSpPr txBox="1"/>
                      <p:nvPr/>
                    </p:nvSpPr>
                    <p:spPr>
                      <a:xfrm rot="18885977">
                        <a:off x="3231141" y="2459818"/>
                        <a:ext cx="1176092" cy="46166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ctr"/>
                        <a:r>
                          <a:rPr lang="en-US" sz="2400" b="1" dirty="0">
                            <a:solidFill>
                              <a:srgbClr val="00FFFF"/>
                            </a:solidFill>
                          </a:rPr>
                          <a:t>Booster</a:t>
                        </a:r>
                      </a:p>
                    </p:txBody>
                  </p:sp>
                  <p:cxnSp>
                    <p:nvCxnSpPr>
                      <p:cNvPr id="50" name="Straight Connector 49">
                        <a:extLst>
                          <a:ext uri="{FF2B5EF4-FFF2-40B4-BE49-F238E27FC236}">
                            <a16:creationId xmlns:a16="http://schemas.microsoft.com/office/drawing/2014/main" id="{C01876CE-B720-4660-8A85-47229F7CBE23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3357427" y="2208184"/>
                        <a:ext cx="408589" cy="384818"/>
                      </a:xfrm>
                      <a:prstGeom prst="line">
                        <a:avLst/>
                      </a:prstGeom>
                      <a:ln w="19050">
                        <a:solidFill>
                          <a:srgbClr val="00FFFF"/>
                        </a:solidFill>
                        <a:headEnd type="triangle" w="lg" len="lg"/>
                        <a:tailEnd type="none" w="med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44" name="TextBox 43">
                      <a:extLst>
                        <a:ext uri="{FF2B5EF4-FFF2-40B4-BE49-F238E27FC236}">
                          <a16:creationId xmlns:a16="http://schemas.microsoft.com/office/drawing/2014/main" id="{CA95DE5D-F73B-498B-B438-BDAEBAEDFFBC}"/>
                        </a:ext>
                      </a:extLst>
                    </p:cNvPr>
                    <p:cNvSpPr txBox="1"/>
                    <p:nvPr/>
                  </p:nvSpPr>
                  <p:spPr>
                    <a:xfrm rot="2619063">
                      <a:off x="3322873" y="4990314"/>
                      <a:ext cx="1297984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99CC"/>
                          </a:solidFill>
                        </a:rPr>
                        <a:t>Tevatron</a:t>
                      </a:r>
                    </a:p>
                  </p:txBody>
                </p:sp>
              </p:grpSp>
              <p:cxnSp>
                <p:nvCxnSpPr>
                  <p:cNvPr id="37" name="Straight Connector 36">
                    <a:extLst>
                      <a:ext uri="{FF2B5EF4-FFF2-40B4-BE49-F238E27FC236}">
                        <a16:creationId xmlns:a16="http://schemas.microsoft.com/office/drawing/2014/main" id="{A8754BB5-934A-45B1-B62D-40879AD841BB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6889248" y="4194810"/>
                    <a:ext cx="1400655" cy="311229"/>
                  </a:xfrm>
                  <a:prstGeom prst="line">
                    <a:avLst/>
                  </a:prstGeom>
                  <a:ln w="63500">
                    <a:solidFill>
                      <a:srgbClr val="CCFF33"/>
                    </a:solidFill>
                    <a:headEnd type="triangle" w="lg" len="lg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2EBD431C-E7B6-4726-B1B5-9A6592281C4A}"/>
                      </a:ext>
                    </a:extLst>
                  </p:cNvPr>
                  <p:cNvSpPr txBox="1"/>
                  <p:nvPr/>
                </p:nvSpPr>
                <p:spPr>
                  <a:xfrm>
                    <a:off x="5019915" y="3844320"/>
                    <a:ext cx="2058599" cy="132343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000" b="1" dirty="0">
                        <a:solidFill>
                          <a:srgbClr val="000000"/>
                        </a:solidFill>
                      </a:rPr>
                      <a:t>Recycler:</a:t>
                    </a:r>
                    <a:endParaRPr lang="en-US" sz="2000" dirty="0">
                      <a:solidFill>
                        <a:srgbClr val="000000"/>
                      </a:solidFill>
                    </a:endParaRPr>
                  </a:p>
                  <a:p>
                    <a:pPr algn="ctr"/>
                    <a:r>
                      <a:rPr lang="en-US" sz="2000" b="1" dirty="0">
                        <a:solidFill>
                          <a:srgbClr val="000000"/>
                        </a:solidFill>
                      </a:rPr>
                      <a:t>8 GeV Permanent</a:t>
                    </a:r>
                  </a:p>
                  <a:p>
                    <a:pPr algn="ctr"/>
                    <a:r>
                      <a:rPr lang="en-US" sz="2000" b="1" dirty="0">
                        <a:solidFill>
                          <a:srgbClr val="000000"/>
                        </a:solidFill>
                      </a:rPr>
                      <a:t>Magnet</a:t>
                    </a:r>
                    <a:r>
                      <a:rPr lang="en-US" sz="2000" dirty="0">
                        <a:solidFill>
                          <a:srgbClr val="000000"/>
                        </a:solidFill>
                      </a:rPr>
                      <a:t> </a:t>
                    </a:r>
                    <a:r>
                      <a:rPr lang="en-US" sz="2000" b="1" dirty="0">
                        <a:solidFill>
                          <a:srgbClr val="000000"/>
                        </a:solidFill>
                      </a:rPr>
                      <a:t>Storage Ring</a:t>
                    </a:r>
                    <a:endParaRPr lang="en-US" sz="2000" dirty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7272A6D2-043B-41B1-B505-69CDDD904C15}"/>
                      </a:ext>
                    </a:extLst>
                  </p:cNvPr>
                  <p:cNvSpPr txBox="1"/>
                  <p:nvPr/>
                </p:nvSpPr>
                <p:spPr>
                  <a:xfrm>
                    <a:off x="5102705" y="5556815"/>
                    <a:ext cx="2058599" cy="101566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000" b="1" dirty="0">
                        <a:solidFill>
                          <a:srgbClr val="0000CC"/>
                        </a:solidFill>
                      </a:rPr>
                      <a:t>Main Injector:</a:t>
                    </a:r>
                    <a:endParaRPr lang="en-US" sz="2000" dirty="0">
                      <a:solidFill>
                        <a:srgbClr val="0000CC"/>
                      </a:solidFill>
                    </a:endParaRPr>
                  </a:p>
                  <a:p>
                    <a:pPr algn="ctr"/>
                    <a:r>
                      <a:rPr lang="en-US" sz="2000" b="1" dirty="0">
                        <a:solidFill>
                          <a:srgbClr val="0000CC"/>
                        </a:solidFill>
                      </a:rPr>
                      <a:t>8 -120 GeV Accelerator</a:t>
                    </a:r>
                    <a:endParaRPr lang="en-US" sz="2000" dirty="0">
                      <a:solidFill>
                        <a:srgbClr val="0000CC"/>
                      </a:solidFill>
                    </a:endParaRPr>
                  </a:p>
                </p:txBody>
              </p:sp>
              <p:cxnSp>
                <p:nvCxnSpPr>
                  <p:cNvPr id="40" name="Straight Connector 39">
                    <a:extLst>
                      <a:ext uri="{FF2B5EF4-FFF2-40B4-BE49-F238E27FC236}">
                        <a16:creationId xmlns:a16="http://schemas.microsoft.com/office/drawing/2014/main" id="{E4F2C2D3-2724-4CD4-AE62-0D0922D2E6E4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6753123" y="5868939"/>
                    <a:ext cx="1452635" cy="195707"/>
                  </a:xfrm>
                  <a:prstGeom prst="line">
                    <a:avLst/>
                  </a:prstGeom>
                  <a:ln w="63500">
                    <a:solidFill>
                      <a:srgbClr val="0000CC"/>
                    </a:solidFill>
                    <a:headEnd type="triangle" w="lg" len="lg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6FF5DE00-822C-43E0-A3BF-146163D7EDB9}"/>
                      </a:ext>
                    </a:extLst>
                  </p:cNvPr>
                  <p:cNvSpPr txBox="1"/>
                  <p:nvPr/>
                </p:nvSpPr>
                <p:spPr>
                  <a:xfrm>
                    <a:off x="5164377" y="2050090"/>
                    <a:ext cx="1691738" cy="108049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000" b="1" dirty="0">
                        <a:solidFill>
                          <a:srgbClr val="008000"/>
                        </a:solidFill>
                      </a:rPr>
                      <a:t>Booster:</a:t>
                    </a:r>
                    <a:endParaRPr lang="en-US" sz="2000" dirty="0">
                      <a:solidFill>
                        <a:srgbClr val="008000"/>
                      </a:solidFill>
                    </a:endParaRPr>
                  </a:p>
                  <a:p>
                    <a:pPr algn="ctr"/>
                    <a:r>
                      <a:rPr lang="en-US" sz="2000" b="1" dirty="0">
                        <a:solidFill>
                          <a:srgbClr val="008000"/>
                        </a:solidFill>
                      </a:rPr>
                      <a:t>0.4-8 GeV Accelerator</a:t>
                    </a:r>
                    <a:endParaRPr lang="en-US" sz="2000" dirty="0">
                      <a:solidFill>
                        <a:srgbClr val="008000"/>
                      </a:solidFill>
                    </a:endParaRPr>
                  </a:p>
                </p:txBody>
              </p:sp>
              <p:cxnSp>
                <p:nvCxnSpPr>
                  <p:cNvPr id="42" name="Straight Connector 41">
                    <a:extLst>
                      <a:ext uri="{FF2B5EF4-FFF2-40B4-BE49-F238E27FC236}">
                        <a16:creationId xmlns:a16="http://schemas.microsoft.com/office/drawing/2014/main" id="{874D5160-BF0E-4C41-BFCA-8EA3589DD2AF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6525918" y="2421480"/>
                    <a:ext cx="920345" cy="179666"/>
                  </a:xfrm>
                  <a:prstGeom prst="line">
                    <a:avLst/>
                  </a:prstGeom>
                  <a:ln w="63500">
                    <a:solidFill>
                      <a:srgbClr val="00FFFF"/>
                    </a:solidFill>
                    <a:headEnd type="triangle" w="lg" len="lg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09635C97-53A0-4DAF-8A3A-D30531E54419}"/>
                    </a:ext>
                  </a:extLst>
                </p:cNvPr>
                <p:cNvSpPr txBox="1"/>
                <p:nvPr/>
              </p:nvSpPr>
              <p:spPr>
                <a:xfrm rot="18334269">
                  <a:off x="2567125" y="1531974"/>
                  <a:ext cx="94410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400" b="1" dirty="0">
                      <a:solidFill>
                        <a:srgbClr val="00FFFF"/>
                      </a:solidFill>
                    </a:rPr>
                    <a:t>LINAC</a:t>
                  </a:r>
                </a:p>
              </p:txBody>
            </p: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54648EF3-B7DA-489F-97AB-4A5A45489B69}"/>
                    </a:ext>
                  </a:extLst>
                </p:cNvPr>
                <p:cNvCxnSpPr/>
                <p:nvPr/>
              </p:nvCxnSpPr>
              <p:spPr>
                <a:xfrm flipH="1" flipV="1">
                  <a:off x="3023321" y="1997913"/>
                  <a:ext cx="266207" cy="224181"/>
                </a:xfrm>
                <a:prstGeom prst="line">
                  <a:avLst/>
                </a:prstGeom>
                <a:ln w="19050">
                  <a:solidFill>
                    <a:srgbClr val="00FFFF"/>
                  </a:solidFill>
                  <a:headEnd type="triangle" w="lg" len="lg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6" name="Freeform 23">
              <a:extLst>
                <a:ext uri="{FF2B5EF4-FFF2-40B4-BE49-F238E27FC236}">
                  <a16:creationId xmlns:a16="http://schemas.microsoft.com/office/drawing/2014/main" id="{6943115A-6968-4A73-A37E-083BD363FA3E}"/>
                </a:ext>
              </a:extLst>
            </p:cNvPr>
            <p:cNvSpPr/>
            <p:nvPr/>
          </p:nvSpPr>
          <p:spPr>
            <a:xfrm rot="286825">
              <a:off x="2558996" y="2828279"/>
              <a:ext cx="440674" cy="466381"/>
            </a:xfrm>
            <a:custGeom>
              <a:avLst/>
              <a:gdLst>
                <a:gd name="connsiteX0" fmla="*/ 33050 w 440674"/>
                <a:gd name="connsiteY0" fmla="*/ 128530 h 473725"/>
                <a:gd name="connsiteX1" fmla="*/ 323161 w 440674"/>
                <a:gd name="connsiteY1" fmla="*/ 0 h 473725"/>
                <a:gd name="connsiteX2" fmla="*/ 403952 w 440674"/>
                <a:gd name="connsiteY2" fmla="*/ 25706 h 473725"/>
                <a:gd name="connsiteX3" fmla="*/ 440674 w 440674"/>
                <a:gd name="connsiteY3" fmla="*/ 99152 h 473725"/>
                <a:gd name="connsiteX4" fmla="*/ 396607 w 440674"/>
                <a:gd name="connsiteY4" fmla="*/ 411296 h 473725"/>
                <a:gd name="connsiteX5" fmla="*/ 345195 w 440674"/>
                <a:gd name="connsiteY5" fmla="*/ 473725 h 473725"/>
                <a:gd name="connsiteX6" fmla="*/ 238698 w 440674"/>
                <a:gd name="connsiteY6" fmla="*/ 466381 h 473725"/>
                <a:gd name="connsiteX7" fmla="*/ 18361 w 440674"/>
                <a:gd name="connsiteY7" fmla="*/ 308472 h 473725"/>
                <a:gd name="connsiteX8" fmla="*/ 0 w 440674"/>
                <a:gd name="connsiteY8" fmla="*/ 216665 h 473725"/>
                <a:gd name="connsiteX9" fmla="*/ 33050 w 440674"/>
                <a:gd name="connsiteY9" fmla="*/ 128530 h 473725"/>
                <a:gd name="connsiteX0" fmla="*/ 33050 w 440674"/>
                <a:gd name="connsiteY0" fmla="*/ 113841 h 459036"/>
                <a:gd name="connsiteX1" fmla="*/ 297455 w 440674"/>
                <a:gd name="connsiteY1" fmla="*/ 0 h 459036"/>
                <a:gd name="connsiteX2" fmla="*/ 403952 w 440674"/>
                <a:gd name="connsiteY2" fmla="*/ 11017 h 459036"/>
                <a:gd name="connsiteX3" fmla="*/ 440674 w 440674"/>
                <a:gd name="connsiteY3" fmla="*/ 84463 h 459036"/>
                <a:gd name="connsiteX4" fmla="*/ 396607 w 440674"/>
                <a:gd name="connsiteY4" fmla="*/ 396607 h 459036"/>
                <a:gd name="connsiteX5" fmla="*/ 345195 w 440674"/>
                <a:gd name="connsiteY5" fmla="*/ 459036 h 459036"/>
                <a:gd name="connsiteX6" fmla="*/ 238698 w 440674"/>
                <a:gd name="connsiteY6" fmla="*/ 451692 h 459036"/>
                <a:gd name="connsiteX7" fmla="*/ 18361 w 440674"/>
                <a:gd name="connsiteY7" fmla="*/ 293783 h 459036"/>
                <a:gd name="connsiteX8" fmla="*/ 0 w 440674"/>
                <a:gd name="connsiteY8" fmla="*/ 201976 h 459036"/>
                <a:gd name="connsiteX9" fmla="*/ 33050 w 440674"/>
                <a:gd name="connsiteY9" fmla="*/ 113841 h 459036"/>
                <a:gd name="connsiteX0" fmla="*/ 33050 w 440674"/>
                <a:gd name="connsiteY0" fmla="*/ 121186 h 466381"/>
                <a:gd name="connsiteX1" fmla="*/ 308472 w 440674"/>
                <a:gd name="connsiteY1" fmla="*/ 0 h 466381"/>
                <a:gd name="connsiteX2" fmla="*/ 403952 w 440674"/>
                <a:gd name="connsiteY2" fmla="*/ 18362 h 466381"/>
                <a:gd name="connsiteX3" fmla="*/ 440674 w 440674"/>
                <a:gd name="connsiteY3" fmla="*/ 91808 h 466381"/>
                <a:gd name="connsiteX4" fmla="*/ 396607 w 440674"/>
                <a:gd name="connsiteY4" fmla="*/ 403952 h 466381"/>
                <a:gd name="connsiteX5" fmla="*/ 345195 w 440674"/>
                <a:gd name="connsiteY5" fmla="*/ 466381 h 466381"/>
                <a:gd name="connsiteX6" fmla="*/ 238698 w 440674"/>
                <a:gd name="connsiteY6" fmla="*/ 459037 h 466381"/>
                <a:gd name="connsiteX7" fmla="*/ 18361 w 440674"/>
                <a:gd name="connsiteY7" fmla="*/ 301128 h 466381"/>
                <a:gd name="connsiteX8" fmla="*/ 0 w 440674"/>
                <a:gd name="connsiteY8" fmla="*/ 209321 h 466381"/>
                <a:gd name="connsiteX9" fmla="*/ 33050 w 440674"/>
                <a:gd name="connsiteY9" fmla="*/ 121186 h 466381"/>
                <a:gd name="connsiteX0" fmla="*/ 33050 w 440674"/>
                <a:gd name="connsiteY0" fmla="*/ 121186 h 466381"/>
                <a:gd name="connsiteX1" fmla="*/ 308472 w 440674"/>
                <a:gd name="connsiteY1" fmla="*/ 0 h 466381"/>
                <a:gd name="connsiteX2" fmla="*/ 392935 w 440674"/>
                <a:gd name="connsiteY2" fmla="*/ 25707 h 466381"/>
                <a:gd name="connsiteX3" fmla="*/ 440674 w 440674"/>
                <a:gd name="connsiteY3" fmla="*/ 91808 h 466381"/>
                <a:gd name="connsiteX4" fmla="*/ 396607 w 440674"/>
                <a:gd name="connsiteY4" fmla="*/ 403952 h 466381"/>
                <a:gd name="connsiteX5" fmla="*/ 345195 w 440674"/>
                <a:gd name="connsiteY5" fmla="*/ 466381 h 466381"/>
                <a:gd name="connsiteX6" fmla="*/ 238698 w 440674"/>
                <a:gd name="connsiteY6" fmla="*/ 459037 h 466381"/>
                <a:gd name="connsiteX7" fmla="*/ 18361 w 440674"/>
                <a:gd name="connsiteY7" fmla="*/ 301128 h 466381"/>
                <a:gd name="connsiteX8" fmla="*/ 0 w 440674"/>
                <a:gd name="connsiteY8" fmla="*/ 209321 h 466381"/>
                <a:gd name="connsiteX9" fmla="*/ 33050 w 440674"/>
                <a:gd name="connsiteY9" fmla="*/ 121186 h 466381"/>
                <a:gd name="connsiteX0" fmla="*/ 33050 w 440674"/>
                <a:gd name="connsiteY0" fmla="*/ 121186 h 466381"/>
                <a:gd name="connsiteX1" fmla="*/ 308472 w 440674"/>
                <a:gd name="connsiteY1" fmla="*/ 0 h 466381"/>
                <a:gd name="connsiteX2" fmla="*/ 392935 w 440674"/>
                <a:gd name="connsiteY2" fmla="*/ 25707 h 466381"/>
                <a:gd name="connsiteX3" fmla="*/ 440674 w 440674"/>
                <a:gd name="connsiteY3" fmla="*/ 91808 h 466381"/>
                <a:gd name="connsiteX4" fmla="*/ 407624 w 440674"/>
                <a:gd name="connsiteY4" fmla="*/ 385590 h 466381"/>
                <a:gd name="connsiteX5" fmla="*/ 345195 w 440674"/>
                <a:gd name="connsiteY5" fmla="*/ 466381 h 466381"/>
                <a:gd name="connsiteX6" fmla="*/ 238698 w 440674"/>
                <a:gd name="connsiteY6" fmla="*/ 459037 h 466381"/>
                <a:gd name="connsiteX7" fmla="*/ 18361 w 440674"/>
                <a:gd name="connsiteY7" fmla="*/ 301128 h 466381"/>
                <a:gd name="connsiteX8" fmla="*/ 0 w 440674"/>
                <a:gd name="connsiteY8" fmla="*/ 209321 h 466381"/>
                <a:gd name="connsiteX9" fmla="*/ 33050 w 440674"/>
                <a:gd name="connsiteY9" fmla="*/ 121186 h 466381"/>
                <a:gd name="connsiteX0" fmla="*/ 33050 w 440674"/>
                <a:gd name="connsiteY0" fmla="*/ 121186 h 466381"/>
                <a:gd name="connsiteX1" fmla="*/ 308472 w 440674"/>
                <a:gd name="connsiteY1" fmla="*/ 0 h 466381"/>
                <a:gd name="connsiteX2" fmla="*/ 392935 w 440674"/>
                <a:gd name="connsiteY2" fmla="*/ 25707 h 466381"/>
                <a:gd name="connsiteX3" fmla="*/ 440674 w 440674"/>
                <a:gd name="connsiteY3" fmla="*/ 91808 h 466381"/>
                <a:gd name="connsiteX4" fmla="*/ 407624 w 440674"/>
                <a:gd name="connsiteY4" fmla="*/ 385590 h 466381"/>
                <a:gd name="connsiteX5" fmla="*/ 345195 w 440674"/>
                <a:gd name="connsiteY5" fmla="*/ 466381 h 466381"/>
                <a:gd name="connsiteX6" fmla="*/ 238698 w 440674"/>
                <a:gd name="connsiteY6" fmla="*/ 459037 h 466381"/>
                <a:gd name="connsiteX7" fmla="*/ 11016 w 440674"/>
                <a:gd name="connsiteY7" fmla="*/ 290112 h 466381"/>
                <a:gd name="connsiteX8" fmla="*/ 0 w 440674"/>
                <a:gd name="connsiteY8" fmla="*/ 209321 h 466381"/>
                <a:gd name="connsiteX9" fmla="*/ 33050 w 440674"/>
                <a:gd name="connsiteY9" fmla="*/ 121186 h 466381"/>
                <a:gd name="connsiteX0" fmla="*/ 33050 w 440674"/>
                <a:gd name="connsiteY0" fmla="*/ 128530 h 466381"/>
                <a:gd name="connsiteX1" fmla="*/ 308472 w 440674"/>
                <a:gd name="connsiteY1" fmla="*/ 0 h 466381"/>
                <a:gd name="connsiteX2" fmla="*/ 392935 w 440674"/>
                <a:gd name="connsiteY2" fmla="*/ 25707 h 466381"/>
                <a:gd name="connsiteX3" fmla="*/ 440674 w 440674"/>
                <a:gd name="connsiteY3" fmla="*/ 91808 h 466381"/>
                <a:gd name="connsiteX4" fmla="*/ 407624 w 440674"/>
                <a:gd name="connsiteY4" fmla="*/ 385590 h 466381"/>
                <a:gd name="connsiteX5" fmla="*/ 345195 w 440674"/>
                <a:gd name="connsiteY5" fmla="*/ 466381 h 466381"/>
                <a:gd name="connsiteX6" fmla="*/ 238698 w 440674"/>
                <a:gd name="connsiteY6" fmla="*/ 459037 h 466381"/>
                <a:gd name="connsiteX7" fmla="*/ 11016 w 440674"/>
                <a:gd name="connsiteY7" fmla="*/ 290112 h 466381"/>
                <a:gd name="connsiteX8" fmla="*/ 0 w 440674"/>
                <a:gd name="connsiteY8" fmla="*/ 209321 h 466381"/>
                <a:gd name="connsiteX9" fmla="*/ 33050 w 440674"/>
                <a:gd name="connsiteY9" fmla="*/ 128530 h 466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0674" h="466381">
                  <a:moveTo>
                    <a:pt x="33050" y="128530"/>
                  </a:moveTo>
                  <a:lnTo>
                    <a:pt x="308472" y="0"/>
                  </a:lnTo>
                  <a:lnTo>
                    <a:pt x="392935" y="25707"/>
                  </a:lnTo>
                  <a:lnTo>
                    <a:pt x="440674" y="91808"/>
                  </a:lnTo>
                  <a:lnTo>
                    <a:pt x="407624" y="385590"/>
                  </a:lnTo>
                  <a:lnTo>
                    <a:pt x="345195" y="466381"/>
                  </a:lnTo>
                  <a:lnTo>
                    <a:pt x="238698" y="459037"/>
                  </a:lnTo>
                  <a:lnTo>
                    <a:pt x="11016" y="290112"/>
                  </a:lnTo>
                  <a:lnTo>
                    <a:pt x="0" y="209321"/>
                  </a:lnTo>
                  <a:lnTo>
                    <a:pt x="33050" y="128530"/>
                  </a:lnTo>
                  <a:close/>
                </a:path>
              </a:pathLst>
            </a:custGeom>
            <a:noFill/>
            <a:ln>
              <a:solidFill>
                <a:srgbClr val="CC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A037426-D353-49AA-922D-4A84049CDC60}"/>
                </a:ext>
              </a:extLst>
            </p:cNvPr>
            <p:cNvSpPr txBox="1"/>
            <p:nvPr/>
          </p:nvSpPr>
          <p:spPr>
            <a:xfrm rot="18963835">
              <a:off x="3016556" y="3398515"/>
              <a:ext cx="1943674" cy="6906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2400" b="1" dirty="0">
                  <a:solidFill>
                    <a:srgbClr val="00FFFF"/>
                  </a:solidFill>
                </a:rPr>
                <a:t>Accumulator/</a:t>
              </a:r>
            </a:p>
            <a:p>
              <a:pPr algn="ctr">
                <a:lnSpc>
                  <a:spcPct val="80000"/>
                </a:lnSpc>
              </a:pPr>
              <a:r>
                <a:rPr lang="en-US" sz="2400" b="1" dirty="0">
                  <a:solidFill>
                    <a:srgbClr val="00FF99"/>
                  </a:solidFill>
                </a:rPr>
                <a:t>(Muon-ring)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889171F-4822-485A-87CB-3EC3C163D521}"/>
                </a:ext>
              </a:extLst>
            </p:cNvPr>
            <p:cNvCxnSpPr/>
            <p:nvPr/>
          </p:nvCxnSpPr>
          <p:spPr>
            <a:xfrm>
              <a:off x="2959477" y="3089451"/>
              <a:ext cx="650498" cy="639214"/>
            </a:xfrm>
            <a:prstGeom prst="line">
              <a:avLst/>
            </a:prstGeom>
            <a:ln w="19050">
              <a:solidFill>
                <a:srgbClr val="00FFFF"/>
              </a:solidFill>
              <a:headEnd type="triangle" w="lg" len="lg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55096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9A6147-8983-448E-855C-34C9B1283A2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03/07/2019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E3A36B-3DAA-4CDC-B34E-112E818A55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Chandra Bhat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9914FB-5039-42E3-9662-D29E78DF3D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D64833-0210-4999-B6BB-5BBCA76D12EA}" type="slidenum">
              <a:rPr lang="en-US" smtClean="0"/>
              <a:pPr/>
              <a:t>3</a:t>
            </a:fld>
            <a:endParaRPr lang="en-US"/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25EEB46D-5E8A-44B7-B952-819E8F265C03}"/>
              </a:ext>
            </a:extLst>
          </p:cNvPr>
          <p:cNvGrpSpPr/>
          <p:nvPr/>
        </p:nvGrpSpPr>
        <p:grpSpPr>
          <a:xfrm>
            <a:off x="76918" y="894523"/>
            <a:ext cx="7694942" cy="5524500"/>
            <a:chOff x="98031" y="892175"/>
            <a:chExt cx="7694942" cy="5524500"/>
          </a:xfrm>
        </p:grpSpPr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CD14B6FC-AEF7-4D8A-90A2-3FA75599BF14}"/>
                </a:ext>
              </a:extLst>
            </p:cNvPr>
            <p:cNvGrpSpPr/>
            <p:nvPr/>
          </p:nvGrpSpPr>
          <p:grpSpPr>
            <a:xfrm>
              <a:off x="98031" y="892175"/>
              <a:ext cx="7694942" cy="5524500"/>
              <a:chOff x="98031" y="892175"/>
              <a:chExt cx="7694942" cy="5524500"/>
            </a:xfrm>
          </p:grpSpPr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588FB530-8B3B-43DF-95BF-D5646AE8CABC}"/>
                  </a:ext>
                </a:extLst>
              </p:cNvPr>
              <p:cNvGrpSpPr/>
              <p:nvPr/>
            </p:nvGrpSpPr>
            <p:grpSpPr>
              <a:xfrm>
                <a:off x="513784" y="892175"/>
                <a:ext cx="6010275" cy="5524500"/>
                <a:chOff x="513784" y="892175"/>
                <a:chExt cx="6010275" cy="5524500"/>
              </a:xfrm>
            </p:grpSpPr>
            <p:grpSp>
              <p:nvGrpSpPr>
                <p:cNvPr id="110" name="Group 109">
                  <a:extLst>
                    <a:ext uri="{FF2B5EF4-FFF2-40B4-BE49-F238E27FC236}">
                      <a16:creationId xmlns:a16="http://schemas.microsoft.com/office/drawing/2014/main" id="{642197AE-D3B7-4E74-BF09-1F56C1A4FD31}"/>
                    </a:ext>
                  </a:extLst>
                </p:cNvPr>
                <p:cNvGrpSpPr/>
                <p:nvPr/>
              </p:nvGrpSpPr>
              <p:grpSpPr>
                <a:xfrm>
                  <a:off x="513784" y="892175"/>
                  <a:ext cx="6010275" cy="5524500"/>
                  <a:chOff x="513784" y="892175"/>
                  <a:chExt cx="6010275" cy="5524500"/>
                </a:xfrm>
              </p:grpSpPr>
              <p:pic>
                <p:nvPicPr>
                  <p:cNvPr id="112" name="Picture 111">
                    <a:extLst>
                      <a:ext uri="{FF2B5EF4-FFF2-40B4-BE49-F238E27FC236}">
                        <a16:creationId xmlns:a16="http://schemas.microsoft.com/office/drawing/2014/main" id="{5417D9CE-50BD-4F32-AD79-E0EFA739F86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513784" y="892175"/>
                    <a:ext cx="6010275" cy="5524500"/>
                  </a:xfrm>
                  <a:prstGeom prst="rect">
                    <a:avLst/>
                  </a:prstGeom>
                </p:spPr>
              </p:pic>
              <p:sp>
                <p:nvSpPr>
                  <p:cNvPr id="113" name="Rectangle 112">
                    <a:extLst>
                      <a:ext uri="{FF2B5EF4-FFF2-40B4-BE49-F238E27FC236}">
                        <a16:creationId xmlns:a16="http://schemas.microsoft.com/office/drawing/2014/main" id="{F20883B1-50CC-430C-81B6-A6A4850A7BC2}"/>
                      </a:ext>
                    </a:extLst>
                  </p:cNvPr>
                  <p:cNvSpPr/>
                  <p:nvPr/>
                </p:nvSpPr>
                <p:spPr>
                  <a:xfrm>
                    <a:off x="4746039" y="1492125"/>
                    <a:ext cx="577945" cy="12496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11" name="Rectangle: Rounded Corners 110">
                  <a:extLst>
                    <a:ext uri="{FF2B5EF4-FFF2-40B4-BE49-F238E27FC236}">
                      <a16:creationId xmlns:a16="http://schemas.microsoft.com/office/drawing/2014/main" id="{E2530BBF-2897-4B26-8C9D-67E0A65EADF2}"/>
                    </a:ext>
                  </a:extLst>
                </p:cNvPr>
                <p:cNvSpPr/>
                <p:nvPr/>
              </p:nvSpPr>
              <p:spPr>
                <a:xfrm>
                  <a:off x="582788" y="1934715"/>
                  <a:ext cx="793575" cy="210459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06" name="Straight Arrow Connector 105">
                <a:extLst>
                  <a:ext uri="{FF2B5EF4-FFF2-40B4-BE49-F238E27FC236}">
                    <a16:creationId xmlns:a16="http://schemas.microsoft.com/office/drawing/2014/main" id="{4FAF95AD-1D54-4621-B384-EDE1B84A7F2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455897" y="1555670"/>
                <a:ext cx="868087" cy="0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D3E8B942-2AB2-48AC-8239-F8B8049744F2}"/>
                  </a:ext>
                </a:extLst>
              </p:cNvPr>
              <p:cNvSpPr txBox="1"/>
              <p:nvPr/>
            </p:nvSpPr>
            <p:spPr>
              <a:xfrm>
                <a:off x="5185201" y="1428765"/>
                <a:ext cx="2607772" cy="2862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en-US" dirty="0">
                    <a:solidFill>
                      <a:srgbClr val="0000CC"/>
                    </a:solidFill>
                  </a:rPr>
                  <a:t>LINAC 400 MeV p Beam</a:t>
                </a:r>
              </a:p>
            </p:txBody>
          </p:sp>
          <p:cxnSp>
            <p:nvCxnSpPr>
              <p:cNvPr id="108" name="Straight Arrow Connector 107">
                <a:extLst>
                  <a:ext uri="{FF2B5EF4-FFF2-40B4-BE49-F238E27FC236}">
                    <a16:creationId xmlns:a16="http://schemas.microsoft.com/office/drawing/2014/main" id="{0C7DF31D-3BCE-4504-9DF8-82C35EC54CC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13934" y="1992090"/>
                <a:ext cx="1001264" cy="202412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F5D0A1ED-60E9-4DF9-BCF9-73D66B0C7B2E}"/>
                  </a:ext>
                </a:extLst>
              </p:cNvPr>
              <p:cNvSpPr txBox="1"/>
              <p:nvPr/>
            </p:nvSpPr>
            <p:spPr>
              <a:xfrm rot="20899566">
                <a:off x="98031" y="1929707"/>
                <a:ext cx="1438856" cy="2862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en-US" dirty="0">
                    <a:solidFill>
                      <a:srgbClr val="0000CC"/>
                    </a:solidFill>
                  </a:rPr>
                  <a:t>8 GeV Beam</a:t>
                </a:r>
              </a:p>
            </p:txBody>
          </p:sp>
        </p:grp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43EF2E3E-4113-4E9C-BCC5-7ADFCE48C1CC}"/>
                </a:ext>
              </a:extLst>
            </p:cNvPr>
            <p:cNvSpPr txBox="1"/>
            <p:nvPr/>
          </p:nvSpPr>
          <p:spPr>
            <a:xfrm>
              <a:off x="2060888" y="2394719"/>
              <a:ext cx="2463815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24 Sectors</a:t>
              </a:r>
            </a:p>
            <a:p>
              <a:pPr algn="ctr"/>
              <a:r>
                <a:rPr lang="en-US" dirty="0"/>
                <a:t>Basically</a:t>
              </a:r>
            </a:p>
            <a:p>
              <a:pPr algn="ctr"/>
              <a:r>
                <a:rPr lang="en-US" dirty="0"/>
                <a:t>These  are Independent </a:t>
              </a:r>
            </a:p>
            <a:p>
              <a:pPr algn="ctr"/>
              <a:r>
                <a:rPr lang="en-US" dirty="0"/>
                <a:t>of one another </a:t>
              </a:r>
            </a:p>
            <a:p>
              <a:pPr algn="ctr"/>
              <a:r>
                <a:rPr lang="en-US" dirty="0"/>
                <a:t>FOFDOOD (DOODFOF)</a:t>
              </a:r>
            </a:p>
          </p:txBody>
        </p:sp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C29DB238-5260-4127-B7E1-FDC6322A90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54377" y="3925233"/>
              <a:ext cx="1530918" cy="939371"/>
            </a:xfrm>
            <a:prstGeom prst="rect">
              <a:avLst/>
            </a:prstGeom>
          </p:spPr>
        </p:pic>
      </p:grpSp>
      <p:sp>
        <p:nvSpPr>
          <p:cNvPr id="114" name="Title 1">
            <a:extLst>
              <a:ext uri="{FF2B5EF4-FFF2-40B4-BE49-F238E27FC236}">
                <a16:creationId xmlns:a16="http://schemas.microsoft.com/office/drawing/2014/main" id="{AE8EC34A-0558-4E6F-8B09-19C3A60692C5}"/>
              </a:ext>
            </a:extLst>
          </p:cNvPr>
          <p:cNvSpPr txBox="1">
            <a:spLocks/>
          </p:cNvSpPr>
          <p:nvPr/>
        </p:nvSpPr>
        <p:spPr>
          <a:xfrm>
            <a:off x="450222" y="95162"/>
            <a:ext cx="8229600" cy="8933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000CC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defRPr>
            </a:lvl1pPr>
          </a:lstStyle>
          <a:p>
            <a:r>
              <a:rPr lang="en-US"/>
              <a:t>Booster Layout</a:t>
            </a:r>
            <a:endParaRPr lang="en-US" dirty="0"/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D2F32790-367F-4157-A1EB-58119551A438}"/>
              </a:ext>
            </a:extLst>
          </p:cNvPr>
          <p:cNvGrpSpPr/>
          <p:nvPr/>
        </p:nvGrpSpPr>
        <p:grpSpPr>
          <a:xfrm>
            <a:off x="-44115" y="4639895"/>
            <a:ext cx="2163665" cy="969520"/>
            <a:chOff x="-44115" y="4639895"/>
            <a:chExt cx="2163665" cy="969520"/>
          </a:xfrm>
        </p:grpSpPr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C792BF65-7B5E-4113-BBEE-405D47151CF9}"/>
                </a:ext>
              </a:extLst>
            </p:cNvPr>
            <p:cNvSpPr/>
            <p:nvPr/>
          </p:nvSpPr>
          <p:spPr>
            <a:xfrm rot="13196185">
              <a:off x="1964348" y="4997448"/>
              <a:ext cx="155202" cy="816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87EA2945-38E5-4D0B-832E-C3B8DCF4B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8223" y="4667236"/>
              <a:ext cx="1160624" cy="94217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B03CCCD5-D9AD-498C-ACA4-217B09262379}"/>
                </a:ext>
              </a:extLst>
            </p:cNvPr>
            <p:cNvSpPr txBox="1"/>
            <p:nvPr/>
          </p:nvSpPr>
          <p:spPr>
            <a:xfrm>
              <a:off x="-44115" y="4639895"/>
              <a:ext cx="1389586" cy="298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dirty="0">
                  <a:solidFill>
                    <a:srgbClr val="FFFF00"/>
                  </a:solidFill>
                </a:rPr>
                <a:t>WCM</a:t>
              </a:r>
            </a:p>
          </p:txBody>
        </p:sp>
        <p:cxnSp>
          <p:nvCxnSpPr>
            <p:cNvPr id="119" name="Straight Arrow Connector 118">
              <a:extLst>
                <a:ext uri="{FF2B5EF4-FFF2-40B4-BE49-F238E27FC236}">
                  <a16:creationId xmlns:a16="http://schemas.microsoft.com/office/drawing/2014/main" id="{C173DC6F-A0A2-40FD-8A88-A03BA32C5D2D}"/>
                </a:ext>
              </a:extLst>
            </p:cNvPr>
            <p:cNvCxnSpPr>
              <a:cxnSpLocks/>
              <a:stCxn id="117" idx="3"/>
              <a:endCxn id="116" idx="0"/>
            </p:cNvCxnSpPr>
            <p:nvPr/>
          </p:nvCxnSpPr>
          <p:spPr>
            <a:xfrm flipV="1">
              <a:off x="1278847" y="5069619"/>
              <a:ext cx="736879" cy="68707"/>
            </a:xfrm>
            <a:prstGeom prst="straightConnector1">
              <a:avLst/>
            </a:prstGeom>
            <a:ln w="19050">
              <a:solidFill>
                <a:srgbClr val="0000CC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33045161-BF44-4A15-AD17-60792B66A3F5}"/>
              </a:ext>
            </a:extLst>
          </p:cNvPr>
          <p:cNvGrpSpPr/>
          <p:nvPr/>
        </p:nvGrpSpPr>
        <p:grpSpPr>
          <a:xfrm>
            <a:off x="-125163" y="2605320"/>
            <a:ext cx="1654627" cy="1260307"/>
            <a:chOff x="-125163" y="2605320"/>
            <a:chExt cx="1654627" cy="1260307"/>
          </a:xfrm>
        </p:grpSpPr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1D3DE22A-634B-4C87-A9ED-12AFA1B81D91}"/>
                </a:ext>
              </a:extLst>
            </p:cNvPr>
            <p:cNvSpPr txBox="1"/>
            <p:nvPr/>
          </p:nvSpPr>
          <p:spPr>
            <a:xfrm>
              <a:off x="-125163" y="2605320"/>
              <a:ext cx="1389586" cy="298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dirty="0">
                  <a:solidFill>
                    <a:srgbClr val="0000CC"/>
                  </a:solidFill>
                </a:rPr>
                <a:t>Collimators</a:t>
              </a: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624C42A5-00B6-455E-A4C5-D8C43C8413DC}"/>
                </a:ext>
              </a:extLst>
            </p:cNvPr>
            <p:cNvSpPr/>
            <p:nvPr/>
          </p:nvSpPr>
          <p:spPr>
            <a:xfrm rot="17645195">
              <a:off x="1411014" y="2775626"/>
              <a:ext cx="155202" cy="816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3" name="Straight Arrow Connector 122">
              <a:extLst>
                <a:ext uri="{FF2B5EF4-FFF2-40B4-BE49-F238E27FC236}">
                  <a16:creationId xmlns:a16="http://schemas.microsoft.com/office/drawing/2014/main" id="{8703EB61-CED5-4B37-9101-97481B73E273}"/>
                </a:ext>
              </a:extLst>
            </p:cNvPr>
            <p:cNvCxnSpPr>
              <a:cxnSpLocks/>
              <a:endCxn id="124" idx="0"/>
            </p:cNvCxnSpPr>
            <p:nvPr/>
          </p:nvCxnSpPr>
          <p:spPr>
            <a:xfrm>
              <a:off x="591822" y="3217600"/>
              <a:ext cx="713355" cy="575254"/>
            </a:xfrm>
            <a:prstGeom prst="straightConnector1">
              <a:avLst/>
            </a:prstGeom>
            <a:ln w="19050">
              <a:solidFill>
                <a:srgbClr val="0000CC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A3C31BC1-5C07-4EB2-9D71-07E238E4A567}"/>
                </a:ext>
              </a:extLst>
            </p:cNvPr>
            <p:cNvSpPr/>
            <p:nvPr/>
          </p:nvSpPr>
          <p:spPr>
            <a:xfrm rot="15792674">
              <a:off x="1268139" y="3747176"/>
              <a:ext cx="155202" cy="816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5" name="Straight Arrow Connector 124">
              <a:extLst>
                <a:ext uri="{FF2B5EF4-FFF2-40B4-BE49-F238E27FC236}">
                  <a16:creationId xmlns:a16="http://schemas.microsoft.com/office/drawing/2014/main" id="{7844F14A-BAB9-41B7-B710-243E473169FD}"/>
                </a:ext>
              </a:extLst>
            </p:cNvPr>
            <p:cNvCxnSpPr>
              <a:cxnSpLocks/>
              <a:endCxn id="122" idx="1"/>
            </p:cNvCxnSpPr>
            <p:nvPr/>
          </p:nvCxnSpPr>
          <p:spPr>
            <a:xfrm flipV="1">
              <a:off x="546689" y="2887320"/>
              <a:ext cx="910256" cy="366896"/>
            </a:xfrm>
            <a:prstGeom prst="straightConnector1">
              <a:avLst/>
            </a:prstGeom>
            <a:ln w="19050">
              <a:solidFill>
                <a:srgbClr val="0000CC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FCB8B5AA-0A52-4AAA-9704-DF93E990FCE3}"/>
                </a:ext>
              </a:extLst>
            </p:cNvPr>
            <p:cNvSpPr/>
            <p:nvPr/>
          </p:nvSpPr>
          <p:spPr>
            <a:xfrm rot="16529248">
              <a:off x="1268139" y="3270926"/>
              <a:ext cx="155202" cy="816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7" name="Straight Arrow Connector 126">
              <a:extLst>
                <a:ext uri="{FF2B5EF4-FFF2-40B4-BE49-F238E27FC236}">
                  <a16:creationId xmlns:a16="http://schemas.microsoft.com/office/drawing/2014/main" id="{D68DEF43-D5E0-4583-BF91-4D0260E22430}"/>
                </a:ext>
              </a:extLst>
            </p:cNvPr>
            <p:cNvCxnSpPr>
              <a:cxnSpLocks/>
            </p:cNvCxnSpPr>
            <p:nvPr/>
          </p:nvCxnSpPr>
          <p:spPr>
            <a:xfrm>
              <a:off x="795357" y="3290574"/>
              <a:ext cx="523410" cy="34118"/>
            </a:xfrm>
            <a:prstGeom prst="straightConnector1">
              <a:avLst/>
            </a:prstGeom>
            <a:ln w="19050">
              <a:solidFill>
                <a:srgbClr val="0000CC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8" name="Picture 127">
              <a:extLst>
                <a:ext uri="{FF2B5EF4-FFF2-40B4-BE49-F238E27FC236}">
                  <a16:creationId xmlns:a16="http://schemas.microsoft.com/office/drawing/2014/main" id="{7D658889-81D6-4AD1-BA4D-10CDCCBCE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333" y="2866786"/>
              <a:ext cx="798434" cy="884247"/>
            </a:xfrm>
            <a:prstGeom prst="rect">
              <a:avLst/>
            </a:prstGeom>
          </p:spPr>
        </p:pic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D48C1C02-A01A-4210-B156-7A7EC15C46B1}"/>
              </a:ext>
            </a:extLst>
          </p:cNvPr>
          <p:cNvGrpSpPr/>
          <p:nvPr/>
        </p:nvGrpSpPr>
        <p:grpSpPr>
          <a:xfrm>
            <a:off x="3406919" y="5524073"/>
            <a:ext cx="1178675" cy="1255376"/>
            <a:chOff x="9278562" y="5637166"/>
            <a:chExt cx="1178675" cy="1255376"/>
          </a:xfrm>
        </p:grpSpPr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ED7714B2-DB12-4D33-82A5-C99C3A822184}"/>
                </a:ext>
              </a:extLst>
            </p:cNvPr>
            <p:cNvGrpSpPr/>
            <p:nvPr/>
          </p:nvGrpSpPr>
          <p:grpSpPr>
            <a:xfrm>
              <a:off x="9278562" y="5637166"/>
              <a:ext cx="1178675" cy="1255376"/>
              <a:chOff x="3420275" y="5463143"/>
              <a:chExt cx="1178675" cy="1255376"/>
            </a:xfrm>
          </p:grpSpPr>
          <p:grpSp>
            <p:nvGrpSpPr>
              <p:cNvPr id="132" name="Group 131">
                <a:extLst>
                  <a:ext uri="{FF2B5EF4-FFF2-40B4-BE49-F238E27FC236}">
                    <a16:creationId xmlns:a16="http://schemas.microsoft.com/office/drawing/2014/main" id="{678A0B10-924C-4999-B6BB-84A2160903B4}"/>
                  </a:ext>
                </a:extLst>
              </p:cNvPr>
              <p:cNvGrpSpPr/>
              <p:nvPr/>
            </p:nvGrpSpPr>
            <p:grpSpPr>
              <a:xfrm>
                <a:off x="3448050" y="5944644"/>
                <a:ext cx="1150900" cy="773875"/>
                <a:chOff x="6728296" y="5760643"/>
                <a:chExt cx="1150900" cy="773875"/>
              </a:xfrm>
            </p:grpSpPr>
            <p:pic>
              <p:nvPicPr>
                <p:cNvPr id="134" name="Picture 133">
                  <a:extLst>
                    <a:ext uri="{FF2B5EF4-FFF2-40B4-BE49-F238E27FC236}">
                      <a16:creationId xmlns:a16="http://schemas.microsoft.com/office/drawing/2014/main" id="{FA57EDB6-C82B-4932-9AC0-A136927956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873788" y="5760643"/>
                  <a:ext cx="888328" cy="773875"/>
                </a:xfrm>
                <a:prstGeom prst="rect">
                  <a:avLst/>
                </a:prstGeom>
              </p:spPr>
            </p:pic>
            <p:sp>
              <p:nvSpPr>
                <p:cNvPr id="135" name="TextBox 134">
                  <a:extLst>
                    <a:ext uri="{FF2B5EF4-FFF2-40B4-BE49-F238E27FC236}">
                      <a16:creationId xmlns:a16="http://schemas.microsoft.com/office/drawing/2014/main" id="{7873787A-98F4-4BF4-91E3-7029E5678084}"/>
                    </a:ext>
                  </a:extLst>
                </p:cNvPr>
                <p:cNvSpPr txBox="1"/>
                <p:nvPr/>
              </p:nvSpPr>
              <p:spPr>
                <a:xfrm>
                  <a:off x="6728296" y="6201304"/>
                  <a:ext cx="1150900" cy="2986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70000"/>
                    </a:lnSpc>
                  </a:pPr>
                  <a:r>
                    <a:rPr lang="en-US" dirty="0">
                      <a:solidFill>
                        <a:srgbClr val="FFFF00"/>
                      </a:solidFill>
                    </a:rPr>
                    <a:t>Absorber</a:t>
                  </a:r>
                </a:p>
              </p:txBody>
            </p:sp>
          </p:grp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448AFE57-94A5-4E10-9415-EC17FB0C6217}"/>
                  </a:ext>
                </a:extLst>
              </p:cNvPr>
              <p:cNvSpPr/>
              <p:nvPr/>
            </p:nvSpPr>
            <p:spPr>
              <a:xfrm rot="10574669">
                <a:off x="3420275" y="5463143"/>
                <a:ext cx="193722" cy="6954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31" name="Straight Arrow Connector 130">
              <a:extLst>
                <a:ext uri="{FF2B5EF4-FFF2-40B4-BE49-F238E27FC236}">
                  <a16:creationId xmlns:a16="http://schemas.microsoft.com/office/drawing/2014/main" id="{9542DDA4-7CCD-486D-B3D3-0058D35C66C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397705" y="5728192"/>
              <a:ext cx="249367" cy="477262"/>
            </a:xfrm>
            <a:prstGeom prst="straightConnector1">
              <a:avLst/>
            </a:prstGeom>
            <a:ln w="19050">
              <a:solidFill>
                <a:srgbClr val="0000CC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6F62FBD4-34AF-46A7-B5E0-94E19EDE619A}"/>
              </a:ext>
            </a:extLst>
          </p:cNvPr>
          <p:cNvGrpSpPr/>
          <p:nvPr/>
        </p:nvGrpSpPr>
        <p:grpSpPr>
          <a:xfrm>
            <a:off x="-45223" y="5279782"/>
            <a:ext cx="2634427" cy="1385534"/>
            <a:chOff x="-45223" y="5279782"/>
            <a:chExt cx="2634427" cy="1385534"/>
          </a:xfrm>
        </p:grpSpPr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AB6484B3-2633-4153-BE2B-E32BDB814659}"/>
                </a:ext>
              </a:extLst>
            </p:cNvPr>
            <p:cNvGrpSpPr/>
            <p:nvPr/>
          </p:nvGrpSpPr>
          <p:grpSpPr>
            <a:xfrm>
              <a:off x="-45223" y="5373764"/>
              <a:ext cx="2552130" cy="1291552"/>
              <a:chOff x="2848648" y="5074266"/>
              <a:chExt cx="2552130" cy="1291552"/>
            </a:xfrm>
          </p:grpSpPr>
          <p:pic>
            <p:nvPicPr>
              <p:cNvPr id="139" name="Picture 138">
                <a:extLst>
                  <a:ext uri="{FF2B5EF4-FFF2-40B4-BE49-F238E27FC236}">
                    <a16:creationId xmlns:a16="http://schemas.microsoft.com/office/drawing/2014/main" id="{D42B3AB8-904A-44D3-8B13-D2429CDC42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097412" y="5570645"/>
                <a:ext cx="1303366" cy="795173"/>
              </a:xfrm>
              <a:prstGeom prst="rect">
                <a:avLst/>
              </a:prstGeom>
            </p:spPr>
          </p:pic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BF486506-BD26-4991-9491-2A9BC29B246E}"/>
                  </a:ext>
                </a:extLst>
              </p:cNvPr>
              <p:cNvSpPr txBox="1"/>
              <p:nvPr/>
            </p:nvSpPr>
            <p:spPr>
              <a:xfrm>
                <a:off x="2848648" y="5556620"/>
                <a:ext cx="1389586" cy="480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en-US" dirty="0">
                    <a:solidFill>
                      <a:srgbClr val="0000CC"/>
                    </a:solidFill>
                  </a:rPr>
                  <a:t>H&amp;V Trans. Dampers</a:t>
                </a:r>
              </a:p>
            </p:txBody>
          </p:sp>
          <p:cxnSp>
            <p:nvCxnSpPr>
              <p:cNvPr id="141" name="Straight Arrow Connector 140">
                <a:extLst>
                  <a:ext uri="{FF2B5EF4-FFF2-40B4-BE49-F238E27FC236}">
                    <a16:creationId xmlns:a16="http://schemas.microsoft.com/office/drawing/2014/main" id="{1C455D69-37EE-47D4-85D1-B6DB8EF86A4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650605" y="5074266"/>
                <a:ext cx="745320" cy="482354"/>
              </a:xfrm>
              <a:prstGeom prst="straightConnector1">
                <a:avLst/>
              </a:prstGeom>
              <a:ln w="19050">
                <a:solidFill>
                  <a:srgbClr val="0000CC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2C674E52-0100-4373-ADE1-54303F0B16CF}"/>
                </a:ext>
              </a:extLst>
            </p:cNvPr>
            <p:cNvSpPr/>
            <p:nvPr/>
          </p:nvSpPr>
          <p:spPr>
            <a:xfrm rot="12348321">
              <a:off x="2434002" y="5279782"/>
              <a:ext cx="155202" cy="816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76CC03F0-D86A-41D0-8338-DF3BB3131037}"/>
              </a:ext>
            </a:extLst>
          </p:cNvPr>
          <p:cNvGrpSpPr/>
          <p:nvPr/>
        </p:nvGrpSpPr>
        <p:grpSpPr>
          <a:xfrm>
            <a:off x="1356464" y="524726"/>
            <a:ext cx="1790278" cy="1456666"/>
            <a:chOff x="1356464" y="524726"/>
            <a:chExt cx="1790278" cy="1456666"/>
          </a:xfrm>
        </p:grpSpPr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0E17194E-AFB5-4826-BBF7-BC23CC0A2741}"/>
                </a:ext>
              </a:extLst>
            </p:cNvPr>
            <p:cNvGrpSpPr/>
            <p:nvPr/>
          </p:nvGrpSpPr>
          <p:grpSpPr>
            <a:xfrm>
              <a:off x="1610568" y="524726"/>
              <a:ext cx="1536174" cy="1136432"/>
              <a:chOff x="1610568" y="524726"/>
              <a:chExt cx="1536174" cy="1136432"/>
            </a:xfrm>
          </p:grpSpPr>
          <p:pic>
            <p:nvPicPr>
              <p:cNvPr id="147" name="Picture 146">
                <a:extLst>
                  <a:ext uri="{FF2B5EF4-FFF2-40B4-BE49-F238E27FC236}">
                    <a16:creationId xmlns:a16="http://schemas.microsoft.com/office/drawing/2014/main" id="{C02CB2FA-E4B0-425E-BDF6-08CB558059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793395" y="760143"/>
                <a:ext cx="985736" cy="651012"/>
              </a:xfrm>
              <a:prstGeom prst="rect">
                <a:avLst/>
              </a:prstGeom>
            </p:spPr>
          </p:pic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8ECEE3FB-489E-48BA-AEF6-27879AA0488D}"/>
                  </a:ext>
                </a:extLst>
              </p:cNvPr>
              <p:cNvSpPr txBox="1"/>
              <p:nvPr/>
            </p:nvSpPr>
            <p:spPr>
              <a:xfrm>
                <a:off x="1610568" y="524726"/>
                <a:ext cx="1389586" cy="2986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en-US" dirty="0">
                    <a:solidFill>
                      <a:srgbClr val="0000CC"/>
                    </a:solidFill>
                  </a:rPr>
                  <a:t>Inj. ORBUMP</a:t>
                </a:r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0F59FA4B-5833-462F-A58A-D8B6C6102A09}"/>
                  </a:ext>
                </a:extLst>
              </p:cNvPr>
              <p:cNvSpPr/>
              <p:nvPr/>
            </p:nvSpPr>
            <p:spPr>
              <a:xfrm rot="21142322">
                <a:off x="2991540" y="1579459"/>
                <a:ext cx="155202" cy="8169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0" name="Straight Arrow Connector 149">
                <a:extLst>
                  <a:ext uri="{FF2B5EF4-FFF2-40B4-BE49-F238E27FC236}">
                    <a16:creationId xmlns:a16="http://schemas.microsoft.com/office/drawing/2014/main" id="{40BFD5C6-ED40-4A7D-9582-64CAFE1083E1}"/>
                  </a:ext>
                </a:extLst>
              </p:cNvPr>
              <p:cNvCxnSpPr>
                <a:cxnSpLocks/>
                <a:endCxn id="149" idx="0"/>
              </p:cNvCxnSpPr>
              <p:nvPr/>
            </p:nvCxnSpPr>
            <p:spPr>
              <a:xfrm>
                <a:off x="2715662" y="1309220"/>
                <a:ext cx="348057" cy="270600"/>
              </a:xfrm>
              <a:prstGeom prst="straightConnector1">
                <a:avLst/>
              </a:prstGeom>
              <a:ln w="19050">
                <a:solidFill>
                  <a:srgbClr val="0000CC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90C9FAC6-B906-4839-BA6C-74C55533CE24}"/>
                </a:ext>
              </a:extLst>
            </p:cNvPr>
            <p:cNvSpPr/>
            <p:nvPr/>
          </p:nvSpPr>
          <p:spPr>
            <a:xfrm rot="19471627">
              <a:off x="2107811" y="1899693"/>
              <a:ext cx="155202" cy="816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5" name="Straight Arrow Connector 144">
              <a:extLst>
                <a:ext uri="{FF2B5EF4-FFF2-40B4-BE49-F238E27FC236}">
                  <a16:creationId xmlns:a16="http://schemas.microsoft.com/office/drawing/2014/main" id="{989DD8DB-0E56-4462-9F2C-3DD9EAF76FE2}"/>
                </a:ext>
              </a:extLst>
            </p:cNvPr>
            <p:cNvCxnSpPr>
              <a:cxnSpLocks/>
              <a:endCxn id="144" idx="0"/>
            </p:cNvCxnSpPr>
            <p:nvPr/>
          </p:nvCxnSpPr>
          <p:spPr>
            <a:xfrm>
              <a:off x="1876634" y="1760340"/>
              <a:ext cx="285072" cy="146935"/>
            </a:xfrm>
            <a:prstGeom prst="straightConnector1">
              <a:avLst/>
            </a:prstGeom>
            <a:ln w="19050">
              <a:solidFill>
                <a:srgbClr val="0000CC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DBAA58FB-970E-4863-A906-0D822EFFE90C}"/>
                </a:ext>
              </a:extLst>
            </p:cNvPr>
            <p:cNvSpPr txBox="1"/>
            <p:nvPr/>
          </p:nvSpPr>
          <p:spPr>
            <a:xfrm rot="20360663">
              <a:off x="1356464" y="1385833"/>
              <a:ext cx="927511" cy="480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dirty="0">
                  <a:solidFill>
                    <a:srgbClr val="0000CC"/>
                  </a:solidFill>
                </a:rPr>
                <a:t>Extra. Dogleg</a:t>
              </a:r>
            </a:p>
          </p:txBody>
        </p: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6BA052F8-2246-4CFB-AC85-F146DD1DC54D}"/>
              </a:ext>
            </a:extLst>
          </p:cNvPr>
          <p:cNvGrpSpPr/>
          <p:nvPr/>
        </p:nvGrpSpPr>
        <p:grpSpPr>
          <a:xfrm>
            <a:off x="99029" y="724507"/>
            <a:ext cx="1679791" cy="1739963"/>
            <a:chOff x="99029" y="724507"/>
            <a:chExt cx="1679791" cy="1739963"/>
          </a:xfrm>
        </p:grpSpPr>
        <p:pic>
          <p:nvPicPr>
            <p:cNvPr id="152" name="Picture 151">
              <a:extLst>
                <a:ext uri="{FF2B5EF4-FFF2-40B4-BE49-F238E27FC236}">
                  <a16:creationId xmlns:a16="http://schemas.microsoft.com/office/drawing/2014/main" id="{6E4A7A29-8247-46E6-AE86-EE062E0F6D8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8074" y="951484"/>
              <a:ext cx="1254565" cy="793401"/>
            </a:xfrm>
            <a:prstGeom prst="rect">
              <a:avLst/>
            </a:prstGeom>
          </p:spPr>
        </p:pic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B917413C-22FF-4641-BC53-F744C656F842}"/>
                </a:ext>
              </a:extLst>
            </p:cNvPr>
            <p:cNvSpPr txBox="1"/>
            <p:nvPr/>
          </p:nvSpPr>
          <p:spPr>
            <a:xfrm>
              <a:off x="99029" y="724507"/>
              <a:ext cx="1389586" cy="298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dirty="0">
                  <a:solidFill>
                    <a:srgbClr val="0000CC"/>
                  </a:solidFill>
                </a:rPr>
                <a:t>H&amp;V IPMs</a:t>
              </a:r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89152875-BD57-47A1-8156-43540DD39BFB}"/>
                </a:ext>
              </a:extLst>
            </p:cNvPr>
            <p:cNvSpPr/>
            <p:nvPr/>
          </p:nvSpPr>
          <p:spPr>
            <a:xfrm rot="18197854">
              <a:off x="1660370" y="2346019"/>
              <a:ext cx="155202" cy="816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5" name="Straight Arrow Connector 154">
              <a:extLst>
                <a:ext uri="{FF2B5EF4-FFF2-40B4-BE49-F238E27FC236}">
                  <a16:creationId xmlns:a16="http://schemas.microsoft.com/office/drawing/2014/main" id="{A8A218AE-8258-4D6B-A0FF-9F8CF6128DCD}"/>
                </a:ext>
              </a:extLst>
            </p:cNvPr>
            <p:cNvCxnSpPr>
              <a:cxnSpLocks/>
            </p:cNvCxnSpPr>
            <p:nvPr/>
          </p:nvCxnSpPr>
          <p:spPr>
            <a:xfrm>
              <a:off x="1305177" y="1756467"/>
              <a:ext cx="397713" cy="616992"/>
            </a:xfrm>
            <a:prstGeom prst="straightConnector1">
              <a:avLst/>
            </a:prstGeom>
            <a:ln w="19050">
              <a:solidFill>
                <a:srgbClr val="0000CC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88AA8B03-883A-495F-8B38-4E14561E87BE}"/>
              </a:ext>
            </a:extLst>
          </p:cNvPr>
          <p:cNvGrpSpPr/>
          <p:nvPr/>
        </p:nvGrpSpPr>
        <p:grpSpPr>
          <a:xfrm>
            <a:off x="2512485" y="5451185"/>
            <a:ext cx="1031544" cy="999003"/>
            <a:chOff x="2512485" y="5451185"/>
            <a:chExt cx="1031544" cy="999003"/>
          </a:xfrm>
        </p:grpSpPr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0A8C7DAE-F76C-4EA6-9209-661464A24099}"/>
                </a:ext>
              </a:extLst>
            </p:cNvPr>
            <p:cNvGrpSpPr/>
            <p:nvPr/>
          </p:nvGrpSpPr>
          <p:grpSpPr>
            <a:xfrm>
              <a:off x="2512485" y="5738215"/>
              <a:ext cx="1031544" cy="711973"/>
              <a:chOff x="7053086" y="3607584"/>
              <a:chExt cx="1031544" cy="711973"/>
            </a:xfrm>
          </p:grpSpPr>
          <p:pic>
            <p:nvPicPr>
              <p:cNvPr id="160" name="Picture 159">
                <a:extLst>
                  <a:ext uri="{FF2B5EF4-FFF2-40B4-BE49-F238E27FC236}">
                    <a16:creationId xmlns:a16="http://schemas.microsoft.com/office/drawing/2014/main" id="{6FD632E4-11F5-478D-BEEB-0A83535BBC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176222" y="3607584"/>
                <a:ext cx="836021" cy="682779"/>
              </a:xfrm>
              <a:prstGeom prst="rect">
                <a:avLst/>
              </a:prstGeom>
            </p:spPr>
          </p:pic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FB6E1AFD-8819-4903-9337-4BD2E755970A}"/>
                  </a:ext>
                </a:extLst>
              </p:cNvPr>
              <p:cNvSpPr txBox="1"/>
              <p:nvPr/>
            </p:nvSpPr>
            <p:spPr>
              <a:xfrm>
                <a:off x="7053086" y="4020885"/>
                <a:ext cx="1031544" cy="2986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en-US" dirty="0" err="1">
                    <a:solidFill>
                      <a:srgbClr val="FFFF00"/>
                    </a:solidFill>
                  </a:rPr>
                  <a:t>Notcher</a:t>
                </a:r>
                <a:endParaRPr lang="en-US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03E94F2C-9C90-49A6-9CB0-0548B3A72594}"/>
                </a:ext>
              </a:extLst>
            </p:cNvPr>
            <p:cNvSpPr/>
            <p:nvPr/>
          </p:nvSpPr>
          <p:spPr>
            <a:xfrm rot="11118765">
              <a:off x="2950665" y="5451185"/>
              <a:ext cx="155202" cy="816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9" name="Straight Arrow Connector 158">
              <a:extLst>
                <a:ext uri="{FF2B5EF4-FFF2-40B4-BE49-F238E27FC236}">
                  <a16:creationId xmlns:a16="http://schemas.microsoft.com/office/drawing/2014/main" id="{F7794BD7-E4AA-4DDE-9320-29B3EB133E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17188" y="5533641"/>
              <a:ext cx="0" cy="477262"/>
            </a:xfrm>
            <a:prstGeom prst="straightConnector1">
              <a:avLst/>
            </a:prstGeom>
            <a:ln w="19050">
              <a:solidFill>
                <a:srgbClr val="0000CC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AC56E2B7-BE99-45F2-BC38-5AA36C9B3BD4}"/>
              </a:ext>
            </a:extLst>
          </p:cNvPr>
          <p:cNvGrpSpPr/>
          <p:nvPr/>
        </p:nvGrpSpPr>
        <p:grpSpPr>
          <a:xfrm>
            <a:off x="1932478" y="983054"/>
            <a:ext cx="7148316" cy="5180088"/>
            <a:chOff x="1932478" y="983054"/>
            <a:chExt cx="7148316" cy="5180088"/>
          </a:xfrm>
        </p:grpSpPr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4E789012-5DAF-46E7-AFCE-5A7C2229D3E1}"/>
                </a:ext>
              </a:extLst>
            </p:cNvPr>
            <p:cNvGrpSpPr/>
            <p:nvPr/>
          </p:nvGrpSpPr>
          <p:grpSpPr>
            <a:xfrm>
              <a:off x="1932478" y="983054"/>
              <a:ext cx="4122685" cy="5180088"/>
              <a:chOff x="1932478" y="983054"/>
              <a:chExt cx="4122685" cy="5180088"/>
            </a:xfrm>
          </p:grpSpPr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4147DAB1-2D91-41E4-80ED-503AF6B0F256}"/>
                  </a:ext>
                </a:extLst>
              </p:cNvPr>
              <p:cNvGrpSpPr/>
              <p:nvPr/>
            </p:nvGrpSpPr>
            <p:grpSpPr>
              <a:xfrm>
                <a:off x="1932478" y="983054"/>
                <a:ext cx="4122685" cy="5180088"/>
                <a:chOff x="1913428" y="983054"/>
                <a:chExt cx="4122685" cy="5180088"/>
              </a:xfrm>
            </p:grpSpPr>
            <p:pic>
              <p:nvPicPr>
                <p:cNvPr id="168" name="Picture 167">
                  <a:extLst>
                    <a:ext uri="{FF2B5EF4-FFF2-40B4-BE49-F238E27FC236}">
                      <a16:creationId xmlns:a16="http://schemas.microsoft.com/office/drawing/2014/main" id="{B9F952F3-D2F9-4A01-A2EC-EB676021DA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 rot="3955636">
                  <a:off x="4907721" y="2795282"/>
                  <a:ext cx="379586" cy="88710"/>
                </a:xfrm>
                <a:prstGeom prst="rect">
                  <a:avLst/>
                </a:prstGeom>
                <a:solidFill>
                  <a:schemeClr val="bg1"/>
                </a:solidFill>
              </p:spPr>
            </p:pic>
            <p:pic>
              <p:nvPicPr>
                <p:cNvPr id="169" name="Picture 168">
                  <a:extLst>
                    <a:ext uri="{FF2B5EF4-FFF2-40B4-BE49-F238E27FC236}">
                      <a16:creationId xmlns:a16="http://schemas.microsoft.com/office/drawing/2014/main" id="{A0619C6E-5A79-4568-979A-1AADA1E961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 rot="484970">
                  <a:off x="3337500" y="1595039"/>
                  <a:ext cx="379586" cy="88710"/>
                </a:xfrm>
                <a:prstGeom prst="rect">
                  <a:avLst/>
                </a:prstGeom>
                <a:solidFill>
                  <a:schemeClr val="bg1"/>
                </a:solidFill>
              </p:spPr>
            </p:pic>
            <p:pic>
              <p:nvPicPr>
                <p:cNvPr id="170" name="Picture 169">
                  <a:extLst>
                    <a:ext uri="{FF2B5EF4-FFF2-40B4-BE49-F238E27FC236}">
                      <a16:creationId xmlns:a16="http://schemas.microsoft.com/office/drawing/2014/main" id="{2413683E-3A74-4B0A-A03F-B4D1376A4D7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 rot="1351994">
                  <a:off x="3845495" y="1725376"/>
                  <a:ext cx="379586" cy="88710"/>
                </a:xfrm>
                <a:prstGeom prst="rect">
                  <a:avLst/>
                </a:prstGeom>
                <a:solidFill>
                  <a:schemeClr val="bg1"/>
                </a:solidFill>
              </p:spPr>
            </p:pic>
            <p:pic>
              <p:nvPicPr>
                <p:cNvPr id="171" name="Picture 170">
                  <a:extLst>
                    <a:ext uri="{FF2B5EF4-FFF2-40B4-BE49-F238E27FC236}">
                      <a16:creationId xmlns:a16="http://schemas.microsoft.com/office/drawing/2014/main" id="{80CD4C88-82CD-42B8-ABB3-58C388A171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 rot="2227855">
                  <a:off x="4263707" y="1965977"/>
                  <a:ext cx="379586" cy="88710"/>
                </a:xfrm>
                <a:prstGeom prst="rect">
                  <a:avLst/>
                </a:prstGeom>
                <a:solidFill>
                  <a:schemeClr val="bg1"/>
                </a:solidFill>
              </p:spPr>
            </p:pic>
            <p:pic>
              <p:nvPicPr>
                <p:cNvPr id="172" name="Picture 171">
                  <a:extLst>
                    <a:ext uri="{FF2B5EF4-FFF2-40B4-BE49-F238E27FC236}">
                      <a16:creationId xmlns:a16="http://schemas.microsoft.com/office/drawing/2014/main" id="{8B240BD1-66C9-40B2-A48F-429592EA9B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 rot="3133698">
                  <a:off x="4627667" y="2327557"/>
                  <a:ext cx="375786" cy="89608"/>
                </a:xfrm>
                <a:prstGeom prst="rect">
                  <a:avLst/>
                </a:prstGeom>
                <a:solidFill>
                  <a:schemeClr val="bg1"/>
                </a:solidFill>
              </p:spPr>
            </p:pic>
            <p:pic>
              <p:nvPicPr>
                <p:cNvPr id="173" name="Picture 172">
                  <a:extLst>
                    <a:ext uri="{FF2B5EF4-FFF2-40B4-BE49-F238E27FC236}">
                      <a16:creationId xmlns:a16="http://schemas.microsoft.com/office/drawing/2014/main" id="{204C4B46-C28E-4753-A058-E802F3A9CF9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 rot="5891808">
                  <a:off x="5028365" y="3770372"/>
                  <a:ext cx="375786" cy="89608"/>
                </a:xfrm>
                <a:prstGeom prst="rect">
                  <a:avLst/>
                </a:prstGeom>
                <a:solidFill>
                  <a:schemeClr val="bg1"/>
                </a:solidFill>
              </p:spPr>
            </p:pic>
            <p:pic>
              <p:nvPicPr>
                <p:cNvPr id="174" name="Picture 173">
                  <a:extLst>
                    <a:ext uri="{FF2B5EF4-FFF2-40B4-BE49-F238E27FC236}">
                      <a16:creationId xmlns:a16="http://schemas.microsoft.com/office/drawing/2014/main" id="{E742C80E-FED3-4B1D-B1BA-4BEB09C91C9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 rot="17933981">
                  <a:off x="4866225" y="4313512"/>
                  <a:ext cx="375786" cy="89608"/>
                </a:xfrm>
                <a:prstGeom prst="rect">
                  <a:avLst/>
                </a:prstGeom>
                <a:solidFill>
                  <a:schemeClr val="bg1"/>
                </a:solidFill>
              </p:spPr>
            </p:pic>
            <p:pic>
              <p:nvPicPr>
                <p:cNvPr id="175" name="Picture 174">
                  <a:extLst>
                    <a:ext uri="{FF2B5EF4-FFF2-40B4-BE49-F238E27FC236}">
                      <a16:creationId xmlns:a16="http://schemas.microsoft.com/office/drawing/2014/main" id="{3E8D21AD-1B97-4E8B-A772-4B17A5CD673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 rot="18564339">
                  <a:off x="4627668" y="4711218"/>
                  <a:ext cx="375786" cy="89608"/>
                </a:xfrm>
                <a:prstGeom prst="rect">
                  <a:avLst/>
                </a:prstGeom>
                <a:solidFill>
                  <a:schemeClr val="bg1"/>
                </a:solidFill>
              </p:spPr>
            </p:pic>
            <p:pic>
              <p:nvPicPr>
                <p:cNvPr id="176" name="Picture 175">
                  <a:extLst>
                    <a:ext uri="{FF2B5EF4-FFF2-40B4-BE49-F238E27FC236}">
                      <a16:creationId xmlns:a16="http://schemas.microsoft.com/office/drawing/2014/main" id="{51DBE02D-7563-42E7-BA7E-9364498AB97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 rot="19491794">
                  <a:off x="4218964" y="5082691"/>
                  <a:ext cx="379586" cy="88710"/>
                </a:xfrm>
                <a:prstGeom prst="rect">
                  <a:avLst/>
                </a:prstGeom>
                <a:solidFill>
                  <a:schemeClr val="bg1"/>
                </a:solidFill>
              </p:spPr>
            </p:pic>
            <p:pic>
              <p:nvPicPr>
                <p:cNvPr id="177" name="Picture 176">
                  <a:extLst>
                    <a:ext uri="{FF2B5EF4-FFF2-40B4-BE49-F238E27FC236}">
                      <a16:creationId xmlns:a16="http://schemas.microsoft.com/office/drawing/2014/main" id="{C9C81C2B-D3F5-4299-A606-4ECCC20587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 rot="20319439">
                  <a:off x="3778307" y="5314687"/>
                  <a:ext cx="379586" cy="88710"/>
                </a:xfrm>
                <a:prstGeom prst="rect">
                  <a:avLst/>
                </a:prstGeom>
                <a:solidFill>
                  <a:schemeClr val="bg1"/>
                </a:solidFill>
              </p:spPr>
            </p:pic>
            <p:pic>
              <p:nvPicPr>
                <p:cNvPr id="178" name="Picture 177">
                  <a:extLst>
                    <a:ext uri="{FF2B5EF4-FFF2-40B4-BE49-F238E27FC236}">
                      <a16:creationId xmlns:a16="http://schemas.microsoft.com/office/drawing/2014/main" id="{A74D8C74-5B03-417C-9DE8-3EB07729DE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 rot="5187484">
                  <a:off x="5032354" y="3287989"/>
                  <a:ext cx="379586" cy="88710"/>
                </a:xfrm>
                <a:prstGeom prst="rect">
                  <a:avLst/>
                </a:prstGeom>
                <a:solidFill>
                  <a:schemeClr val="bg1"/>
                </a:solidFill>
              </p:spPr>
            </p:pic>
            <p:sp>
              <p:nvSpPr>
                <p:cNvPr id="179" name="TextBox 178">
                  <a:extLst>
                    <a:ext uri="{FF2B5EF4-FFF2-40B4-BE49-F238E27FC236}">
                      <a16:creationId xmlns:a16="http://schemas.microsoft.com/office/drawing/2014/main" id="{7513F0EE-F64E-43A7-9BF6-F249F83E3ABE}"/>
                    </a:ext>
                  </a:extLst>
                </p:cNvPr>
                <p:cNvSpPr txBox="1"/>
                <p:nvPr/>
              </p:nvSpPr>
              <p:spPr>
                <a:xfrm>
                  <a:off x="1913428" y="2145337"/>
                  <a:ext cx="2497700" cy="286232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endParaRPr lang="en-US" b="1" dirty="0">
                    <a:solidFill>
                      <a:srgbClr val="0000CC"/>
                    </a:solidFill>
                  </a:endParaRPr>
                </a:p>
                <a:p>
                  <a:pPr algn="ctr"/>
                  <a:endParaRPr lang="en-US" b="1" dirty="0">
                    <a:solidFill>
                      <a:srgbClr val="0000CC"/>
                    </a:solidFill>
                  </a:endParaRPr>
                </a:p>
                <a:p>
                  <a:pPr algn="ctr"/>
                  <a:endParaRPr lang="en-US" b="1" dirty="0">
                    <a:solidFill>
                      <a:srgbClr val="0000CC"/>
                    </a:solidFill>
                  </a:endParaRPr>
                </a:p>
                <a:p>
                  <a:pPr algn="ctr"/>
                  <a:r>
                    <a:rPr lang="en-US" b="1" dirty="0">
                      <a:solidFill>
                        <a:srgbClr val="0000CC"/>
                      </a:solidFill>
                    </a:rPr>
                    <a:t>C= 475 Meter</a:t>
                  </a:r>
                </a:p>
                <a:p>
                  <a:pPr algn="ctr"/>
                  <a:r>
                    <a:rPr lang="en-US" b="1" dirty="0">
                      <a:solidFill>
                        <a:srgbClr val="0000CC"/>
                      </a:solidFill>
                    </a:rPr>
                    <a:t># of RF Cavities= 22</a:t>
                  </a:r>
                </a:p>
                <a:p>
                  <a:pPr algn="ctr"/>
                  <a:r>
                    <a:rPr lang="en-US" b="1" dirty="0" err="1">
                      <a:solidFill>
                        <a:srgbClr val="0000CC"/>
                      </a:solidFill>
                    </a:rPr>
                    <a:t>Vrf</a:t>
                  </a:r>
                  <a:r>
                    <a:rPr lang="en-US" b="1" dirty="0">
                      <a:solidFill>
                        <a:srgbClr val="0000CC"/>
                      </a:solidFill>
                    </a:rPr>
                    <a:t> (Volt)/Cavity= 50 KV</a:t>
                  </a:r>
                </a:p>
                <a:p>
                  <a:pPr algn="ctr"/>
                  <a:r>
                    <a:rPr lang="en-US" b="1" dirty="0">
                      <a:solidFill>
                        <a:srgbClr val="0000CC"/>
                      </a:solidFill>
                    </a:rPr>
                    <a:t>R/Q = 20 </a:t>
                  </a:r>
                  <a:r>
                    <a:rPr lang="en-US" b="1" dirty="0">
                      <a:solidFill>
                        <a:srgbClr val="0000CC"/>
                      </a:solidFill>
                      <a:sym typeface="Symbol" panose="05050102010706020507" pitchFamily="18" charset="2"/>
                    </a:rPr>
                    <a:t>, </a:t>
                  </a:r>
                  <a:r>
                    <a:rPr lang="en-US" b="1" dirty="0" err="1">
                      <a:solidFill>
                        <a:srgbClr val="0000CC"/>
                      </a:solidFill>
                      <a:sym typeface="Symbol" panose="05050102010706020507" pitchFamily="18" charset="2"/>
                    </a:rPr>
                    <a:t>Rs</a:t>
                  </a:r>
                  <a:r>
                    <a:rPr lang="en-US" b="1" dirty="0">
                      <a:solidFill>
                        <a:srgbClr val="0000CC"/>
                      </a:solidFill>
                      <a:sym typeface="Symbol" panose="05050102010706020507" pitchFamily="18" charset="2"/>
                    </a:rPr>
                    <a:t>= 15 K</a:t>
                  </a:r>
                </a:p>
                <a:p>
                  <a:pPr algn="ctr"/>
                  <a:r>
                    <a:rPr lang="en-US" b="1" dirty="0">
                      <a:solidFill>
                        <a:srgbClr val="0000CC"/>
                      </a:solidFill>
                      <a:sym typeface="Symbol" panose="05050102010706020507" pitchFamily="18" charset="2"/>
                    </a:rPr>
                    <a:t>C=475 m, T</a:t>
                  </a:r>
                  <a:r>
                    <a:rPr lang="en-US" b="1" baseline="-25000" dirty="0">
                      <a:solidFill>
                        <a:srgbClr val="0000CC"/>
                      </a:solidFill>
                      <a:sym typeface="Symbol" panose="05050102010706020507" pitchFamily="18" charset="2"/>
                    </a:rPr>
                    <a:t>rev</a:t>
                  </a:r>
                  <a:r>
                    <a:rPr lang="en-US" b="1" dirty="0">
                      <a:solidFill>
                        <a:srgbClr val="0000CC"/>
                      </a:solidFill>
                      <a:sym typeface="Symbol" panose="05050102010706020507" pitchFamily="18" charset="2"/>
                    </a:rPr>
                    <a:t>=2.2-1.59s</a:t>
                  </a:r>
                </a:p>
                <a:p>
                  <a:pPr algn="ctr"/>
                  <a:r>
                    <a:rPr lang="en-US" b="1" dirty="0">
                      <a:solidFill>
                        <a:srgbClr val="0000CC"/>
                      </a:solidFill>
                      <a:sym typeface="Symbol" panose="05050102010706020507" pitchFamily="18" charset="2"/>
                    </a:rPr>
                    <a:t>h=84</a:t>
                  </a:r>
                </a:p>
              </p:txBody>
            </p:sp>
            <p:cxnSp>
              <p:nvCxnSpPr>
                <p:cNvPr id="180" name="Straight Arrow Connector 179">
                  <a:extLst>
                    <a:ext uri="{FF2B5EF4-FFF2-40B4-BE49-F238E27FC236}">
                      <a16:creationId xmlns:a16="http://schemas.microsoft.com/office/drawing/2014/main" id="{1B7E010A-1E3D-4FED-883A-2922AA628B45}"/>
                    </a:ext>
                  </a:extLst>
                </p:cNvPr>
                <p:cNvCxnSpPr/>
                <p:nvPr/>
              </p:nvCxnSpPr>
              <p:spPr>
                <a:xfrm flipV="1">
                  <a:off x="3240124" y="1769731"/>
                  <a:ext cx="671898" cy="764245"/>
                </a:xfrm>
                <a:prstGeom prst="straightConnector1">
                  <a:avLst/>
                </a:prstGeom>
                <a:ln w="19050">
                  <a:solidFill>
                    <a:srgbClr val="0000CC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1" name="Rectangle: Rounded Corners 180">
                  <a:extLst>
                    <a:ext uri="{FF2B5EF4-FFF2-40B4-BE49-F238E27FC236}">
                      <a16:creationId xmlns:a16="http://schemas.microsoft.com/office/drawing/2014/main" id="{093A8940-F687-4526-AF7E-C06D01BF70FD}"/>
                    </a:ext>
                  </a:extLst>
                </p:cNvPr>
                <p:cNvSpPr/>
                <p:nvPr/>
              </p:nvSpPr>
              <p:spPr>
                <a:xfrm rot="494016">
                  <a:off x="2866390" y="5417295"/>
                  <a:ext cx="302260" cy="99473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2" name="Rectangle: Rounded Corners 181">
                  <a:extLst>
                    <a:ext uri="{FF2B5EF4-FFF2-40B4-BE49-F238E27FC236}">
                      <a16:creationId xmlns:a16="http://schemas.microsoft.com/office/drawing/2014/main" id="{3228EBA7-ED74-432F-A398-8CCC2CE201EA}"/>
                    </a:ext>
                  </a:extLst>
                </p:cNvPr>
                <p:cNvSpPr/>
                <p:nvPr/>
              </p:nvSpPr>
              <p:spPr>
                <a:xfrm rot="20379102">
                  <a:off x="2328435" y="1743030"/>
                  <a:ext cx="302260" cy="99473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3" name="TextBox 182">
                  <a:extLst>
                    <a:ext uri="{FF2B5EF4-FFF2-40B4-BE49-F238E27FC236}">
                      <a16:creationId xmlns:a16="http://schemas.microsoft.com/office/drawing/2014/main" id="{01337B95-BFC3-4FDF-86CB-28838558BB64}"/>
                    </a:ext>
                  </a:extLst>
                </p:cNvPr>
                <p:cNvSpPr txBox="1"/>
                <p:nvPr/>
              </p:nvSpPr>
              <p:spPr>
                <a:xfrm>
                  <a:off x="5386985" y="3081104"/>
                  <a:ext cx="604653" cy="44133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ct val="80000"/>
                    </a:lnSpc>
                  </a:pPr>
                  <a:r>
                    <a:rPr lang="en-US" sz="1400" dirty="0"/>
                    <a:t>RF</a:t>
                  </a:r>
                </a:p>
                <a:p>
                  <a:pPr algn="ctr">
                    <a:lnSpc>
                      <a:spcPct val="80000"/>
                    </a:lnSpc>
                  </a:pPr>
                  <a:r>
                    <a:rPr lang="en-US" sz="1400" dirty="0"/>
                    <a:t>19-20</a:t>
                  </a:r>
                </a:p>
              </p:txBody>
            </p:sp>
            <p:sp>
              <p:nvSpPr>
                <p:cNvPr id="184" name="TextBox 183">
                  <a:extLst>
                    <a:ext uri="{FF2B5EF4-FFF2-40B4-BE49-F238E27FC236}">
                      <a16:creationId xmlns:a16="http://schemas.microsoft.com/office/drawing/2014/main" id="{1BD6EAE2-E116-4A69-BB4C-420ADE05D4F0}"/>
                    </a:ext>
                  </a:extLst>
                </p:cNvPr>
                <p:cNvSpPr txBox="1"/>
                <p:nvPr/>
              </p:nvSpPr>
              <p:spPr>
                <a:xfrm>
                  <a:off x="3273746" y="983054"/>
                  <a:ext cx="604653" cy="4370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ct val="80000"/>
                    </a:lnSpc>
                  </a:pPr>
                  <a:r>
                    <a:rPr lang="en-US" sz="1400" dirty="0"/>
                    <a:t>RF</a:t>
                  </a:r>
                </a:p>
                <a:p>
                  <a:pPr algn="ctr">
                    <a:lnSpc>
                      <a:spcPct val="80000"/>
                    </a:lnSpc>
                  </a:pPr>
                  <a:r>
                    <a:rPr lang="en-US" sz="1400" dirty="0"/>
                    <a:t>15-16</a:t>
                  </a:r>
                </a:p>
              </p:txBody>
            </p:sp>
            <p:sp>
              <p:nvSpPr>
                <p:cNvPr id="185" name="TextBox 184">
                  <a:extLst>
                    <a:ext uri="{FF2B5EF4-FFF2-40B4-BE49-F238E27FC236}">
                      <a16:creationId xmlns:a16="http://schemas.microsoft.com/office/drawing/2014/main" id="{0A34E567-ADDF-44C6-9B10-5C8D848E5A17}"/>
                    </a:ext>
                  </a:extLst>
                </p:cNvPr>
                <p:cNvSpPr txBox="1"/>
                <p:nvPr/>
              </p:nvSpPr>
              <p:spPr>
                <a:xfrm>
                  <a:off x="4035745" y="983054"/>
                  <a:ext cx="604654" cy="4370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ct val="80000"/>
                    </a:lnSpc>
                  </a:pPr>
                  <a:r>
                    <a:rPr lang="en-US" sz="1400" dirty="0"/>
                    <a:t>RF</a:t>
                  </a:r>
                </a:p>
                <a:p>
                  <a:pPr algn="ctr">
                    <a:lnSpc>
                      <a:spcPct val="80000"/>
                    </a:lnSpc>
                  </a:pPr>
                  <a:r>
                    <a:rPr lang="en-US" sz="1400" dirty="0"/>
                    <a:t>13-14</a:t>
                  </a:r>
                </a:p>
              </p:txBody>
            </p:sp>
            <p:sp>
              <p:nvSpPr>
                <p:cNvPr id="186" name="TextBox 185">
                  <a:extLst>
                    <a:ext uri="{FF2B5EF4-FFF2-40B4-BE49-F238E27FC236}">
                      <a16:creationId xmlns:a16="http://schemas.microsoft.com/office/drawing/2014/main" id="{79596ED2-DE9B-4745-AC6D-8D4589AD2A62}"/>
                    </a:ext>
                  </a:extLst>
                </p:cNvPr>
                <p:cNvSpPr txBox="1"/>
                <p:nvPr/>
              </p:nvSpPr>
              <p:spPr>
                <a:xfrm>
                  <a:off x="4449464" y="1601676"/>
                  <a:ext cx="604654" cy="4370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ct val="80000"/>
                    </a:lnSpc>
                  </a:pPr>
                  <a:r>
                    <a:rPr lang="en-US" sz="1400" dirty="0"/>
                    <a:t>RF</a:t>
                  </a:r>
                </a:p>
                <a:p>
                  <a:pPr algn="ctr">
                    <a:lnSpc>
                      <a:spcPct val="80000"/>
                    </a:lnSpc>
                  </a:pPr>
                  <a:r>
                    <a:rPr lang="en-US" sz="1400" dirty="0"/>
                    <a:t>11-12</a:t>
                  </a:r>
                </a:p>
              </p:txBody>
            </p:sp>
            <p:sp>
              <p:nvSpPr>
                <p:cNvPr id="187" name="TextBox 186">
                  <a:extLst>
                    <a:ext uri="{FF2B5EF4-FFF2-40B4-BE49-F238E27FC236}">
                      <a16:creationId xmlns:a16="http://schemas.microsoft.com/office/drawing/2014/main" id="{2B777D35-92C3-4AD8-850B-61902268A3FB}"/>
                    </a:ext>
                  </a:extLst>
                </p:cNvPr>
                <p:cNvSpPr txBox="1"/>
                <p:nvPr/>
              </p:nvSpPr>
              <p:spPr>
                <a:xfrm>
                  <a:off x="4958787" y="1925275"/>
                  <a:ext cx="513282" cy="4370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ct val="80000"/>
                    </a:lnSpc>
                  </a:pPr>
                  <a:r>
                    <a:rPr lang="en-US" sz="1400" dirty="0"/>
                    <a:t>RF</a:t>
                  </a:r>
                </a:p>
                <a:p>
                  <a:pPr algn="ctr">
                    <a:lnSpc>
                      <a:spcPct val="80000"/>
                    </a:lnSpc>
                  </a:pPr>
                  <a:r>
                    <a:rPr lang="en-US" sz="1400" dirty="0"/>
                    <a:t>9-10</a:t>
                  </a:r>
                </a:p>
              </p:txBody>
            </p:sp>
            <p:sp>
              <p:nvSpPr>
                <p:cNvPr id="188" name="TextBox 187">
                  <a:extLst>
                    <a:ext uri="{FF2B5EF4-FFF2-40B4-BE49-F238E27FC236}">
                      <a16:creationId xmlns:a16="http://schemas.microsoft.com/office/drawing/2014/main" id="{1CE78ED0-1733-49FE-90C1-17B62852039E}"/>
                    </a:ext>
                  </a:extLst>
                </p:cNvPr>
                <p:cNvSpPr txBox="1"/>
                <p:nvPr/>
              </p:nvSpPr>
              <p:spPr>
                <a:xfrm>
                  <a:off x="5431459" y="2503189"/>
                  <a:ext cx="604654" cy="4370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ct val="80000"/>
                    </a:lnSpc>
                  </a:pPr>
                  <a:r>
                    <a:rPr lang="en-US" sz="1400" dirty="0"/>
                    <a:t>RF</a:t>
                  </a:r>
                </a:p>
                <a:p>
                  <a:pPr algn="ctr">
                    <a:lnSpc>
                      <a:spcPct val="80000"/>
                    </a:lnSpc>
                  </a:pPr>
                  <a:r>
                    <a:rPr lang="en-US" sz="1400" dirty="0"/>
                    <a:t>21-22</a:t>
                  </a:r>
                </a:p>
              </p:txBody>
            </p:sp>
            <p:sp>
              <p:nvSpPr>
                <p:cNvPr id="189" name="TextBox 188">
                  <a:extLst>
                    <a:ext uri="{FF2B5EF4-FFF2-40B4-BE49-F238E27FC236}">
                      <a16:creationId xmlns:a16="http://schemas.microsoft.com/office/drawing/2014/main" id="{EAF52B8A-8AE4-4DBC-8D79-04C00E957231}"/>
                    </a:ext>
                  </a:extLst>
                </p:cNvPr>
                <p:cNvSpPr txBox="1"/>
                <p:nvPr/>
              </p:nvSpPr>
              <p:spPr>
                <a:xfrm>
                  <a:off x="5304934" y="3704573"/>
                  <a:ext cx="604654" cy="4370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ct val="80000"/>
                    </a:lnSpc>
                  </a:pPr>
                  <a:r>
                    <a:rPr lang="en-US" sz="1400" dirty="0"/>
                    <a:t>RF</a:t>
                  </a:r>
                </a:p>
                <a:p>
                  <a:pPr algn="ctr">
                    <a:lnSpc>
                      <a:spcPct val="80000"/>
                    </a:lnSpc>
                  </a:pPr>
                  <a:r>
                    <a:rPr lang="en-US" sz="1400" dirty="0"/>
                    <a:t>17-18</a:t>
                  </a:r>
                </a:p>
              </p:txBody>
            </p:sp>
            <p:sp>
              <p:nvSpPr>
                <p:cNvPr id="190" name="TextBox 189">
                  <a:extLst>
                    <a:ext uri="{FF2B5EF4-FFF2-40B4-BE49-F238E27FC236}">
                      <a16:creationId xmlns:a16="http://schemas.microsoft.com/office/drawing/2014/main" id="{B0C81E33-BE7E-4F8B-97BB-52F48B284BE4}"/>
                    </a:ext>
                  </a:extLst>
                </p:cNvPr>
                <p:cNvSpPr txBox="1"/>
                <p:nvPr/>
              </p:nvSpPr>
              <p:spPr>
                <a:xfrm>
                  <a:off x="5109333" y="4217816"/>
                  <a:ext cx="604654" cy="4370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80000"/>
                    </a:lnSpc>
                  </a:pPr>
                  <a:r>
                    <a:rPr lang="en-US" sz="1400" dirty="0"/>
                    <a:t>RF</a:t>
                  </a:r>
                </a:p>
                <a:p>
                  <a:pPr algn="ctr">
                    <a:lnSpc>
                      <a:spcPct val="80000"/>
                    </a:lnSpc>
                  </a:pPr>
                  <a:r>
                    <a:rPr lang="en-US" sz="1400" dirty="0"/>
                    <a:t>7-8</a:t>
                  </a:r>
                </a:p>
              </p:txBody>
            </p:sp>
            <p:sp>
              <p:nvSpPr>
                <p:cNvPr id="191" name="TextBox 190">
                  <a:extLst>
                    <a:ext uri="{FF2B5EF4-FFF2-40B4-BE49-F238E27FC236}">
                      <a16:creationId xmlns:a16="http://schemas.microsoft.com/office/drawing/2014/main" id="{1F43C680-3B05-4D40-A21B-2E151AFEAE47}"/>
                    </a:ext>
                  </a:extLst>
                </p:cNvPr>
                <p:cNvSpPr txBox="1"/>
                <p:nvPr/>
              </p:nvSpPr>
              <p:spPr>
                <a:xfrm>
                  <a:off x="5319603" y="5060117"/>
                  <a:ext cx="604654" cy="4370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80000"/>
                    </a:lnSpc>
                  </a:pPr>
                  <a:r>
                    <a:rPr lang="en-US" sz="1400" dirty="0"/>
                    <a:t>RF</a:t>
                  </a:r>
                </a:p>
                <a:p>
                  <a:pPr algn="ctr">
                    <a:lnSpc>
                      <a:spcPct val="80000"/>
                    </a:lnSpc>
                  </a:pPr>
                  <a:r>
                    <a:rPr lang="en-US" sz="1400" dirty="0"/>
                    <a:t>5,6</a:t>
                  </a:r>
                </a:p>
              </p:txBody>
            </p:sp>
            <p:sp>
              <p:nvSpPr>
                <p:cNvPr id="192" name="TextBox 191">
                  <a:extLst>
                    <a:ext uri="{FF2B5EF4-FFF2-40B4-BE49-F238E27FC236}">
                      <a16:creationId xmlns:a16="http://schemas.microsoft.com/office/drawing/2014/main" id="{5F6586B4-C9CE-4F15-8F1D-5A68F7A408F9}"/>
                    </a:ext>
                  </a:extLst>
                </p:cNvPr>
                <p:cNvSpPr txBox="1"/>
                <p:nvPr/>
              </p:nvSpPr>
              <p:spPr>
                <a:xfrm>
                  <a:off x="3926475" y="5648749"/>
                  <a:ext cx="604654" cy="4370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80000"/>
                    </a:lnSpc>
                  </a:pPr>
                  <a:r>
                    <a:rPr lang="en-US" sz="1400" dirty="0"/>
                    <a:t>RF</a:t>
                  </a:r>
                </a:p>
                <a:p>
                  <a:pPr algn="ctr">
                    <a:lnSpc>
                      <a:spcPct val="80000"/>
                    </a:lnSpc>
                  </a:pPr>
                  <a:r>
                    <a:rPr lang="en-US" sz="1400" dirty="0"/>
                    <a:t>1-2</a:t>
                  </a:r>
                </a:p>
              </p:txBody>
            </p:sp>
            <p:sp>
              <p:nvSpPr>
                <p:cNvPr id="193" name="TextBox 192">
                  <a:extLst>
                    <a:ext uri="{FF2B5EF4-FFF2-40B4-BE49-F238E27FC236}">
                      <a16:creationId xmlns:a16="http://schemas.microsoft.com/office/drawing/2014/main" id="{E8B6C18B-DA60-49DA-9D55-FAC66C55D49E}"/>
                    </a:ext>
                  </a:extLst>
                </p:cNvPr>
                <p:cNvSpPr txBox="1"/>
                <p:nvPr/>
              </p:nvSpPr>
              <p:spPr>
                <a:xfrm>
                  <a:off x="4634036" y="5726099"/>
                  <a:ext cx="545977" cy="4370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80000"/>
                    </a:lnSpc>
                  </a:pPr>
                  <a:r>
                    <a:rPr lang="en-US" sz="1400" dirty="0"/>
                    <a:t>RF</a:t>
                  </a:r>
                </a:p>
                <a:p>
                  <a:pPr algn="ctr">
                    <a:lnSpc>
                      <a:spcPct val="80000"/>
                    </a:lnSpc>
                  </a:pPr>
                  <a:r>
                    <a:rPr lang="en-US" sz="1400" dirty="0"/>
                    <a:t>3-4</a:t>
                  </a:r>
                </a:p>
              </p:txBody>
            </p:sp>
          </p:grpSp>
          <p:pic>
            <p:nvPicPr>
              <p:cNvPr id="167" name="Picture 166">
                <a:extLst>
                  <a:ext uri="{FF2B5EF4-FFF2-40B4-BE49-F238E27FC236}">
                    <a16:creationId xmlns:a16="http://schemas.microsoft.com/office/drawing/2014/main" id="{BD3A7757-BF75-459B-9D59-F5C26DEA9A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391690" y="2080853"/>
                <a:ext cx="1626188" cy="956728"/>
              </a:xfrm>
              <a:prstGeom prst="rect">
                <a:avLst/>
              </a:prstGeom>
            </p:spPr>
          </p:pic>
        </p:grpSp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DE8E5C75-872A-467D-A75F-804C6E9282DE}"/>
                </a:ext>
              </a:extLst>
            </p:cNvPr>
            <p:cNvSpPr txBox="1"/>
            <p:nvPr/>
          </p:nvSpPr>
          <p:spPr>
            <a:xfrm>
              <a:off x="6454754" y="2548326"/>
              <a:ext cx="2626040" cy="1015663"/>
            </a:xfrm>
            <a:prstGeom prst="rect">
              <a:avLst/>
            </a:prstGeom>
            <a:solidFill>
              <a:srgbClr val="CCFF66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PIP Specification</a:t>
              </a:r>
            </a:p>
            <a:p>
              <a:r>
                <a:rPr lang="en-US" sz="2000" dirty="0" err="1"/>
                <a:t>f</a:t>
              </a:r>
              <a:r>
                <a:rPr lang="en-US" sz="2000" baseline="-25000" dirty="0" err="1"/>
                <a:t>RF</a:t>
              </a:r>
              <a:r>
                <a:rPr lang="en-US" sz="2000" dirty="0"/>
                <a:t>=37.8 MHz-52.8 MHz</a:t>
              </a:r>
            </a:p>
            <a:p>
              <a:r>
                <a:rPr lang="en-US" sz="2000" dirty="0"/>
                <a:t>         </a:t>
              </a:r>
              <a:r>
                <a:rPr lang="en-US" sz="2000" dirty="0" err="1"/>
                <a:t>Vrf</a:t>
              </a:r>
              <a:r>
                <a:rPr lang="en-US" sz="2000" dirty="0"/>
                <a:t>(total) = 1 MV</a:t>
              </a:r>
            </a:p>
          </p:txBody>
        </p: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D7010431-D1C9-47F0-B5B2-7B9C9643C21D}"/>
                </a:ext>
              </a:extLst>
            </p:cNvPr>
            <p:cNvSpPr txBox="1"/>
            <p:nvPr/>
          </p:nvSpPr>
          <p:spPr>
            <a:xfrm>
              <a:off x="6452594" y="3899792"/>
              <a:ext cx="2580169" cy="1200329"/>
            </a:xfrm>
            <a:prstGeom prst="rect">
              <a:avLst/>
            </a:prstGeom>
            <a:solidFill>
              <a:srgbClr val="FFCC66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Do we have a total of  22 RF cavities with 50kV/cavity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4FC-FCD8-4495-85DF-AEED2CDA7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73457"/>
          </a:xfrm>
        </p:spPr>
        <p:txBody>
          <a:bodyPr/>
          <a:lstStyle/>
          <a:p>
            <a:r>
              <a:rPr lang="en-US" dirty="0"/>
              <a:t>Proton Improvement Plans at Fermilab</a:t>
            </a:r>
            <a:br>
              <a:rPr lang="en-US" dirty="0"/>
            </a:br>
            <a:r>
              <a:rPr lang="en-US" sz="1800" dirty="0">
                <a:solidFill>
                  <a:srgbClr val="FF0000"/>
                </a:solidFill>
              </a:rPr>
              <a:t>(Past, Present and Future)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CE574D-C4FE-412D-98EB-99C87C0E6F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324" y="820065"/>
            <a:ext cx="8229600" cy="5595600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PIP: Goal was </a:t>
            </a:r>
          </a:p>
          <a:p>
            <a:pPr lvl="1"/>
            <a:r>
              <a:rPr lang="en-US" altLang="en-US" sz="2100" dirty="0"/>
              <a:t>Extract </a:t>
            </a:r>
            <a:r>
              <a:rPr lang="en-US" altLang="en-US" sz="2100" b="1" dirty="0"/>
              <a:t>2.25E17</a:t>
            </a:r>
            <a:r>
              <a:rPr lang="en-US" altLang="en-US" sz="2100" dirty="0"/>
              <a:t> protons/</a:t>
            </a:r>
            <a:r>
              <a:rPr lang="en-US" altLang="en-US" sz="2100" dirty="0" err="1"/>
              <a:t>hr</a:t>
            </a:r>
            <a:r>
              <a:rPr lang="en-US" altLang="en-US" sz="2100" dirty="0"/>
              <a:t> (@15 Hz) from the Fermilab Booster</a:t>
            </a:r>
          </a:p>
          <a:p>
            <a:pPr lvl="2"/>
            <a:r>
              <a:rPr lang="en-US" altLang="en-US" sz="1600" dirty="0"/>
              <a:t>12 batches of 4.26E12ppBp to RR/MI with  for every </a:t>
            </a:r>
            <a:r>
              <a:rPr lang="en-US" altLang="en-US" sz="1600" b="1" dirty="0"/>
              <a:t>1.33 sec</a:t>
            </a:r>
          </a:p>
          <a:p>
            <a:pPr lvl="3"/>
            <a:r>
              <a:rPr lang="en-US" sz="1900" b="1" dirty="0">
                <a:solidFill>
                  <a:srgbClr val="0000CC"/>
                </a:solidFill>
                <a:sym typeface="Symbol" panose="05050102010706020507" pitchFamily="18" charset="2"/>
              </a:rPr>
              <a:t></a:t>
            </a:r>
            <a:r>
              <a:rPr lang="en-US" sz="1900" b="1" baseline="-25000" dirty="0">
                <a:solidFill>
                  <a:srgbClr val="0000CC"/>
                </a:solidFill>
                <a:sym typeface="Symbol" panose="05050102010706020507" pitchFamily="18" charset="2"/>
              </a:rPr>
              <a:t>L</a:t>
            </a:r>
            <a:r>
              <a:rPr lang="en-US" sz="1900" b="1" dirty="0">
                <a:solidFill>
                  <a:srgbClr val="0000CC"/>
                </a:solidFill>
                <a:sym typeface="Symbol" panose="05050102010706020507" pitchFamily="18" charset="2"/>
              </a:rPr>
              <a:t>&lt;0.1 eVs/bunch &amp;</a:t>
            </a:r>
          </a:p>
          <a:p>
            <a:pPr lvl="3"/>
            <a:r>
              <a:rPr lang="en-US" sz="1900" b="1" dirty="0">
                <a:solidFill>
                  <a:srgbClr val="0000CC"/>
                </a:solidFill>
                <a:sym typeface="Symbol" panose="05050102010706020507" pitchFamily="18" charset="2"/>
              </a:rPr>
              <a:t></a:t>
            </a:r>
            <a:r>
              <a:rPr lang="en-US" sz="1900" b="1" baseline="-25000" dirty="0">
                <a:solidFill>
                  <a:srgbClr val="0000CC"/>
                </a:solidFill>
                <a:sym typeface="Symbol" panose="05050102010706020507" pitchFamily="18" charset="2"/>
              </a:rPr>
              <a:t>T</a:t>
            </a:r>
            <a:r>
              <a:rPr lang="en-US" sz="1900" b="1" dirty="0">
                <a:solidFill>
                  <a:srgbClr val="0000CC"/>
                </a:solidFill>
                <a:sym typeface="Symbol" panose="05050102010706020507" pitchFamily="18" charset="2"/>
              </a:rPr>
              <a:t>&lt;16 -mm-</a:t>
            </a:r>
            <a:r>
              <a:rPr lang="en-US" sz="1900" b="1" dirty="0" err="1">
                <a:solidFill>
                  <a:srgbClr val="0000CC"/>
                </a:solidFill>
                <a:sym typeface="Symbol" panose="05050102010706020507" pitchFamily="18" charset="2"/>
              </a:rPr>
              <a:t>mr</a:t>
            </a:r>
            <a:endParaRPr lang="en-US" sz="1900" b="1" dirty="0">
              <a:solidFill>
                <a:srgbClr val="0000CC"/>
              </a:solidFill>
              <a:sym typeface="Symbol" panose="05050102010706020507" pitchFamily="18" charset="2"/>
            </a:endParaRPr>
          </a:p>
          <a:p>
            <a:pPr lvl="3"/>
            <a:r>
              <a:rPr lang="en-US" sz="1900" b="1" dirty="0">
                <a:solidFill>
                  <a:srgbClr val="0000CC"/>
                </a:solidFill>
                <a:sym typeface="Symbol" panose="05050102010706020507" pitchFamily="18" charset="2"/>
              </a:rPr>
              <a:t>LINAC/Booster efficiency &gt;85%   </a:t>
            </a:r>
            <a:endParaRPr lang="en-US" sz="2100" dirty="0">
              <a:sym typeface="Symbol" panose="05050102010706020507" pitchFamily="18" charset="2"/>
            </a:endParaRPr>
          </a:p>
          <a:p>
            <a:pPr marL="914400" lvl="2" indent="0">
              <a:buNone/>
            </a:pPr>
            <a:r>
              <a:rPr lang="en-US" sz="1700" dirty="0">
                <a:sym typeface="Symbol" panose="05050102010706020507" pitchFamily="18" charset="2"/>
              </a:rPr>
              <a:t>To achieve beam power on </a:t>
            </a:r>
            <a:r>
              <a:rPr lang="en-US" sz="1700" dirty="0" err="1">
                <a:sym typeface="Symbol" panose="05050102010706020507" pitchFamily="18" charset="2"/>
              </a:rPr>
              <a:t>NuMI</a:t>
            </a:r>
            <a:r>
              <a:rPr lang="en-US" sz="1700" dirty="0">
                <a:sym typeface="Symbol" panose="05050102010706020507" pitchFamily="18" charset="2"/>
              </a:rPr>
              <a:t> target </a:t>
            </a:r>
            <a:r>
              <a:rPr lang="en-US" sz="1700" b="1" dirty="0">
                <a:sym typeface="Symbol" panose="05050102010706020507" pitchFamily="18" charset="2"/>
              </a:rPr>
              <a:t>700kW </a:t>
            </a:r>
            <a:r>
              <a:rPr lang="en-US" sz="1700" dirty="0">
                <a:sym typeface="Symbol" panose="05050102010706020507" pitchFamily="18" charset="2"/>
              </a:rPr>
              <a:t>using RR&amp;MI</a:t>
            </a:r>
          </a:p>
          <a:p>
            <a:pPr lvl="2"/>
            <a:r>
              <a:rPr lang="en-US" sz="1700" dirty="0">
                <a:sym typeface="Symbol" panose="05050102010706020507" pitchFamily="18" charset="2"/>
              </a:rPr>
              <a:t>Provide 4.26E12ppBc to Booster Neutrino Program</a:t>
            </a:r>
            <a:endParaRPr lang="en-US" sz="2600" dirty="0"/>
          </a:p>
          <a:p>
            <a:r>
              <a:rPr lang="en-US" sz="2400" dirty="0"/>
              <a:t>PIP-I+: Goal prepare the Booster for PIP-II &amp; also</a:t>
            </a:r>
            <a:r>
              <a:rPr lang="en-US" sz="3300" dirty="0"/>
              <a:t>  </a:t>
            </a:r>
          </a:p>
          <a:p>
            <a:pPr lvl="1"/>
            <a:r>
              <a:rPr lang="en-US" altLang="en-US" sz="2100" dirty="0"/>
              <a:t>Extract </a:t>
            </a:r>
            <a:r>
              <a:rPr lang="en-US" altLang="en-US" sz="2100" b="1" dirty="0"/>
              <a:t>2.66E17 </a:t>
            </a:r>
            <a:r>
              <a:rPr lang="en-US" altLang="en-US" sz="2100" dirty="0"/>
              <a:t>protons/</a:t>
            </a:r>
            <a:r>
              <a:rPr lang="en-US" altLang="en-US" sz="2100" dirty="0" err="1"/>
              <a:t>hr</a:t>
            </a:r>
            <a:r>
              <a:rPr lang="en-US" altLang="en-US" sz="2100" dirty="0"/>
              <a:t> (@15 Hz) from the Fermilab Booster</a:t>
            </a:r>
          </a:p>
          <a:p>
            <a:pPr lvl="2"/>
            <a:r>
              <a:rPr lang="en-US" altLang="en-US" sz="1600" dirty="0"/>
              <a:t>12 batches of ~5E12ppBp to RR/MI with for every </a:t>
            </a:r>
            <a:r>
              <a:rPr lang="en-US" altLang="en-US" sz="1600" b="1" dirty="0"/>
              <a:t>1.2 sec </a:t>
            </a:r>
          </a:p>
          <a:p>
            <a:pPr lvl="3"/>
            <a:r>
              <a:rPr lang="en-US" sz="1900" b="1" dirty="0">
                <a:solidFill>
                  <a:srgbClr val="0000CC"/>
                </a:solidFill>
                <a:sym typeface="Symbol" panose="05050102010706020507" pitchFamily="18" charset="2"/>
              </a:rPr>
              <a:t>Out put beam properties same as above</a:t>
            </a:r>
          </a:p>
          <a:p>
            <a:pPr lvl="3"/>
            <a:r>
              <a:rPr lang="en-US" sz="1900" b="1" dirty="0">
                <a:solidFill>
                  <a:srgbClr val="0000CC"/>
                </a:solidFill>
                <a:sym typeface="Symbol" panose="05050102010706020507" pitchFamily="18" charset="2"/>
              </a:rPr>
              <a:t>LINAC/Booster efficiency &gt;85%   </a:t>
            </a:r>
            <a:endParaRPr lang="en-US" sz="1900" dirty="0">
              <a:sym typeface="Symbol" panose="05050102010706020507" pitchFamily="18" charset="2"/>
            </a:endParaRPr>
          </a:p>
          <a:p>
            <a:pPr marL="914400" lvl="2" indent="0">
              <a:buNone/>
            </a:pPr>
            <a:r>
              <a:rPr lang="en-US" sz="1700" dirty="0">
                <a:sym typeface="Symbol" panose="05050102010706020507" pitchFamily="18" charset="2"/>
              </a:rPr>
              <a:t>To achieve beam power on </a:t>
            </a:r>
            <a:r>
              <a:rPr lang="en-US" sz="1700" dirty="0" err="1">
                <a:sym typeface="Symbol" panose="05050102010706020507" pitchFamily="18" charset="2"/>
              </a:rPr>
              <a:t>NuMI</a:t>
            </a:r>
            <a:r>
              <a:rPr lang="en-US" sz="1700" dirty="0">
                <a:sym typeface="Symbol" panose="05050102010706020507" pitchFamily="18" charset="2"/>
              </a:rPr>
              <a:t> target </a:t>
            </a:r>
            <a:r>
              <a:rPr lang="en-US" sz="1700" b="1" dirty="0">
                <a:sym typeface="Symbol" panose="05050102010706020507" pitchFamily="18" charset="2"/>
              </a:rPr>
              <a:t>900kW </a:t>
            </a:r>
            <a:r>
              <a:rPr lang="en-US" sz="1900" dirty="0">
                <a:sym typeface="Symbol" panose="05050102010706020507" pitchFamily="18" charset="2"/>
              </a:rPr>
              <a:t>using RR&amp;MI</a:t>
            </a:r>
            <a:endParaRPr lang="en-US" sz="1700" b="1" dirty="0">
              <a:sym typeface="Symbol" panose="05050102010706020507" pitchFamily="18" charset="2"/>
            </a:endParaRPr>
          </a:p>
          <a:p>
            <a:pPr lvl="2"/>
            <a:r>
              <a:rPr lang="en-US" sz="1900" dirty="0">
                <a:sym typeface="Symbol" panose="05050102010706020507" pitchFamily="18" charset="2"/>
              </a:rPr>
              <a:t>Provide ~5E12ppBc to Booster Neutrino Program</a:t>
            </a:r>
            <a:endParaRPr lang="en-US" sz="2800" dirty="0"/>
          </a:p>
          <a:p>
            <a:r>
              <a:rPr lang="en-US" sz="2400" dirty="0"/>
              <a:t>PIP-II: Goal send 1.2MW proton beam power on the LBNF target, using newly built SC-LINAC and existing RR and MI</a:t>
            </a:r>
          </a:p>
          <a:p>
            <a:pPr lvl="1"/>
            <a:r>
              <a:rPr lang="en-US" sz="2000" dirty="0"/>
              <a:t>But, </a:t>
            </a:r>
            <a:r>
              <a:rPr lang="en-US" sz="2000" b="1" dirty="0"/>
              <a:t>~4.63E17</a:t>
            </a:r>
            <a:r>
              <a:rPr lang="en-US" altLang="en-US" sz="2000" b="1" dirty="0"/>
              <a:t> </a:t>
            </a:r>
            <a:r>
              <a:rPr lang="en-US" altLang="en-US" sz="2000" dirty="0"/>
              <a:t>protons/</a:t>
            </a:r>
            <a:r>
              <a:rPr lang="en-US" altLang="en-US" sz="2000" dirty="0" err="1"/>
              <a:t>hr</a:t>
            </a:r>
            <a:r>
              <a:rPr lang="en-US" altLang="en-US" sz="2000" dirty="0"/>
              <a:t> (@20 Hz) from the Fermilab Booster</a:t>
            </a:r>
            <a:endParaRPr lang="en-US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29C12B-3B3A-45BC-9C40-8A626A85785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03/07/2019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DBEA2E-46C0-46DB-8DF0-14F4B69832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Chandra Bhat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0FC39A-B34D-4754-BDF3-C091FAFA61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D64833-0210-4999-B6BB-5BBCA76D12EA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760A9911-FAE9-49F7-B65A-317A265685D6}"/>
              </a:ext>
            </a:extLst>
          </p:cNvPr>
          <p:cNvSpPr/>
          <p:nvPr/>
        </p:nvSpPr>
        <p:spPr>
          <a:xfrm>
            <a:off x="6792987" y="1753699"/>
            <a:ext cx="361665" cy="1188053"/>
          </a:xfrm>
          <a:prstGeom prst="rightBrac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96476E-FFC6-431D-AB50-67CB28E6EC25}"/>
              </a:ext>
            </a:extLst>
          </p:cNvPr>
          <p:cNvSpPr txBox="1"/>
          <p:nvPr/>
        </p:nvSpPr>
        <p:spPr>
          <a:xfrm>
            <a:off x="6896352" y="1836566"/>
            <a:ext cx="2287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Achieved ~1 year ahead of</a:t>
            </a:r>
          </a:p>
          <a:p>
            <a:pPr algn="ctr"/>
            <a:r>
              <a:rPr lang="en-US" dirty="0"/>
              <a:t>Scheduled date 2018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55E35CA-3E36-41D3-A740-9D37D039924A}"/>
              </a:ext>
            </a:extLst>
          </p:cNvPr>
          <p:cNvGrpSpPr/>
          <p:nvPr/>
        </p:nvGrpSpPr>
        <p:grpSpPr>
          <a:xfrm>
            <a:off x="6784420" y="3813817"/>
            <a:ext cx="2399875" cy="1188053"/>
            <a:chOff x="6784420" y="3813817"/>
            <a:chExt cx="2399875" cy="1188053"/>
          </a:xfrm>
        </p:grpSpPr>
        <p:sp>
          <p:nvSpPr>
            <p:cNvPr id="9" name="Right Brace 8">
              <a:extLst>
                <a:ext uri="{FF2B5EF4-FFF2-40B4-BE49-F238E27FC236}">
                  <a16:creationId xmlns:a16="http://schemas.microsoft.com/office/drawing/2014/main" id="{0E32E4A7-84C4-4D6B-87C4-3BB8057DD99A}"/>
                </a:ext>
              </a:extLst>
            </p:cNvPr>
            <p:cNvSpPr/>
            <p:nvPr/>
          </p:nvSpPr>
          <p:spPr>
            <a:xfrm>
              <a:off x="6784420" y="3813817"/>
              <a:ext cx="361665" cy="1188053"/>
            </a:xfrm>
            <a:prstGeom prst="rightBrac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3B754B2-CF78-4166-88E3-57ECF78A3ACE}"/>
                </a:ext>
              </a:extLst>
            </p:cNvPr>
            <p:cNvSpPr txBox="1"/>
            <p:nvPr/>
          </p:nvSpPr>
          <p:spPr>
            <a:xfrm>
              <a:off x="6896352" y="3946415"/>
              <a:ext cx="22879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working</a:t>
              </a:r>
            </a:p>
            <a:p>
              <a:pPr algn="ctr"/>
              <a:r>
                <a:rPr lang="en-US" dirty="0"/>
                <a:t>To be completed </a:t>
              </a:r>
            </a:p>
            <a:p>
              <a:pPr algn="ctr"/>
              <a:r>
                <a:rPr lang="en-US" dirty="0"/>
                <a:t>by 2023</a:t>
              </a:r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FB9BE41D-25CA-4BC9-A4B9-D533B10F0604}"/>
              </a:ext>
            </a:extLst>
          </p:cNvPr>
          <p:cNvSpPr/>
          <p:nvPr/>
        </p:nvSpPr>
        <p:spPr>
          <a:xfrm>
            <a:off x="1815037" y="1075040"/>
            <a:ext cx="1087191" cy="42937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1010493-996D-4AB1-B437-269C734A4DFD}"/>
              </a:ext>
            </a:extLst>
          </p:cNvPr>
          <p:cNvSpPr/>
          <p:nvPr/>
        </p:nvSpPr>
        <p:spPr>
          <a:xfrm>
            <a:off x="1832263" y="3390196"/>
            <a:ext cx="1087191" cy="42937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19F3E71-35FF-4AB1-AFEC-03E5A0484FD3}"/>
              </a:ext>
            </a:extLst>
          </p:cNvPr>
          <p:cNvSpPr/>
          <p:nvPr/>
        </p:nvSpPr>
        <p:spPr>
          <a:xfrm>
            <a:off x="1568993" y="5592663"/>
            <a:ext cx="1087191" cy="42937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274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BDF09-EEA6-40DC-A7FC-A96D78954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17" y="-101790"/>
            <a:ext cx="8229600" cy="793711"/>
          </a:xfrm>
        </p:spPr>
        <p:txBody>
          <a:bodyPr/>
          <a:lstStyle/>
          <a:p>
            <a:r>
              <a:rPr lang="en-US" sz="3200" dirty="0"/>
              <a:t>Injection Scheme in the Booster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3ED04E-26EA-40E7-8ADE-3F5E991697E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03/07/2019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3E99B0-3406-48F1-BB36-3D97BC0DBC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Chandra Bhat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CF20DF-A953-4336-901F-AEF3F84C81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D64833-0210-4999-B6BB-5BBCA76D12EA}" type="slidenum">
              <a:rPr lang="en-US" smtClean="0"/>
              <a:pPr/>
              <a:t>5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6E7E12F-497D-4DA2-B8D0-56249162EC01}"/>
              </a:ext>
            </a:extLst>
          </p:cNvPr>
          <p:cNvGrpSpPr/>
          <p:nvPr/>
        </p:nvGrpSpPr>
        <p:grpSpPr>
          <a:xfrm>
            <a:off x="0" y="1612433"/>
            <a:ext cx="9135612" cy="2425828"/>
            <a:chOff x="876648" y="1548777"/>
            <a:chExt cx="8289104" cy="196173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EA222D3-95BC-4636-8FAA-D92A64CA418C}"/>
                </a:ext>
              </a:extLst>
            </p:cNvPr>
            <p:cNvGrpSpPr/>
            <p:nvPr/>
          </p:nvGrpSpPr>
          <p:grpSpPr>
            <a:xfrm>
              <a:off x="3622647" y="1548777"/>
              <a:ext cx="5543105" cy="1961736"/>
              <a:chOff x="3622647" y="1548777"/>
              <a:chExt cx="5543105" cy="1961736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09CE9186-D08B-4D18-A7B3-486AFC81F489}"/>
                  </a:ext>
                </a:extLst>
              </p:cNvPr>
              <p:cNvSpPr/>
              <p:nvPr/>
            </p:nvSpPr>
            <p:spPr>
              <a:xfrm>
                <a:off x="3622647" y="2527111"/>
                <a:ext cx="2775358" cy="983402"/>
              </a:xfrm>
              <a:custGeom>
                <a:avLst/>
                <a:gdLst>
                  <a:gd name="connsiteX0" fmla="*/ 0 w 5511567"/>
                  <a:gd name="connsiteY0" fmla="*/ 16778 h 989912"/>
                  <a:gd name="connsiteX1" fmla="*/ 2734811 w 5511567"/>
                  <a:gd name="connsiteY1" fmla="*/ 989901 h 989912"/>
                  <a:gd name="connsiteX2" fmla="*/ 5511567 w 5511567"/>
                  <a:gd name="connsiteY2" fmla="*/ 0 h 989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511567" h="989912">
                    <a:moveTo>
                      <a:pt x="0" y="16778"/>
                    </a:moveTo>
                    <a:cubicBezTo>
                      <a:pt x="908108" y="504737"/>
                      <a:pt x="1816217" y="992697"/>
                      <a:pt x="2734811" y="989901"/>
                    </a:cubicBezTo>
                    <a:cubicBezTo>
                      <a:pt x="3653405" y="987105"/>
                      <a:pt x="4582486" y="493552"/>
                      <a:pt x="5511567" y="0"/>
                    </a:cubicBezTo>
                  </a:path>
                </a:pathLst>
              </a:cu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22379D28-65AD-430F-A3A7-5DEC1B18C003}"/>
                  </a:ext>
                </a:extLst>
              </p:cNvPr>
              <p:cNvSpPr/>
              <p:nvPr/>
            </p:nvSpPr>
            <p:spPr>
              <a:xfrm rot="10800000">
                <a:off x="6390394" y="1548777"/>
                <a:ext cx="2775358" cy="983402"/>
              </a:xfrm>
              <a:custGeom>
                <a:avLst/>
                <a:gdLst>
                  <a:gd name="connsiteX0" fmla="*/ 0 w 5511567"/>
                  <a:gd name="connsiteY0" fmla="*/ 16778 h 989912"/>
                  <a:gd name="connsiteX1" fmla="*/ 2734811 w 5511567"/>
                  <a:gd name="connsiteY1" fmla="*/ 989901 h 989912"/>
                  <a:gd name="connsiteX2" fmla="*/ 5511567 w 5511567"/>
                  <a:gd name="connsiteY2" fmla="*/ 0 h 989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511567" h="989912">
                    <a:moveTo>
                      <a:pt x="0" y="16778"/>
                    </a:moveTo>
                    <a:cubicBezTo>
                      <a:pt x="908108" y="504737"/>
                      <a:pt x="1816217" y="992697"/>
                      <a:pt x="2734811" y="989901"/>
                    </a:cubicBezTo>
                    <a:cubicBezTo>
                      <a:pt x="3653405" y="987105"/>
                      <a:pt x="4582486" y="493552"/>
                      <a:pt x="5511567" y="0"/>
                    </a:cubicBezTo>
                  </a:path>
                </a:pathLst>
              </a:cu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6F0B307-41B8-4E83-9C2C-0AB7B92A0627}"/>
                </a:ext>
              </a:extLst>
            </p:cNvPr>
            <p:cNvSpPr/>
            <p:nvPr/>
          </p:nvSpPr>
          <p:spPr>
            <a:xfrm rot="10800000">
              <a:off x="876648" y="1624142"/>
              <a:ext cx="2775358" cy="983402"/>
            </a:xfrm>
            <a:custGeom>
              <a:avLst/>
              <a:gdLst>
                <a:gd name="connsiteX0" fmla="*/ 0 w 5511567"/>
                <a:gd name="connsiteY0" fmla="*/ 16778 h 989912"/>
                <a:gd name="connsiteX1" fmla="*/ 2734811 w 5511567"/>
                <a:gd name="connsiteY1" fmla="*/ 989901 h 989912"/>
                <a:gd name="connsiteX2" fmla="*/ 5511567 w 5511567"/>
                <a:gd name="connsiteY2" fmla="*/ 0 h 989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11567" h="989912">
                  <a:moveTo>
                    <a:pt x="0" y="16778"/>
                  </a:moveTo>
                  <a:cubicBezTo>
                    <a:pt x="908108" y="504737"/>
                    <a:pt x="1816217" y="992697"/>
                    <a:pt x="2734811" y="989901"/>
                  </a:cubicBezTo>
                  <a:cubicBezTo>
                    <a:pt x="3653405" y="987105"/>
                    <a:pt x="4582486" y="493552"/>
                    <a:pt x="5511567" y="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0D57F4C-0011-4C58-B450-F80765E19137}"/>
              </a:ext>
            </a:extLst>
          </p:cNvPr>
          <p:cNvSpPr txBox="1"/>
          <p:nvPr/>
        </p:nvSpPr>
        <p:spPr>
          <a:xfrm>
            <a:off x="582113" y="2158092"/>
            <a:ext cx="19875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Booster </a:t>
            </a:r>
          </a:p>
          <a:p>
            <a:pPr algn="ctr"/>
            <a:r>
              <a:rPr lang="en-US" sz="2400" b="1" dirty="0"/>
              <a:t>Magnet Ramp</a:t>
            </a:r>
          </a:p>
          <a:p>
            <a:pPr algn="ctr"/>
            <a:r>
              <a:rPr lang="en-US" sz="2400" b="1" dirty="0"/>
              <a:t>15 Hz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6DD0093-967E-4582-9890-D3446C4AB855}"/>
              </a:ext>
            </a:extLst>
          </p:cNvPr>
          <p:cNvGrpSpPr/>
          <p:nvPr/>
        </p:nvGrpSpPr>
        <p:grpSpPr>
          <a:xfrm>
            <a:off x="35790" y="4351075"/>
            <a:ext cx="2798561" cy="2087754"/>
            <a:chOff x="4239" y="3161295"/>
            <a:chExt cx="2649315" cy="208775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704B92D-1B2F-45E3-AF45-A2AEFAAA437C}"/>
                </a:ext>
              </a:extLst>
            </p:cNvPr>
            <p:cNvSpPr/>
            <p:nvPr/>
          </p:nvSpPr>
          <p:spPr>
            <a:xfrm>
              <a:off x="4239" y="3239027"/>
              <a:ext cx="2573944" cy="201002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A566BB6-5197-4061-A1CE-E45A8100404D}"/>
                </a:ext>
              </a:extLst>
            </p:cNvPr>
            <p:cNvGrpSpPr/>
            <p:nvPr/>
          </p:nvGrpSpPr>
          <p:grpSpPr>
            <a:xfrm>
              <a:off x="1037799" y="3467845"/>
              <a:ext cx="1438222" cy="277361"/>
              <a:chOff x="1037799" y="3467846"/>
              <a:chExt cx="1610795" cy="230994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6D1FF8A5-05F5-4F0F-B716-5C5F106AAF41}"/>
                  </a:ext>
                </a:extLst>
              </p:cNvPr>
              <p:cNvSpPr/>
              <p:nvPr/>
            </p:nvSpPr>
            <p:spPr>
              <a:xfrm>
                <a:off x="1088929" y="3467846"/>
                <a:ext cx="1559665" cy="23099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C22D0624-FECA-4370-B95D-83E1A4A25AE2}"/>
                  </a:ext>
                </a:extLst>
              </p:cNvPr>
              <p:cNvSpPr/>
              <p:nvPr/>
            </p:nvSpPr>
            <p:spPr>
              <a:xfrm>
                <a:off x="1037799" y="3517851"/>
                <a:ext cx="18235" cy="1227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030FE493-FFE2-4C21-9BE0-D766769AB799}"/>
                  </a:ext>
                </a:extLst>
              </p:cNvPr>
              <p:cNvSpPr/>
              <p:nvPr/>
            </p:nvSpPr>
            <p:spPr>
              <a:xfrm>
                <a:off x="1080946" y="3517042"/>
                <a:ext cx="18235" cy="1227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12B496B0-23DD-4056-9B2C-5EB079BDF7C6}"/>
                  </a:ext>
                </a:extLst>
              </p:cNvPr>
              <p:cNvSpPr/>
              <p:nvPr/>
            </p:nvSpPr>
            <p:spPr>
              <a:xfrm>
                <a:off x="1121589" y="3517042"/>
                <a:ext cx="18235" cy="1227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D2DF28DA-7E6D-4D11-A5E9-5E1478B6A653}"/>
                  </a:ext>
                </a:extLst>
              </p:cNvPr>
              <p:cNvSpPr/>
              <p:nvPr/>
            </p:nvSpPr>
            <p:spPr>
              <a:xfrm>
                <a:off x="1169404" y="3517851"/>
                <a:ext cx="18235" cy="1227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3C72A6FF-243E-4597-B492-F812B9675431}"/>
                  </a:ext>
                </a:extLst>
              </p:cNvPr>
              <p:cNvSpPr/>
              <p:nvPr/>
            </p:nvSpPr>
            <p:spPr>
              <a:xfrm>
                <a:off x="1218673" y="3517391"/>
                <a:ext cx="18235" cy="1227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C02274A6-661D-417A-934C-CD651A0CA5EB}"/>
                  </a:ext>
                </a:extLst>
              </p:cNvPr>
              <p:cNvSpPr/>
              <p:nvPr/>
            </p:nvSpPr>
            <p:spPr>
              <a:xfrm>
                <a:off x="1267942" y="3516431"/>
                <a:ext cx="18235" cy="1227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947A4AA4-9FF5-46D7-89E3-96042EF6B148}"/>
                  </a:ext>
                </a:extLst>
              </p:cNvPr>
              <p:cNvSpPr/>
              <p:nvPr/>
            </p:nvSpPr>
            <p:spPr>
              <a:xfrm>
                <a:off x="1319993" y="3512732"/>
                <a:ext cx="18235" cy="1227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A61290C4-149C-45E8-BDA3-1ECC58963DA5}"/>
                  </a:ext>
                </a:extLst>
              </p:cNvPr>
              <p:cNvSpPr/>
              <p:nvPr/>
            </p:nvSpPr>
            <p:spPr>
              <a:xfrm>
                <a:off x="1373600" y="3511898"/>
                <a:ext cx="18235" cy="1227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14C015A6-44B3-48A7-9EFD-49181F9E7FCB}"/>
                  </a:ext>
                </a:extLst>
              </p:cNvPr>
              <p:cNvSpPr/>
              <p:nvPr/>
            </p:nvSpPr>
            <p:spPr>
              <a:xfrm>
                <a:off x="1414281" y="3512732"/>
                <a:ext cx="18235" cy="1227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41483464-DBAE-4744-A0A9-C827AE6112CE}"/>
                  </a:ext>
                </a:extLst>
              </p:cNvPr>
              <p:cNvSpPr/>
              <p:nvPr/>
            </p:nvSpPr>
            <p:spPr>
              <a:xfrm>
                <a:off x="1456897" y="3511898"/>
                <a:ext cx="18235" cy="1227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D61BDAFC-5860-4737-ACE8-7889BC860421}"/>
                  </a:ext>
                </a:extLst>
              </p:cNvPr>
              <p:cNvSpPr/>
              <p:nvPr/>
            </p:nvSpPr>
            <p:spPr>
              <a:xfrm>
                <a:off x="1504003" y="3512732"/>
                <a:ext cx="18235" cy="1227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EB823417-C016-44F5-8496-332FA1A95D33}"/>
                  </a:ext>
                </a:extLst>
              </p:cNvPr>
              <p:cNvSpPr/>
              <p:nvPr/>
            </p:nvSpPr>
            <p:spPr>
              <a:xfrm>
                <a:off x="1543242" y="3514875"/>
                <a:ext cx="18235" cy="1227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E34CD9A8-8D1D-4F6C-83DD-F4B4019B6BB0}"/>
                  </a:ext>
                </a:extLst>
              </p:cNvPr>
              <p:cNvSpPr/>
              <p:nvPr/>
            </p:nvSpPr>
            <p:spPr>
              <a:xfrm>
                <a:off x="1592363" y="3513541"/>
                <a:ext cx="18235" cy="1227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DDA1CA35-53B7-4C6D-8B13-515C4A260AF2}"/>
                  </a:ext>
                </a:extLst>
              </p:cNvPr>
              <p:cNvSpPr/>
              <p:nvPr/>
            </p:nvSpPr>
            <p:spPr>
              <a:xfrm>
                <a:off x="1635952" y="3514594"/>
                <a:ext cx="18235" cy="1227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F89C8FAE-2AB3-46FA-9DF2-AE229976AA5F}"/>
                  </a:ext>
                </a:extLst>
              </p:cNvPr>
              <p:cNvSpPr/>
              <p:nvPr/>
            </p:nvSpPr>
            <p:spPr>
              <a:xfrm>
                <a:off x="1679098" y="3513785"/>
                <a:ext cx="18235" cy="1227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5E3CF32C-1A43-4494-8F64-24B0024ADDB1}"/>
                  </a:ext>
                </a:extLst>
              </p:cNvPr>
              <p:cNvSpPr/>
              <p:nvPr/>
            </p:nvSpPr>
            <p:spPr>
              <a:xfrm>
                <a:off x="1719741" y="3513785"/>
                <a:ext cx="18235" cy="1227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58BF55AA-2382-45CD-A162-ADE5651E08E7}"/>
                  </a:ext>
                </a:extLst>
              </p:cNvPr>
              <p:cNvSpPr/>
              <p:nvPr/>
            </p:nvSpPr>
            <p:spPr>
              <a:xfrm>
                <a:off x="1767556" y="3514594"/>
                <a:ext cx="18235" cy="1227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A4D315AC-AC87-4E6C-8736-5767E952F427}"/>
                  </a:ext>
                </a:extLst>
              </p:cNvPr>
              <p:cNvSpPr/>
              <p:nvPr/>
            </p:nvSpPr>
            <p:spPr>
              <a:xfrm>
                <a:off x="1816825" y="3514134"/>
                <a:ext cx="18235" cy="1227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C041D796-918A-4431-94B9-1BAACCB83074}"/>
                  </a:ext>
                </a:extLst>
              </p:cNvPr>
              <p:cNvSpPr/>
              <p:nvPr/>
            </p:nvSpPr>
            <p:spPr>
              <a:xfrm>
                <a:off x="1866094" y="3513174"/>
                <a:ext cx="18235" cy="1227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2366DE7C-CE47-4114-85F9-720BBD9AD2D9}"/>
                  </a:ext>
                </a:extLst>
              </p:cNvPr>
              <p:cNvSpPr/>
              <p:nvPr/>
            </p:nvSpPr>
            <p:spPr>
              <a:xfrm>
                <a:off x="1918145" y="3509474"/>
                <a:ext cx="18235" cy="1227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A52B0B6D-8C64-4A6D-908B-0918CF93F82E}"/>
                  </a:ext>
                </a:extLst>
              </p:cNvPr>
              <p:cNvSpPr/>
              <p:nvPr/>
            </p:nvSpPr>
            <p:spPr>
              <a:xfrm>
                <a:off x="1971752" y="3508641"/>
                <a:ext cx="18235" cy="1227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B494E5CA-8D75-4DF9-A7CE-D97EDC9363EB}"/>
                  </a:ext>
                </a:extLst>
              </p:cNvPr>
              <p:cNvSpPr/>
              <p:nvPr/>
            </p:nvSpPr>
            <p:spPr>
              <a:xfrm>
                <a:off x="2012433" y="3509474"/>
                <a:ext cx="18235" cy="1227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3BCA7F97-E3B2-4748-9F46-A15909EBF479}"/>
                  </a:ext>
                </a:extLst>
              </p:cNvPr>
              <p:cNvSpPr/>
              <p:nvPr/>
            </p:nvSpPr>
            <p:spPr>
              <a:xfrm>
                <a:off x="2055049" y="3508641"/>
                <a:ext cx="18235" cy="1227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E2178B04-19D4-484C-B7C1-2CFEDCB3C5E1}"/>
                  </a:ext>
                </a:extLst>
              </p:cNvPr>
              <p:cNvSpPr/>
              <p:nvPr/>
            </p:nvSpPr>
            <p:spPr>
              <a:xfrm>
                <a:off x="2102155" y="3509474"/>
                <a:ext cx="18235" cy="1227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2F5DEA02-CBEA-41A4-A59E-3CF0ED095C75}"/>
                  </a:ext>
                </a:extLst>
              </p:cNvPr>
              <p:cNvSpPr/>
              <p:nvPr/>
            </p:nvSpPr>
            <p:spPr>
              <a:xfrm>
                <a:off x="2141394" y="3511617"/>
                <a:ext cx="18235" cy="1227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63826644-6897-475B-97A2-4F063823615C}"/>
                  </a:ext>
                </a:extLst>
              </p:cNvPr>
              <p:cNvSpPr/>
              <p:nvPr/>
            </p:nvSpPr>
            <p:spPr>
              <a:xfrm>
                <a:off x="2190515" y="3510283"/>
                <a:ext cx="18235" cy="1227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F7C986DD-FC61-4760-9A1A-43EE3FA236C7}"/>
                  </a:ext>
                </a:extLst>
              </p:cNvPr>
              <p:cNvSpPr/>
              <p:nvPr/>
            </p:nvSpPr>
            <p:spPr>
              <a:xfrm>
                <a:off x="2231516" y="3508730"/>
                <a:ext cx="18235" cy="1227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0FD7E309-4464-41E3-B6B7-BA17824E01F7}"/>
                  </a:ext>
                </a:extLst>
              </p:cNvPr>
              <p:cNvSpPr/>
              <p:nvPr/>
            </p:nvSpPr>
            <p:spPr>
              <a:xfrm>
                <a:off x="2274662" y="3507920"/>
                <a:ext cx="18235" cy="1227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DC5550EC-8C4D-4717-B23D-368567D59B83}"/>
                  </a:ext>
                </a:extLst>
              </p:cNvPr>
              <p:cNvSpPr/>
              <p:nvPr/>
            </p:nvSpPr>
            <p:spPr>
              <a:xfrm>
                <a:off x="2315305" y="3507920"/>
                <a:ext cx="18235" cy="1227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2D34F11E-F314-4EC5-8197-9D097491228C}"/>
                  </a:ext>
                </a:extLst>
              </p:cNvPr>
              <p:cNvSpPr/>
              <p:nvPr/>
            </p:nvSpPr>
            <p:spPr>
              <a:xfrm>
                <a:off x="2363121" y="3508730"/>
                <a:ext cx="18235" cy="1227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24CDFD33-8D09-4716-9798-0B71E5A0FCA5}"/>
                  </a:ext>
                </a:extLst>
              </p:cNvPr>
              <p:cNvSpPr/>
              <p:nvPr/>
            </p:nvSpPr>
            <p:spPr>
              <a:xfrm>
                <a:off x="2412389" y="3508269"/>
                <a:ext cx="18235" cy="1227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0DD08F6E-36AA-4382-A83A-1B513B35218A}"/>
                  </a:ext>
                </a:extLst>
              </p:cNvPr>
              <p:cNvSpPr/>
              <p:nvPr/>
            </p:nvSpPr>
            <p:spPr>
              <a:xfrm>
                <a:off x="2461658" y="3507309"/>
                <a:ext cx="18235" cy="1227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CDAA2EB4-2B48-471A-AD97-F0852CB42562}"/>
                  </a:ext>
                </a:extLst>
              </p:cNvPr>
              <p:cNvSpPr/>
              <p:nvPr/>
            </p:nvSpPr>
            <p:spPr>
              <a:xfrm>
                <a:off x="2513709" y="3503610"/>
                <a:ext cx="18235" cy="1227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EE3A3C10-69C0-41CE-AC4F-8C51504798AB}"/>
                  </a:ext>
                </a:extLst>
              </p:cNvPr>
              <p:cNvSpPr/>
              <p:nvPr/>
            </p:nvSpPr>
            <p:spPr>
              <a:xfrm>
                <a:off x="2567316" y="3502776"/>
                <a:ext cx="18235" cy="1227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3479263C-067F-470E-947A-46EFA617F747}"/>
                  </a:ext>
                </a:extLst>
              </p:cNvPr>
              <p:cNvSpPr/>
              <p:nvPr/>
            </p:nvSpPr>
            <p:spPr>
              <a:xfrm>
                <a:off x="2607997" y="3503610"/>
                <a:ext cx="18235" cy="1227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FB354E01-FD5B-4A62-8C2D-D2631F38B97D}"/>
                  </a:ext>
                </a:extLst>
              </p:cNvPr>
              <p:cNvCxnSpPr/>
              <p:nvPr/>
            </p:nvCxnSpPr>
            <p:spPr>
              <a:xfrm flipH="1">
                <a:off x="2055665" y="3569996"/>
                <a:ext cx="587018" cy="0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735A803-4D42-4893-B0D9-43F4F4B479F4}"/>
                </a:ext>
              </a:extLst>
            </p:cNvPr>
            <p:cNvSpPr txBox="1"/>
            <p:nvPr/>
          </p:nvSpPr>
          <p:spPr>
            <a:xfrm>
              <a:off x="728312" y="3161295"/>
              <a:ext cx="19252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0000CC"/>
                  </a:solidFill>
                </a:rPr>
                <a:t>400 MeV LINAC Beam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2972C08-13DC-44AA-9D42-0BCA45C9313B}"/>
                </a:ext>
              </a:extLst>
            </p:cNvPr>
            <p:cNvSpPr/>
            <p:nvPr/>
          </p:nvSpPr>
          <p:spPr>
            <a:xfrm>
              <a:off x="130848" y="3455099"/>
              <a:ext cx="1600580" cy="165095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9B025F7-8D4B-4647-B31F-2861B171CB15}"/>
                </a:ext>
              </a:extLst>
            </p:cNvPr>
            <p:cNvSpPr/>
            <p:nvPr/>
          </p:nvSpPr>
          <p:spPr>
            <a:xfrm>
              <a:off x="181684" y="3522193"/>
              <a:ext cx="1488414" cy="1503731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C39CABF-3D66-4127-ADF1-22BADFD84581}"/>
                </a:ext>
              </a:extLst>
            </p:cNvPr>
            <p:cNvSpPr/>
            <p:nvPr/>
          </p:nvSpPr>
          <p:spPr>
            <a:xfrm>
              <a:off x="269696" y="3622725"/>
              <a:ext cx="1307399" cy="130266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Booster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43444DE-D8A3-4617-9B86-57EB21AEE46F}"/>
                </a:ext>
              </a:extLst>
            </p:cNvPr>
            <p:cNvSpPr/>
            <p:nvPr/>
          </p:nvSpPr>
          <p:spPr>
            <a:xfrm>
              <a:off x="327658" y="3698840"/>
              <a:ext cx="1191475" cy="115043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88527E3-C3E7-4E8D-B44E-272CDB016455}"/>
                </a:ext>
              </a:extLst>
            </p:cNvPr>
            <p:cNvSpPr txBox="1"/>
            <p:nvPr/>
          </p:nvSpPr>
          <p:spPr>
            <a:xfrm>
              <a:off x="310459" y="4003671"/>
              <a:ext cx="122995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0000CC"/>
                  </a:solidFill>
                </a:rPr>
                <a:t>Booster</a:t>
              </a:r>
            </a:p>
            <a:p>
              <a:pPr algn="ctr"/>
              <a:r>
                <a:rPr lang="en-US" sz="1600" b="1" dirty="0">
                  <a:solidFill>
                    <a:srgbClr val="0000CC"/>
                  </a:solidFill>
                </a:rPr>
                <a:t>Synchrotron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F910620-3136-4AF5-8ECB-51865581AF68}"/>
              </a:ext>
            </a:extLst>
          </p:cNvPr>
          <p:cNvGrpSpPr/>
          <p:nvPr/>
        </p:nvGrpSpPr>
        <p:grpSpPr>
          <a:xfrm>
            <a:off x="2498422" y="2368249"/>
            <a:ext cx="639957" cy="486301"/>
            <a:chOff x="2498422" y="2304241"/>
            <a:chExt cx="639957" cy="486301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C88F11DD-B9A5-478D-8A62-C48115A8040D}"/>
                </a:ext>
              </a:extLst>
            </p:cNvPr>
            <p:cNvSpPr/>
            <p:nvPr/>
          </p:nvSpPr>
          <p:spPr>
            <a:xfrm rot="18665814">
              <a:off x="2641725" y="2450864"/>
              <a:ext cx="344982" cy="16023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CFF179A7-FC2A-423B-AF7F-854374559D04}"/>
                </a:ext>
              </a:extLst>
            </p:cNvPr>
            <p:cNvSpPr/>
            <p:nvPr/>
          </p:nvSpPr>
          <p:spPr>
            <a:xfrm rot="18665814">
              <a:off x="2891245" y="2242787"/>
              <a:ext cx="185680" cy="3085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A670601-7EA9-4F3D-B67E-D9292C773DB4}"/>
                </a:ext>
              </a:extLst>
            </p:cNvPr>
            <p:cNvSpPr/>
            <p:nvPr/>
          </p:nvSpPr>
          <p:spPr>
            <a:xfrm rot="18665814">
              <a:off x="2559876" y="2543408"/>
              <a:ext cx="185680" cy="3085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D5A5AE6E-2C88-488E-A6B5-6FBD371F44DB}"/>
              </a:ext>
            </a:extLst>
          </p:cNvPr>
          <p:cNvSpPr txBox="1"/>
          <p:nvPr/>
        </p:nvSpPr>
        <p:spPr>
          <a:xfrm>
            <a:off x="3542689" y="4167247"/>
            <a:ext cx="2987720" cy="4370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3200" b="1" dirty="0" err="1"/>
              <a:t>Bmin</a:t>
            </a:r>
            <a:r>
              <a:rPr lang="en-US" sz="3200" b="1" dirty="0"/>
              <a:t> (400 MeV)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20CB01C-2D8A-4309-8623-50CFB8EC4A52}"/>
              </a:ext>
            </a:extLst>
          </p:cNvPr>
          <p:cNvSpPr txBox="1"/>
          <p:nvPr/>
        </p:nvSpPr>
        <p:spPr>
          <a:xfrm>
            <a:off x="6890882" y="1036221"/>
            <a:ext cx="1494582" cy="6260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2400" b="1" dirty="0" err="1"/>
              <a:t>Bmax</a:t>
            </a:r>
            <a:endParaRPr lang="en-US" sz="2400" b="1" dirty="0"/>
          </a:p>
          <a:p>
            <a:pPr algn="ctr">
              <a:lnSpc>
                <a:spcPct val="70000"/>
              </a:lnSpc>
            </a:pPr>
            <a:r>
              <a:rPr lang="en-US" sz="2400" b="1" dirty="0"/>
              <a:t>(8 GeV)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805927A-B2D7-438B-8E87-47B543469F61}"/>
              </a:ext>
            </a:extLst>
          </p:cNvPr>
          <p:cNvCxnSpPr>
            <a:cxnSpLocks/>
          </p:cNvCxnSpPr>
          <p:nvPr/>
        </p:nvCxnSpPr>
        <p:spPr>
          <a:xfrm flipV="1">
            <a:off x="7646925" y="835795"/>
            <a:ext cx="0" cy="5335398"/>
          </a:xfrm>
          <a:prstGeom prst="line">
            <a:avLst/>
          </a:prstGeom>
          <a:ln w="28575">
            <a:solidFill>
              <a:schemeClr val="tx1">
                <a:alpha val="76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Group 64">
            <a:extLst>
              <a:ext uri="{FF2B5EF4-FFF2-40B4-BE49-F238E27FC236}">
                <a16:creationId xmlns:a16="http://schemas.microsoft.com/office/drawing/2014/main" id="{BF559903-E206-4A95-A0E8-923973235A6C}"/>
              </a:ext>
            </a:extLst>
          </p:cNvPr>
          <p:cNvGrpSpPr/>
          <p:nvPr/>
        </p:nvGrpSpPr>
        <p:grpSpPr>
          <a:xfrm>
            <a:off x="3176257" y="1586689"/>
            <a:ext cx="4468137" cy="4976482"/>
            <a:chOff x="3176257" y="1522681"/>
            <a:chExt cx="4468137" cy="4976482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B65B1F5E-9A51-48C9-93A5-D81F9A103F8D}"/>
                </a:ext>
              </a:extLst>
            </p:cNvPr>
            <p:cNvSpPr txBox="1"/>
            <p:nvPr/>
          </p:nvSpPr>
          <p:spPr>
            <a:xfrm>
              <a:off x="3891838" y="2780654"/>
              <a:ext cx="1494582" cy="3508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2400" b="1" dirty="0"/>
                <a:t>Begin Inj.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494D4618-C5BC-4329-A5D7-89A4A82599EB}"/>
                </a:ext>
              </a:extLst>
            </p:cNvPr>
            <p:cNvSpPr txBox="1"/>
            <p:nvPr/>
          </p:nvSpPr>
          <p:spPr>
            <a:xfrm>
              <a:off x="3580775" y="1522681"/>
              <a:ext cx="2361544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CC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Prior to 2016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964F0161-8947-4D38-A833-275C8515C917}"/>
                </a:ext>
              </a:extLst>
            </p:cNvPr>
            <p:cNvSpPr txBox="1"/>
            <p:nvPr/>
          </p:nvSpPr>
          <p:spPr>
            <a:xfrm>
              <a:off x="4943339" y="5714218"/>
              <a:ext cx="2106703" cy="54104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dirty="0">
                  <a:sym typeface="Symbol"/>
                </a:rPr>
                <a:t>~60s-200 s debunching</a:t>
              </a:r>
              <a:endParaRPr lang="en-US" dirty="0"/>
            </a:p>
          </p:txBody>
        </p: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89E6FDFA-7E2A-4518-98E7-109FF197B1BE}"/>
                </a:ext>
              </a:extLst>
            </p:cNvPr>
            <p:cNvGrpSpPr/>
            <p:nvPr/>
          </p:nvGrpSpPr>
          <p:grpSpPr>
            <a:xfrm>
              <a:off x="3176257" y="4563024"/>
              <a:ext cx="4468136" cy="1461626"/>
              <a:chOff x="3176257" y="4068670"/>
              <a:chExt cx="4468136" cy="1461626"/>
            </a:xfrm>
          </p:grpSpPr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5DC2DEA0-352A-4656-80E6-7D074AF01368}"/>
                  </a:ext>
                </a:extLst>
              </p:cNvPr>
              <p:cNvSpPr/>
              <p:nvPr/>
            </p:nvSpPr>
            <p:spPr>
              <a:xfrm>
                <a:off x="5095804" y="4429449"/>
                <a:ext cx="1539649" cy="722652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8" name="Freeform 34">
                <a:extLst>
                  <a:ext uri="{FF2B5EF4-FFF2-40B4-BE49-F238E27FC236}">
                    <a16:creationId xmlns:a16="http://schemas.microsoft.com/office/drawing/2014/main" id="{36F8E413-EECA-4460-8E86-3D71428F0F3B}"/>
                  </a:ext>
                </a:extLst>
              </p:cNvPr>
              <p:cNvSpPr/>
              <p:nvPr/>
            </p:nvSpPr>
            <p:spPr>
              <a:xfrm rot="5400000" flipH="1">
                <a:off x="5023656" y="5162448"/>
                <a:ext cx="279778" cy="350053"/>
              </a:xfrm>
              <a:custGeom>
                <a:avLst/>
                <a:gdLst>
                  <a:gd name="connsiteX0" fmla="*/ 361950 w 361950"/>
                  <a:gd name="connsiteY0" fmla="*/ 438150 h 438150"/>
                  <a:gd name="connsiteX1" fmla="*/ 352425 w 361950"/>
                  <a:gd name="connsiteY1" fmla="*/ 161925 h 438150"/>
                  <a:gd name="connsiteX2" fmla="*/ 0 w 361950"/>
                  <a:gd name="connsiteY2" fmla="*/ 0 h 438150"/>
                  <a:gd name="connsiteX0" fmla="*/ 361950 w 371475"/>
                  <a:gd name="connsiteY0" fmla="*/ 438150 h 438150"/>
                  <a:gd name="connsiteX1" fmla="*/ 371475 w 371475"/>
                  <a:gd name="connsiteY1" fmla="*/ 157411 h 438150"/>
                  <a:gd name="connsiteX2" fmla="*/ 0 w 371475"/>
                  <a:gd name="connsiteY2" fmla="*/ 0 h 438150"/>
                  <a:gd name="connsiteX0" fmla="*/ 364600 w 364600"/>
                  <a:gd name="connsiteY0" fmla="*/ 438150 h 438150"/>
                  <a:gd name="connsiteX1" fmla="*/ 40791 w 364600"/>
                  <a:gd name="connsiteY1" fmla="*/ 334250 h 438150"/>
                  <a:gd name="connsiteX2" fmla="*/ 2650 w 364600"/>
                  <a:gd name="connsiteY2" fmla="*/ 0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4600" h="438150">
                    <a:moveTo>
                      <a:pt x="364600" y="438150"/>
                    </a:moveTo>
                    <a:lnTo>
                      <a:pt x="40791" y="334250"/>
                    </a:lnTo>
                    <a:cubicBezTo>
                      <a:pt x="-83034" y="281780"/>
                      <a:pt x="126475" y="52470"/>
                      <a:pt x="2650" y="0"/>
                    </a:cubicBezTo>
                  </a:path>
                </a:pathLst>
              </a:custGeom>
              <a:noFill/>
              <a:ln w="38100">
                <a:solidFill>
                  <a:srgbClr val="0000CC"/>
                </a:solidFill>
                <a:headEnd type="triangle" w="lg" len="lg"/>
                <a:tailEnd type="none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10BF0CEE-F7FF-46A1-A775-D2086B036C7E}"/>
                  </a:ext>
                </a:extLst>
              </p:cNvPr>
              <p:cNvSpPr/>
              <p:nvPr/>
            </p:nvSpPr>
            <p:spPr>
              <a:xfrm>
                <a:off x="4651769" y="4429471"/>
                <a:ext cx="535037" cy="751539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D10BC14C-F1AB-41EE-B029-B9497E495F9E}"/>
                  </a:ext>
                </a:extLst>
              </p:cNvPr>
              <p:cNvSpPr txBox="1"/>
              <p:nvPr/>
            </p:nvSpPr>
            <p:spPr>
              <a:xfrm>
                <a:off x="3176257" y="4511664"/>
                <a:ext cx="1018228" cy="5355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b="1" dirty="0">
                    <a:sym typeface="Symbol" panose="05050102010706020507" pitchFamily="18" charset="2"/>
                  </a:rPr>
                  <a:t> </a:t>
                </a:r>
                <a:r>
                  <a:rPr lang="en-US" b="1" dirty="0">
                    <a:sym typeface="Symbol"/>
                  </a:rPr>
                  <a:t>40s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en-US" b="1" dirty="0">
                    <a:sym typeface="Symbol"/>
                  </a:rPr>
                  <a:t>injection</a:t>
                </a:r>
                <a:endParaRPr lang="en-US" b="1" dirty="0"/>
              </a:p>
            </p:txBody>
          </p:sp>
          <p:sp>
            <p:nvSpPr>
              <p:cNvPr id="81" name="Right Arrow 35">
                <a:extLst>
                  <a:ext uri="{FF2B5EF4-FFF2-40B4-BE49-F238E27FC236}">
                    <a16:creationId xmlns:a16="http://schemas.microsoft.com/office/drawing/2014/main" id="{DADF2200-46E0-4017-982B-FC61931BEA94}"/>
                  </a:ext>
                </a:extLst>
              </p:cNvPr>
              <p:cNvSpPr/>
              <p:nvPr/>
            </p:nvSpPr>
            <p:spPr>
              <a:xfrm>
                <a:off x="5381972" y="4068670"/>
                <a:ext cx="2262421" cy="1461626"/>
              </a:xfrm>
              <a:prstGeom prst="rightArrow">
                <a:avLst/>
              </a:prstGeom>
              <a:solidFill>
                <a:srgbClr val="FF993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07C63CE8-DD4A-445A-81F6-5487AA1040AD}"/>
                  </a:ext>
                </a:extLst>
              </p:cNvPr>
              <p:cNvSpPr txBox="1"/>
              <p:nvPr/>
            </p:nvSpPr>
            <p:spPr>
              <a:xfrm>
                <a:off x="4962677" y="4446047"/>
                <a:ext cx="2546716" cy="7571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dirty="0">
                    <a:sym typeface="Symbol"/>
                  </a:rPr>
                  <a:t>Capture &amp; Acceleration 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en-US" dirty="0">
                    <a:sym typeface="Symbol"/>
                  </a:rPr>
                  <a:t>using 37-52 MHz RF 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en-US" dirty="0">
                    <a:sym typeface="Symbol"/>
                  </a:rPr>
                  <a:t>system in </a:t>
                </a:r>
                <a:r>
                  <a:rPr lang="en-US" dirty="0">
                    <a:sym typeface="Symbol" panose="05050102010706020507" pitchFamily="18" charset="2"/>
                  </a:rPr>
                  <a:t></a:t>
                </a:r>
                <a:r>
                  <a:rPr lang="en-US" dirty="0">
                    <a:sym typeface="Symbol"/>
                  </a:rPr>
                  <a:t>360s</a:t>
                </a:r>
                <a:endParaRPr lang="en-US" dirty="0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0DB817AB-51A5-4AF1-9EB4-753D40E753E5}"/>
                  </a:ext>
                </a:extLst>
              </p:cNvPr>
              <p:cNvSpPr/>
              <p:nvPr/>
            </p:nvSpPr>
            <p:spPr>
              <a:xfrm>
                <a:off x="4519902" y="4427785"/>
                <a:ext cx="317591" cy="759453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4" name="Freeform 40">
                <a:extLst>
                  <a:ext uri="{FF2B5EF4-FFF2-40B4-BE49-F238E27FC236}">
                    <a16:creationId xmlns:a16="http://schemas.microsoft.com/office/drawing/2014/main" id="{BFFA2D3B-142A-44BC-A83A-515C86A82FA5}"/>
                  </a:ext>
                </a:extLst>
              </p:cNvPr>
              <p:cNvSpPr/>
              <p:nvPr/>
            </p:nvSpPr>
            <p:spPr>
              <a:xfrm rot="213345">
                <a:off x="4049514" y="4548623"/>
                <a:ext cx="460390" cy="45719"/>
              </a:xfrm>
              <a:custGeom>
                <a:avLst/>
                <a:gdLst>
                  <a:gd name="connsiteX0" fmla="*/ 0 w 2293257"/>
                  <a:gd name="connsiteY0" fmla="*/ 1582057 h 1582057"/>
                  <a:gd name="connsiteX1" fmla="*/ 1785257 w 2293257"/>
                  <a:gd name="connsiteY1" fmla="*/ 1582057 h 1582057"/>
                  <a:gd name="connsiteX2" fmla="*/ 2293257 w 2293257"/>
                  <a:gd name="connsiteY2" fmla="*/ 0 h 1582057"/>
                  <a:gd name="connsiteX3" fmla="*/ 2293257 w 2293257"/>
                  <a:gd name="connsiteY3" fmla="*/ 0 h 1582057"/>
                  <a:gd name="connsiteX0" fmla="*/ 0 w 2293257"/>
                  <a:gd name="connsiteY0" fmla="*/ 1582057 h 1582057"/>
                  <a:gd name="connsiteX1" fmla="*/ 2293257 w 2293257"/>
                  <a:gd name="connsiteY1" fmla="*/ 0 h 1582057"/>
                  <a:gd name="connsiteX2" fmla="*/ 2293257 w 2293257"/>
                  <a:gd name="connsiteY2" fmla="*/ 0 h 1582057"/>
                  <a:gd name="connsiteX0" fmla="*/ 0 w 2293257"/>
                  <a:gd name="connsiteY0" fmla="*/ 1582057 h 1582057"/>
                  <a:gd name="connsiteX1" fmla="*/ 2293257 w 2293257"/>
                  <a:gd name="connsiteY1" fmla="*/ 0 h 1582057"/>
                  <a:gd name="connsiteX2" fmla="*/ 2080982 w 2293257"/>
                  <a:gd name="connsiteY2" fmla="*/ 635669 h 1582057"/>
                  <a:gd name="connsiteX0" fmla="*/ 0 w 2293257"/>
                  <a:gd name="connsiteY0" fmla="*/ 1582057 h 1582057"/>
                  <a:gd name="connsiteX1" fmla="*/ 2293257 w 2293257"/>
                  <a:gd name="connsiteY1" fmla="*/ 0 h 1582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3257" h="1582057">
                    <a:moveTo>
                      <a:pt x="0" y="1582057"/>
                    </a:moveTo>
                    <a:lnTo>
                      <a:pt x="2293257" y="0"/>
                    </a:lnTo>
                  </a:path>
                </a:pathLst>
              </a:custGeom>
              <a:noFill/>
              <a:ln w="38100">
                <a:solidFill>
                  <a:srgbClr val="0000CC"/>
                </a:solidFill>
                <a:headEnd type="none" w="med" len="med"/>
                <a:tailEnd type="arrow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983C6C53-C909-4D05-9F07-2FB37C6C1779}"/>
                </a:ext>
              </a:extLst>
            </p:cNvPr>
            <p:cNvGrpSpPr/>
            <p:nvPr/>
          </p:nvGrpSpPr>
          <p:grpSpPr>
            <a:xfrm>
              <a:off x="4508490" y="3173708"/>
              <a:ext cx="250581" cy="740370"/>
              <a:chOff x="-1841555" y="1638785"/>
              <a:chExt cx="250581" cy="740370"/>
            </a:xfrm>
          </p:grpSpPr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FFB8746A-DA36-4753-AAAF-5C0F3F162AC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1841555" y="1641619"/>
                <a:ext cx="14217" cy="737499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0B29B078-40DA-4338-9C53-3749A7E880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1761711" y="1641656"/>
                <a:ext cx="14217" cy="737499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Arrow Connector 74">
                <a:extLst>
                  <a:ext uri="{FF2B5EF4-FFF2-40B4-BE49-F238E27FC236}">
                    <a16:creationId xmlns:a16="http://schemas.microsoft.com/office/drawing/2014/main" id="{CCD78DF7-1924-439B-A353-D6E497FD12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1683228" y="1640109"/>
                <a:ext cx="14217" cy="737499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Arrow Connector 75">
                <a:extLst>
                  <a:ext uri="{FF2B5EF4-FFF2-40B4-BE49-F238E27FC236}">
                    <a16:creationId xmlns:a16="http://schemas.microsoft.com/office/drawing/2014/main" id="{BCBEFF11-3425-483C-8C7B-53B86763C6C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1605191" y="1638785"/>
                <a:ext cx="14217" cy="737499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B9217482-7B30-4875-8EE4-CA4E461BA90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55822" y="6372636"/>
              <a:ext cx="3088572" cy="41938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CA0096E-48D0-4B88-B8FF-A4B454B252B9}"/>
                </a:ext>
              </a:extLst>
            </p:cNvPr>
            <p:cNvSpPr txBox="1"/>
            <p:nvPr/>
          </p:nvSpPr>
          <p:spPr>
            <a:xfrm>
              <a:off x="5292582" y="6185231"/>
              <a:ext cx="1895071" cy="3139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b="1" dirty="0"/>
                <a:t>1/30Hz </a:t>
              </a:r>
              <a:r>
                <a:rPr lang="en-US" b="1" dirty="0">
                  <a:sym typeface="Symbol"/>
                </a:rPr>
                <a:t> </a:t>
              </a:r>
              <a:r>
                <a:rPr lang="en-US" b="1" dirty="0"/>
                <a:t>0.0333 s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79B7E633-4DB4-4247-8377-989B9494BBAE}"/>
              </a:ext>
            </a:extLst>
          </p:cNvPr>
          <p:cNvGrpSpPr/>
          <p:nvPr/>
        </p:nvGrpSpPr>
        <p:grpSpPr>
          <a:xfrm rot="16200000">
            <a:off x="6113033" y="2227894"/>
            <a:ext cx="639957" cy="486301"/>
            <a:chOff x="2498422" y="2304241"/>
            <a:chExt cx="639957" cy="486301"/>
          </a:xfrm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E64B3651-22F4-4921-AD2A-9B11BC761D7F}"/>
                </a:ext>
              </a:extLst>
            </p:cNvPr>
            <p:cNvSpPr/>
            <p:nvPr/>
          </p:nvSpPr>
          <p:spPr>
            <a:xfrm rot="18665814">
              <a:off x="2641725" y="2450864"/>
              <a:ext cx="344982" cy="16023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85D8827E-4409-4A22-8E25-6AFD2CAA0A30}"/>
                </a:ext>
              </a:extLst>
            </p:cNvPr>
            <p:cNvSpPr/>
            <p:nvPr/>
          </p:nvSpPr>
          <p:spPr>
            <a:xfrm rot="18665814">
              <a:off x="2891245" y="2242787"/>
              <a:ext cx="185680" cy="3085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A75FDD71-9513-4CDC-A0DB-78A24789758E}"/>
                </a:ext>
              </a:extLst>
            </p:cNvPr>
            <p:cNvSpPr/>
            <p:nvPr/>
          </p:nvSpPr>
          <p:spPr>
            <a:xfrm rot="18665814">
              <a:off x="2559876" y="2543408"/>
              <a:ext cx="185680" cy="3085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EFA1F3DD-6F32-4FA7-9EB6-020BB76D5943}"/>
              </a:ext>
            </a:extLst>
          </p:cNvPr>
          <p:cNvGrpSpPr/>
          <p:nvPr/>
        </p:nvGrpSpPr>
        <p:grpSpPr>
          <a:xfrm>
            <a:off x="493" y="570346"/>
            <a:ext cx="9126903" cy="6024160"/>
            <a:chOff x="17097" y="566459"/>
            <a:chExt cx="9126903" cy="6024160"/>
          </a:xfrm>
        </p:grpSpPr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A4BE5EE8-BE47-4C15-B0C8-599F0997958C}"/>
                </a:ext>
              </a:extLst>
            </p:cNvPr>
            <p:cNvGrpSpPr/>
            <p:nvPr/>
          </p:nvGrpSpPr>
          <p:grpSpPr>
            <a:xfrm>
              <a:off x="17097" y="566459"/>
              <a:ext cx="9126903" cy="6024160"/>
              <a:chOff x="10027828" y="2380480"/>
              <a:chExt cx="9126903" cy="6024160"/>
            </a:xfrm>
          </p:grpSpPr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FCBD98D9-431B-43A0-A780-98EACA54FC4E}"/>
                  </a:ext>
                </a:extLst>
              </p:cNvPr>
              <p:cNvGrpSpPr/>
              <p:nvPr/>
            </p:nvGrpSpPr>
            <p:grpSpPr>
              <a:xfrm>
                <a:off x="10027828" y="2380480"/>
                <a:ext cx="9126903" cy="6024160"/>
                <a:chOff x="9445367" y="2085100"/>
                <a:chExt cx="9126903" cy="6024160"/>
              </a:xfrm>
            </p:grpSpPr>
            <p:grpSp>
              <p:nvGrpSpPr>
                <p:cNvPr id="94" name="Group 93">
                  <a:extLst>
                    <a:ext uri="{FF2B5EF4-FFF2-40B4-BE49-F238E27FC236}">
                      <a16:creationId xmlns:a16="http://schemas.microsoft.com/office/drawing/2014/main" id="{E93F069C-EAB6-4596-B78A-61DBB5E865AF}"/>
                    </a:ext>
                  </a:extLst>
                </p:cNvPr>
                <p:cNvGrpSpPr/>
                <p:nvPr/>
              </p:nvGrpSpPr>
              <p:grpSpPr>
                <a:xfrm>
                  <a:off x="9445367" y="2085100"/>
                  <a:ext cx="9126903" cy="6024160"/>
                  <a:chOff x="9455823" y="1662284"/>
                  <a:chExt cx="9126903" cy="6024160"/>
                </a:xfrm>
              </p:grpSpPr>
              <p:grpSp>
                <p:nvGrpSpPr>
                  <p:cNvPr id="96" name="Group 95">
                    <a:extLst>
                      <a:ext uri="{FF2B5EF4-FFF2-40B4-BE49-F238E27FC236}">
                        <a16:creationId xmlns:a16="http://schemas.microsoft.com/office/drawing/2014/main" id="{C1086249-B5CF-4ACE-8566-344602EA23D8}"/>
                      </a:ext>
                    </a:extLst>
                  </p:cNvPr>
                  <p:cNvGrpSpPr/>
                  <p:nvPr/>
                </p:nvGrpSpPr>
                <p:grpSpPr>
                  <a:xfrm>
                    <a:off x="9455823" y="1662284"/>
                    <a:ext cx="9126903" cy="5974225"/>
                    <a:chOff x="15745" y="530993"/>
                    <a:chExt cx="9126903" cy="5974225"/>
                  </a:xfrm>
                </p:grpSpPr>
                <p:grpSp>
                  <p:nvGrpSpPr>
                    <p:cNvPr id="100" name="Group 99">
                      <a:extLst>
                        <a:ext uri="{FF2B5EF4-FFF2-40B4-BE49-F238E27FC236}">
                          <a16:creationId xmlns:a16="http://schemas.microsoft.com/office/drawing/2014/main" id="{CEFC7150-4062-4E80-80D2-DA36FE3FA3A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745" y="530993"/>
                      <a:ext cx="9126903" cy="5974225"/>
                      <a:chOff x="8610102" y="2730506"/>
                      <a:chExt cx="9126903" cy="5974225"/>
                    </a:xfrm>
                  </p:grpSpPr>
                  <p:grpSp>
                    <p:nvGrpSpPr>
                      <p:cNvPr id="109" name="Group 108">
                        <a:extLst>
                          <a:ext uri="{FF2B5EF4-FFF2-40B4-BE49-F238E27FC236}">
                            <a16:creationId xmlns:a16="http://schemas.microsoft.com/office/drawing/2014/main" id="{5B124067-7459-4BC7-BD48-D6D3E069A84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610102" y="2987793"/>
                        <a:ext cx="9126903" cy="5716938"/>
                        <a:chOff x="3452" y="777040"/>
                        <a:chExt cx="9126903" cy="5716938"/>
                      </a:xfrm>
                    </p:grpSpPr>
                    <p:sp>
                      <p:nvSpPr>
                        <p:cNvPr id="129" name="Rectangle 128">
                          <a:extLst>
                            <a:ext uri="{FF2B5EF4-FFF2-40B4-BE49-F238E27FC236}">
                              <a16:creationId xmlns:a16="http://schemas.microsoft.com/office/drawing/2014/main" id="{5FD7CB4B-3E6D-4B08-80F1-B59705C67A4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878671" y="1525191"/>
                          <a:ext cx="5884329" cy="4968787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dirty="0"/>
                        </a:p>
                      </p:txBody>
                    </p:sp>
                    <p:grpSp>
                      <p:nvGrpSpPr>
                        <p:cNvPr id="130" name="Group 129">
                          <a:extLst>
                            <a:ext uri="{FF2B5EF4-FFF2-40B4-BE49-F238E27FC236}">
                              <a16:creationId xmlns:a16="http://schemas.microsoft.com/office/drawing/2014/main" id="{ABBA1A3A-8239-4943-BC71-0A355B9A192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452" y="1565708"/>
                          <a:ext cx="9126903" cy="2430591"/>
                          <a:chOff x="884550" y="1566999"/>
                          <a:chExt cx="8281202" cy="1965588"/>
                        </a:xfrm>
                      </p:grpSpPr>
                      <p:grpSp>
                        <p:nvGrpSpPr>
                          <p:cNvPr id="133" name="Group 132">
                            <a:extLst>
                              <a:ext uri="{FF2B5EF4-FFF2-40B4-BE49-F238E27FC236}">
                                <a16:creationId xmlns:a16="http://schemas.microsoft.com/office/drawing/2014/main" id="{416AEE6D-172E-4053-A8DE-52E0F9E8E45C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3622647" y="1566999"/>
                            <a:ext cx="5543105" cy="1965588"/>
                            <a:chOff x="3622647" y="1566999"/>
                            <a:chExt cx="5543105" cy="1965588"/>
                          </a:xfrm>
                        </p:grpSpPr>
                        <p:sp>
                          <p:nvSpPr>
                            <p:cNvPr id="135" name="Freeform: Shape 134">
                              <a:extLst>
                                <a:ext uri="{FF2B5EF4-FFF2-40B4-BE49-F238E27FC236}">
                                  <a16:creationId xmlns:a16="http://schemas.microsoft.com/office/drawing/2014/main" id="{D81DF219-070E-4BAB-AB13-BC56A9AC5A2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3622647" y="2549185"/>
                              <a:ext cx="2775358" cy="983402"/>
                            </a:xfrm>
                            <a:custGeom>
                              <a:avLst/>
                              <a:gdLst>
                                <a:gd name="connsiteX0" fmla="*/ 0 w 5511567"/>
                                <a:gd name="connsiteY0" fmla="*/ 16778 h 989912"/>
                                <a:gd name="connsiteX1" fmla="*/ 2734811 w 5511567"/>
                                <a:gd name="connsiteY1" fmla="*/ 989901 h 989912"/>
                                <a:gd name="connsiteX2" fmla="*/ 5511567 w 5511567"/>
                                <a:gd name="connsiteY2" fmla="*/ 0 h 989912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</a:cxnLst>
                              <a:rect l="l" t="t" r="r" b="b"/>
                              <a:pathLst>
                                <a:path w="5511567" h="989912">
                                  <a:moveTo>
                                    <a:pt x="0" y="16778"/>
                                  </a:moveTo>
                                  <a:cubicBezTo>
                                    <a:pt x="908108" y="504737"/>
                                    <a:pt x="1816217" y="992697"/>
                                    <a:pt x="2734811" y="989901"/>
                                  </a:cubicBezTo>
                                  <a:cubicBezTo>
                                    <a:pt x="3653405" y="987105"/>
                                    <a:pt x="4582486" y="493552"/>
                                    <a:pt x="5511567" y="0"/>
                                  </a:cubicBezTo>
                                </a:path>
                              </a:pathLst>
                            </a:custGeom>
                            <a:noFill/>
                            <a:ln w="38100"/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US"/>
                            </a:p>
                          </p:txBody>
                        </p:sp>
                        <p:sp>
                          <p:nvSpPr>
                            <p:cNvPr id="136" name="Freeform: Shape 135">
                              <a:extLst>
                                <a:ext uri="{FF2B5EF4-FFF2-40B4-BE49-F238E27FC236}">
                                  <a16:creationId xmlns:a16="http://schemas.microsoft.com/office/drawing/2014/main" id="{E805DE95-39A3-4CFC-A440-78D4F820998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 rot="10800000">
                              <a:off x="6390394" y="1566999"/>
                              <a:ext cx="2775358" cy="983402"/>
                            </a:xfrm>
                            <a:custGeom>
                              <a:avLst/>
                              <a:gdLst>
                                <a:gd name="connsiteX0" fmla="*/ 0 w 5511567"/>
                                <a:gd name="connsiteY0" fmla="*/ 16778 h 989912"/>
                                <a:gd name="connsiteX1" fmla="*/ 2734811 w 5511567"/>
                                <a:gd name="connsiteY1" fmla="*/ 989901 h 989912"/>
                                <a:gd name="connsiteX2" fmla="*/ 5511567 w 5511567"/>
                                <a:gd name="connsiteY2" fmla="*/ 0 h 989912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</a:cxnLst>
                              <a:rect l="l" t="t" r="r" b="b"/>
                              <a:pathLst>
                                <a:path w="5511567" h="989912">
                                  <a:moveTo>
                                    <a:pt x="0" y="16778"/>
                                  </a:moveTo>
                                  <a:cubicBezTo>
                                    <a:pt x="908108" y="504737"/>
                                    <a:pt x="1816217" y="992697"/>
                                    <a:pt x="2734811" y="989901"/>
                                  </a:cubicBezTo>
                                  <a:cubicBezTo>
                                    <a:pt x="3653405" y="987105"/>
                                    <a:pt x="4582486" y="493552"/>
                                    <a:pt x="5511567" y="0"/>
                                  </a:cubicBezTo>
                                </a:path>
                              </a:pathLst>
                            </a:custGeom>
                            <a:noFill/>
                            <a:ln w="38100"/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US"/>
                            </a:p>
                          </p:txBody>
                        </p:sp>
                      </p:grpSp>
                      <p:sp>
                        <p:nvSpPr>
                          <p:cNvPr id="134" name="Freeform: Shape 133">
                            <a:extLst>
                              <a:ext uri="{FF2B5EF4-FFF2-40B4-BE49-F238E27FC236}">
                                <a16:creationId xmlns:a16="http://schemas.microsoft.com/office/drawing/2014/main" id="{2F6CAFCE-5B7E-4673-AD7B-95DE71AC885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10800000">
                            <a:off x="884550" y="1638228"/>
                            <a:ext cx="2775358" cy="983402"/>
                          </a:xfrm>
                          <a:custGeom>
                            <a:avLst/>
                            <a:gdLst>
                              <a:gd name="connsiteX0" fmla="*/ 0 w 5511567"/>
                              <a:gd name="connsiteY0" fmla="*/ 16778 h 989912"/>
                              <a:gd name="connsiteX1" fmla="*/ 2734811 w 5511567"/>
                              <a:gd name="connsiteY1" fmla="*/ 989901 h 989912"/>
                              <a:gd name="connsiteX2" fmla="*/ 5511567 w 5511567"/>
                              <a:gd name="connsiteY2" fmla="*/ 0 h 989912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</a:cxnLst>
                            <a:rect l="l" t="t" r="r" b="b"/>
                            <a:pathLst>
                              <a:path w="5511567" h="989912">
                                <a:moveTo>
                                  <a:pt x="0" y="16778"/>
                                </a:moveTo>
                                <a:cubicBezTo>
                                  <a:pt x="908108" y="504737"/>
                                  <a:pt x="1816217" y="992697"/>
                                  <a:pt x="2734811" y="989901"/>
                                </a:cubicBezTo>
                                <a:cubicBezTo>
                                  <a:pt x="3653405" y="987105"/>
                                  <a:pt x="4582486" y="493552"/>
                                  <a:pt x="5511567" y="0"/>
                                </a:cubicBezTo>
                              </a:path>
                            </a:pathLst>
                          </a:custGeom>
                          <a:noFill/>
                          <a:ln w="38100"/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</p:grpSp>
                    <p:cxnSp>
                      <p:nvCxnSpPr>
                        <p:cNvPr id="131" name="Straight Connector 130">
                          <a:extLst>
                            <a:ext uri="{FF2B5EF4-FFF2-40B4-BE49-F238E27FC236}">
                              <a16:creationId xmlns:a16="http://schemas.microsoft.com/office/drawing/2014/main" id="{64587D8F-451F-4FDA-9B25-141832ED3016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H="1" flipV="1">
                          <a:off x="4557177" y="1428483"/>
                          <a:ext cx="42314" cy="4683955"/>
                        </a:xfrm>
                        <a:prstGeom prst="line">
                          <a:avLst/>
                        </a:prstGeom>
                        <a:ln w="28575">
                          <a:solidFill>
                            <a:schemeClr val="tx1">
                              <a:alpha val="37000"/>
                            </a:schemeClr>
                          </a:solidFill>
                          <a:prstDash val="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32" name="Straight Connector 131">
                          <a:extLst>
                            <a:ext uri="{FF2B5EF4-FFF2-40B4-BE49-F238E27FC236}">
                              <a16:creationId xmlns:a16="http://schemas.microsoft.com/office/drawing/2014/main" id="{B61D70DD-44D0-4024-9DAB-06B5795462D3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V="1">
                          <a:off x="7652185" y="777040"/>
                          <a:ext cx="0" cy="5335398"/>
                        </a:xfrm>
                        <a:prstGeom prst="line">
                          <a:avLst/>
                        </a:prstGeom>
                        <a:ln w="28575">
                          <a:solidFill>
                            <a:schemeClr val="tx1">
                              <a:alpha val="34000"/>
                            </a:schemeClr>
                          </a:solidFill>
                          <a:prstDash val="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110" name="TextBox 109">
                        <a:extLst>
                          <a:ext uri="{FF2B5EF4-FFF2-40B4-BE49-F238E27FC236}">
                            <a16:creationId xmlns:a16="http://schemas.microsoft.com/office/drawing/2014/main" id="{EB2A6001-2922-4550-9212-67224E34B0E2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2153289" y="5663963"/>
                        <a:ext cx="928459" cy="3139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ctr">
                          <a:lnSpc>
                            <a:spcPct val="80000"/>
                          </a:lnSpc>
                        </a:pPr>
                        <a:r>
                          <a:rPr lang="en-US" b="1" dirty="0"/>
                          <a:t> ~200</a:t>
                        </a:r>
                        <a:r>
                          <a:rPr lang="en-US" b="1" dirty="0">
                            <a:sym typeface="Symbol"/>
                          </a:rPr>
                          <a:t>s</a:t>
                        </a:r>
                        <a:endParaRPr lang="en-US" b="1" dirty="0"/>
                      </a:p>
                    </p:txBody>
                  </p:sp>
                  <p:sp>
                    <p:nvSpPr>
                      <p:cNvPr id="111" name="Right Arrow 195">
                        <a:extLst>
                          <a:ext uri="{FF2B5EF4-FFF2-40B4-BE49-F238E27FC236}">
                            <a16:creationId xmlns:a16="http://schemas.microsoft.com/office/drawing/2014/main" id="{16FDEBCC-6C29-4D7D-9ADD-E052A9A18F9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115289" y="6364784"/>
                        <a:ext cx="2143546" cy="1521814"/>
                      </a:xfrm>
                      <a:prstGeom prst="rightArrow">
                        <a:avLst/>
                      </a:prstGeom>
                      <a:solidFill>
                        <a:srgbClr val="FF9933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351"/>
                      </a:p>
                    </p:txBody>
                  </p:sp>
                  <p:sp>
                    <p:nvSpPr>
                      <p:cNvPr id="112" name="TextBox 111">
                        <a:extLst>
                          <a:ext uri="{FF2B5EF4-FFF2-40B4-BE49-F238E27FC236}">
                            <a16:creationId xmlns:a16="http://schemas.microsoft.com/office/drawing/2014/main" id="{EF1B857D-136C-4A94-AC78-CC33E05C833D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3961050" y="6754933"/>
                        <a:ext cx="2204784" cy="7571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>
                          <a:lnSpc>
                            <a:spcPct val="80000"/>
                          </a:lnSpc>
                        </a:pPr>
                        <a:r>
                          <a:rPr lang="en-US" b="1" dirty="0">
                            <a:sym typeface="Symbol"/>
                          </a:rPr>
                          <a:t>Beam Acceleration </a:t>
                        </a:r>
                      </a:p>
                      <a:p>
                        <a:pPr algn="ctr">
                          <a:lnSpc>
                            <a:spcPct val="80000"/>
                          </a:lnSpc>
                        </a:pPr>
                        <a:r>
                          <a:rPr lang="en-US" b="1" dirty="0">
                            <a:sym typeface="Symbol"/>
                          </a:rPr>
                          <a:t>using 37-52 MHz </a:t>
                        </a:r>
                      </a:p>
                      <a:p>
                        <a:pPr algn="ctr">
                          <a:lnSpc>
                            <a:spcPct val="80000"/>
                          </a:lnSpc>
                        </a:pPr>
                        <a:r>
                          <a:rPr lang="en-US" b="1" dirty="0">
                            <a:sym typeface="Symbol"/>
                          </a:rPr>
                          <a:t>RF system</a:t>
                        </a:r>
                        <a:endParaRPr lang="en-US" b="1" dirty="0"/>
                      </a:p>
                    </p:txBody>
                  </p:sp>
                  <p:sp>
                    <p:nvSpPr>
                      <p:cNvPr id="113" name="Rectangle 112">
                        <a:extLst>
                          <a:ext uri="{FF2B5EF4-FFF2-40B4-BE49-F238E27FC236}">
                            <a16:creationId xmlns:a16="http://schemas.microsoft.com/office/drawing/2014/main" id="{AB419A39-42BB-4E68-A29D-D3960E4390B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807285" y="6738248"/>
                        <a:ext cx="1344326" cy="773815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14" name="Rectangle 113">
                        <a:extLst>
                          <a:ext uri="{FF2B5EF4-FFF2-40B4-BE49-F238E27FC236}">
                            <a16:creationId xmlns:a16="http://schemas.microsoft.com/office/drawing/2014/main" id="{DFFA5A4C-BCD3-4AB4-B48C-0ADD9F8DC4E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062919" y="6737768"/>
                        <a:ext cx="726688" cy="774296"/>
                      </a:xfrm>
                      <a:prstGeom prst="rect">
                        <a:avLst/>
                      </a:prstGeom>
                      <a:solidFill>
                        <a:srgbClr val="FFC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cxnSp>
                    <p:nvCxnSpPr>
                      <p:cNvPr id="115" name="Straight Arrow Connector 114">
                        <a:extLst>
                          <a:ext uri="{FF2B5EF4-FFF2-40B4-BE49-F238E27FC236}">
                            <a16:creationId xmlns:a16="http://schemas.microsoft.com/office/drawing/2014/main" id="{3EDE383B-9F7F-4A4D-8D51-47B56DD8848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>
                        <a:off x="12062919" y="5651323"/>
                        <a:ext cx="1119522" cy="0"/>
                      </a:xfrm>
                      <a:prstGeom prst="straightConnector1">
                        <a:avLst/>
                      </a:prstGeom>
                      <a:ln w="19050">
                        <a:solidFill>
                          <a:schemeClr val="tx1"/>
                        </a:solidFill>
                        <a:headEnd type="triangle" w="lg" len="lg"/>
                        <a:tailEnd type="triangle" w="lg" len="lg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16" name="TextBox 115">
                        <a:extLst>
                          <a:ext uri="{FF2B5EF4-FFF2-40B4-BE49-F238E27FC236}">
                            <a16:creationId xmlns:a16="http://schemas.microsoft.com/office/drawing/2014/main" id="{AB5FD057-9526-447C-872E-35B23020E49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2016809" y="6418243"/>
                        <a:ext cx="2987720" cy="3674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>
                          <a:lnSpc>
                            <a:spcPct val="70000"/>
                          </a:lnSpc>
                        </a:pPr>
                        <a:r>
                          <a:rPr lang="en-US" sz="2400" b="1" dirty="0" err="1"/>
                          <a:t>Bmin</a:t>
                        </a:r>
                        <a:r>
                          <a:rPr lang="en-US" sz="2400" b="1" dirty="0"/>
                          <a:t> (400 MeV)</a:t>
                        </a:r>
                      </a:p>
                    </p:txBody>
                  </p:sp>
                  <p:sp>
                    <p:nvSpPr>
                      <p:cNvPr id="117" name="TextBox 116">
                        <a:extLst>
                          <a:ext uri="{FF2B5EF4-FFF2-40B4-BE49-F238E27FC236}">
                            <a16:creationId xmlns:a16="http://schemas.microsoft.com/office/drawing/2014/main" id="{8B931545-CEB7-4422-AFEE-619F5FAF84C2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2728823" y="6839485"/>
                        <a:ext cx="1314227" cy="5410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>
                          <a:lnSpc>
                            <a:spcPct val="80000"/>
                          </a:lnSpc>
                        </a:pPr>
                        <a:r>
                          <a:rPr lang="en-US" b="1" dirty="0">
                            <a:sym typeface="Symbol"/>
                          </a:rPr>
                          <a:t>~260s</a:t>
                        </a:r>
                      </a:p>
                      <a:p>
                        <a:pPr algn="ctr">
                          <a:lnSpc>
                            <a:spcPct val="80000"/>
                          </a:lnSpc>
                        </a:pPr>
                        <a:r>
                          <a:rPr lang="en-US" b="1" dirty="0">
                            <a:sym typeface="Symbol"/>
                          </a:rPr>
                          <a:t>for Capture</a:t>
                        </a:r>
                        <a:endParaRPr lang="en-US" b="1" dirty="0"/>
                      </a:p>
                    </p:txBody>
                  </p:sp>
                  <p:sp>
                    <p:nvSpPr>
                      <p:cNvPr id="118" name="TextBox 117">
                        <a:extLst>
                          <a:ext uri="{FF2B5EF4-FFF2-40B4-BE49-F238E27FC236}">
                            <a16:creationId xmlns:a16="http://schemas.microsoft.com/office/drawing/2014/main" id="{A5E5FE04-6C67-4384-9B76-470BD3A5EE92}"/>
                          </a:ext>
                        </a:extLst>
                      </p:cNvPr>
                      <p:cNvSpPr txBox="1"/>
                      <p:nvPr/>
                    </p:nvSpPr>
                    <p:spPr>
                      <a:xfrm flipH="1">
                        <a:off x="12020730" y="6827596"/>
                        <a:ext cx="827946" cy="5355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>
                          <a:lnSpc>
                            <a:spcPct val="80000"/>
                          </a:lnSpc>
                        </a:pPr>
                        <a:r>
                          <a:rPr lang="en-US" b="1" dirty="0">
                            <a:sym typeface="Symbol" panose="05050102010706020507" pitchFamily="18" charset="2"/>
                          </a:rPr>
                          <a:t>&gt;</a:t>
                        </a:r>
                        <a:r>
                          <a:rPr lang="en-US" b="1" dirty="0">
                            <a:sym typeface="Symbol"/>
                          </a:rPr>
                          <a:t>40s</a:t>
                        </a:r>
                      </a:p>
                      <a:p>
                        <a:pPr algn="ctr">
                          <a:lnSpc>
                            <a:spcPct val="80000"/>
                          </a:lnSpc>
                        </a:pPr>
                        <a:r>
                          <a:rPr lang="en-US" b="1" dirty="0">
                            <a:sym typeface="Symbol"/>
                          </a:rPr>
                          <a:t>Inj.</a:t>
                        </a:r>
                        <a:endParaRPr lang="en-US" b="1" dirty="0"/>
                      </a:p>
                    </p:txBody>
                  </p:sp>
                  <p:grpSp>
                    <p:nvGrpSpPr>
                      <p:cNvPr id="119" name="Group 118">
                        <a:extLst>
                          <a:ext uri="{FF2B5EF4-FFF2-40B4-BE49-F238E27FC236}">
                            <a16:creationId xmlns:a16="http://schemas.microsoft.com/office/drawing/2014/main" id="{9B9A3ED4-5986-4B01-9F69-EB8EDCBEC94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2077050" y="4871944"/>
                        <a:ext cx="408462" cy="740407"/>
                        <a:chOff x="11436083" y="2574555"/>
                        <a:chExt cx="408462" cy="740407"/>
                      </a:xfrm>
                    </p:grpSpPr>
                    <p:grpSp>
                      <p:nvGrpSpPr>
                        <p:cNvPr id="121" name="Group 120">
                          <a:extLst>
                            <a:ext uri="{FF2B5EF4-FFF2-40B4-BE49-F238E27FC236}">
                              <a16:creationId xmlns:a16="http://schemas.microsoft.com/office/drawing/2014/main" id="{787AD2F4-EF94-4918-9555-29032EC77222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1436083" y="2574592"/>
                          <a:ext cx="250581" cy="740370"/>
                          <a:chOff x="-1841555" y="1638785"/>
                          <a:chExt cx="250581" cy="740370"/>
                        </a:xfrm>
                      </p:grpSpPr>
                      <p:cxnSp>
                        <p:nvCxnSpPr>
                          <p:cNvPr id="125" name="Straight Arrow Connector 124">
                            <a:extLst>
                              <a:ext uri="{FF2B5EF4-FFF2-40B4-BE49-F238E27FC236}">
                                <a16:creationId xmlns:a16="http://schemas.microsoft.com/office/drawing/2014/main" id="{DE4D6343-5E2C-4EFD-9D3A-D1D2DBCBDD93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>
                            <a:off x="-1841555" y="1641619"/>
                            <a:ext cx="14217" cy="737499"/>
                          </a:xfrm>
                          <a:prstGeom prst="straightConnector1">
                            <a:avLst/>
                          </a:prstGeom>
                          <a:ln w="38100">
                            <a:solidFill>
                              <a:schemeClr val="tx1"/>
                            </a:solidFill>
                            <a:headEnd type="none" w="med" len="med"/>
                            <a:tailEnd type="triangle" w="sm" len="lg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26" name="Straight Arrow Connector 125">
                            <a:extLst>
                              <a:ext uri="{FF2B5EF4-FFF2-40B4-BE49-F238E27FC236}">
                                <a16:creationId xmlns:a16="http://schemas.microsoft.com/office/drawing/2014/main" id="{44EE3AFF-DF77-486C-A60E-06738FB15BE0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>
                            <a:off x="-1761711" y="1641656"/>
                            <a:ext cx="14217" cy="737499"/>
                          </a:xfrm>
                          <a:prstGeom prst="straightConnector1">
                            <a:avLst/>
                          </a:prstGeom>
                          <a:ln w="38100">
                            <a:solidFill>
                              <a:schemeClr val="tx1"/>
                            </a:solidFill>
                            <a:headEnd type="none" w="med" len="med"/>
                            <a:tailEnd type="triangle" w="sm" len="lg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27" name="Straight Arrow Connector 126">
                            <a:extLst>
                              <a:ext uri="{FF2B5EF4-FFF2-40B4-BE49-F238E27FC236}">
                                <a16:creationId xmlns:a16="http://schemas.microsoft.com/office/drawing/2014/main" id="{DDBAAA00-6AF0-4DB8-AFE3-15C0C8241449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>
                            <a:off x="-1683228" y="1640109"/>
                            <a:ext cx="14217" cy="737499"/>
                          </a:xfrm>
                          <a:prstGeom prst="straightConnector1">
                            <a:avLst/>
                          </a:prstGeom>
                          <a:ln w="38100">
                            <a:solidFill>
                              <a:schemeClr val="tx1"/>
                            </a:solidFill>
                            <a:headEnd type="none" w="med" len="med"/>
                            <a:tailEnd type="triangle" w="sm" len="lg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28" name="Straight Arrow Connector 127">
                            <a:extLst>
                              <a:ext uri="{FF2B5EF4-FFF2-40B4-BE49-F238E27FC236}">
                                <a16:creationId xmlns:a16="http://schemas.microsoft.com/office/drawing/2014/main" id="{8AE9F75E-8516-47C2-996D-A07E2F858E4C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>
                            <a:off x="-1605191" y="1638785"/>
                            <a:ext cx="14217" cy="737499"/>
                          </a:xfrm>
                          <a:prstGeom prst="straightConnector1">
                            <a:avLst/>
                          </a:prstGeom>
                          <a:ln w="38100">
                            <a:solidFill>
                              <a:schemeClr val="tx1"/>
                            </a:solidFill>
                            <a:headEnd type="none" w="med" len="med"/>
                            <a:tailEnd type="triangle" w="sm" len="lg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  <p:grpSp>
                      <p:nvGrpSpPr>
                        <p:cNvPr id="122" name="Group 121">
                          <a:extLst>
                            <a:ext uri="{FF2B5EF4-FFF2-40B4-BE49-F238E27FC236}">
                              <a16:creationId xmlns:a16="http://schemas.microsoft.com/office/drawing/2014/main" id="{166167CA-3340-4938-AEE9-F6EB4242E5D4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1750484" y="2574555"/>
                          <a:ext cx="94061" cy="737536"/>
                          <a:chOff x="-1841555" y="1641619"/>
                          <a:chExt cx="94061" cy="737536"/>
                        </a:xfrm>
                      </p:grpSpPr>
                      <p:cxnSp>
                        <p:nvCxnSpPr>
                          <p:cNvPr id="123" name="Straight Arrow Connector 122">
                            <a:extLst>
                              <a:ext uri="{FF2B5EF4-FFF2-40B4-BE49-F238E27FC236}">
                                <a16:creationId xmlns:a16="http://schemas.microsoft.com/office/drawing/2014/main" id="{61874A78-25C7-4F3C-8BBD-0CA7E4D5EFD0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>
                            <a:off x="-1841555" y="1641619"/>
                            <a:ext cx="14217" cy="737499"/>
                          </a:xfrm>
                          <a:prstGeom prst="straightConnector1">
                            <a:avLst/>
                          </a:prstGeom>
                          <a:ln w="38100">
                            <a:solidFill>
                              <a:schemeClr val="tx1"/>
                            </a:solidFill>
                            <a:headEnd type="none" w="med" len="med"/>
                            <a:tailEnd type="triangle" w="sm" len="lg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24" name="Straight Arrow Connector 123">
                            <a:extLst>
                              <a:ext uri="{FF2B5EF4-FFF2-40B4-BE49-F238E27FC236}">
                                <a16:creationId xmlns:a16="http://schemas.microsoft.com/office/drawing/2014/main" id="{E65F3CAE-3232-470A-B52B-9E17A458E049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>
                            <a:off x="-1761711" y="1641656"/>
                            <a:ext cx="14217" cy="737499"/>
                          </a:xfrm>
                          <a:prstGeom prst="straightConnector1">
                            <a:avLst/>
                          </a:prstGeom>
                          <a:ln w="38100">
                            <a:solidFill>
                              <a:schemeClr val="tx1"/>
                            </a:solidFill>
                            <a:headEnd type="none" w="med" len="med"/>
                            <a:tailEnd type="triangle" w="sm" len="lg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</p:grpSp>
                  <p:sp>
                    <p:nvSpPr>
                      <p:cNvPr id="120" name="TextBox 119">
                        <a:extLst>
                          <a:ext uri="{FF2B5EF4-FFF2-40B4-BE49-F238E27FC236}">
                            <a16:creationId xmlns:a16="http://schemas.microsoft.com/office/drawing/2014/main" id="{8BA3DE3F-F594-46B8-9B2D-AC1061D7B40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9933288" y="2730506"/>
                        <a:ext cx="6619762" cy="70173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ctr">
                          <a:lnSpc>
                            <a:spcPct val="90000"/>
                          </a:lnSpc>
                        </a:pPr>
                        <a:r>
                          <a:rPr lang="en-US" sz="2400" dirty="0">
                            <a:solidFill>
                              <a:srgbClr val="FF0000"/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rPr>
                          <a:t>Improved Scheme for Adiabatic Beam Capture </a:t>
                        </a:r>
                      </a:p>
                      <a:p>
                        <a:pPr algn="ctr">
                          <a:lnSpc>
                            <a:spcPct val="90000"/>
                          </a:lnSpc>
                        </a:pPr>
                        <a:r>
                          <a:rPr lang="en-US" sz="2000" b="1" dirty="0">
                            <a:solidFill>
                              <a:srgbClr val="C00000"/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rPr>
                          <a:t>“Early Injection Scheme” </a:t>
                        </a:r>
                      </a:p>
                    </p:txBody>
                  </p:sp>
                </p:grpSp>
                <p:grpSp>
                  <p:nvGrpSpPr>
                    <p:cNvPr id="101" name="Group 100">
                      <a:extLst>
                        <a:ext uri="{FF2B5EF4-FFF2-40B4-BE49-F238E27FC236}">
                          <a16:creationId xmlns:a16="http://schemas.microsoft.com/office/drawing/2014/main" id="{3414DE52-EDAB-420C-90CB-5B199119682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91584" y="2316364"/>
                      <a:ext cx="639957" cy="486301"/>
                      <a:chOff x="2498422" y="2304241"/>
                      <a:chExt cx="639957" cy="486301"/>
                    </a:xfrm>
                  </p:grpSpPr>
                  <p:sp>
                    <p:nvSpPr>
                      <p:cNvPr id="106" name="Rectangle 105">
                        <a:extLst>
                          <a:ext uri="{FF2B5EF4-FFF2-40B4-BE49-F238E27FC236}">
                            <a16:creationId xmlns:a16="http://schemas.microsoft.com/office/drawing/2014/main" id="{AF0291CA-6C20-4E02-946A-A4456FFBD059}"/>
                          </a:ext>
                        </a:extLst>
                      </p:cNvPr>
                      <p:cNvSpPr/>
                      <p:nvPr/>
                    </p:nvSpPr>
                    <p:spPr>
                      <a:xfrm rot="18665814">
                        <a:off x="2660013" y="2476095"/>
                        <a:ext cx="344982" cy="1602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07" name="Rectangle 106">
                        <a:extLst>
                          <a:ext uri="{FF2B5EF4-FFF2-40B4-BE49-F238E27FC236}">
                            <a16:creationId xmlns:a16="http://schemas.microsoft.com/office/drawing/2014/main" id="{8CB87EEF-AD6F-4BDB-AFEE-022FB8841DBC}"/>
                          </a:ext>
                        </a:extLst>
                      </p:cNvPr>
                      <p:cNvSpPr/>
                      <p:nvPr/>
                    </p:nvSpPr>
                    <p:spPr>
                      <a:xfrm rot="18665814">
                        <a:off x="2891245" y="2242787"/>
                        <a:ext cx="185680" cy="3085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08" name="Rectangle 107">
                        <a:extLst>
                          <a:ext uri="{FF2B5EF4-FFF2-40B4-BE49-F238E27FC236}">
                            <a16:creationId xmlns:a16="http://schemas.microsoft.com/office/drawing/2014/main" id="{F53C3653-4D29-4A03-BD81-4677035AF8A8}"/>
                          </a:ext>
                        </a:extLst>
                      </p:cNvPr>
                      <p:cNvSpPr/>
                      <p:nvPr/>
                    </p:nvSpPr>
                    <p:spPr>
                      <a:xfrm rot="18665814">
                        <a:off x="2559876" y="2543408"/>
                        <a:ext cx="185680" cy="3085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102" name="Group 101">
                      <a:extLst>
                        <a:ext uri="{FF2B5EF4-FFF2-40B4-BE49-F238E27FC236}">
                          <a16:creationId xmlns:a16="http://schemas.microsoft.com/office/drawing/2014/main" id="{8AA9653F-3066-4541-A4F1-A2441CCF993D}"/>
                        </a:ext>
                      </a:extLst>
                    </p:cNvPr>
                    <p:cNvGrpSpPr/>
                    <p:nvPr/>
                  </p:nvGrpSpPr>
                  <p:grpSpPr>
                    <a:xfrm rot="16200000">
                      <a:off x="6106195" y="2176009"/>
                      <a:ext cx="639957" cy="486301"/>
                      <a:chOff x="2498422" y="2304241"/>
                      <a:chExt cx="639957" cy="486301"/>
                    </a:xfrm>
                  </p:grpSpPr>
                  <p:sp>
                    <p:nvSpPr>
                      <p:cNvPr id="103" name="Rectangle 102">
                        <a:extLst>
                          <a:ext uri="{FF2B5EF4-FFF2-40B4-BE49-F238E27FC236}">
                            <a16:creationId xmlns:a16="http://schemas.microsoft.com/office/drawing/2014/main" id="{9DE6BDDD-BE93-4727-9124-0FAE7880C789}"/>
                          </a:ext>
                        </a:extLst>
                      </p:cNvPr>
                      <p:cNvSpPr/>
                      <p:nvPr/>
                    </p:nvSpPr>
                    <p:spPr>
                      <a:xfrm rot="18665814">
                        <a:off x="2641725" y="2450864"/>
                        <a:ext cx="344982" cy="1602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04" name="Rectangle 103">
                        <a:extLst>
                          <a:ext uri="{FF2B5EF4-FFF2-40B4-BE49-F238E27FC236}">
                            <a16:creationId xmlns:a16="http://schemas.microsoft.com/office/drawing/2014/main" id="{18B0B90C-ED47-4D5A-9E5E-0CEED90A9DF4}"/>
                          </a:ext>
                        </a:extLst>
                      </p:cNvPr>
                      <p:cNvSpPr/>
                      <p:nvPr/>
                    </p:nvSpPr>
                    <p:spPr>
                      <a:xfrm rot="18665814">
                        <a:off x="2891245" y="2242787"/>
                        <a:ext cx="185680" cy="3085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05" name="Rectangle 104">
                        <a:extLst>
                          <a:ext uri="{FF2B5EF4-FFF2-40B4-BE49-F238E27FC236}">
                            <a16:creationId xmlns:a16="http://schemas.microsoft.com/office/drawing/2014/main" id="{E794228F-DD26-4A79-96A9-BD961E881B5A}"/>
                          </a:ext>
                        </a:extLst>
                      </p:cNvPr>
                      <p:cNvSpPr/>
                      <p:nvPr/>
                    </p:nvSpPr>
                    <p:spPr>
                      <a:xfrm rot="18665814">
                        <a:off x="2559876" y="2543408"/>
                        <a:ext cx="185680" cy="3085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sp>
                <p:nvSpPr>
                  <p:cNvPr id="97" name="Freeform 189">
                    <a:extLst>
                      <a:ext uri="{FF2B5EF4-FFF2-40B4-BE49-F238E27FC236}">
                        <a16:creationId xmlns:a16="http://schemas.microsoft.com/office/drawing/2014/main" id="{ED41E1D1-162C-43FA-BCFB-B65314DE79BE}"/>
                      </a:ext>
                    </a:extLst>
                  </p:cNvPr>
                  <p:cNvSpPr/>
                  <p:nvPr/>
                </p:nvSpPr>
                <p:spPr>
                  <a:xfrm>
                    <a:off x="12541285" y="6899267"/>
                    <a:ext cx="352365" cy="774696"/>
                  </a:xfrm>
                  <a:custGeom>
                    <a:avLst/>
                    <a:gdLst>
                      <a:gd name="connsiteX0" fmla="*/ 1333500 w 1333500"/>
                      <a:gd name="connsiteY0" fmla="*/ 0 h 977900"/>
                      <a:gd name="connsiteX1" fmla="*/ 0 w 1333500"/>
                      <a:gd name="connsiteY1" fmla="*/ 749300 h 977900"/>
                      <a:gd name="connsiteX2" fmla="*/ 0 w 1333500"/>
                      <a:gd name="connsiteY2" fmla="*/ 977900 h 977900"/>
                      <a:gd name="connsiteX0" fmla="*/ 1333500 w 1333500"/>
                      <a:gd name="connsiteY0" fmla="*/ 0 h 977900"/>
                      <a:gd name="connsiteX1" fmla="*/ 16717 w 1333500"/>
                      <a:gd name="connsiteY1" fmla="*/ 562774 h 977900"/>
                      <a:gd name="connsiteX2" fmla="*/ 0 w 1333500"/>
                      <a:gd name="connsiteY2" fmla="*/ 977900 h 977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33500" h="977900">
                        <a:moveTo>
                          <a:pt x="1333500" y="0"/>
                        </a:moveTo>
                        <a:lnTo>
                          <a:pt x="16717" y="562774"/>
                        </a:lnTo>
                        <a:cubicBezTo>
                          <a:pt x="16717" y="638974"/>
                          <a:pt x="0" y="901700"/>
                          <a:pt x="0" y="977900"/>
                        </a:cubicBezTo>
                      </a:path>
                    </a:pathLst>
                  </a:custGeom>
                  <a:noFill/>
                  <a:ln w="28575">
                    <a:solidFill>
                      <a:schemeClr val="tx1"/>
                    </a:solidFill>
                    <a:headEnd type="triangle" w="lg" len="lg"/>
                    <a:tailEnd type="none" w="med" len="me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98" name="Freeform 208">
                    <a:extLst>
                      <a:ext uri="{FF2B5EF4-FFF2-40B4-BE49-F238E27FC236}">
                        <a16:creationId xmlns:a16="http://schemas.microsoft.com/office/drawing/2014/main" id="{CB86E77C-AF6A-42A2-A4AF-618501E49ACE}"/>
                      </a:ext>
                    </a:extLst>
                  </p:cNvPr>
                  <p:cNvSpPr/>
                  <p:nvPr/>
                </p:nvSpPr>
                <p:spPr>
                  <a:xfrm flipH="1">
                    <a:off x="14069539" y="6864392"/>
                    <a:ext cx="1199549" cy="797850"/>
                  </a:xfrm>
                  <a:custGeom>
                    <a:avLst/>
                    <a:gdLst>
                      <a:gd name="connsiteX0" fmla="*/ 1333500 w 1333500"/>
                      <a:gd name="connsiteY0" fmla="*/ 0 h 977900"/>
                      <a:gd name="connsiteX1" fmla="*/ 0 w 1333500"/>
                      <a:gd name="connsiteY1" fmla="*/ 749300 h 977900"/>
                      <a:gd name="connsiteX2" fmla="*/ 0 w 1333500"/>
                      <a:gd name="connsiteY2" fmla="*/ 977900 h 977900"/>
                      <a:gd name="connsiteX0" fmla="*/ 1338472 w 1338472"/>
                      <a:gd name="connsiteY0" fmla="*/ 0 h 977900"/>
                      <a:gd name="connsiteX1" fmla="*/ 0 w 1338472"/>
                      <a:gd name="connsiteY1" fmla="*/ 524708 h 977900"/>
                      <a:gd name="connsiteX2" fmla="*/ 4972 w 1338472"/>
                      <a:gd name="connsiteY2" fmla="*/ 977900 h 977900"/>
                      <a:gd name="connsiteX0" fmla="*/ 1338472 w 1338472"/>
                      <a:gd name="connsiteY0" fmla="*/ 0 h 977900"/>
                      <a:gd name="connsiteX1" fmla="*/ 0 w 1338472"/>
                      <a:gd name="connsiteY1" fmla="*/ 524708 h 977900"/>
                      <a:gd name="connsiteX2" fmla="*/ 4972 w 1338472"/>
                      <a:gd name="connsiteY2" fmla="*/ 977900 h 977900"/>
                      <a:gd name="connsiteX0" fmla="*/ 1333500 w 1333500"/>
                      <a:gd name="connsiteY0" fmla="*/ 0 h 977900"/>
                      <a:gd name="connsiteX1" fmla="*/ 0 w 1333500"/>
                      <a:gd name="connsiteY1" fmla="*/ 488483 h 977900"/>
                      <a:gd name="connsiteX2" fmla="*/ 0 w 1333500"/>
                      <a:gd name="connsiteY2" fmla="*/ 977900 h 977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33500" h="977900">
                        <a:moveTo>
                          <a:pt x="1333500" y="0"/>
                        </a:moveTo>
                        <a:lnTo>
                          <a:pt x="0" y="488483"/>
                        </a:lnTo>
                        <a:lnTo>
                          <a:pt x="0" y="977900"/>
                        </a:lnTo>
                      </a:path>
                    </a:pathLst>
                  </a:custGeom>
                  <a:noFill/>
                  <a:ln w="28575">
                    <a:solidFill>
                      <a:schemeClr val="tx1"/>
                    </a:solidFill>
                    <a:headEnd type="triangle" w="lg" len="lg"/>
                    <a:tailEnd type="none" w="med" len="me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99" name="TextBox 98">
                    <a:extLst>
                      <a:ext uri="{FF2B5EF4-FFF2-40B4-BE49-F238E27FC236}">
                        <a16:creationId xmlns:a16="http://schemas.microsoft.com/office/drawing/2014/main" id="{20786017-58C4-4174-9568-AFA14842AEAE}"/>
                      </a:ext>
                    </a:extLst>
                  </p:cNvPr>
                  <p:cNvSpPr txBox="1"/>
                  <p:nvPr/>
                </p:nvSpPr>
                <p:spPr>
                  <a:xfrm>
                    <a:off x="12578673" y="7175535"/>
                    <a:ext cx="2595067" cy="51090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lnSpc>
                        <a:spcPct val="80000"/>
                      </a:lnSpc>
                    </a:pPr>
                    <a:r>
                      <a:rPr lang="en-US" sz="1700" b="1" dirty="0"/>
                      <a:t>Energy Acceptance ~</a:t>
                    </a:r>
                    <a:r>
                      <a:rPr lang="en-US" sz="1700" b="1" dirty="0">
                        <a:sym typeface="Symbol"/>
                      </a:rPr>
                      <a:t>5MeV</a:t>
                    </a:r>
                  </a:p>
                  <a:p>
                    <a:pPr algn="ctr">
                      <a:lnSpc>
                        <a:spcPct val="80000"/>
                      </a:lnSpc>
                    </a:pPr>
                    <a:r>
                      <a:rPr lang="en-US" sz="1700" b="1" dirty="0">
                        <a:sym typeface="Symbol"/>
                      </a:rPr>
                      <a:t>Beam </a:t>
                    </a:r>
                    <a:r>
                      <a:rPr lang="en-US" sz="1700" b="1" dirty="0">
                        <a:sym typeface="Symbol" panose="05050102010706020507" pitchFamily="18" charset="2"/>
                      </a:rPr>
                      <a:t>E(95%) </a:t>
                    </a:r>
                    <a:r>
                      <a:rPr lang="en-US" sz="1700" dirty="0">
                        <a:sym typeface="Symbol"/>
                      </a:rPr>
                      <a:t>1.5MeV</a:t>
                    </a:r>
                    <a:r>
                      <a:rPr lang="en-US" sz="1700" b="1" dirty="0"/>
                      <a:t>  </a:t>
                    </a:r>
                  </a:p>
                </p:txBody>
              </p:sp>
            </p:grpSp>
            <p:cxnSp>
              <p:nvCxnSpPr>
                <p:cNvPr id="95" name="Straight Connector 94">
                  <a:extLst>
                    <a:ext uri="{FF2B5EF4-FFF2-40B4-BE49-F238E27FC236}">
                      <a16:creationId xmlns:a16="http://schemas.microsoft.com/office/drawing/2014/main" id="{FF7D3FA4-DE33-482C-A016-B4BCD675D4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2898184" y="4223704"/>
                  <a:ext cx="10456" cy="3384397"/>
                </a:xfrm>
                <a:prstGeom prst="line">
                  <a:avLst/>
                </a:prstGeom>
                <a:ln w="28575">
                  <a:solidFill>
                    <a:schemeClr val="tx1">
                      <a:alpha val="37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04BB929A-18E1-4854-B566-A89D70598315}"/>
                  </a:ext>
                </a:extLst>
              </p:cNvPr>
              <p:cNvSpPr txBox="1"/>
              <p:nvPr/>
            </p:nvSpPr>
            <p:spPr>
              <a:xfrm>
                <a:off x="13636871" y="7179643"/>
                <a:ext cx="1992602" cy="369332"/>
              </a:xfrm>
              <a:prstGeom prst="rect">
                <a:avLst/>
              </a:prstGeom>
              <a:solidFill>
                <a:srgbClr val="0000CC">
                  <a:alpha val="33000"/>
                </a:srgb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pseudo front-porch </a:t>
                </a:r>
              </a:p>
            </p:txBody>
          </p:sp>
        </p:grp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A18DDB1D-00EC-4DF9-89DF-C20D783E3321}"/>
                </a:ext>
              </a:extLst>
            </p:cNvPr>
            <p:cNvSpPr txBox="1"/>
            <p:nvPr/>
          </p:nvSpPr>
          <p:spPr>
            <a:xfrm>
              <a:off x="7071772" y="2073675"/>
              <a:ext cx="15851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CBhat</a:t>
              </a:r>
              <a:r>
                <a:rPr lang="en-US" dirty="0"/>
                <a:t>, HB2016</a:t>
              </a:r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7D1D0DA8-E001-40CE-898A-AD00BC797EAD}"/>
              </a:ext>
            </a:extLst>
          </p:cNvPr>
          <p:cNvGrpSpPr/>
          <p:nvPr/>
        </p:nvGrpSpPr>
        <p:grpSpPr>
          <a:xfrm>
            <a:off x="2486837" y="1198043"/>
            <a:ext cx="4151617" cy="1520728"/>
            <a:chOff x="6320240" y="-3658851"/>
            <a:chExt cx="4151617" cy="1520728"/>
          </a:xfrm>
        </p:grpSpPr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FCC9B1F2-3F75-444F-899F-C9AA82F32E0D}"/>
                </a:ext>
              </a:extLst>
            </p:cNvPr>
            <p:cNvSpPr txBox="1"/>
            <p:nvPr/>
          </p:nvSpPr>
          <p:spPr>
            <a:xfrm>
              <a:off x="6320240" y="-3338452"/>
              <a:ext cx="4151617" cy="1200329"/>
            </a:xfrm>
            <a:prstGeom prst="rect">
              <a:avLst/>
            </a:prstGeom>
            <a:solidFill>
              <a:srgbClr val="FFFF66">
                <a:alpha val="69000"/>
              </a:srgb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          This scheme gave us </a:t>
              </a:r>
            </a:p>
            <a:p>
              <a:pPr marL="342900" indent="-342900">
                <a:buAutoNum type="arabicParenR"/>
              </a:pPr>
              <a:r>
                <a:rPr lang="en-US" b="1" dirty="0"/>
                <a:t>an ability to inject ~30% more Beam</a:t>
              </a:r>
            </a:p>
            <a:p>
              <a:pPr marL="342900" indent="-342900">
                <a:buAutoNum type="arabicParenR"/>
              </a:pPr>
              <a:r>
                <a:rPr lang="en-US" b="1" dirty="0"/>
                <a:t>an additional 200</a:t>
              </a:r>
              <a:r>
                <a:rPr lang="en-US" b="1" dirty="0">
                  <a:sym typeface="Symbol"/>
                </a:rPr>
                <a:t> s</a:t>
              </a:r>
              <a:r>
                <a:rPr lang="en-US" b="1" dirty="0"/>
                <a:t> for adiabatic beam capture …</a:t>
              </a: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C04675CB-DB1B-44C9-B2A0-448BF0874A5D}"/>
                </a:ext>
              </a:extLst>
            </p:cNvPr>
            <p:cNvSpPr txBox="1"/>
            <p:nvPr/>
          </p:nvSpPr>
          <p:spPr>
            <a:xfrm>
              <a:off x="7424712" y="-3658851"/>
              <a:ext cx="19928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(since Dec. 2015)</a:t>
              </a:r>
            </a:p>
          </p:txBody>
        </p:sp>
      </p:grp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0BFFDDF8-67B7-4E9C-88E8-324B16BE5EB7}"/>
              </a:ext>
            </a:extLst>
          </p:cNvPr>
          <p:cNvCxnSpPr>
            <a:cxnSpLocks/>
          </p:cNvCxnSpPr>
          <p:nvPr/>
        </p:nvCxnSpPr>
        <p:spPr>
          <a:xfrm flipH="1" flipV="1">
            <a:off x="4555822" y="2571681"/>
            <a:ext cx="24868" cy="3251964"/>
          </a:xfrm>
          <a:prstGeom prst="line">
            <a:avLst/>
          </a:prstGeom>
          <a:ln w="28575">
            <a:solidFill>
              <a:schemeClr val="tx1">
                <a:alpha val="76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5B5CFE92-833D-484B-AC6A-D3C922368831}"/>
              </a:ext>
            </a:extLst>
          </p:cNvPr>
          <p:cNvGrpSpPr/>
          <p:nvPr/>
        </p:nvGrpSpPr>
        <p:grpSpPr>
          <a:xfrm>
            <a:off x="1692434" y="3695064"/>
            <a:ext cx="2888256" cy="646331"/>
            <a:chOff x="1692434" y="3695064"/>
            <a:chExt cx="2888256" cy="646331"/>
          </a:xfrm>
        </p:grpSpPr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84092F5D-5316-49BA-A4CF-1419C01D27B1}"/>
                </a:ext>
              </a:extLst>
            </p:cNvPr>
            <p:cNvCxnSpPr>
              <a:cxnSpLocks/>
            </p:cNvCxnSpPr>
            <p:nvPr/>
          </p:nvCxnSpPr>
          <p:spPr>
            <a:xfrm>
              <a:off x="3139298" y="4052456"/>
              <a:ext cx="1441392" cy="0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2EE0E941-70E1-45E8-9F68-AA483FD94809}"/>
                </a:ext>
              </a:extLst>
            </p:cNvPr>
            <p:cNvSpPr txBox="1"/>
            <p:nvPr/>
          </p:nvSpPr>
          <p:spPr>
            <a:xfrm>
              <a:off x="1692434" y="3695064"/>
              <a:ext cx="20612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00CC"/>
                  </a:solidFill>
                </a:rPr>
                <a:t>Since January 2019,</a:t>
              </a:r>
            </a:p>
            <a:p>
              <a:pPr algn="ctr"/>
              <a:r>
                <a:rPr lang="en-US" b="1" dirty="0">
                  <a:solidFill>
                    <a:srgbClr val="0000CC"/>
                  </a:solidFill>
                </a:rPr>
                <a:t>Flat bottom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2317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A4D47-26FC-4EE9-BC38-4367777D3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>
                <a:solidFill>
                  <a:srgbClr val="C00000"/>
                </a:solidFill>
              </a:rPr>
              <a:t>Longitudinal Beam Dynamics Simulations</a:t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sz="2400" dirty="0"/>
              <a:t>Beam Injection to extraction</a:t>
            </a:r>
            <a:endParaRPr lang="en-US" sz="20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6E6542-3DC3-4436-8A57-42757411D1D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03/07/2019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8653DF-3816-4702-9190-406A158714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Chandra Bhat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0A908D-C105-490D-A125-82524A5E31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D64833-0210-4999-B6BB-5BBCA76D12EA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21A907E-3C88-4019-B4BF-5AA9F24DE531}"/>
              </a:ext>
            </a:extLst>
          </p:cNvPr>
          <p:cNvSpPr txBox="1"/>
          <p:nvPr/>
        </p:nvSpPr>
        <p:spPr>
          <a:xfrm>
            <a:off x="2974728" y="696088"/>
            <a:ext cx="65449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highlight>
                  <a:srgbClr val="00FFFF"/>
                </a:highlight>
              </a:rPr>
              <a:t>Simulation Parameters: </a:t>
            </a:r>
            <a:r>
              <a:rPr lang="en-US" b="1" dirty="0"/>
              <a:t> with SC</a:t>
            </a:r>
          </a:p>
          <a:p>
            <a:r>
              <a:rPr lang="en-US" dirty="0">
                <a:sym typeface="Symbol" panose="05050102010706020507" pitchFamily="18" charset="2"/>
              </a:rPr>
              <a:t>1. LINAC Beam E = 1.2 to 1.6 MeV, </a:t>
            </a:r>
          </a:p>
          <a:p>
            <a:r>
              <a:rPr lang="en-US" dirty="0">
                <a:sym typeface="Symbol" panose="05050102010706020507" pitchFamily="18" charset="2"/>
              </a:rPr>
              <a:t>2. Beam Int.= 2-12E12ppBc, beam capture with RF </a:t>
            </a:r>
            <a:r>
              <a:rPr lang="en-US" dirty="0" err="1">
                <a:sym typeface="Symbol" panose="05050102010706020507" pitchFamily="18" charset="2"/>
              </a:rPr>
              <a:t>paraphase</a:t>
            </a:r>
            <a:endParaRPr lang="en-US" dirty="0">
              <a:sym typeface="Symbol" panose="05050102010706020507" pitchFamily="18" charset="2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1DEE6AD-EF4B-454E-B954-CEBC74ECA46F}"/>
              </a:ext>
            </a:extLst>
          </p:cNvPr>
          <p:cNvGrpSpPr/>
          <p:nvPr/>
        </p:nvGrpSpPr>
        <p:grpSpPr>
          <a:xfrm>
            <a:off x="211275" y="1596350"/>
            <a:ext cx="6417019" cy="4363117"/>
            <a:chOff x="243102" y="1298971"/>
            <a:chExt cx="6490059" cy="5486569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D25A25B-D89A-4AAF-BD27-34D9F7EC1ADC}"/>
                </a:ext>
              </a:extLst>
            </p:cNvPr>
            <p:cNvGrpSpPr/>
            <p:nvPr/>
          </p:nvGrpSpPr>
          <p:grpSpPr>
            <a:xfrm>
              <a:off x="4586348" y="1980433"/>
              <a:ext cx="2146813" cy="2509675"/>
              <a:chOff x="4946637" y="2627064"/>
              <a:chExt cx="2146813" cy="1886888"/>
            </a:xfrm>
          </p:grpSpPr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42871E26-7673-4CBF-BF75-73E21EDCB1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4785099" y="2788602"/>
                <a:ext cx="1886888" cy="1563812"/>
              </a:xfrm>
              <a:prstGeom prst="rect">
                <a:avLst/>
              </a:prstGeom>
            </p:spPr>
          </p:pic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D9B8DCA8-F85C-42A9-AD23-C852D8FFF401}"/>
                  </a:ext>
                </a:extLst>
              </p:cNvPr>
              <p:cNvSpPr txBox="1"/>
              <p:nvPr/>
            </p:nvSpPr>
            <p:spPr>
              <a:xfrm>
                <a:off x="5318090" y="2741520"/>
                <a:ext cx="930019" cy="2928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FFFF00"/>
                    </a:solidFill>
                    <a:sym typeface="Symbol" panose="05050102010706020507" pitchFamily="18" charset="2"/>
                  </a:rPr>
                  <a:t></a:t>
                </a:r>
                <a:r>
                  <a:rPr lang="en-US" sz="2000" dirty="0">
                    <a:solidFill>
                      <a:srgbClr val="FFFF00"/>
                    </a:solidFill>
                  </a:rPr>
                  <a:t>E Dist.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59EB779C-67EE-487A-8A53-A9E4312261AB}"/>
                  </a:ext>
                </a:extLst>
              </p:cNvPr>
              <p:cNvSpPr txBox="1"/>
              <p:nvPr/>
            </p:nvSpPr>
            <p:spPr>
              <a:xfrm>
                <a:off x="6531007" y="2662257"/>
                <a:ext cx="495118" cy="2776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30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B23AA6A3-2A6A-4EFD-80D4-F404366E132F}"/>
                  </a:ext>
                </a:extLst>
              </p:cNvPr>
              <p:cNvSpPr txBox="1"/>
              <p:nvPr/>
            </p:nvSpPr>
            <p:spPr>
              <a:xfrm>
                <a:off x="6519226" y="4160371"/>
                <a:ext cx="506899" cy="2776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-30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97A4B0E-42C6-4697-A8C2-DDDCC6A85B02}"/>
                  </a:ext>
                </a:extLst>
              </p:cNvPr>
              <p:cNvSpPr txBox="1"/>
              <p:nvPr/>
            </p:nvSpPr>
            <p:spPr>
              <a:xfrm>
                <a:off x="6523886" y="3415652"/>
                <a:ext cx="232861" cy="2776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0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85CC5DC3-C36D-486C-82B0-FB1AC50C1B8C}"/>
                  </a:ext>
                </a:extLst>
              </p:cNvPr>
              <p:cNvSpPr txBox="1"/>
              <p:nvPr/>
            </p:nvSpPr>
            <p:spPr>
              <a:xfrm rot="16200000">
                <a:off x="6479608" y="3399362"/>
                <a:ext cx="8583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ym typeface="Symbol" panose="05050102010706020507" pitchFamily="18" charset="2"/>
                  </a:rPr>
                  <a:t>E </a:t>
                </a:r>
                <a:r>
                  <a:rPr lang="en-US" b="1" dirty="0"/>
                  <a:t>(MeV) </a:t>
                </a:r>
              </a:p>
            </p:txBody>
          </p:sp>
        </p:grp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A7CBCE8-653F-4066-8615-2DB494DB4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946" y="4160371"/>
              <a:ext cx="4562010" cy="2078151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3D48DF01-FCD8-497D-A8CB-42398B9261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350" y="1440870"/>
              <a:ext cx="4558866" cy="3096499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7955AA4-4B42-4A6F-95CE-85BB55148419}"/>
                </a:ext>
              </a:extLst>
            </p:cNvPr>
            <p:cNvSpPr txBox="1"/>
            <p:nvPr/>
          </p:nvSpPr>
          <p:spPr>
            <a:xfrm>
              <a:off x="1767485" y="4561031"/>
              <a:ext cx="1857076" cy="2928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FF00"/>
                  </a:solidFill>
                </a:rPr>
                <a:t>Line-Charge Dist.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F7EBFF3-3FB6-4EB8-BF93-CC2C69CACC83}"/>
                </a:ext>
              </a:extLst>
            </p:cNvPr>
            <p:cNvSpPr txBox="1"/>
            <p:nvPr/>
          </p:nvSpPr>
          <p:spPr>
            <a:xfrm>
              <a:off x="1145060" y="2361962"/>
              <a:ext cx="34227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FF00"/>
                  </a:solidFill>
                  <a:sym typeface="Symbol" panose="05050102010706020507" pitchFamily="18" charset="2"/>
                </a:rPr>
                <a:t>E-t Phase space (8.2E12ppc)</a:t>
              </a:r>
              <a:endParaRPr lang="en-US" sz="2000" dirty="0">
                <a:solidFill>
                  <a:srgbClr val="FFFF00"/>
                </a:solidFill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B73862A4-1262-41C7-B550-90807922C78A}"/>
                </a:ext>
              </a:extLst>
            </p:cNvPr>
            <p:cNvSpPr/>
            <p:nvPr/>
          </p:nvSpPr>
          <p:spPr>
            <a:xfrm>
              <a:off x="243102" y="1298971"/>
              <a:ext cx="4667633" cy="3262242"/>
            </a:xfrm>
            <a:prstGeom prst="rect">
              <a:avLst/>
            </a:prstGeom>
            <a:noFill/>
            <a:ln w="1079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F894B053-0AF3-4BC7-95F3-7AAE513AE3EE}"/>
                </a:ext>
              </a:extLst>
            </p:cNvPr>
            <p:cNvSpPr/>
            <p:nvPr/>
          </p:nvSpPr>
          <p:spPr>
            <a:xfrm>
              <a:off x="4870933" y="4513953"/>
              <a:ext cx="119796" cy="11072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C0F91A9-64A9-4D6B-B51A-97CA662535CE}"/>
                </a:ext>
              </a:extLst>
            </p:cNvPr>
            <p:cNvGrpSpPr/>
            <p:nvPr/>
          </p:nvGrpSpPr>
          <p:grpSpPr>
            <a:xfrm>
              <a:off x="692871" y="6182514"/>
              <a:ext cx="3762987" cy="603026"/>
              <a:chOff x="946676" y="4798840"/>
              <a:chExt cx="3762987" cy="603026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EB0FFB5-B203-4D77-8E66-12FDC65F3389}"/>
                  </a:ext>
                </a:extLst>
              </p:cNvPr>
              <p:cNvSpPr txBox="1"/>
              <p:nvPr/>
            </p:nvSpPr>
            <p:spPr>
              <a:xfrm>
                <a:off x="4428778" y="4798840"/>
                <a:ext cx="280885" cy="2685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2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F4C456DF-7E9D-4AFD-95B3-AF756198296E}"/>
                  </a:ext>
                </a:extLst>
              </p:cNvPr>
              <p:cNvSpPr txBox="1"/>
              <p:nvPr/>
            </p:nvSpPr>
            <p:spPr>
              <a:xfrm>
                <a:off x="946676" y="4798840"/>
                <a:ext cx="346553" cy="2685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-2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11EF8654-E6C0-4C8B-9D5D-96DDA32AEC49}"/>
                  </a:ext>
                </a:extLst>
              </p:cNvPr>
              <p:cNvSpPr txBox="1"/>
              <p:nvPr/>
            </p:nvSpPr>
            <p:spPr>
              <a:xfrm>
                <a:off x="2699233" y="4803296"/>
                <a:ext cx="280885" cy="2685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0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501D887-872C-44CE-960C-0D4E571AD26C}"/>
                  </a:ext>
                </a:extLst>
              </p:cNvPr>
              <p:cNvSpPr txBox="1"/>
              <p:nvPr/>
            </p:nvSpPr>
            <p:spPr>
              <a:xfrm>
                <a:off x="1800873" y="5133289"/>
                <a:ext cx="2089764" cy="2685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Azimuthal Angle(</a:t>
                </a:r>
                <a:r>
                  <a:rPr lang="en-US" b="1" dirty="0" err="1"/>
                  <a:t>deg</a:t>
                </a:r>
                <a:r>
                  <a:rPr lang="en-US" b="1" dirty="0"/>
                  <a:t>)</a:t>
                </a:r>
              </a:p>
            </p:txBody>
          </p:sp>
        </p:grp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0C68FAC-A93F-422F-84D8-026F3B8DCDD5}"/>
                </a:ext>
              </a:extLst>
            </p:cNvPr>
            <p:cNvSpPr/>
            <p:nvPr/>
          </p:nvSpPr>
          <p:spPr>
            <a:xfrm>
              <a:off x="3514199" y="3747641"/>
              <a:ext cx="119455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sym typeface="Symbol" panose="05050102010706020507" pitchFamily="18" charset="2"/>
                </a:rPr>
                <a:t></a:t>
              </a:r>
              <a:r>
                <a:rPr lang="en-US" dirty="0" err="1">
                  <a:solidFill>
                    <a:schemeClr val="bg1"/>
                  </a:solidFill>
                  <a:sym typeface="Symbol" panose="05050102010706020507" pitchFamily="18" charset="2"/>
                </a:rPr>
                <a:t>E@Inj</a:t>
              </a:r>
              <a:r>
                <a:rPr lang="en-US" dirty="0">
                  <a:solidFill>
                    <a:schemeClr val="bg1"/>
                  </a:solidFill>
                  <a:sym typeface="Symbol" panose="05050102010706020507" pitchFamily="18" charset="2"/>
                </a:rPr>
                <a:t> </a:t>
              </a:r>
            </a:p>
            <a:p>
              <a:r>
                <a:rPr lang="en-US" dirty="0">
                  <a:solidFill>
                    <a:schemeClr val="bg1"/>
                  </a:solidFill>
                  <a:sym typeface="Symbol" panose="05050102010706020507" pitchFamily="18" charset="2"/>
                </a:rPr>
                <a:t>= 1.5 MeV 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3AA5C2DD-AA8C-4888-9201-EB986E770164}"/>
              </a:ext>
            </a:extLst>
          </p:cNvPr>
          <p:cNvSpPr txBox="1"/>
          <p:nvPr/>
        </p:nvSpPr>
        <p:spPr>
          <a:xfrm>
            <a:off x="5565807" y="1504619"/>
            <a:ext cx="3111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Symbol" panose="05050102010706020507" pitchFamily="18" charset="2"/>
              </a:rPr>
              <a:t>3. Snap Bunch Rotation</a:t>
            </a:r>
            <a:endParaRPr lang="en-US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D9C712B-D578-417E-A509-83261479F206}"/>
              </a:ext>
            </a:extLst>
          </p:cNvPr>
          <p:cNvSpPr txBox="1"/>
          <p:nvPr/>
        </p:nvSpPr>
        <p:spPr>
          <a:xfrm>
            <a:off x="4928955" y="4124540"/>
            <a:ext cx="3598073" cy="2139047"/>
          </a:xfrm>
          <a:prstGeom prst="rect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900" b="1" dirty="0">
                <a:highlight>
                  <a:srgbClr val="00FF00"/>
                </a:highlight>
              </a:rPr>
              <a:t>Simulations suggest</a:t>
            </a:r>
          </a:p>
          <a:p>
            <a:pPr marL="336550" indent="-336550">
              <a:buAutoNum type="arabicPeriod"/>
            </a:pPr>
            <a:r>
              <a:rPr lang="en-US" sz="1900" dirty="0"/>
              <a:t>one can achieve  &lt;20% emittance growth during capture.</a:t>
            </a:r>
          </a:p>
          <a:p>
            <a:pPr marL="344488" indent="-344488">
              <a:buAutoNum type="arabicPeriod" startAt="2"/>
            </a:pPr>
            <a:r>
              <a:rPr lang="en-US" sz="1900" dirty="0">
                <a:sym typeface="Symbol" panose="05050102010706020507" pitchFamily="18" charset="2"/>
              </a:rPr>
              <a:t></a:t>
            </a:r>
            <a:r>
              <a:rPr lang="en-US" sz="1900" baseline="-25000" dirty="0" err="1">
                <a:sym typeface="Symbol" panose="05050102010706020507" pitchFamily="18" charset="2"/>
              </a:rPr>
              <a:t>L</a:t>
            </a:r>
            <a:r>
              <a:rPr lang="en-US" sz="1900" dirty="0" err="1"/>
              <a:t>@Exit</a:t>
            </a:r>
            <a:r>
              <a:rPr lang="en-US" sz="1900" dirty="0"/>
              <a:t> ~0.06 eVs (95%) </a:t>
            </a:r>
          </a:p>
          <a:p>
            <a:pPr marL="336550" indent="-336550">
              <a:buFontTx/>
              <a:buAutoNum type="arabicPeriod" startAt="2"/>
            </a:pPr>
            <a:r>
              <a:rPr lang="en-US" sz="1900" dirty="0"/>
              <a:t>No particle losses </a:t>
            </a:r>
          </a:p>
          <a:p>
            <a:pPr marL="336550" indent="-336550">
              <a:buFontTx/>
              <a:buAutoNum type="arabicPeriod" startAt="2"/>
            </a:pP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</a:t>
            </a:r>
            <a:r>
              <a:rPr lang="en-US" sz="2000" b="1" baseline="-25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E</a:t>
            </a:r>
            <a:r>
              <a:rPr lang="en-US" sz="1900" dirty="0"/>
              <a:t> @Exit&lt; 2.75 MeV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A4A422-ABF1-4EC8-8A06-FF333B00ABD9}"/>
              </a:ext>
            </a:extLst>
          </p:cNvPr>
          <p:cNvSpPr txBox="1"/>
          <p:nvPr/>
        </p:nvSpPr>
        <p:spPr>
          <a:xfrm>
            <a:off x="6909372" y="2148060"/>
            <a:ext cx="18102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solidFill>
                  <a:srgbClr val="0000CC"/>
                </a:solidFill>
              </a:rPr>
              <a:t>Vrf</a:t>
            </a:r>
            <a:r>
              <a:rPr lang="en-US" sz="1400" dirty="0">
                <a:solidFill>
                  <a:srgbClr val="0000CC"/>
                </a:solidFill>
              </a:rPr>
              <a:t>=0 @ Injection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AC06A99-6B19-4010-89A0-F6B488409762}"/>
              </a:ext>
            </a:extLst>
          </p:cNvPr>
          <p:cNvSpPr txBox="1"/>
          <p:nvPr/>
        </p:nvSpPr>
        <p:spPr>
          <a:xfrm rot="16200000">
            <a:off x="7285036" y="2774948"/>
            <a:ext cx="952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>
                <a:solidFill>
                  <a:srgbClr val="0000CC"/>
                </a:solidFill>
              </a:rPr>
              <a:t>Vrf</a:t>
            </a:r>
            <a:r>
              <a:rPr lang="en-US" sz="1400" dirty="0">
                <a:solidFill>
                  <a:srgbClr val="0000CC"/>
                </a:solidFill>
              </a:rPr>
              <a:t> during </a:t>
            </a:r>
          </a:p>
          <a:p>
            <a:pPr algn="ctr"/>
            <a:r>
              <a:rPr lang="en-US" sz="1400" dirty="0">
                <a:solidFill>
                  <a:srgbClr val="0000CC"/>
                </a:solidFill>
              </a:rPr>
              <a:t>Capture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BA21E94A-3E2A-42CB-9A43-858234C4C6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3031" y="2154405"/>
            <a:ext cx="2301390" cy="186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526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8C7693-877D-4E2B-8737-376E8854E6C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03/07/2019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C1CE2F-4168-4973-A44E-6CF32BA5E0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Chandra Bhat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426A-592A-4E75-A333-93A23973C9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D64833-0210-4999-B6BB-5BBCA76D12EA}" type="slidenum">
              <a:rPr lang="en-US" smtClean="0"/>
              <a:pPr/>
              <a:t>7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5C8206A-F78F-4529-9D9A-6B57B98AA2BF}"/>
              </a:ext>
            </a:extLst>
          </p:cNvPr>
          <p:cNvGrpSpPr/>
          <p:nvPr/>
        </p:nvGrpSpPr>
        <p:grpSpPr>
          <a:xfrm>
            <a:off x="5266931" y="2767572"/>
            <a:ext cx="3617351" cy="3278747"/>
            <a:chOff x="4959983" y="2823105"/>
            <a:chExt cx="3924300" cy="361683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5EED636-E0C6-4B22-AFE3-7522E7F90233}"/>
                </a:ext>
              </a:extLst>
            </p:cNvPr>
            <p:cNvGrpSpPr/>
            <p:nvPr/>
          </p:nvGrpSpPr>
          <p:grpSpPr>
            <a:xfrm>
              <a:off x="4959983" y="3477668"/>
              <a:ext cx="3924300" cy="2962275"/>
              <a:chOff x="4959983" y="3477668"/>
              <a:chExt cx="3924300" cy="2962275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63C687CF-8466-4428-89AE-745D793272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959983" y="3477668"/>
                <a:ext cx="3924300" cy="2962275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E68C2FD-BEE4-49E7-B51F-AA0B5E01BACD}"/>
                  </a:ext>
                </a:extLst>
              </p:cNvPr>
              <p:cNvSpPr txBox="1"/>
              <p:nvPr/>
            </p:nvSpPr>
            <p:spPr>
              <a:xfrm>
                <a:off x="7233701" y="5927359"/>
                <a:ext cx="1237839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(xE12ppBc)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337D367-52C3-4F1D-BF62-F135FC2F41D1}"/>
                  </a:ext>
                </a:extLst>
              </p:cNvPr>
              <p:cNvSpPr txBox="1"/>
              <p:nvPr/>
            </p:nvSpPr>
            <p:spPr>
              <a:xfrm rot="16200000">
                <a:off x="4201037" y="4564857"/>
                <a:ext cx="2065181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Inj. to Ext. Efficiency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E3DC6AD-95C6-4466-9BF0-76ECD87634DF}"/>
                </a:ext>
              </a:extLst>
            </p:cNvPr>
            <p:cNvSpPr txBox="1"/>
            <p:nvPr/>
          </p:nvSpPr>
          <p:spPr>
            <a:xfrm>
              <a:off x="5340472" y="2823105"/>
              <a:ext cx="969221" cy="577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But!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FBB72B4C-E171-40ED-AB96-43E7BCD9821C}"/>
              </a:ext>
            </a:extLst>
          </p:cNvPr>
          <p:cNvSpPr txBox="1">
            <a:spLocks/>
          </p:cNvSpPr>
          <p:nvPr/>
        </p:nvSpPr>
        <p:spPr>
          <a:xfrm>
            <a:off x="457200" y="-70149"/>
            <a:ext cx="8229600" cy="84269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000CC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defRPr>
            </a:lvl1pPr>
          </a:lstStyle>
          <a:p>
            <a:r>
              <a:rPr lang="en-US" sz="2800" dirty="0"/>
              <a:t>Measured Beam Transmission  </a:t>
            </a:r>
            <a:br>
              <a:rPr lang="en-US" sz="2800" dirty="0"/>
            </a:br>
            <a:r>
              <a:rPr lang="en-US" sz="2800" dirty="0"/>
              <a:t> from Injection to Extraction in the Booster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7DDA8E6-10D8-4FEE-858E-E181A95F1BCC}"/>
              </a:ext>
            </a:extLst>
          </p:cNvPr>
          <p:cNvGrpSpPr/>
          <p:nvPr/>
        </p:nvGrpSpPr>
        <p:grpSpPr>
          <a:xfrm>
            <a:off x="81539" y="927028"/>
            <a:ext cx="5065413" cy="3983571"/>
            <a:chOff x="261036" y="1106783"/>
            <a:chExt cx="4885916" cy="430526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04217B5-9D11-4958-89E6-95E652A17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1036" y="1259016"/>
              <a:ext cx="4885916" cy="415302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97FB507-4FBF-4105-9BB3-5566E2F3BE71}"/>
                </a:ext>
              </a:extLst>
            </p:cNvPr>
            <p:cNvSpPr txBox="1"/>
            <p:nvPr/>
          </p:nvSpPr>
          <p:spPr>
            <a:xfrm>
              <a:off x="1476164" y="418359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2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9C49471-ECAD-447B-9079-59B33BD14A02}"/>
                </a:ext>
              </a:extLst>
            </p:cNvPr>
            <p:cNvSpPr txBox="1"/>
            <p:nvPr/>
          </p:nvSpPr>
          <p:spPr>
            <a:xfrm>
              <a:off x="1472601" y="389163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4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ECF9EA9-E056-4E9D-A7BD-174B0C8F147C}"/>
                </a:ext>
              </a:extLst>
            </p:cNvPr>
            <p:cNvSpPr txBox="1"/>
            <p:nvPr/>
          </p:nvSpPr>
          <p:spPr>
            <a:xfrm>
              <a:off x="1472601" y="361421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6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E6A1FA1-136E-4398-B3FA-4EDF04E59A62}"/>
                </a:ext>
              </a:extLst>
            </p:cNvPr>
            <p:cNvSpPr txBox="1"/>
            <p:nvPr/>
          </p:nvSpPr>
          <p:spPr>
            <a:xfrm>
              <a:off x="1446880" y="329720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8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ADDFDEA-1EC3-4A7E-BE07-586DABE3BA23}"/>
                </a:ext>
              </a:extLst>
            </p:cNvPr>
            <p:cNvSpPr txBox="1"/>
            <p:nvPr/>
          </p:nvSpPr>
          <p:spPr>
            <a:xfrm>
              <a:off x="1455631" y="2995281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10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931F889-6E9F-4A1E-8932-3E95E3BECCFE}"/>
                </a:ext>
              </a:extLst>
            </p:cNvPr>
            <p:cNvSpPr txBox="1"/>
            <p:nvPr/>
          </p:nvSpPr>
          <p:spPr>
            <a:xfrm>
              <a:off x="1462029" y="2710800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12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6B8D74C-E976-4050-9111-5E561701B2B2}"/>
                </a:ext>
              </a:extLst>
            </p:cNvPr>
            <p:cNvSpPr txBox="1"/>
            <p:nvPr/>
          </p:nvSpPr>
          <p:spPr>
            <a:xfrm>
              <a:off x="1462662" y="2360840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14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FF5836B-C8B3-4D2D-92A3-E47BD11E5300}"/>
                </a:ext>
              </a:extLst>
            </p:cNvPr>
            <p:cNvSpPr txBox="1"/>
            <p:nvPr/>
          </p:nvSpPr>
          <p:spPr>
            <a:xfrm>
              <a:off x="1446880" y="2099700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16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FEC5007-611C-4C48-867B-4DA4C5377085}"/>
                </a:ext>
              </a:extLst>
            </p:cNvPr>
            <p:cNvSpPr txBox="1"/>
            <p:nvPr/>
          </p:nvSpPr>
          <p:spPr>
            <a:xfrm>
              <a:off x="1441500" y="1802693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18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554B9BB-DEC4-436E-A9C2-88DB0659DF28}"/>
                </a:ext>
              </a:extLst>
            </p:cNvPr>
            <p:cNvSpPr txBox="1"/>
            <p:nvPr/>
          </p:nvSpPr>
          <p:spPr>
            <a:xfrm>
              <a:off x="1433328" y="1523620"/>
              <a:ext cx="11975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20 Booster Turn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F72C0CC-2271-4613-BEC1-C697106CAB5C}"/>
                </a:ext>
              </a:extLst>
            </p:cNvPr>
            <p:cNvSpPr txBox="1"/>
            <p:nvPr/>
          </p:nvSpPr>
          <p:spPr>
            <a:xfrm rot="16200000">
              <a:off x="-512593" y="2783606"/>
              <a:ext cx="215655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Intensity (xE12 </a:t>
              </a:r>
              <a:r>
                <a:rPr lang="en-US" dirty="0" err="1"/>
                <a:t>ppBc</a:t>
              </a:r>
              <a:r>
                <a:rPr lang="en-US" dirty="0"/>
                <a:t>)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F18D347-F56C-430A-B4A1-6D099F3D00A3}"/>
                </a:ext>
              </a:extLst>
            </p:cNvPr>
            <p:cNvSpPr txBox="1"/>
            <p:nvPr/>
          </p:nvSpPr>
          <p:spPr>
            <a:xfrm>
              <a:off x="841014" y="1106783"/>
              <a:ext cx="42079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Injection at  400MeV &amp; Extraction at 8 GeV</a:t>
              </a: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888648F-A016-4EBE-A5C5-8716F6D9E25F}"/>
                </a:ext>
              </a:extLst>
            </p:cNvPr>
            <p:cNvSpPr/>
            <p:nvPr/>
          </p:nvSpPr>
          <p:spPr>
            <a:xfrm>
              <a:off x="945278" y="1600865"/>
              <a:ext cx="3990768" cy="3111289"/>
            </a:xfrm>
            <a:custGeom>
              <a:avLst/>
              <a:gdLst>
                <a:gd name="connsiteX0" fmla="*/ 0 w 4429594"/>
                <a:gd name="connsiteY0" fmla="*/ 2185482 h 2434096"/>
                <a:gd name="connsiteX1" fmla="*/ 337279 w 4429594"/>
                <a:gd name="connsiteY1" fmla="*/ 2372859 h 2434096"/>
                <a:gd name="connsiteX2" fmla="*/ 652073 w 4429594"/>
                <a:gd name="connsiteY2" fmla="*/ 2432820 h 2434096"/>
                <a:gd name="connsiteX3" fmla="*/ 1064302 w 4429594"/>
                <a:gd name="connsiteY3" fmla="*/ 2327889 h 2434096"/>
                <a:gd name="connsiteX4" fmla="*/ 1543987 w 4429594"/>
                <a:gd name="connsiteY4" fmla="*/ 1923154 h 2434096"/>
                <a:gd name="connsiteX5" fmla="*/ 2076138 w 4429594"/>
                <a:gd name="connsiteY5" fmla="*/ 1353528 h 2434096"/>
                <a:gd name="connsiteX6" fmla="*/ 2563318 w 4429594"/>
                <a:gd name="connsiteY6" fmla="*/ 753921 h 2434096"/>
                <a:gd name="connsiteX7" fmla="*/ 2960558 w 4429594"/>
                <a:gd name="connsiteY7" fmla="*/ 364177 h 2434096"/>
                <a:gd name="connsiteX8" fmla="*/ 3297836 w 4429594"/>
                <a:gd name="connsiteY8" fmla="*/ 154315 h 2434096"/>
                <a:gd name="connsiteX9" fmla="*/ 3740046 w 4429594"/>
                <a:gd name="connsiteY9" fmla="*/ 4413 h 2434096"/>
                <a:gd name="connsiteX10" fmla="*/ 4429594 w 4429594"/>
                <a:gd name="connsiteY10" fmla="*/ 326702 h 2434096"/>
                <a:gd name="connsiteX11" fmla="*/ 4429594 w 4429594"/>
                <a:gd name="connsiteY11" fmla="*/ 326702 h 2434096"/>
                <a:gd name="connsiteX0" fmla="*/ 0 w 4429594"/>
                <a:gd name="connsiteY0" fmla="*/ 2191131 h 2439745"/>
                <a:gd name="connsiteX1" fmla="*/ 337279 w 4429594"/>
                <a:gd name="connsiteY1" fmla="*/ 2378508 h 2439745"/>
                <a:gd name="connsiteX2" fmla="*/ 652073 w 4429594"/>
                <a:gd name="connsiteY2" fmla="*/ 2438469 h 2439745"/>
                <a:gd name="connsiteX3" fmla="*/ 1064302 w 4429594"/>
                <a:gd name="connsiteY3" fmla="*/ 2333538 h 2439745"/>
                <a:gd name="connsiteX4" fmla="*/ 1543987 w 4429594"/>
                <a:gd name="connsiteY4" fmla="*/ 1928803 h 2439745"/>
                <a:gd name="connsiteX5" fmla="*/ 2076138 w 4429594"/>
                <a:gd name="connsiteY5" fmla="*/ 1359177 h 2439745"/>
                <a:gd name="connsiteX6" fmla="*/ 2563318 w 4429594"/>
                <a:gd name="connsiteY6" fmla="*/ 759570 h 2439745"/>
                <a:gd name="connsiteX7" fmla="*/ 2960558 w 4429594"/>
                <a:gd name="connsiteY7" fmla="*/ 369826 h 2439745"/>
                <a:gd name="connsiteX8" fmla="*/ 3290341 w 4429594"/>
                <a:gd name="connsiteY8" fmla="*/ 107498 h 2439745"/>
                <a:gd name="connsiteX9" fmla="*/ 3740046 w 4429594"/>
                <a:gd name="connsiteY9" fmla="*/ 10062 h 2439745"/>
                <a:gd name="connsiteX10" fmla="*/ 4429594 w 4429594"/>
                <a:gd name="connsiteY10" fmla="*/ 332351 h 2439745"/>
                <a:gd name="connsiteX11" fmla="*/ 4429594 w 4429594"/>
                <a:gd name="connsiteY11" fmla="*/ 332351 h 2439745"/>
                <a:gd name="connsiteX0" fmla="*/ 0 w 4429594"/>
                <a:gd name="connsiteY0" fmla="*/ 2181936 h 2430550"/>
                <a:gd name="connsiteX1" fmla="*/ 337279 w 4429594"/>
                <a:gd name="connsiteY1" fmla="*/ 2369313 h 2430550"/>
                <a:gd name="connsiteX2" fmla="*/ 652073 w 4429594"/>
                <a:gd name="connsiteY2" fmla="*/ 2429274 h 2430550"/>
                <a:gd name="connsiteX3" fmla="*/ 1064302 w 4429594"/>
                <a:gd name="connsiteY3" fmla="*/ 2324343 h 2430550"/>
                <a:gd name="connsiteX4" fmla="*/ 1543987 w 4429594"/>
                <a:gd name="connsiteY4" fmla="*/ 1919608 h 2430550"/>
                <a:gd name="connsiteX5" fmla="*/ 2076138 w 4429594"/>
                <a:gd name="connsiteY5" fmla="*/ 1349982 h 2430550"/>
                <a:gd name="connsiteX6" fmla="*/ 2563318 w 4429594"/>
                <a:gd name="connsiteY6" fmla="*/ 750375 h 2430550"/>
                <a:gd name="connsiteX7" fmla="*/ 2960558 w 4429594"/>
                <a:gd name="connsiteY7" fmla="*/ 360631 h 2430550"/>
                <a:gd name="connsiteX8" fmla="*/ 3290341 w 4429594"/>
                <a:gd name="connsiteY8" fmla="*/ 98303 h 2430550"/>
                <a:gd name="connsiteX9" fmla="*/ 3740046 w 4429594"/>
                <a:gd name="connsiteY9" fmla="*/ 867 h 2430550"/>
                <a:gd name="connsiteX10" fmla="*/ 4098873 w 4429594"/>
                <a:gd name="connsiteY10" fmla="*/ 144814 h 2430550"/>
                <a:gd name="connsiteX11" fmla="*/ 4429594 w 4429594"/>
                <a:gd name="connsiteY11" fmla="*/ 323156 h 2430550"/>
                <a:gd name="connsiteX12" fmla="*/ 4429594 w 4429594"/>
                <a:gd name="connsiteY12" fmla="*/ 323156 h 2430550"/>
                <a:gd name="connsiteX0" fmla="*/ 0 w 4429594"/>
                <a:gd name="connsiteY0" fmla="*/ 2181071 h 2429685"/>
                <a:gd name="connsiteX1" fmla="*/ 337279 w 4429594"/>
                <a:gd name="connsiteY1" fmla="*/ 2368448 h 2429685"/>
                <a:gd name="connsiteX2" fmla="*/ 652073 w 4429594"/>
                <a:gd name="connsiteY2" fmla="*/ 2428409 h 2429685"/>
                <a:gd name="connsiteX3" fmla="*/ 1064302 w 4429594"/>
                <a:gd name="connsiteY3" fmla="*/ 2323478 h 2429685"/>
                <a:gd name="connsiteX4" fmla="*/ 1543987 w 4429594"/>
                <a:gd name="connsiteY4" fmla="*/ 1918743 h 2429685"/>
                <a:gd name="connsiteX5" fmla="*/ 2076138 w 4429594"/>
                <a:gd name="connsiteY5" fmla="*/ 1349117 h 2429685"/>
                <a:gd name="connsiteX6" fmla="*/ 2563318 w 4429594"/>
                <a:gd name="connsiteY6" fmla="*/ 749510 h 2429685"/>
                <a:gd name="connsiteX7" fmla="*/ 2960558 w 4429594"/>
                <a:gd name="connsiteY7" fmla="*/ 359766 h 2429685"/>
                <a:gd name="connsiteX8" fmla="*/ 3290341 w 4429594"/>
                <a:gd name="connsiteY8" fmla="*/ 97438 h 2429685"/>
                <a:gd name="connsiteX9" fmla="*/ 3740046 w 4429594"/>
                <a:gd name="connsiteY9" fmla="*/ 2 h 2429685"/>
                <a:gd name="connsiteX10" fmla="*/ 4128853 w 4429594"/>
                <a:gd name="connsiteY10" fmla="*/ 98979 h 2429685"/>
                <a:gd name="connsiteX11" fmla="*/ 4429594 w 4429594"/>
                <a:gd name="connsiteY11" fmla="*/ 322291 h 2429685"/>
                <a:gd name="connsiteX12" fmla="*/ 4429594 w 4429594"/>
                <a:gd name="connsiteY12" fmla="*/ 322291 h 2429685"/>
                <a:gd name="connsiteX0" fmla="*/ 0 w 4429594"/>
                <a:gd name="connsiteY0" fmla="*/ 2181071 h 2429685"/>
                <a:gd name="connsiteX1" fmla="*/ 337279 w 4429594"/>
                <a:gd name="connsiteY1" fmla="*/ 2368448 h 2429685"/>
                <a:gd name="connsiteX2" fmla="*/ 652073 w 4429594"/>
                <a:gd name="connsiteY2" fmla="*/ 2428409 h 2429685"/>
                <a:gd name="connsiteX3" fmla="*/ 1064302 w 4429594"/>
                <a:gd name="connsiteY3" fmla="*/ 2323478 h 2429685"/>
                <a:gd name="connsiteX4" fmla="*/ 1543987 w 4429594"/>
                <a:gd name="connsiteY4" fmla="*/ 1918743 h 2429685"/>
                <a:gd name="connsiteX5" fmla="*/ 2076138 w 4429594"/>
                <a:gd name="connsiteY5" fmla="*/ 1349117 h 2429685"/>
                <a:gd name="connsiteX6" fmla="*/ 2563318 w 4429594"/>
                <a:gd name="connsiteY6" fmla="*/ 749510 h 2429685"/>
                <a:gd name="connsiteX7" fmla="*/ 2960558 w 4429594"/>
                <a:gd name="connsiteY7" fmla="*/ 359766 h 2429685"/>
                <a:gd name="connsiteX8" fmla="*/ 3290341 w 4429594"/>
                <a:gd name="connsiteY8" fmla="*/ 97438 h 2429685"/>
                <a:gd name="connsiteX9" fmla="*/ 3740046 w 4429594"/>
                <a:gd name="connsiteY9" fmla="*/ 2 h 2429685"/>
                <a:gd name="connsiteX10" fmla="*/ 4128853 w 4429594"/>
                <a:gd name="connsiteY10" fmla="*/ 98979 h 2429685"/>
                <a:gd name="connsiteX11" fmla="*/ 4429594 w 4429594"/>
                <a:gd name="connsiteY11" fmla="*/ 322291 h 2429685"/>
                <a:gd name="connsiteX0" fmla="*/ 0 w 4128853"/>
                <a:gd name="connsiteY0" fmla="*/ 2181071 h 2429685"/>
                <a:gd name="connsiteX1" fmla="*/ 337279 w 4128853"/>
                <a:gd name="connsiteY1" fmla="*/ 2368448 h 2429685"/>
                <a:gd name="connsiteX2" fmla="*/ 652073 w 4128853"/>
                <a:gd name="connsiteY2" fmla="*/ 2428409 h 2429685"/>
                <a:gd name="connsiteX3" fmla="*/ 1064302 w 4128853"/>
                <a:gd name="connsiteY3" fmla="*/ 2323478 h 2429685"/>
                <a:gd name="connsiteX4" fmla="*/ 1543987 w 4128853"/>
                <a:gd name="connsiteY4" fmla="*/ 1918743 h 2429685"/>
                <a:gd name="connsiteX5" fmla="*/ 2076138 w 4128853"/>
                <a:gd name="connsiteY5" fmla="*/ 1349117 h 2429685"/>
                <a:gd name="connsiteX6" fmla="*/ 2563318 w 4128853"/>
                <a:gd name="connsiteY6" fmla="*/ 749510 h 2429685"/>
                <a:gd name="connsiteX7" fmla="*/ 2960558 w 4128853"/>
                <a:gd name="connsiteY7" fmla="*/ 359766 h 2429685"/>
                <a:gd name="connsiteX8" fmla="*/ 3290341 w 4128853"/>
                <a:gd name="connsiteY8" fmla="*/ 97438 h 2429685"/>
                <a:gd name="connsiteX9" fmla="*/ 3740046 w 4128853"/>
                <a:gd name="connsiteY9" fmla="*/ 2 h 2429685"/>
                <a:gd name="connsiteX10" fmla="*/ 4128853 w 4128853"/>
                <a:gd name="connsiteY10" fmla="*/ 98979 h 2429685"/>
                <a:gd name="connsiteX0" fmla="*/ 0 w 3933088"/>
                <a:gd name="connsiteY0" fmla="*/ 2189133 h 2437747"/>
                <a:gd name="connsiteX1" fmla="*/ 337279 w 3933088"/>
                <a:gd name="connsiteY1" fmla="*/ 2376510 h 2437747"/>
                <a:gd name="connsiteX2" fmla="*/ 652073 w 3933088"/>
                <a:gd name="connsiteY2" fmla="*/ 2436471 h 2437747"/>
                <a:gd name="connsiteX3" fmla="*/ 1064302 w 3933088"/>
                <a:gd name="connsiteY3" fmla="*/ 2331540 h 2437747"/>
                <a:gd name="connsiteX4" fmla="*/ 1543987 w 3933088"/>
                <a:gd name="connsiteY4" fmla="*/ 1926805 h 2437747"/>
                <a:gd name="connsiteX5" fmla="*/ 2076138 w 3933088"/>
                <a:gd name="connsiteY5" fmla="*/ 1357179 h 2437747"/>
                <a:gd name="connsiteX6" fmla="*/ 2563318 w 3933088"/>
                <a:gd name="connsiteY6" fmla="*/ 757572 h 2437747"/>
                <a:gd name="connsiteX7" fmla="*/ 2960558 w 3933088"/>
                <a:gd name="connsiteY7" fmla="*/ 367828 h 2437747"/>
                <a:gd name="connsiteX8" fmla="*/ 3290341 w 3933088"/>
                <a:gd name="connsiteY8" fmla="*/ 105500 h 2437747"/>
                <a:gd name="connsiteX9" fmla="*/ 3740046 w 3933088"/>
                <a:gd name="connsiteY9" fmla="*/ 8064 h 2437747"/>
                <a:gd name="connsiteX10" fmla="*/ 3933088 w 3933088"/>
                <a:gd name="connsiteY10" fmla="*/ 42087 h 2437747"/>
                <a:gd name="connsiteX0" fmla="*/ 0 w 3933088"/>
                <a:gd name="connsiteY0" fmla="*/ 2202723 h 2451337"/>
                <a:gd name="connsiteX1" fmla="*/ 337279 w 3933088"/>
                <a:gd name="connsiteY1" fmla="*/ 2390100 h 2451337"/>
                <a:gd name="connsiteX2" fmla="*/ 652073 w 3933088"/>
                <a:gd name="connsiteY2" fmla="*/ 2450061 h 2451337"/>
                <a:gd name="connsiteX3" fmla="*/ 1064302 w 3933088"/>
                <a:gd name="connsiteY3" fmla="*/ 2345130 h 2451337"/>
                <a:gd name="connsiteX4" fmla="*/ 1543987 w 3933088"/>
                <a:gd name="connsiteY4" fmla="*/ 1940395 h 2451337"/>
                <a:gd name="connsiteX5" fmla="*/ 2076138 w 3933088"/>
                <a:gd name="connsiteY5" fmla="*/ 1370769 h 2451337"/>
                <a:gd name="connsiteX6" fmla="*/ 2563318 w 3933088"/>
                <a:gd name="connsiteY6" fmla="*/ 771162 h 2451337"/>
                <a:gd name="connsiteX7" fmla="*/ 2960558 w 3933088"/>
                <a:gd name="connsiteY7" fmla="*/ 381418 h 2451337"/>
                <a:gd name="connsiteX8" fmla="*/ 3290341 w 3933088"/>
                <a:gd name="connsiteY8" fmla="*/ 119090 h 2451337"/>
                <a:gd name="connsiteX9" fmla="*/ 3580533 w 3933088"/>
                <a:gd name="connsiteY9" fmla="*/ 3940 h 2451337"/>
                <a:gd name="connsiteX10" fmla="*/ 3933088 w 3933088"/>
                <a:gd name="connsiteY10" fmla="*/ 55677 h 2451337"/>
                <a:gd name="connsiteX0" fmla="*/ 0 w 3860583"/>
                <a:gd name="connsiteY0" fmla="*/ 2238152 h 2451157"/>
                <a:gd name="connsiteX1" fmla="*/ 264774 w 3860583"/>
                <a:gd name="connsiteY1" fmla="*/ 2390100 h 2451157"/>
                <a:gd name="connsiteX2" fmla="*/ 579568 w 3860583"/>
                <a:gd name="connsiteY2" fmla="*/ 2450061 h 2451157"/>
                <a:gd name="connsiteX3" fmla="*/ 991797 w 3860583"/>
                <a:gd name="connsiteY3" fmla="*/ 2345130 h 2451157"/>
                <a:gd name="connsiteX4" fmla="*/ 1471482 w 3860583"/>
                <a:gd name="connsiteY4" fmla="*/ 1940395 h 2451157"/>
                <a:gd name="connsiteX5" fmla="*/ 2003633 w 3860583"/>
                <a:gd name="connsiteY5" fmla="*/ 1370769 h 2451157"/>
                <a:gd name="connsiteX6" fmla="*/ 2490813 w 3860583"/>
                <a:gd name="connsiteY6" fmla="*/ 771162 h 2451157"/>
                <a:gd name="connsiteX7" fmla="*/ 2888053 w 3860583"/>
                <a:gd name="connsiteY7" fmla="*/ 381418 h 2451157"/>
                <a:gd name="connsiteX8" fmla="*/ 3217836 w 3860583"/>
                <a:gd name="connsiteY8" fmla="*/ 119090 h 2451157"/>
                <a:gd name="connsiteX9" fmla="*/ 3508028 w 3860583"/>
                <a:gd name="connsiteY9" fmla="*/ 3940 h 2451157"/>
                <a:gd name="connsiteX10" fmla="*/ 3860583 w 3860583"/>
                <a:gd name="connsiteY10" fmla="*/ 55677 h 2451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60583" h="2451157">
                  <a:moveTo>
                    <a:pt x="0" y="2238152"/>
                  </a:moveTo>
                  <a:cubicBezTo>
                    <a:pt x="114300" y="2311229"/>
                    <a:pt x="168179" y="2354782"/>
                    <a:pt x="264774" y="2390100"/>
                  </a:cubicBezTo>
                  <a:cubicBezTo>
                    <a:pt x="361369" y="2425418"/>
                    <a:pt x="458398" y="2457556"/>
                    <a:pt x="579568" y="2450061"/>
                  </a:cubicBezTo>
                  <a:cubicBezTo>
                    <a:pt x="700739" y="2442566"/>
                    <a:pt x="843145" y="2430074"/>
                    <a:pt x="991797" y="2345130"/>
                  </a:cubicBezTo>
                  <a:cubicBezTo>
                    <a:pt x="1140449" y="2260186"/>
                    <a:pt x="1302843" y="2102788"/>
                    <a:pt x="1471482" y="1940395"/>
                  </a:cubicBezTo>
                  <a:cubicBezTo>
                    <a:pt x="1640121" y="1778002"/>
                    <a:pt x="1833745" y="1565641"/>
                    <a:pt x="2003633" y="1370769"/>
                  </a:cubicBezTo>
                  <a:cubicBezTo>
                    <a:pt x="2173521" y="1175897"/>
                    <a:pt x="2343410" y="936054"/>
                    <a:pt x="2490813" y="771162"/>
                  </a:cubicBezTo>
                  <a:cubicBezTo>
                    <a:pt x="2638216" y="606270"/>
                    <a:pt x="2766883" y="490097"/>
                    <a:pt x="2888053" y="381418"/>
                  </a:cubicBezTo>
                  <a:cubicBezTo>
                    <a:pt x="3009223" y="272739"/>
                    <a:pt x="3114507" y="182003"/>
                    <a:pt x="3217836" y="119090"/>
                  </a:cubicBezTo>
                  <a:cubicBezTo>
                    <a:pt x="3321165" y="56177"/>
                    <a:pt x="3400904" y="14509"/>
                    <a:pt x="3508028" y="3940"/>
                  </a:cubicBezTo>
                  <a:cubicBezTo>
                    <a:pt x="3615152" y="-6629"/>
                    <a:pt x="3745658" y="1962"/>
                    <a:pt x="3860583" y="55677"/>
                  </a:cubicBezTo>
                </a:path>
              </a:pathLst>
            </a:custGeom>
            <a:noFill/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A5D06FE-4A25-4C26-AAE8-CA55603522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59282" y="1623154"/>
              <a:ext cx="0" cy="3118120"/>
            </a:xfrm>
            <a:prstGeom prst="line">
              <a:avLst/>
            </a:prstGeom>
            <a:ln w="9525">
              <a:solidFill>
                <a:srgbClr val="0000CC"/>
              </a:solidFill>
              <a:prstDash val="lgDash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C260175-E43A-45D1-B325-21EFF6A575D9}"/>
                </a:ext>
              </a:extLst>
            </p:cNvPr>
            <p:cNvSpPr txBox="1"/>
            <p:nvPr/>
          </p:nvSpPr>
          <p:spPr>
            <a:xfrm rot="18536511">
              <a:off x="1681346" y="3248571"/>
              <a:ext cx="2472695" cy="516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dirty="0"/>
                <a:t>Booster Magnet Ramp</a:t>
              </a:r>
            </a:p>
            <a:p>
              <a:pPr algn="ctr">
                <a:lnSpc>
                  <a:spcPct val="80000"/>
                </a:lnSpc>
              </a:pPr>
              <a:r>
                <a:rPr lang="en-US" dirty="0"/>
                <a:t>(schematic)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A7EEC7D-5984-492F-B568-D752701B6C1B}"/>
                </a:ext>
              </a:extLst>
            </p:cNvPr>
            <p:cNvSpPr txBox="1"/>
            <p:nvPr/>
          </p:nvSpPr>
          <p:spPr>
            <a:xfrm>
              <a:off x="3124200" y="4196660"/>
              <a:ext cx="13925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Transition Crossing </a:t>
              </a:r>
            </a:p>
            <a:p>
              <a:pPr algn="ctr"/>
              <a:r>
                <a:rPr lang="en-US" sz="1200" dirty="0"/>
                <a:t>(</a:t>
              </a:r>
              <a:r>
                <a:rPr lang="en-US" sz="1200" dirty="0">
                  <a:sym typeface="Symbol" panose="05050102010706020507" pitchFamily="18" charset="2"/>
                </a:rPr>
                <a:t></a:t>
              </a:r>
              <a:r>
                <a:rPr lang="en-US" sz="1200" baseline="-25000" dirty="0">
                  <a:sym typeface="Symbol" panose="05050102010706020507" pitchFamily="18" charset="2"/>
                </a:rPr>
                <a:t>T</a:t>
              </a:r>
              <a:r>
                <a:rPr lang="en-US" sz="1200" dirty="0">
                  <a:sym typeface="Symbol" panose="05050102010706020507" pitchFamily="18" charset="2"/>
                </a:rPr>
                <a:t>=5.47)</a:t>
              </a:r>
              <a:endParaRPr lang="en-US" sz="1200" dirty="0"/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1DD51340-D7E6-4E2A-A7DE-E2F62939D6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38417" y="4251719"/>
              <a:ext cx="364504" cy="7037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20B4CFF-6463-46AD-A09A-F72225902160}"/>
              </a:ext>
            </a:extLst>
          </p:cNvPr>
          <p:cNvGrpSpPr/>
          <p:nvPr/>
        </p:nvGrpSpPr>
        <p:grpSpPr>
          <a:xfrm>
            <a:off x="186306" y="2997630"/>
            <a:ext cx="8892323" cy="3515982"/>
            <a:chOff x="186306" y="2997630"/>
            <a:chExt cx="8892323" cy="3515982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13D909B4-B75B-4F5D-95BB-03E4B918FAC7}"/>
                </a:ext>
              </a:extLst>
            </p:cNvPr>
            <p:cNvGrpSpPr/>
            <p:nvPr/>
          </p:nvGrpSpPr>
          <p:grpSpPr>
            <a:xfrm>
              <a:off x="6998957" y="2997630"/>
              <a:ext cx="2079672" cy="1623218"/>
              <a:chOff x="6904014" y="3238998"/>
              <a:chExt cx="2079672" cy="1623218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102235C8-D64B-43D5-9E23-AD05355BB4D6}"/>
                  </a:ext>
                </a:extLst>
              </p:cNvPr>
              <p:cNvSpPr/>
              <p:nvPr/>
            </p:nvSpPr>
            <p:spPr>
              <a:xfrm>
                <a:off x="7591746" y="4301386"/>
                <a:ext cx="212538" cy="18772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C109A7AE-4141-4ED1-94D6-F30879C5D04B}"/>
                  </a:ext>
                </a:extLst>
              </p:cNvPr>
              <p:cNvSpPr/>
              <p:nvPr/>
            </p:nvSpPr>
            <p:spPr>
              <a:xfrm>
                <a:off x="8054458" y="4567348"/>
                <a:ext cx="185999" cy="294868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CD558F00-DCA6-4110-BCE6-013BD2F0789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735277" y="3807287"/>
                <a:ext cx="179752" cy="477952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396D3E87-233F-4F28-A7B7-6CA0AB3F883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240457" y="4117463"/>
                <a:ext cx="179752" cy="477952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CD4CCCCF-CA00-4D75-BFA4-DB06337E8EE6}"/>
                  </a:ext>
                </a:extLst>
              </p:cNvPr>
              <p:cNvSpPr txBox="1"/>
              <p:nvPr/>
            </p:nvSpPr>
            <p:spPr>
              <a:xfrm>
                <a:off x="6904014" y="3238998"/>
                <a:ext cx="207967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Beam power loss of </a:t>
                </a:r>
              </a:p>
              <a:p>
                <a:pPr algn="ctr"/>
                <a:r>
                  <a:rPr lang="en-US" dirty="0"/>
                  <a:t>1W/m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B56B8AF1-E757-4C3E-9E99-BCC08ED70841}"/>
                  </a:ext>
                </a:extLst>
              </p:cNvPr>
              <p:cNvSpPr txBox="1"/>
              <p:nvPr/>
            </p:nvSpPr>
            <p:spPr>
              <a:xfrm>
                <a:off x="8001704" y="3825026"/>
                <a:ext cx="8963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FF0000"/>
                    </a:solidFill>
                  </a:rPr>
                  <a:t>~2W/m</a:t>
                </a: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BFF949D-6E18-4FBF-9E46-ABC78FAA31BF}"/>
                </a:ext>
              </a:extLst>
            </p:cNvPr>
            <p:cNvSpPr txBox="1"/>
            <p:nvPr/>
          </p:nvSpPr>
          <p:spPr>
            <a:xfrm>
              <a:off x="186306" y="4759286"/>
              <a:ext cx="613765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All the losses are in the first 4 msec of the cycle</a:t>
              </a:r>
            </a:p>
            <a:p>
              <a:pPr marL="342900" indent="-342900">
                <a:buAutoNum type="arabicPeriod"/>
              </a:pPr>
              <a:r>
                <a:rPr lang="en-US" dirty="0"/>
                <a:t>Not due to Transverse dynamics. </a:t>
              </a:r>
            </a:p>
            <a:p>
              <a:pPr marL="342900" indent="-342900">
                <a:buAutoNum type="arabicPeriod"/>
              </a:pPr>
              <a:r>
                <a:rPr lang="en-US" dirty="0"/>
                <a:t>Many indications suggest this might be due to                           longitudinal beam dynamics induced by HLRF and LLRF. </a:t>
              </a:r>
            </a:p>
            <a:p>
              <a:pPr marL="342900" indent="-342900">
                <a:buAutoNum type="arabicPeriod"/>
              </a:pPr>
              <a:r>
                <a:rPr lang="en-US" dirty="0" err="1">
                  <a:highlight>
                    <a:srgbClr val="FFFF00"/>
                  </a:highlight>
                </a:rPr>
                <a:t>Trans.Dynamics</a:t>
              </a:r>
              <a:r>
                <a:rPr lang="en-US" dirty="0">
                  <a:highlight>
                    <a:srgbClr val="FFFF00"/>
                  </a:highlight>
                </a:rPr>
                <a:t> </a:t>
              </a:r>
              <a:r>
                <a:rPr lang="en-US" dirty="0">
                  <a:highlight>
                    <a:srgbClr val="FFFF00"/>
                  </a:highlight>
                  <a:sym typeface="Wingdings" panose="05000000000000000000" pitchFamily="2" charset="2"/>
                </a:rPr>
                <a:t></a:t>
              </a:r>
              <a:r>
                <a:rPr lang="en-US" dirty="0">
                  <a:highlight>
                    <a:srgbClr val="FFFF00"/>
                  </a:highlight>
                </a:rPr>
                <a:t> Long. Beam dynamics </a:t>
              </a:r>
              <a:r>
                <a:rPr lang="en-US" dirty="0"/>
                <a:t>issues.</a:t>
              </a:r>
            </a:p>
            <a:p>
              <a:pPr marL="342900" indent="-342900">
                <a:buAutoNum type="arabicPeriod"/>
              </a:pPr>
              <a:endParaRPr lang="en-US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E1975AE-38F5-44FD-9458-8D27038887CD}"/>
              </a:ext>
            </a:extLst>
          </p:cNvPr>
          <p:cNvGrpSpPr/>
          <p:nvPr/>
        </p:nvGrpSpPr>
        <p:grpSpPr>
          <a:xfrm>
            <a:off x="1539876" y="831810"/>
            <a:ext cx="6674499" cy="1958016"/>
            <a:chOff x="1785579" y="1190927"/>
            <a:chExt cx="6674499" cy="1958016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A05E3D9B-8D16-410E-B13F-53C0F07E0C65}"/>
                </a:ext>
              </a:extLst>
            </p:cNvPr>
            <p:cNvGrpSpPr/>
            <p:nvPr/>
          </p:nvGrpSpPr>
          <p:grpSpPr>
            <a:xfrm>
              <a:off x="1785579" y="1190927"/>
              <a:ext cx="6674499" cy="1958016"/>
              <a:chOff x="1785579" y="1190927"/>
              <a:chExt cx="6674499" cy="1958016"/>
            </a:xfrm>
          </p:grpSpPr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01A28F3-F2E8-415F-BD61-85B6468A1756}"/>
                  </a:ext>
                </a:extLst>
              </p:cNvPr>
              <p:cNvSpPr txBox="1"/>
              <p:nvPr/>
            </p:nvSpPr>
            <p:spPr>
              <a:xfrm>
                <a:off x="1785579" y="2181729"/>
                <a:ext cx="27342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Operational Beam Intensity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D0F87CFA-1B68-4D7F-89D3-CD9B6FB8F1E0}"/>
                  </a:ext>
                </a:extLst>
              </p:cNvPr>
              <p:cNvSpPr txBox="1"/>
              <p:nvPr/>
            </p:nvSpPr>
            <p:spPr>
              <a:xfrm>
                <a:off x="5845183" y="1589655"/>
                <a:ext cx="2474332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0000CC"/>
                    </a:solidFill>
                  </a:rPr>
                  <a:t>1 MW (1.2sec/MI cycle)</a:t>
                </a:r>
              </a:p>
              <a:p>
                <a:r>
                  <a:rPr lang="en-US" sz="16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0.92MW (1.33sec/MI cycle)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D629A7FD-A6A3-4656-94E8-903753AD01F0}"/>
                  </a:ext>
                </a:extLst>
              </p:cNvPr>
              <p:cNvSpPr txBox="1"/>
              <p:nvPr/>
            </p:nvSpPr>
            <p:spPr>
              <a:xfrm>
                <a:off x="5862316" y="2226657"/>
                <a:ext cx="2597762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0000CC"/>
                    </a:solidFill>
                  </a:rPr>
                  <a:t>0.94MW (1.2sec/MI cycle) or</a:t>
                </a:r>
              </a:p>
              <a:p>
                <a:r>
                  <a:rPr lang="en-US" sz="16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0.85MW (1.33sec/MI cycle)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D23FDF5E-5C54-4205-8705-B9FA7ED783AC}"/>
                  </a:ext>
                </a:extLst>
              </p:cNvPr>
              <p:cNvSpPr txBox="1"/>
              <p:nvPr/>
            </p:nvSpPr>
            <p:spPr>
              <a:xfrm>
                <a:off x="5887383" y="2810389"/>
                <a:ext cx="2567306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0000CC"/>
                    </a:solidFill>
                  </a:rPr>
                  <a:t>0.70 MW (1.33sec/MI cycle) 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63ED3B2-8BDE-4DF3-82C7-E69DD194CA4E}"/>
                  </a:ext>
                </a:extLst>
              </p:cNvPr>
              <p:cNvSpPr txBox="1"/>
              <p:nvPr/>
            </p:nvSpPr>
            <p:spPr>
              <a:xfrm>
                <a:off x="5683151" y="1190927"/>
                <a:ext cx="2637966" cy="4911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1600" dirty="0">
                    <a:highlight>
                      <a:srgbClr val="FFFF00"/>
                    </a:highlight>
                  </a:rPr>
                  <a:t>One can achieve with 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en-US" sz="1600" dirty="0">
                    <a:highlight>
                      <a:srgbClr val="FFFF00"/>
                    </a:highlight>
                  </a:rPr>
                  <a:t>12 out of 15 Booster Batches </a:t>
                </a:r>
              </a:p>
            </p:txBody>
          </p:sp>
        </p:grp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9CA5A923-7D49-485D-B23F-C16422BDAC06}"/>
                </a:ext>
              </a:extLst>
            </p:cNvPr>
            <p:cNvCxnSpPr>
              <a:cxnSpLocks/>
              <a:stCxn id="46" idx="1"/>
            </p:cNvCxnSpPr>
            <p:nvPr/>
          </p:nvCxnSpPr>
          <p:spPr>
            <a:xfrm flipH="1">
              <a:off x="4896589" y="1882043"/>
              <a:ext cx="948594" cy="12956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0B657501-82F0-4313-8A8C-5F55AF18B3EE}"/>
                </a:ext>
              </a:extLst>
            </p:cNvPr>
            <p:cNvCxnSpPr>
              <a:cxnSpLocks/>
              <a:stCxn id="47" idx="1"/>
            </p:cNvCxnSpPr>
            <p:nvPr/>
          </p:nvCxnSpPr>
          <p:spPr>
            <a:xfrm flipH="1" flipV="1">
              <a:off x="4874476" y="2198347"/>
              <a:ext cx="987840" cy="32069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7E31102A-C6E3-4E3F-A984-B24428AEA347}"/>
                </a:ext>
              </a:extLst>
            </p:cNvPr>
            <p:cNvCxnSpPr>
              <a:cxnSpLocks/>
              <a:stCxn id="48" idx="1"/>
            </p:cNvCxnSpPr>
            <p:nvPr/>
          </p:nvCxnSpPr>
          <p:spPr>
            <a:xfrm flipH="1" flipV="1">
              <a:off x="4895057" y="2480442"/>
              <a:ext cx="992326" cy="49922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5A6D2B27-BB9B-47B1-9B10-DFBB5D77DAE1}"/>
              </a:ext>
            </a:extLst>
          </p:cNvPr>
          <p:cNvSpPr txBox="1"/>
          <p:nvPr/>
        </p:nvSpPr>
        <p:spPr>
          <a:xfrm>
            <a:off x="3806681" y="1409560"/>
            <a:ext cx="10005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5.56E12ppBc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CFA3677-03A4-4661-99E5-9DB86E8A7413}"/>
              </a:ext>
            </a:extLst>
          </p:cNvPr>
          <p:cNvSpPr txBox="1"/>
          <p:nvPr/>
        </p:nvSpPr>
        <p:spPr>
          <a:xfrm>
            <a:off x="3845956" y="1631144"/>
            <a:ext cx="9220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5.2E12ppBc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3E84E158-DF31-42F6-BC3F-0A9CCE65D7CB}"/>
              </a:ext>
            </a:extLst>
          </p:cNvPr>
          <p:cNvSpPr/>
          <p:nvPr/>
        </p:nvSpPr>
        <p:spPr>
          <a:xfrm>
            <a:off x="5599480" y="2451272"/>
            <a:ext cx="2904342" cy="37403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352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190AC-3CC6-409A-BE28-FAB931E25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88"/>
            <a:ext cx="8229600" cy="843516"/>
          </a:xfrm>
        </p:spPr>
        <p:txBody>
          <a:bodyPr/>
          <a:lstStyle/>
          <a:p>
            <a:r>
              <a:rPr lang="en-US" sz="2800" dirty="0"/>
              <a:t>Identification of the Issues and Mitigation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522EEC-4F5B-4B29-8905-5680D40AF73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03/07/2019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ED4DB-DA16-49EF-BF82-7009C4910A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Chandra Bhat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476C1C-0E1A-4630-9385-1486D517DF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D64833-0210-4999-B6BB-5BBCA76D12EA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C86E6A-7AE2-4B27-96C0-E4EF61E917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576" y="1744552"/>
            <a:ext cx="4051005" cy="29683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4A78F45-414F-497B-A4B1-6206DFCDDB76}"/>
              </a:ext>
            </a:extLst>
          </p:cNvPr>
          <p:cNvSpPr txBox="1"/>
          <p:nvPr/>
        </p:nvSpPr>
        <p:spPr>
          <a:xfrm>
            <a:off x="867445" y="1359203"/>
            <a:ext cx="288862" cy="584775"/>
          </a:xfrm>
          <a:prstGeom prst="rect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/>
              <a:t>I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7804B10-5A1B-4FEF-8A08-A294636C45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8896" y="2211570"/>
            <a:ext cx="4509007" cy="380447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CEE4CFE-3ACC-48E1-973A-EC81A56DDDEF}"/>
              </a:ext>
            </a:extLst>
          </p:cNvPr>
          <p:cNvSpPr txBox="1"/>
          <p:nvPr/>
        </p:nvSpPr>
        <p:spPr>
          <a:xfrm>
            <a:off x="4049762" y="1300674"/>
            <a:ext cx="393056" cy="584775"/>
          </a:xfrm>
          <a:prstGeom prst="rect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/>
              <a:t>II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8129235-8F2E-43E7-983D-94BF326FDFA9}"/>
              </a:ext>
            </a:extLst>
          </p:cNvPr>
          <p:cNvSpPr txBox="1"/>
          <p:nvPr/>
        </p:nvSpPr>
        <p:spPr>
          <a:xfrm>
            <a:off x="5030442" y="1354643"/>
            <a:ext cx="3983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RF responses to </a:t>
            </a:r>
            <a:r>
              <a:rPr lang="en-US" dirty="0" err="1"/>
              <a:t>paraphase</a:t>
            </a:r>
            <a:r>
              <a:rPr lang="en-US" dirty="0"/>
              <a:t> are not identical  among 22 RF stations.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45A25D6-DE6A-4F20-9A3C-D1EED87B3E3E}"/>
              </a:ext>
            </a:extLst>
          </p:cNvPr>
          <p:cNvSpPr txBox="1"/>
          <p:nvPr/>
        </p:nvSpPr>
        <p:spPr>
          <a:xfrm>
            <a:off x="425005" y="4782022"/>
            <a:ext cx="42555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These phase errors were as large as 20deg</a:t>
            </a:r>
          </a:p>
          <a:p>
            <a:endParaRPr lang="en-US" dirty="0"/>
          </a:p>
          <a:p>
            <a:r>
              <a:rPr lang="en-US" dirty="0"/>
              <a:t>In 2018 these are fixed to better than 5 deg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A5E87C-67E0-4F1A-9E68-A2D85E57738E}"/>
              </a:ext>
            </a:extLst>
          </p:cNvPr>
          <p:cNvSpPr txBox="1"/>
          <p:nvPr/>
        </p:nvSpPr>
        <p:spPr>
          <a:xfrm>
            <a:off x="3668407" y="616413"/>
            <a:ext cx="1548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DC Studies</a:t>
            </a:r>
          </a:p>
        </p:txBody>
      </p:sp>
    </p:spTree>
    <p:extLst>
      <p:ext uri="{BB962C8B-B14F-4D97-AF65-F5344CB8AC3E}">
        <p14:creationId xmlns:p14="http://schemas.microsoft.com/office/powerpoint/2010/main" val="404440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793BC8-60E3-4D3D-8438-7BE730DC486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03/07/2019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244427-B0F7-4B85-AEE2-D0D3E7AFBB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Chandra Bhat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5360A9-89DE-45A5-8F01-45DD473999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D64833-0210-4999-B6BB-5BBCA76D12EA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9B59E2-98A8-4FE6-AD1F-5B5044E6F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69" y="1128960"/>
            <a:ext cx="3810322" cy="285774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703424F-6A47-453A-ACC8-811DAAF91845}"/>
              </a:ext>
            </a:extLst>
          </p:cNvPr>
          <p:cNvGrpSpPr/>
          <p:nvPr/>
        </p:nvGrpSpPr>
        <p:grpSpPr>
          <a:xfrm>
            <a:off x="5665613" y="910216"/>
            <a:ext cx="2849737" cy="2376118"/>
            <a:chOff x="5665613" y="1148132"/>
            <a:chExt cx="3366631" cy="3205978"/>
          </a:xfrm>
        </p:grpSpPr>
        <p:pic>
          <p:nvPicPr>
            <p:cNvPr id="9" name="Picture 8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33D43EC7-8AC6-4AB8-8ABD-C29CEF6090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16" r="7618" b="5854"/>
            <a:stretch/>
          </p:blipFill>
          <p:spPr>
            <a:xfrm>
              <a:off x="5665613" y="1148132"/>
              <a:ext cx="3366631" cy="3205978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10" name="Frame 9">
              <a:extLst>
                <a:ext uri="{FF2B5EF4-FFF2-40B4-BE49-F238E27FC236}">
                  <a16:creationId xmlns:a16="http://schemas.microsoft.com/office/drawing/2014/main" id="{01552630-DA18-4E79-AAF4-50714E37EE11}"/>
                </a:ext>
              </a:extLst>
            </p:cNvPr>
            <p:cNvSpPr/>
            <p:nvPr/>
          </p:nvSpPr>
          <p:spPr>
            <a:xfrm>
              <a:off x="5665613" y="3336018"/>
              <a:ext cx="3366631" cy="267439"/>
            </a:xfrm>
            <a:prstGeom prst="frame">
              <a:avLst/>
            </a:prstGeom>
            <a:solidFill>
              <a:srgbClr val="FFFF00"/>
            </a:solidFill>
            <a:ln>
              <a:solidFill>
                <a:srgbClr val="FFFF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148A536-7E82-4E0F-B8D9-B7F673F2B7D7}"/>
              </a:ext>
            </a:extLst>
          </p:cNvPr>
          <p:cNvCxnSpPr>
            <a:cxnSpLocks/>
          </p:cNvCxnSpPr>
          <p:nvPr/>
        </p:nvCxnSpPr>
        <p:spPr>
          <a:xfrm flipH="1">
            <a:off x="1903189" y="1497650"/>
            <a:ext cx="2836382" cy="964129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A78C1DA-75C0-4A45-9217-90B725C5FC2D}"/>
              </a:ext>
            </a:extLst>
          </p:cNvPr>
          <p:cNvCxnSpPr>
            <a:cxnSpLocks/>
          </p:cNvCxnSpPr>
          <p:nvPr/>
        </p:nvCxnSpPr>
        <p:spPr>
          <a:xfrm>
            <a:off x="5048250" y="1478011"/>
            <a:ext cx="1100259" cy="1053762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A5E2F55-ED1E-42B1-8BBC-F63BB4CE032D}"/>
              </a:ext>
            </a:extLst>
          </p:cNvPr>
          <p:cNvSpPr txBox="1"/>
          <p:nvPr/>
        </p:nvSpPr>
        <p:spPr>
          <a:xfrm>
            <a:off x="4324838" y="1108679"/>
            <a:ext cx="1414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Phase jump</a:t>
            </a:r>
          </a:p>
        </p:txBody>
      </p:sp>
      <p:pic>
        <p:nvPicPr>
          <p:cNvPr id="14" name="Picture 13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54B842D4-4865-43A2-9B3C-D15294D24B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8" r="6436" b="5353"/>
          <a:stretch/>
        </p:blipFill>
        <p:spPr>
          <a:xfrm>
            <a:off x="5664831" y="3394059"/>
            <a:ext cx="2849736" cy="237493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Frame 14">
            <a:extLst>
              <a:ext uri="{FF2B5EF4-FFF2-40B4-BE49-F238E27FC236}">
                <a16:creationId xmlns:a16="http://schemas.microsoft.com/office/drawing/2014/main" id="{CFD5BE92-EF9E-476A-B988-A868EF6E6C87}"/>
              </a:ext>
            </a:extLst>
          </p:cNvPr>
          <p:cNvSpPr/>
          <p:nvPr/>
        </p:nvSpPr>
        <p:spPr>
          <a:xfrm>
            <a:off x="5739582" y="4890638"/>
            <a:ext cx="2849737" cy="371116"/>
          </a:xfrm>
          <a:prstGeom prst="frame">
            <a:avLst/>
          </a:prstGeom>
          <a:solidFill>
            <a:srgbClr val="FFFF00"/>
          </a:solidFill>
          <a:ln>
            <a:solidFill>
              <a:srgbClr val="FFFF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155D511-ECA5-44C3-A5B3-017457DB8A79}"/>
              </a:ext>
            </a:extLst>
          </p:cNvPr>
          <p:cNvCxnSpPr>
            <a:cxnSpLocks/>
          </p:cNvCxnSpPr>
          <p:nvPr/>
        </p:nvCxnSpPr>
        <p:spPr>
          <a:xfrm>
            <a:off x="5048250" y="1497650"/>
            <a:ext cx="923925" cy="3409159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D4EB3BE-0760-4CD1-ACFE-549692C5A77E}"/>
              </a:ext>
            </a:extLst>
          </p:cNvPr>
          <p:cNvSpPr txBox="1"/>
          <p:nvPr/>
        </p:nvSpPr>
        <p:spPr>
          <a:xfrm>
            <a:off x="8397264" y="1222809"/>
            <a:ext cx="461152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Vrf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474320-D954-4683-942F-E9232B94F76C}"/>
              </a:ext>
            </a:extLst>
          </p:cNvPr>
          <p:cNvSpPr txBox="1"/>
          <p:nvPr/>
        </p:nvSpPr>
        <p:spPr>
          <a:xfrm>
            <a:off x="1368430" y="3274179"/>
            <a:ext cx="2375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Global balance OFF/ON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54C78E38-37DB-4AC4-89E5-597F7DE40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86910"/>
            <a:ext cx="8229600" cy="807355"/>
          </a:xfrm>
        </p:spPr>
        <p:txBody>
          <a:bodyPr/>
          <a:lstStyle/>
          <a:p>
            <a:r>
              <a:rPr lang="en-US" sz="2800" dirty="0"/>
              <a:t>Identification of the issues and Fixes (cont.)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9F00D41-8916-4F8B-B20C-D96A0FE60D12}"/>
              </a:ext>
            </a:extLst>
          </p:cNvPr>
          <p:cNvSpPr txBox="1"/>
          <p:nvPr/>
        </p:nvSpPr>
        <p:spPr>
          <a:xfrm>
            <a:off x="8397264" y="4315567"/>
            <a:ext cx="707951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WCM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B2847FF-775D-42CE-9D11-81056F396073}"/>
              </a:ext>
            </a:extLst>
          </p:cNvPr>
          <p:cNvSpPr txBox="1"/>
          <p:nvPr/>
        </p:nvSpPr>
        <p:spPr>
          <a:xfrm>
            <a:off x="1866103" y="2446213"/>
            <a:ext cx="2010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Sum RF Waveform  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A0225B3-41FC-45A9-B8B5-6625B8BFD449}"/>
              </a:ext>
            </a:extLst>
          </p:cNvPr>
          <p:cNvGrpSpPr/>
          <p:nvPr/>
        </p:nvGrpSpPr>
        <p:grpSpPr>
          <a:xfrm>
            <a:off x="478321" y="4006340"/>
            <a:ext cx="2849737" cy="2119456"/>
            <a:chOff x="454990" y="1224513"/>
            <a:chExt cx="3367454" cy="213865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CC72E9D-2DB2-416B-9716-8AFFE78D0187}"/>
                </a:ext>
              </a:extLst>
            </p:cNvPr>
            <p:cNvGrpSpPr/>
            <p:nvPr/>
          </p:nvGrpSpPr>
          <p:grpSpPr>
            <a:xfrm>
              <a:off x="454990" y="1224513"/>
              <a:ext cx="3367454" cy="2138655"/>
              <a:chOff x="240576" y="914399"/>
              <a:chExt cx="4489939" cy="2851540"/>
            </a:xfrm>
          </p:grpSpPr>
          <p:pic>
            <p:nvPicPr>
              <p:cNvPr id="25" name="Picture 24" descr="A close up of a map&#10;&#10;Description generated with very high confidence">
                <a:extLst>
                  <a:ext uri="{FF2B5EF4-FFF2-40B4-BE49-F238E27FC236}">
                    <a16:creationId xmlns:a16="http://schemas.microsoft.com/office/drawing/2014/main" id="{3B818F4F-F4E2-45EE-A86E-82089A07471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34" r="3160"/>
              <a:stretch/>
            </p:blipFill>
            <p:spPr>
              <a:xfrm>
                <a:off x="240576" y="914399"/>
                <a:ext cx="4489939" cy="2808882"/>
              </a:xfrm>
              <a:prstGeom prst="rect">
                <a:avLst/>
              </a:prstGeom>
            </p:spPr>
          </p:pic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48E1528A-1265-4D5F-8C85-601D467A1FE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95711" y="3481520"/>
                <a:ext cx="1261250" cy="284419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8097D5DF-5CE5-42CE-99CA-907B53326C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90516" y="3469487"/>
                <a:ext cx="1032368" cy="29645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771A276-97E4-4763-890E-FF585C36E6F3}"/>
                </a:ext>
              </a:extLst>
            </p:cNvPr>
            <p:cNvSpPr/>
            <p:nvPr/>
          </p:nvSpPr>
          <p:spPr>
            <a:xfrm>
              <a:off x="2390775" y="3067050"/>
              <a:ext cx="133350" cy="152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505B8BBE-863D-4C55-BB7D-A11B1A8A1C9D}"/>
              </a:ext>
            </a:extLst>
          </p:cNvPr>
          <p:cNvSpPr txBox="1"/>
          <p:nvPr/>
        </p:nvSpPr>
        <p:spPr>
          <a:xfrm>
            <a:off x="3713995" y="5642634"/>
            <a:ext cx="31588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/>
              <a:t>Phase jump</a:t>
            </a:r>
          </a:p>
          <a:p>
            <a:pPr marL="342900" indent="-342900">
              <a:buAutoNum type="arabicParenR"/>
            </a:pPr>
            <a:r>
              <a:rPr lang="en-US" dirty="0" err="1"/>
              <a:t>Va#Vb</a:t>
            </a:r>
            <a:r>
              <a:rPr lang="en-US" dirty="0"/>
              <a:t> introduces phase slip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40C5F60-89D0-4070-9A0E-982DA6E1D596}"/>
              </a:ext>
            </a:extLst>
          </p:cNvPr>
          <p:cNvSpPr txBox="1"/>
          <p:nvPr/>
        </p:nvSpPr>
        <p:spPr>
          <a:xfrm>
            <a:off x="477762" y="846326"/>
            <a:ext cx="497252" cy="584775"/>
          </a:xfrm>
          <a:prstGeom prst="rect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/>
              <a:t>III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5BB3DAE-EE21-40BF-B00F-D04E8382FA39}"/>
              </a:ext>
            </a:extLst>
          </p:cNvPr>
          <p:cNvSpPr txBox="1"/>
          <p:nvPr/>
        </p:nvSpPr>
        <p:spPr>
          <a:xfrm>
            <a:off x="2930962" y="608462"/>
            <a:ext cx="3217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DC &amp; 0.4-8 GeV  Studies</a:t>
            </a:r>
          </a:p>
        </p:txBody>
      </p:sp>
    </p:spTree>
    <p:extLst>
      <p:ext uri="{BB962C8B-B14F-4D97-AF65-F5344CB8AC3E}">
        <p14:creationId xmlns:p14="http://schemas.microsoft.com/office/powerpoint/2010/main" val="38417474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3148</TotalTime>
  <Words>1259</Words>
  <Application>Microsoft Office PowerPoint</Application>
  <PresentationFormat>On-screen Show (4:3)</PresentationFormat>
  <Paragraphs>321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Courier New</vt:lpstr>
      <vt:lpstr>Helvetica</vt:lpstr>
      <vt:lpstr>Symbol</vt:lpstr>
      <vt:lpstr>Times New Roman</vt:lpstr>
      <vt:lpstr>Wingdings</vt:lpstr>
      <vt:lpstr>Office Theme</vt:lpstr>
      <vt:lpstr>PowerPoint Presentation</vt:lpstr>
      <vt:lpstr>Fermilab,  US Premier Particle Physics Laboratory </vt:lpstr>
      <vt:lpstr>PowerPoint Presentation</vt:lpstr>
      <vt:lpstr>Proton Improvement Plans at Fermilab (Past, Present and Future)</vt:lpstr>
      <vt:lpstr>Injection Scheme in the Booster</vt:lpstr>
      <vt:lpstr>Longitudinal Beam Dynamics Simulations Beam Injection to extraction</vt:lpstr>
      <vt:lpstr>PowerPoint Presentation</vt:lpstr>
      <vt:lpstr>Identification of the Issues and Mitigation</vt:lpstr>
      <vt:lpstr>Identification of the issues and Fixes (cont.)</vt:lpstr>
      <vt:lpstr>PowerPoint Presentation</vt:lpstr>
      <vt:lpstr>Possible Explanations </vt:lpstr>
      <vt:lpstr>Simulations for Va=Vb and Va#Vb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Chandrashekhara Bhat</dc:creator>
  <cp:lastModifiedBy>Chandrashekhara Bhat</cp:lastModifiedBy>
  <cp:revision>121</cp:revision>
  <dcterms:created xsi:type="dcterms:W3CDTF">2019-01-30T03:49:35Z</dcterms:created>
  <dcterms:modified xsi:type="dcterms:W3CDTF">2019-03-07T22:11:59Z</dcterms:modified>
</cp:coreProperties>
</file>