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66" r:id="rId3"/>
    <p:sldId id="265" r:id="rId4"/>
    <p:sldId id="257" r:id="rId5"/>
    <p:sldId id="261" r:id="rId6"/>
    <p:sldId id="264" r:id="rId7"/>
    <p:sldId id="262" r:id="rId8"/>
    <p:sldId id="258" r:id="rId9"/>
    <p:sldId id="259" r:id="rId10"/>
    <p:sldId id="260"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3" autoAdjust="0"/>
    <p:restoredTop sz="94660"/>
  </p:normalViewPr>
  <p:slideViewPr>
    <p:cSldViewPr snapToGrid="0">
      <p:cViewPr varScale="1">
        <p:scale>
          <a:sx n="87" d="100"/>
          <a:sy n="87" d="100"/>
        </p:scale>
        <p:origin x="108"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8EF8F-DF0D-4EC3-9098-8EA8B49340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1EDA73-5BF2-4EA1-B3BE-21A3F0F7C8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2EE7F4-2EC1-4859-85C7-8C754074A2DC}"/>
              </a:ext>
            </a:extLst>
          </p:cNvPr>
          <p:cNvSpPr>
            <a:spLocks noGrp="1"/>
          </p:cNvSpPr>
          <p:nvPr>
            <p:ph type="dt" sz="half" idx="10"/>
          </p:nvPr>
        </p:nvSpPr>
        <p:spPr/>
        <p:txBody>
          <a:bodyPr/>
          <a:lstStyle/>
          <a:p>
            <a:fld id="{3AEDBB95-E313-4C6F-A887-9BA302CC79C3}" type="datetimeFigureOut">
              <a:rPr lang="en-US" smtClean="0"/>
              <a:t>6/19/2019</a:t>
            </a:fld>
            <a:endParaRPr lang="en-US"/>
          </a:p>
        </p:txBody>
      </p:sp>
      <p:sp>
        <p:nvSpPr>
          <p:cNvPr id="5" name="Footer Placeholder 4">
            <a:extLst>
              <a:ext uri="{FF2B5EF4-FFF2-40B4-BE49-F238E27FC236}">
                <a16:creationId xmlns:a16="http://schemas.microsoft.com/office/drawing/2014/main" id="{4A8265B0-0703-420D-92D3-B3293D78DC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FFEB65-ED7D-46D0-8FFA-6C30A87CB9DD}"/>
              </a:ext>
            </a:extLst>
          </p:cNvPr>
          <p:cNvSpPr>
            <a:spLocks noGrp="1"/>
          </p:cNvSpPr>
          <p:nvPr>
            <p:ph type="sldNum" sz="quarter" idx="12"/>
          </p:nvPr>
        </p:nvSpPr>
        <p:spPr/>
        <p:txBody>
          <a:bodyPr/>
          <a:lstStyle/>
          <a:p>
            <a:fld id="{44ABD257-AA64-4B67-A333-06104DB4275A}" type="slidenum">
              <a:rPr lang="en-US" smtClean="0"/>
              <a:t>‹#›</a:t>
            </a:fld>
            <a:endParaRPr lang="en-US"/>
          </a:p>
        </p:txBody>
      </p:sp>
    </p:spTree>
    <p:extLst>
      <p:ext uri="{BB962C8B-B14F-4D97-AF65-F5344CB8AC3E}">
        <p14:creationId xmlns:p14="http://schemas.microsoft.com/office/powerpoint/2010/main" val="3551108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C668D-E15F-4B62-8FCE-2E19D2C6F9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8C9148-9E5A-4EF0-B5F8-1EB4E360CDE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2FFB6F-AF35-41E6-8B0F-1A364D60B6C0}"/>
              </a:ext>
            </a:extLst>
          </p:cNvPr>
          <p:cNvSpPr>
            <a:spLocks noGrp="1"/>
          </p:cNvSpPr>
          <p:nvPr>
            <p:ph type="dt" sz="half" idx="10"/>
          </p:nvPr>
        </p:nvSpPr>
        <p:spPr/>
        <p:txBody>
          <a:bodyPr/>
          <a:lstStyle/>
          <a:p>
            <a:fld id="{3AEDBB95-E313-4C6F-A887-9BA302CC79C3}" type="datetimeFigureOut">
              <a:rPr lang="en-US" smtClean="0"/>
              <a:t>6/19/2019</a:t>
            </a:fld>
            <a:endParaRPr lang="en-US"/>
          </a:p>
        </p:txBody>
      </p:sp>
      <p:sp>
        <p:nvSpPr>
          <p:cNvPr id="5" name="Footer Placeholder 4">
            <a:extLst>
              <a:ext uri="{FF2B5EF4-FFF2-40B4-BE49-F238E27FC236}">
                <a16:creationId xmlns:a16="http://schemas.microsoft.com/office/drawing/2014/main" id="{0AB81F87-0234-4539-A4DF-1F0DBA949C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74A478-8ACE-471F-A94B-E070E049F8F5}"/>
              </a:ext>
            </a:extLst>
          </p:cNvPr>
          <p:cNvSpPr>
            <a:spLocks noGrp="1"/>
          </p:cNvSpPr>
          <p:nvPr>
            <p:ph type="sldNum" sz="quarter" idx="12"/>
          </p:nvPr>
        </p:nvSpPr>
        <p:spPr/>
        <p:txBody>
          <a:bodyPr/>
          <a:lstStyle/>
          <a:p>
            <a:fld id="{44ABD257-AA64-4B67-A333-06104DB4275A}" type="slidenum">
              <a:rPr lang="en-US" smtClean="0"/>
              <a:t>‹#›</a:t>
            </a:fld>
            <a:endParaRPr lang="en-US"/>
          </a:p>
        </p:txBody>
      </p:sp>
    </p:spTree>
    <p:extLst>
      <p:ext uri="{BB962C8B-B14F-4D97-AF65-F5344CB8AC3E}">
        <p14:creationId xmlns:p14="http://schemas.microsoft.com/office/powerpoint/2010/main" val="4209217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5B614A-D70D-4650-A9B1-4002D6CBF8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24F1DA-BBCA-404E-AC2B-8754CF635CC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4C63F2-2477-4D60-A677-6263716EA75C}"/>
              </a:ext>
            </a:extLst>
          </p:cNvPr>
          <p:cNvSpPr>
            <a:spLocks noGrp="1"/>
          </p:cNvSpPr>
          <p:nvPr>
            <p:ph type="dt" sz="half" idx="10"/>
          </p:nvPr>
        </p:nvSpPr>
        <p:spPr/>
        <p:txBody>
          <a:bodyPr/>
          <a:lstStyle/>
          <a:p>
            <a:fld id="{3AEDBB95-E313-4C6F-A887-9BA302CC79C3}" type="datetimeFigureOut">
              <a:rPr lang="en-US" smtClean="0"/>
              <a:t>6/19/2019</a:t>
            </a:fld>
            <a:endParaRPr lang="en-US"/>
          </a:p>
        </p:txBody>
      </p:sp>
      <p:sp>
        <p:nvSpPr>
          <p:cNvPr id="5" name="Footer Placeholder 4">
            <a:extLst>
              <a:ext uri="{FF2B5EF4-FFF2-40B4-BE49-F238E27FC236}">
                <a16:creationId xmlns:a16="http://schemas.microsoft.com/office/drawing/2014/main" id="{49870D71-1432-47A2-8B80-2F45EB8247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97ADAA-02C2-4EB5-8A1E-0ABC9EEDA46A}"/>
              </a:ext>
            </a:extLst>
          </p:cNvPr>
          <p:cNvSpPr>
            <a:spLocks noGrp="1"/>
          </p:cNvSpPr>
          <p:nvPr>
            <p:ph type="sldNum" sz="quarter" idx="12"/>
          </p:nvPr>
        </p:nvSpPr>
        <p:spPr/>
        <p:txBody>
          <a:bodyPr/>
          <a:lstStyle/>
          <a:p>
            <a:fld id="{44ABD257-AA64-4B67-A333-06104DB4275A}" type="slidenum">
              <a:rPr lang="en-US" smtClean="0"/>
              <a:t>‹#›</a:t>
            </a:fld>
            <a:endParaRPr lang="en-US"/>
          </a:p>
        </p:txBody>
      </p:sp>
    </p:spTree>
    <p:extLst>
      <p:ext uri="{BB962C8B-B14F-4D97-AF65-F5344CB8AC3E}">
        <p14:creationId xmlns:p14="http://schemas.microsoft.com/office/powerpoint/2010/main" val="1316912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04E8C-1B87-4A12-8897-3CC6DCD655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608972-C355-4CB9-9E5D-2DFB7FDA24A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C15E21-C90F-466C-80E8-B03EC6389909}"/>
              </a:ext>
            </a:extLst>
          </p:cNvPr>
          <p:cNvSpPr>
            <a:spLocks noGrp="1"/>
          </p:cNvSpPr>
          <p:nvPr>
            <p:ph type="dt" sz="half" idx="10"/>
          </p:nvPr>
        </p:nvSpPr>
        <p:spPr/>
        <p:txBody>
          <a:bodyPr/>
          <a:lstStyle/>
          <a:p>
            <a:fld id="{3AEDBB95-E313-4C6F-A887-9BA302CC79C3}" type="datetimeFigureOut">
              <a:rPr lang="en-US" smtClean="0"/>
              <a:t>6/19/2019</a:t>
            </a:fld>
            <a:endParaRPr lang="en-US"/>
          </a:p>
        </p:txBody>
      </p:sp>
      <p:sp>
        <p:nvSpPr>
          <p:cNvPr id="5" name="Footer Placeholder 4">
            <a:extLst>
              <a:ext uri="{FF2B5EF4-FFF2-40B4-BE49-F238E27FC236}">
                <a16:creationId xmlns:a16="http://schemas.microsoft.com/office/drawing/2014/main" id="{E1F64FFE-B7F7-458A-9CE5-A9C3667311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224A4C-2100-45A3-B935-39B9271BB2F6}"/>
              </a:ext>
            </a:extLst>
          </p:cNvPr>
          <p:cNvSpPr>
            <a:spLocks noGrp="1"/>
          </p:cNvSpPr>
          <p:nvPr>
            <p:ph type="sldNum" sz="quarter" idx="12"/>
          </p:nvPr>
        </p:nvSpPr>
        <p:spPr/>
        <p:txBody>
          <a:bodyPr/>
          <a:lstStyle/>
          <a:p>
            <a:fld id="{44ABD257-AA64-4B67-A333-06104DB4275A}" type="slidenum">
              <a:rPr lang="en-US" smtClean="0"/>
              <a:t>‹#›</a:t>
            </a:fld>
            <a:endParaRPr lang="en-US"/>
          </a:p>
        </p:txBody>
      </p:sp>
    </p:spTree>
    <p:extLst>
      <p:ext uri="{BB962C8B-B14F-4D97-AF65-F5344CB8AC3E}">
        <p14:creationId xmlns:p14="http://schemas.microsoft.com/office/powerpoint/2010/main" val="849348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03DEE-9A63-4220-ACE5-CEBC2787D8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9420D7-1644-4A0F-9490-F15FE5AC65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4E209AA-9532-4209-8CAC-0A33888F662C}"/>
              </a:ext>
            </a:extLst>
          </p:cNvPr>
          <p:cNvSpPr>
            <a:spLocks noGrp="1"/>
          </p:cNvSpPr>
          <p:nvPr>
            <p:ph type="dt" sz="half" idx="10"/>
          </p:nvPr>
        </p:nvSpPr>
        <p:spPr/>
        <p:txBody>
          <a:bodyPr/>
          <a:lstStyle/>
          <a:p>
            <a:fld id="{3AEDBB95-E313-4C6F-A887-9BA302CC79C3}" type="datetimeFigureOut">
              <a:rPr lang="en-US" smtClean="0"/>
              <a:t>6/19/2019</a:t>
            </a:fld>
            <a:endParaRPr lang="en-US"/>
          </a:p>
        </p:txBody>
      </p:sp>
      <p:sp>
        <p:nvSpPr>
          <p:cNvPr id="5" name="Footer Placeholder 4">
            <a:extLst>
              <a:ext uri="{FF2B5EF4-FFF2-40B4-BE49-F238E27FC236}">
                <a16:creationId xmlns:a16="http://schemas.microsoft.com/office/drawing/2014/main" id="{497FFF01-BD13-4E1E-B925-F8D9AD1D8A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29F1EA-363B-4B23-A1F4-420B30BE635B}"/>
              </a:ext>
            </a:extLst>
          </p:cNvPr>
          <p:cNvSpPr>
            <a:spLocks noGrp="1"/>
          </p:cNvSpPr>
          <p:nvPr>
            <p:ph type="sldNum" sz="quarter" idx="12"/>
          </p:nvPr>
        </p:nvSpPr>
        <p:spPr/>
        <p:txBody>
          <a:bodyPr/>
          <a:lstStyle/>
          <a:p>
            <a:fld id="{44ABD257-AA64-4B67-A333-06104DB4275A}" type="slidenum">
              <a:rPr lang="en-US" smtClean="0"/>
              <a:t>‹#›</a:t>
            </a:fld>
            <a:endParaRPr lang="en-US"/>
          </a:p>
        </p:txBody>
      </p:sp>
    </p:spTree>
    <p:extLst>
      <p:ext uri="{BB962C8B-B14F-4D97-AF65-F5344CB8AC3E}">
        <p14:creationId xmlns:p14="http://schemas.microsoft.com/office/powerpoint/2010/main" val="3621461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CC80A-C25B-4245-A9C5-2E928AED40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7663BD-A4AB-4481-B676-B70C7AED3BD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628CFA-7C23-4D06-A595-8A1DB2B668B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B5DEC1-8D92-4A32-86D6-0A5A1EAE864C}"/>
              </a:ext>
            </a:extLst>
          </p:cNvPr>
          <p:cNvSpPr>
            <a:spLocks noGrp="1"/>
          </p:cNvSpPr>
          <p:nvPr>
            <p:ph type="dt" sz="half" idx="10"/>
          </p:nvPr>
        </p:nvSpPr>
        <p:spPr/>
        <p:txBody>
          <a:bodyPr/>
          <a:lstStyle/>
          <a:p>
            <a:fld id="{3AEDBB95-E313-4C6F-A887-9BA302CC79C3}" type="datetimeFigureOut">
              <a:rPr lang="en-US" smtClean="0"/>
              <a:t>6/19/2019</a:t>
            </a:fld>
            <a:endParaRPr lang="en-US"/>
          </a:p>
        </p:txBody>
      </p:sp>
      <p:sp>
        <p:nvSpPr>
          <p:cNvPr id="6" name="Footer Placeholder 5">
            <a:extLst>
              <a:ext uri="{FF2B5EF4-FFF2-40B4-BE49-F238E27FC236}">
                <a16:creationId xmlns:a16="http://schemas.microsoft.com/office/drawing/2014/main" id="{3E0C34A6-E3DB-4BB5-A97B-3635F8297C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9E99D9-771D-4058-9344-BC072001F789}"/>
              </a:ext>
            </a:extLst>
          </p:cNvPr>
          <p:cNvSpPr>
            <a:spLocks noGrp="1"/>
          </p:cNvSpPr>
          <p:nvPr>
            <p:ph type="sldNum" sz="quarter" idx="12"/>
          </p:nvPr>
        </p:nvSpPr>
        <p:spPr/>
        <p:txBody>
          <a:bodyPr/>
          <a:lstStyle/>
          <a:p>
            <a:fld id="{44ABD257-AA64-4B67-A333-06104DB4275A}" type="slidenum">
              <a:rPr lang="en-US" smtClean="0"/>
              <a:t>‹#›</a:t>
            </a:fld>
            <a:endParaRPr lang="en-US"/>
          </a:p>
        </p:txBody>
      </p:sp>
    </p:spTree>
    <p:extLst>
      <p:ext uri="{BB962C8B-B14F-4D97-AF65-F5344CB8AC3E}">
        <p14:creationId xmlns:p14="http://schemas.microsoft.com/office/powerpoint/2010/main" val="3204989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E4B69-0983-4287-A35A-3AC8E8AA6E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56A168-5E6D-4B1F-B356-DBF3051BB1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F1CEA76-ED51-42BF-B539-1D3A346BBC2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0D3C85-3C2A-4476-A23F-61DA0C5156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1196958-87A4-401F-9C4D-1B99F09BA48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19FE15-800D-44F8-8BAE-B56001C139FA}"/>
              </a:ext>
            </a:extLst>
          </p:cNvPr>
          <p:cNvSpPr>
            <a:spLocks noGrp="1"/>
          </p:cNvSpPr>
          <p:nvPr>
            <p:ph type="dt" sz="half" idx="10"/>
          </p:nvPr>
        </p:nvSpPr>
        <p:spPr/>
        <p:txBody>
          <a:bodyPr/>
          <a:lstStyle/>
          <a:p>
            <a:fld id="{3AEDBB95-E313-4C6F-A887-9BA302CC79C3}" type="datetimeFigureOut">
              <a:rPr lang="en-US" smtClean="0"/>
              <a:t>6/19/2019</a:t>
            </a:fld>
            <a:endParaRPr lang="en-US"/>
          </a:p>
        </p:txBody>
      </p:sp>
      <p:sp>
        <p:nvSpPr>
          <p:cNvPr id="8" name="Footer Placeholder 7">
            <a:extLst>
              <a:ext uri="{FF2B5EF4-FFF2-40B4-BE49-F238E27FC236}">
                <a16:creationId xmlns:a16="http://schemas.microsoft.com/office/drawing/2014/main" id="{7455942F-51B7-47CF-B64C-E935D13FDE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D6A170-9F04-48E2-B173-18CC95D94B18}"/>
              </a:ext>
            </a:extLst>
          </p:cNvPr>
          <p:cNvSpPr>
            <a:spLocks noGrp="1"/>
          </p:cNvSpPr>
          <p:nvPr>
            <p:ph type="sldNum" sz="quarter" idx="12"/>
          </p:nvPr>
        </p:nvSpPr>
        <p:spPr/>
        <p:txBody>
          <a:bodyPr/>
          <a:lstStyle/>
          <a:p>
            <a:fld id="{44ABD257-AA64-4B67-A333-06104DB4275A}" type="slidenum">
              <a:rPr lang="en-US" smtClean="0"/>
              <a:t>‹#›</a:t>
            </a:fld>
            <a:endParaRPr lang="en-US"/>
          </a:p>
        </p:txBody>
      </p:sp>
    </p:spTree>
    <p:extLst>
      <p:ext uri="{BB962C8B-B14F-4D97-AF65-F5344CB8AC3E}">
        <p14:creationId xmlns:p14="http://schemas.microsoft.com/office/powerpoint/2010/main" val="2937737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44F47-0CE3-445A-94B6-9342E343EF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68C2E7-EEB5-4AE1-B051-5AD2185229D4}"/>
              </a:ext>
            </a:extLst>
          </p:cNvPr>
          <p:cNvSpPr>
            <a:spLocks noGrp="1"/>
          </p:cNvSpPr>
          <p:nvPr>
            <p:ph type="dt" sz="half" idx="10"/>
          </p:nvPr>
        </p:nvSpPr>
        <p:spPr/>
        <p:txBody>
          <a:bodyPr/>
          <a:lstStyle/>
          <a:p>
            <a:fld id="{3AEDBB95-E313-4C6F-A887-9BA302CC79C3}" type="datetimeFigureOut">
              <a:rPr lang="en-US" smtClean="0"/>
              <a:t>6/19/2019</a:t>
            </a:fld>
            <a:endParaRPr lang="en-US"/>
          </a:p>
        </p:txBody>
      </p:sp>
      <p:sp>
        <p:nvSpPr>
          <p:cNvPr id="4" name="Footer Placeholder 3">
            <a:extLst>
              <a:ext uri="{FF2B5EF4-FFF2-40B4-BE49-F238E27FC236}">
                <a16:creationId xmlns:a16="http://schemas.microsoft.com/office/drawing/2014/main" id="{1DB8025E-55DD-4C02-B25B-5CC9ED94D1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DA6727-AB5A-4337-AAFE-F47FFE257270}"/>
              </a:ext>
            </a:extLst>
          </p:cNvPr>
          <p:cNvSpPr>
            <a:spLocks noGrp="1"/>
          </p:cNvSpPr>
          <p:nvPr>
            <p:ph type="sldNum" sz="quarter" idx="12"/>
          </p:nvPr>
        </p:nvSpPr>
        <p:spPr/>
        <p:txBody>
          <a:bodyPr/>
          <a:lstStyle/>
          <a:p>
            <a:fld id="{44ABD257-AA64-4B67-A333-06104DB4275A}" type="slidenum">
              <a:rPr lang="en-US" smtClean="0"/>
              <a:t>‹#›</a:t>
            </a:fld>
            <a:endParaRPr lang="en-US"/>
          </a:p>
        </p:txBody>
      </p:sp>
    </p:spTree>
    <p:extLst>
      <p:ext uri="{BB962C8B-B14F-4D97-AF65-F5344CB8AC3E}">
        <p14:creationId xmlns:p14="http://schemas.microsoft.com/office/powerpoint/2010/main" val="1506270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E54D44-23C0-4161-90A0-214FEEEAFD2A}"/>
              </a:ext>
            </a:extLst>
          </p:cNvPr>
          <p:cNvSpPr>
            <a:spLocks noGrp="1"/>
          </p:cNvSpPr>
          <p:nvPr>
            <p:ph type="dt" sz="half" idx="10"/>
          </p:nvPr>
        </p:nvSpPr>
        <p:spPr/>
        <p:txBody>
          <a:bodyPr/>
          <a:lstStyle/>
          <a:p>
            <a:fld id="{3AEDBB95-E313-4C6F-A887-9BA302CC79C3}" type="datetimeFigureOut">
              <a:rPr lang="en-US" smtClean="0"/>
              <a:t>6/19/2019</a:t>
            </a:fld>
            <a:endParaRPr lang="en-US"/>
          </a:p>
        </p:txBody>
      </p:sp>
      <p:sp>
        <p:nvSpPr>
          <p:cNvPr id="3" name="Footer Placeholder 2">
            <a:extLst>
              <a:ext uri="{FF2B5EF4-FFF2-40B4-BE49-F238E27FC236}">
                <a16:creationId xmlns:a16="http://schemas.microsoft.com/office/drawing/2014/main" id="{DE6DFD08-D383-4EBE-A1F8-0B203733EF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A07851C-50E0-44E3-87BB-827A803F25A6}"/>
              </a:ext>
            </a:extLst>
          </p:cNvPr>
          <p:cNvSpPr>
            <a:spLocks noGrp="1"/>
          </p:cNvSpPr>
          <p:nvPr>
            <p:ph type="sldNum" sz="quarter" idx="12"/>
          </p:nvPr>
        </p:nvSpPr>
        <p:spPr/>
        <p:txBody>
          <a:bodyPr/>
          <a:lstStyle/>
          <a:p>
            <a:fld id="{44ABD257-AA64-4B67-A333-06104DB4275A}" type="slidenum">
              <a:rPr lang="en-US" smtClean="0"/>
              <a:t>‹#›</a:t>
            </a:fld>
            <a:endParaRPr lang="en-US"/>
          </a:p>
        </p:txBody>
      </p:sp>
    </p:spTree>
    <p:extLst>
      <p:ext uri="{BB962C8B-B14F-4D97-AF65-F5344CB8AC3E}">
        <p14:creationId xmlns:p14="http://schemas.microsoft.com/office/powerpoint/2010/main" val="2806085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34B51-3DD5-4788-89B4-FF86B343A8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BB19B7-CF24-47C0-945F-C6A044CBA0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BE00E1-17DA-4417-B481-8ACE35817A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AC0E278-795B-4ED1-A61E-2FD397EDF78E}"/>
              </a:ext>
            </a:extLst>
          </p:cNvPr>
          <p:cNvSpPr>
            <a:spLocks noGrp="1"/>
          </p:cNvSpPr>
          <p:nvPr>
            <p:ph type="dt" sz="half" idx="10"/>
          </p:nvPr>
        </p:nvSpPr>
        <p:spPr/>
        <p:txBody>
          <a:bodyPr/>
          <a:lstStyle/>
          <a:p>
            <a:fld id="{3AEDBB95-E313-4C6F-A887-9BA302CC79C3}" type="datetimeFigureOut">
              <a:rPr lang="en-US" smtClean="0"/>
              <a:t>6/19/2019</a:t>
            </a:fld>
            <a:endParaRPr lang="en-US"/>
          </a:p>
        </p:txBody>
      </p:sp>
      <p:sp>
        <p:nvSpPr>
          <p:cNvPr id="6" name="Footer Placeholder 5">
            <a:extLst>
              <a:ext uri="{FF2B5EF4-FFF2-40B4-BE49-F238E27FC236}">
                <a16:creationId xmlns:a16="http://schemas.microsoft.com/office/drawing/2014/main" id="{089D62B3-FBF8-4AF6-858F-1EBF4285A6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95D53E-8FEB-414C-B3A7-FE17E841238C}"/>
              </a:ext>
            </a:extLst>
          </p:cNvPr>
          <p:cNvSpPr>
            <a:spLocks noGrp="1"/>
          </p:cNvSpPr>
          <p:nvPr>
            <p:ph type="sldNum" sz="quarter" idx="12"/>
          </p:nvPr>
        </p:nvSpPr>
        <p:spPr/>
        <p:txBody>
          <a:bodyPr/>
          <a:lstStyle/>
          <a:p>
            <a:fld id="{44ABD257-AA64-4B67-A333-06104DB4275A}" type="slidenum">
              <a:rPr lang="en-US" smtClean="0"/>
              <a:t>‹#›</a:t>
            </a:fld>
            <a:endParaRPr lang="en-US"/>
          </a:p>
        </p:txBody>
      </p:sp>
    </p:spTree>
    <p:extLst>
      <p:ext uri="{BB962C8B-B14F-4D97-AF65-F5344CB8AC3E}">
        <p14:creationId xmlns:p14="http://schemas.microsoft.com/office/powerpoint/2010/main" val="1752430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FBD98-CE16-4D94-86B1-C7C69CF32F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702A87-E642-4A00-B84D-0AF60885D9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2F0F0E-AC6B-4F5A-9D73-90CB26EFC2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4FF7D8D-05B4-4153-A3B1-1EA4F2797971}"/>
              </a:ext>
            </a:extLst>
          </p:cNvPr>
          <p:cNvSpPr>
            <a:spLocks noGrp="1"/>
          </p:cNvSpPr>
          <p:nvPr>
            <p:ph type="dt" sz="half" idx="10"/>
          </p:nvPr>
        </p:nvSpPr>
        <p:spPr/>
        <p:txBody>
          <a:bodyPr/>
          <a:lstStyle/>
          <a:p>
            <a:fld id="{3AEDBB95-E313-4C6F-A887-9BA302CC79C3}" type="datetimeFigureOut">
              <a:rPr lang="en-US" smtClean="0"/>
              <a:t>6/19/2019</a:t>
            </a:fld>
            <a:endParaRPr lang="en-US"/>
          </a:p>
        </p:txBody>
      </p:sp>
      <p:sp>
        <p:nvSpPr>
          <p:cNvPr id="6" name="Footer Placeholder 5">
            <a:extLst>
              <a:ext uri="{FF2B5EF4-FFF2-40B4-BE49-F238E27FC236}">
                <a16:creationId xmlns:a16="http://schemas.microsoft.com/office/drawing/2014/main" id="{849F21C3-1EE9-4D35-8C8D-AA87ED98E8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884699-FB82-44E9-8833-1ED4120A35CF}"/>
              </a:ext>
            </a:extLst>
          </p:cNvPr>
          <p:cNvSpPr>
            <a:spLocks noGrp="1"/>
          </p:cNvSpPr>
          <p:nvPr>
            <p:ph type="sldNum" sz="quarter" idx="12"/>
          </p:nvPr>
        </p:nvSpPr>
        <p:spPr/>
        <p:txBody>
          <a:bodyPr/>
          <a:lstStyle/>
          <a:p>
            <a:fld id="{44ABD257-AA64-4B67-A333-06104DB4275A}" type="slidenum">
              <a:rPr lang="en-US" smtClean="0"/>
              <a:t>‹#›</a:t>
            </a:fld>
            <a:endParaRPr lang="en-US"/>
          </a:p>
        </p:txBody>
      </p:sp>
    </p:spTree>
    <p:extLst>
      <p:ext uri="{BB962C8B-B14F-4D97-AF65-F5344CB8AC3E}">
        <p14:creationId xmlns:p14="http://schemas.microsoft.com/office/powerpoint/2010/main" val="845247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75AE45-F794-446B-904A-74930DD7DB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99D397-6F76-4420-85A1-004CA485CC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F0270E-60E0-45A3-AEE5-C857997823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EDBB95-E313-4C6F-A887-9BA302CC79C3}" type="datetimeFigureOut">
              <a:rPr lang="en-US" smtClean="0"/>
              <a:t>6/19/2019</a:t>
            </a:fld>
            <a:endParaRPr lang="en-US"/>
          </a:p>
        </p:txBody>
      </p:sp>
      <p:sp>
        <p:nvSpPr>
          <p:cNvPr id="5" name="Footer Placeholder 4">
            <a:extLst>
              <a:ext uri="{FF2B5EF4-FFF2-40B4-BE49-F238E27FC236}">
                <a16:creationId xmlns:a16="http://schemas.microsoft.com/office/drawing/2014/main" id="{285DDE47-1075-4B70-95E5-91D7021170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7A341C-2CE2-4B68-928B-1F59E3070B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ABD257-AA64-4B67-A333-06104DB4275A}" type="slidenum">
              <a:rPr lang="en-US" smtClean="0"/>
              <a:t>‹#›</a:t>
            </a:fld>
            <a:endParaRPr lang="en-US"/>
          </a:p>
        </p:txBody>
      </p:sp>
    </p:spTree>
    <p:extLst>
      <p:ext uri="{BB962C8B-B14F-4D97-AF65-F5344CB8AC3E}">
        <p14:creationId xmlns:p14="http://schemas.microsoft.com/office/powerpoint/2010/main" val="1497595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CD4266-38C8-44FF-BBA2-C1425F6D1832}"/>
              </a:ext>
            </a:extLst>
          </p:cNvPr>
          <p:cNvSpPr txBox="1"/>
          <p:nvPr/>
        </p:nvSpPr>
        <p:spPr>
          <a:xfrm>
            <a:off x="743829" y="2844225"/>
            <a:ext cx="10704341" cy="584775"/>
          </a:xfrm>
          <a:prstGeom prst="rect">
            <a:avLst/>
          </a:prstGeom>
          <a:noFill/>
        </p:spPr>
        <p:txBody>
          <a:bodyPr wrap="none" rtlCol="0">
            <a:spAutoFit/>
          </a:bodyPr>
          <a:lstStyle/>
          <a:p>
            <a:r>
              <a:rPr lang="en-US" sz="3200" dirty="0"/>
              <a:t>PSA:  There is evidence of a mouse in my office in Linac Gallery</a:t>
            </a:r>
          </a:p>
        </p:txBody>
      </p:sp>
    </p:spTree>
    <p:extLst>
      <p:ext uri="{BB962C8B-B14F-4D97-AF65-F5344CB8AC3E}">
        <p14:creationId xmlns:p14="http://schemas.microsoft.com/office/powerpoint/2010/main" val="2289760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361D502-A38A-4244-87BF-A1A0AFB7E8AE}"/>
              </a:ext>
            </a:extLst>
          </p:cNvPr>
          <p:cNvSpPr txBox="1"/>
          <p:nvPr/>
        </p:nvSpPr>
        <p:spPr>
          <a:xfrm>
            <a:off x="8857563" y="2776251"/>
            <a:ext cx="3029638" cy="1477328"/>
          </a:xfrm>
          <a:prstGeom prst="rect">
            <a:avLst/>
          </a:prstGeom>
          <a:noFill/>
        </p:spPr>
        <p:txBody>
          <a:bodyPr wrap="square" rtlCol="0">
            <a:spAutoFit/>
          </a:bodyPr>
          <a:lstStyle/>
          <a:p>
            <a:pPr marL="285750" indent="-285750">
              <a:buFont typeface="Arial" panose="020B0604020202020204" pitchFamily="34" charset="0"/>
              <a:buChar char="•"/>
            </a:pPr>
            <a:r>
              <a:rPr lang="en-US" dirty="0"/>
              <a:t>Beam current a the tank 1 entrance decreased with increasing LEBT pressure.</a:t>
            </a:r>
          </a:p>
          <a:p>
            <a:pPr marL="285750" indent="-285750">
              <a:buFont typeface="Arial" panose="020B0604020202020204" pitchFamily="34" charset="0"/>
              <a:buChar char="•"/>
            </a:pPr>
            <a:r>
              <a:rPr lang="en-US" dirty="0"/>
              <a:t>Does not appear to be caused by H- stripping </a:t>
            </a:r>
          </a:p>
        </p:txBody>
      </p:sp>
      <p:pic>
        <p:nvPicPr>
          <p:cNvPr id="6" name="Picture 5">
            <a:extLst>
              <a:ext uri="{FF2B5EF4-FFF2-40B4-BE49-F238E27FC236}">
                <a16:creationId xmlns:a16="http://schemas.microsoft.com/office/drawing/2014/main" id="{FEFF938B-2CFC-4DF3-B614-210B8FB4EF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3547" y="1316218"/>
            <a:ext cx="6949807" cy="5323552"/>
          </a:xfrm>
          <a:prstGeom prst="rect">
            <a:avLst/>
          </a:prstGeom>
        </p:spPr>
      </p:pic>
      <p:sp>
        <p:nvSpPr>
          <p:cNvPr id="7" name="TextBox 6">
            <a:extLst>
              <a:ext uri="{FF2B5EF4-FFF2-40B4-BE49-F238E27FC236}">
                <a16:creationId xmlns:a16="http://schemas.microsoft.com/office/drawing/2014/main" id="{CC413645-F3C4-48AC-B5D4-BC48E5E4D4CE}"/>
              </a:ext>
            </a:extLst>
          </p:cNvPr>
          <p:cNvSpPr txBox="1"/>
          <p:nvPr/>
        </p:nvSpPr>
        <p:spPr>
          <a:xfrm>
            <a:off x="3288308" y="242370"/>
            <a:ext cx="5615383" cy="523220"/>
          </a:xfrm>
          <a:prstGeom prst="rect">
            <a:avLst/>
          </a:prstGeom>
          <a:noFill/>
        </p:spPr>
        <p:txBody>
          <a:bodyPr wrap="none" rtlCol="0">
            <a:spAutoFit/>
          </a:bodyPr>
          <a:lstStyle/>
          <a:p>
            <a:r>
              <a:rPr lang="en-US" sz="2800" dirty="0"/>
              <a:t>First study with source A (5/29/2019)</a:t>
            </a:r>
          </a:p>
        </p:txBody>
      </p:sp>
    </p:spTree>
    <p:extLst>
      <p:ext uri="{BB962C8B-B14F-4D97-AF65-F5344CB8AC3E}">
        <p14:creationId xmlns:p14="http://schemas.microsoft.com/office/powerpoint/2010/main" val="3837727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102BF3-7935-4283-92C7-0BAFE30D2243}"/>
              </a:ext>
            </a:extLst>
          </p:cNvPr>
          <p:cNvSpPr txBox="1"/>
          <p:nvPr/>
        </p:nvSpPr>
        <p:spPr>
          <a:xfrm>
            <a:off x="1777252" y="740874"/>
            <a:ext cx="8637493" cy="1938992"/>
          </a:xfrm>
          <a:prstGeom prst="rect">
            <a:avLst/>
          </a:prstGeom>
          <a:noFill/>
        </p:spPr>
        <p:txBody>
          <a:bodyPr wrap="none" rtlCol="0">
            <a:spAutoFit/>
          </a:bodyPr>
          <a:lstStyle/>
          <a:p>
            <a:r>
              <a:rPr lang="en-US" sz="2400" dirty="0"/>
              <a:t>Next Study:</a:t>
            </a:r>
          </a:p>
          <a:p>
            <a:pPr marL="285750" indent="-285750">
              <a:buFont typeface="Arial" panose="020B0604020202020204" pitchFamily="34" charset="0"/>
              <a:buChar char="•"/>
            </a:pPr>
            <a:r>
              <a:rPr lang="en-US" sz="2400" dirty="0"/>
              <a:t>Increase turbo speed prior to injecting nitrogen</a:t>
            </a:r>
          </a:p>
          <a:p>
            <a:pPr marL="285750" indent="-285750">
              <a:buFont typeface="Arial" panose="020B0604020202020204" pitchFamily="34" charset="0"/>
              <a:buChar char="•"/>
            </a:pPr>
            <a:r>
              <a:rPr lang="en-US" sz="2400" dirty="0"/>
              <a:t>Tune the solenoids for each pressure</a:t>
            </a:r>
          </a:p>
          <a:p>
            <a:pPr marL="285750" indent="-285750">
              <a:buFont typeface="Arial" panose="020B0604020202020204" pitchFamily="34" charset="0"/>
              <a:buChar char="•"/>
            </a:pPr>
            <a:r>
              <a:rPr lang="en-US" sz="2400" dirty="0"/>
              <a:t>Check for repeatability </a:t>
            </a:r>
          </a:p>
          <a:p>
            <a:pPr marL="285750" indent="-285750">
              <a:buFont typeface="Arial" panose="020B0604020202020204" pitchFamily="34" charset="0"/>
              <a:buChar char="•"/>
            </a:pPr>
            <a:r>
              <a:rPr lang="en-US" sz="2400" dirty="0"/>
              <a:t>Try changing the S&amp;H timing to sample different part of the beam</a:t>
            </a:r>
          </a:p>
        </p:txBody>
      </p:sp>
      <p:sp>
        <p:nvSpPr>
          <p:cNvPr id="4" name="TextBox 3">
            <a:extLst>
              <a:ext uri="{FF2B5EF4-FFF2-40B4-BE49-F238E27FC236}">
                <a16:creationId xmlns:a16="http://schemas.microsoft.com/office/drawing/2014/main" id="{4DE88C3C-259C-478D-B7E1-E8447022D5BC}"/>
              </a:ext>
            </a:extLst>
          </p:cNvPr>
          <p:cNvSpPr txBox="1"/>
          <p:nvPr/>
        </p:nvSpPr>
        <p:spPr>
          <a:xfrm>
            <a:off x="1711994" y="3283026"/>
            <a:ext cx="9007418" cy="2677656"/>
          </a:xfrm>
          <a:prstGeom prst="rect">
            <a:avLst/>
          </a:prstGeom>
          <a:noFill/>
        </p:spPr>
        <p:txBody>
          <a:bodyPr wrap="square" rtlCol="0">
            <a:spAutoFit/>
          </a:bodyPr>
          <a:lstStyle/>
          <a:p>
            <a:r>
              <a:rPr lang="en-US" sz="2400" dirty="0"/>
              <a:t>Next steps for test stand emittance studies:</a:t>
            </a:r>
          </a:p>
          <a:p>
            <a:pPr marL="342900" indent="-342900">
              <a:buFont typeface="Arial" panose="020B0604020202020204" pitchFamily="34" charset="0"/>
              <a:buChar char="•"/>
            </a:pPr>
            <a:r>
              <a:rPr lang="en-US" sz="2400" dirty="0"/>
              <a:t>Working with mechanical engineering to build new LEBT with increased pumping (currently 200 L/S compared to 400 L/s     940 L/S on operational LEBT’s)</a:t>
            </a:r>
          </a:p>
          <a:p>
            <a:pPr marL="342900" indent="-342900">
              <a:buFont typeface="Arial" panose="020B0604020202020204" pitchFamily="34" charset="0"/>
              <a:buChar char="•"/>
            </a:pPr>
            <a:r>
              <a:rPr lang="en-US" sz="2400" dirty="0"/>
              <a:t>Explore LEBT neutralization (detailed studies)</a:t>
            </a:r>
          </a:p>
          <a:p>
            <a:pPr marL="342900" indent="-342900">
              <a:buFont typeface="Arial" panose="020B0604020202020204" pitchFamily="34" charset="0"/>
              <a:buChar char="•"/>
            </a:pPr>
            <a:r>
              <a:rPr lang="en-US" sz="2400" dirty="0"/>
              <a:t>Effects of different source tuning on emittance</a:t>
            </a:r>
          </a:p>
          <a:p>
            <a:pPr marL="342900" indent="-342900">
              <a:buFont typeface="Arial" panose="020B0604020202020204" pitchFamily="34" charset="0"/>
              <a:buChar char="•"/>
            </a:pPr>
            <a:r>
              <a:rPr lang="en-US" sz="2400" dirty="0"/>
              <a:t>Cancel out magnetic field just DS of extractor</a:t>
            </a:r>
          </a:p>
        </p:txBody>
      </p:sp>
      <p:sp>
        <p:nvSpPr>
          <p:cNvPr id="5" name="Arrow: Right 4">
            <a:extLst>
              <a:ext uri="{FF2B5EF4-FFF2-40B4-BE49-F238E27FC236}">
                <a16:creationId xmlns:a16="http://schemas.microsoft.com/office/drawing/2014/main" id="{BCE07887-CB69-4519-A216-F7C04ED81032}"/>
              </a:ext>
            </a:extLst>
          </p:cNvPr>
          <p:cNvSpPr/>
          <p:nvPr/>
        </p:nvSpPr>
        <p:spPr>
          <a:xfrm>
            <a:off x="9452473" y="4148546"/>
            <a:ext cx="198303" cy="178472"/>
          </a:xfrm>
          <a:prstGeom prst="rightArrow">
            <a:avLst>
              <a:gd name="adj1" fmla="val 50000"/>
              <a:gd name="adj2" fmla="val 6111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6604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F782B2-2C5A-4C52-B7FB-1D4EDA7D0DA9}"/>
              </a:ext>
            </a:extLst>
          </p:cNvPr>
          <p:cNvSpPr txBox="1"/>
          <p:nvPr/>
        </p:nvSpPr>
        <p:spPr>
          <a:xfrm>
            <a:off x="1806767" y="2666082"/>
            <a:ext cx="9116085" cy="584775"/>
          </a:xfrm>
          <a:prstGeom prst="rect">
            <a:avLst/>
          </a:prstGeom>
          <a:noFill/>
        </p:spPr>
        <p:txBody>
          <a:bodyPr wrap="none" rtlCol="0">
            <a:spAutoFit/>
          </a:bodyPr>
          <a:lstStyle/>
          <a:p>
            <a:r>
              <a:rPr lang="en-US" sz="3200" dirty="0"/>
              <a:t>Initial neutralization studies with mass flow controller</a:t>
            </a:r>
          </a:p>
        </p:txBody>
      </p:sp>
    </p:spTree>
    <p:extLst>
      <p:ext uri="{BB962C8B-B14F-4D97-AF65-F5344CB8AC3E}">
        <p14:creationId xmlns:p14="http://schemas.microsoft.com/office/powerpoint/2010/main" val="2319863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D633DF-2242-4DD0-8E79-0416FE61584A}"/>
              </a:ext>
            </a:extLst>
          </p:cNvPr>
          <p:cNvSpPr txBox="1"/>
          <p:nvPr/>
        </p:nvSpPr>
        <p:spPr>
          <a:xfrm>
            <a:off x="2344618" y="2090172"/>
            <a:ext cx="7502763" cy="3108543"/>
          </a:xfrm>
          <a:prstGeom prst="rect">
            <a:avLst/>
          </a:prstGeom>
          <a:noFill/>
        </p:spPr>
        <p:txBody>
          <a:bodyPr wrap="square" rtlCol="0">
            <a:spAutoFit/>
          </a:bodyPr>
          <a:lstStyle/>
          <a:p>
            <a:r>
              <a:rPr lang="en-US" sz="2800" dirty="0"/>
              <a:t>The case for the need for increased LEBT pressure:</a:t>
            </a:r>
          </a:p>
          <a:p>
            <a:pPr marL="285750" indent="-285750">
              <a:buFont typeface="Arial" panose="020B0604020202020204" pitchFamily="34" charset="0"/>
              <a:buChar char="•"/>
            </a:pPr>
            <a:r>
              <a:rPr lang="en-US" sz="2800" dirty="0"/>
              <a:t>The LEBT turbos run at their minimum speed</a:t>
            </a:r>
          </a:p>
          <a:p>
            <a:pPr marL="285750" indent="-285750">
              <a:buFont typeface="Arial" panose="020B0604020202020204" pitchFamily="34" charset="0"/>
              <a:buChar char="•"/>
            </a:pPr>
            <a:r>
              <a:rPr lang="en-US" sz="2800" dirty="0"/>
              <a:t>When doing LEBT pressure scans, we stop when turbos reach their minimum speed</a:t>
            </a:r>
          </a:p>
          <a:p>
            <a:pPr marL="285750" indent="-285750">
              <a:buFont typeface="Arial" panose="020B0604020202020204" pitchFamily="34" charset="0"/>
              <a:buChar char="•"/>
            </a:pPr>
            <a:r>
              <a:rPr lang="en-US" sz="2800" dirty="0"/>
              <a:t>We tested running with only 1 LEBT turbo in the past, it needed to run at max speed.</a:t>
            </a:r>
          </a:p>
          <a:p>
            <a:pPr marL="285750" indent="-285750">
              <a:buFont typeface="Arial" panose="020B0604020202020204" pitchFamily="34" charset="0"/>
              <a:buChar char="•"/>
            </a:pPr>
            <a:r>
              <a:rPr lang="en-US" sz="2800" dirty="0"/>
              <a:t>Previous BNL experience</a:t>
            </a:r>
          </a:p>
        </p:txBody>
      </p:sp>
    </p:spTree>
    <p:extLst>
      <p:ext uri="{BB962C8B-B14F-4D97-AF65-F5344CB8AC3E}">
        <p14:creationId xmlns:p14="http://schemas.microsoft.com/office/powerpoint/2010/main" val="297307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image001">
            <a:extLst>
              <a:ext uri="{FF2B5EF4-FFF2-40B4-BE49-F238E27FC236}">
                <a16:creationId xmlns:a16="http://schemas.microsoft.com/office/drawing/2014/main" id="{E80B6D43-BFA7-431D-9F02-272DCD69E1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97" y="1868945"/>
            <a:ext cx="6742413" cy="484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image002">
            <a:extLst>
              <a:ext uri="{FF2B5EF4-FFF2-40B4-BE49-F238E27FC236}">
                <a16:creationId xmlns:a16="http://schemas.microsoft.com/office/drawing/2014/main" id="{92547081-DA22-44A5-AE76-BCB4F4C1FE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7927" y="1868944"/>
            <a:ext cx="3013524" cy="484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2D8ED2F-73EF-4E6A-A685-E117A72CB11E}"/>
              </a:ext>
            </a:extLst>
          </p:cNvPr>
          <p:cNvSpPr txBox="1"/>
          <p:nvPr/>
        </p:nvSpPr>
        <p:spPr>
          <a:xfrm>
            <a:off x="1370845" y="801491"/>
            <a:ext cx="9450309" cy="923330"/>
          </a:xfrm>
          <a:prstGeom prst="rect">
            <a:avLst/>
          </a:prstGeom>
          <a:noFill/>
        </p:spPr>
        <p:txBody>
          <a:bodyPr wrap="square" rtlCol="0">
            <a:spAutoFit/>
          </a:bodyPr>
          <a:lstStyle/>
          <a:p>
            <a:r>
              <a:rPr lang="en-US" dirty="0"/>
              <a:t>BNL started using Xenon around 2012 and used it for several years, then ran with N2 and finally air bleeding in. They are no longer bleeding in any gas.  They used around 25L of Xenon over a several year span.  Gas line is around 40cm from the source. </a:t>
            </a:r>
            <a:r>
              <a:rPr lang="en-US" sz="1400" dirty="0"/>
              <a:t>(Tim Lehn, BNL)</a:t>
            </a:r>
          </a:p>
        </p:txBody>
      </p:sp>
      <p:sp>
        <p:nvSpPr>
          <p:cNvPr id="3" name="TextBox 2">
            <a:extLst>
              <a:ext uri="{FF2B5EF4-FFF2-40B4-BE49-F238E27FC236}">
                <a16:creationId xmlns:a16="http://schemas.microsoft.com/office/drawing/2014/main" id="{2CAEBF00-6408-4980-A40F-95B7E5F21E89}"/>
              </a:ext>
            </a:extLst>
          </p:cNvPr>
          <p:cNvSpPr txBox="1"/>
          <p:nvPr/>
        </p:nvSpPr>
        <p:spPr>
          <a:xfrm>
            <a:off x="3944039" y="140479"/>
            <a:ext cx="4987519" cy="461665"/>
          </a:xfrm>
          <a:prstGeom prst="rect">
            <a:avLst/>
          </a:prstGeom>
          <a:noFill/>
        </p:spPr>
        <p:txBody>
          <a:bodyPr wrap="none" rtlCol="0">
            <a:spAutoFit/>
          </a:bodyPr>
          <a:lstStyle/>
          <a:p>
            <a:r>
              <a:rPr lang="en-US" sz="2400" dirty="0"/>
              <a:t>BNL neutralization line and experience</a:t>
            </a:r>
          </a:p>
        </p:txBody>
      </p:sp>
      <p:sp>
        <p:nvSpPr>
          <p:cNvPr id="4" name="TextBox 3">
            <a:extLst>
              <a:ext uri="{FF2B5EF4-FFF2-40B4-BE49-F238E27FC236}">
                <a16:creationId xmlns:a16="http://schemas.microsoft.com/office/drawing/2014/main" id="{A40AB00A-FD7D-40C9-88A0-AC8F555E8177}"/>
              </a:ext>
            </a:extLst>
          </p:cNvPr>
          <p:cNvSpPr txBox="1"/>
          <p:nvPr/>
        </p:nvSpPr>
        <p:spPr>
          <a:xfrm>
            <a:off x="10300771" y="3294043"/>
            <a:ext cx="1787532" cy="1477328"/>
          </a:xfrm>
          <a:prstGeom prst="rect">
            <a:avLst/>
          </a:prstGeom>
          <a:noFill/>
        </p:spPr>
        <p:txBody>
          <a:bodyPr wrap="square" rtlCol="0">
            <a:spAutoFit/>
          </a:bodyPr>
          <a:lstStyle/>
          <a:p>
            <a:r>
              <a:rPr lang="en-US" dirty="0"/>
              <a:t>Note:</a:t>
            </a:r>
          </a:p>
          <a:p>
            <a:r>
              <a:rPr lang="en-US" dirty="0"/>
              <a:t>Cost of 25L of Xenon and a regulator is around $2250.00</a:t>
            </a:r>
          </a:p>
        </p:txBody>
      </p:sp>
    </p:spTree>
    <p:extLst>
      <p:ext uri="{BB962C8B-B14F-4D97-AF65-F5344CB8AC3E}">
        <p14:creationId xmlns:p14="http://schemas.microsoft.com/office/powerpoint/2010/main" val="3198907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1C8148-209F-43D9-B824-44E9837F98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5674" y="2014710"/>
            <a:ext cx="7670186" cy="4314480"/>
          </a:xfrm>
          <a:prstGeom prst="rect">
            <a:avLst/>
          </a:prstGeom>
        </p:spPr>
      </p:pic>
      <p:cxnSp>
        <p:nvCxnSpPr>
          <p:cNvPr id="7" name="Straight Arrow Connector 6">
            <a:extLst>
              <a:ext uri="{FF2B5EF4-FFF2-40B4-BE49-F238E27FC236}">
                <a16:creationId xmlns:a16="http://schemas.microsoft.com/office/drawing/2014/main" id="{A1E6E3EF-CF39-47E3-827E-0E114EC4F875}"/>
              </a:ext>
            </a:extLst>
          </p:cNvPr>
          <p:cNvCxnSpPr/>
          <p:nvPr/>
        </p:nvCxnSpPr>
        <p:spPr>
          <a:xfrm flipH="1">
            <a:off x="4891489" y="4406747"/>
            <a:ext cx="2511846" cy="0"/>
          </a:xfrm>
          <a:prstGeom prst="straightConnector1">
            <a:avLst/>
          </a:prstGeom>
          <a:ln w="3810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9F7B1D4-287D-40BC-9D61-39B404B9026A}"/>
              </a:ext>
            </a:extLst>
          </p:cNvPr>
          <p:cNvSpPr txBox="1"/>
          <p:nvPr/>
        </p:nvSpPr>
        <p:spPr>
          <a:xfrm>
            <a:off x="5561354" y="3883527"/>
            <a:ext cx="1172116" cy="523220"/>
          </a:xfrm>
          <a:prstGeom prst="rect">
            <a:avLst/>
          </a:prstGeom>
          <a:noFill/>
        </p:spPr>
        <p:txBody>
          <a:bodyPr wrap="none" rtlCol="0">
            <a:spAutoFit/>
          </a:bodyPr>
          <a:lstStyle/>
          <a:p>
            <a:r>
              <a:rPr lang="en-US" sz="2800" b="1" dirty="0">
                <a:solidFill>
                  <a:srgbClr val="FF0000"/>
                </a:solidFill>
              </a:rPr>
              <a:t>~32cm</a:t>
            </a:r>
          </a:p>
        </p:txBody>
      </p:sp>
      <p:sp>
        <p:nvSpPr>
          <p:cNvPr id="9" name="TextBox 8">
            <a:extLst>
              <a:ext uri="{FF2B5EF4-FFF2-40B4-BE49-F238E27FC236}">
                <a16:creationId xmlns:a16="http://schemas.microsoft.com/office/drawing/2014/main" id="{37FFA713-0EDC-40A8-8CD1-0365C848C144}"/>
              </a:ext>
            </a:extLst>
          </p:cNvPr>
          <p:cNvSpPr txBox="1"/>
          <p:nvPr/>
        </p:nvSpPr>
        <p:spPr>
          <a:xfrm>
            <a:off x="3600336" y="267200"/>
            <a:ext cx="5094151" cy="523220"/>
          </a:xfrm>
          <a:prstGeom prst="rect">
            <a:avLst/>
          </a:prstGeom>
          <a:noFill/>
        </p:spPr>
        <p:txBody>
          <a:bodyPr wrap="none" rtlCol="0">
            <a:spAutoFit/>
          </a:bodyPr>
          <a:lstStyle/>
          <a:p>
            <a:r>
              <a:rPr lang="en-US" sz="2800" dirty="0"/>
              <a:t>Location of our neutralization line</a:t>
            </a:r>
          </a:p>
        </p:txBody>
      </p:sp>
    </p:spTree>
    <p:extLst>
      <p:ext uri="{BB962C8B-B14F-4D97-AF65-F5344CB8AC3E}">
        <p14:creationId xmlns:p14="http://schemas.microsoft.com/office/powerpoint/2010/main" val="114043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bd.fnal.gov/Elog/api/get/file/binary?fileId=65870">
            <a:extLst>
              <a:ext uri="{FF2B5EF4-FFF2-40B4-BE49-F238E27FC236}">
                <a16:creationId xmlns:a16="http://schemas.microsoft.com/office/drawing/2014/main" id="{A8263290-7B8D-4FFA-BB15-C1847CAD04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021" y="2004611"/>
            <a:ext cx="5536979" cy="415273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0DEB200-35BE-4EA4-A7E2-F707E1FE029B}"/>
              </a:ext>
            </a:extLst>
          </p:cNvPr>
          <p:cNvPicPr>
            <a:picLocks noChangeAspect="1"/>
          </p:cNvPicPr>
          <p:nvPr/>
        </p:nvPicPr>
        <p:blipFill rotWithShape="1">
          <a:blip r:embed="rId3">
            <a:extLst>
              <a:ext uri="{28A0092B-C50C-407E-A947-70E740481C1C}">
                <a14:useLocalDpi xmlns:a14="http://schemas.microsoft.com/office/drawing/2010/main" val="0"/>
              </a:ext>
            </a:extLst>
          </a:blip>
          <a:srcRect r="798" b="19903"/>
          <a:stretch/>
        </p:blipFill>
        <p:spPr>
          <a:xfrm>
            <a:off x="7833146" y="1862769"/>
            <a:ext cx="2991898" cy="4294576"/>
          </a:xfrm>
          <a:prstGeom prst="rect">
            <a:avLst/>
          </a:prstGeom>
        </p:spPr>
      </p:pic>
      <p:sp>
        <p:nvSpPr>
          <p:cNvPr id="4" name="TextBox 3">
            <a:extLst>
              <a:ext uri="{FF2B5EF4-FFF2-40B4-BE49-F238E27FC236}">
                <a16:creationId xmlns:a16="http://schemas.microsoft.com/office/drawing/2014/main" id="{CB9FE2A5-B21A-4AD7-9D3A-71FD0F56649F}"/>
              </a:ext>
            </a:extLst>
          </p:cNvPr>
          <p:cNvSpPr txBox="1"/>
          <p:nvPr/>
        </p:nvSpPr>
        <p:spPr>
          <a:xfrm>
            <a:off x="4225007" y="226049"/>
            <a:ext cx="3741986" cy="584775"/>
          </a:xfrm>
          <a:prstGeom prst="rect">
            <a:avLst/>
          </a:prstGeom>
          <a:noFill/>
        </p:spPr>
        <p:txBody>
          <a:bodyPr wrap="none" rtlCol="0">
            <a:spAutoFit/>
          </a:bodyPr>
          <a:lstStyle/>
          <a:p>
            <a:r>
              <a:rPr lang="en-US" sz="3200" dirty="0"/>
              <a:t>Nitrogen flow control</a:t>
            </a:r>
          </a:p>
        </p:txBody>
      </p:sp>
      <p:sp>
        <p:nvSpPr>
          <p:cNvPr id="5" name="TextBox 4">
            <a:extLst>
              <a:ext uri="{FF2B5EF4-FFF2-40B4-BE49-F238E27FC236}">
                <a16:creationId xmlns:a16="http://schemas.microsoft.com/office/drawing/2014/main" id="{98C4DC8A-3FB5-42E8-8642-BB5C3810AF00}"/>
              </a:ext>
            </a:extLst>
          </p:cNvPr>
          <p:cNvSpPr txBox="1"/>
          <p:nvPr/>
        </p:nvSpPr>
        <p:spPr>
          <a:xfrm>
            <a:off x="1013552" y="1438352"/>
            <a:ext cx="5066965" cy="369332"/>
          </a:xfrm>
          <a:prstGeom prst="rect">
            <a:avLst/>
          </a:prstGeom>
          <a:noFill/>
        </p:spPr>
        <p:txBody>
          <a:bodyPr wrap="none" rtlCol="0">
            <a:spAutoFit/>
          </a:bodyPr>
          <a:lstStyle/>
          <a:p>
            <a:r>
              <a:rPr lang="en-US" dirty="0"/>
              <a:t>Initially used manual leak valve, hard to control flow</a:t>
            </a:r>
          </a:p>
        </p:txBody>
      </p:sp>
      <p:sp>
        <p:nvSpPr>
          <p:cNvPr id="6" name="TextBox 5">
            <a:extLst>
              <a:ext uri="{FF2B5EF4-FFF2-40B4-BE49-F238E27FC236}">
                <a16:creationId xmlns:a16="http://schemas.microsoft.com/office/drawing/2014/main" id="{EED9E409-5F6D-496D-9B4A-AE9119AAE490}"/>
              </a:ext>
            </a:extLst>
          </p:cNvPr>
          <p:cNvSpPr txBox="1"/>
          <p:nvPr/>
        </p:nvSpPr>
        <p:spPr>
          <a:xfrm>
            <a:off x="7391193" y="1416318"/>
            <a:ext cx="3787255" cy="369332"/>
          </a:xfrm>
          <a:prstGeom prst="rect">
            <a:avLst/>
          </a:prstGeom>
          <a:noFill/>
        </p:spPr>
        <p:txBody>
          <a:bodyPr wrap="none" rtlCol="0">
            <a:spAutoFit/>
          </a:bodyPr>
          <a:lstStyle/>
          <a:p>
            <a:r>
              <a:rPr lang="en-US" dirty="0"/>
              <a:t>Recently installed mass flow controller</a:t>
            </a:r>
          </a:p>
        </p:txBody>
      </p:sp>
    </p:spTree>
    <p:extLst>
      <p:ext uri="{BB962C8B-B14F-4D97-AF65-F5344CB8AC3E}">
        <p14:creationId xmlns:p14="http://schemas.microsoft.com/office/powerpoint/2010/main" val="582133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B61DD-304C-4A33-8C84-3A80D8548F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639" y="1355075"/>
            <a:ext cx="3026827" cy="5381026"/>
          </a:xfrm>
          <a:prstGeom prst="rect">
            <a:avLst/>
          </a:prstGeom>
        </p:spPr>
      </p:pic>
      <p:pic>
        <p:nvPicPr>
          <p:cNvPr id="7" name="Picture 6">
            <a:extLst>
              <a:ext uri="{FF2B5EF4-FFF2-40B4-BE49-F238E27FC236}">
                <a16:creationId xmlns:a16="http://schemas.microsoft.com/office/drawing/2014/main" id="{2C2ABAD4-A5DB-4530-9B64-01C4F31CCE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5514" y="1355073"/>
            <a:ext cx="3026828" cy="5381028"/>
          </a:xfrm>
          <a:prstGeom prst="rect">
            <a:avLst/>
          </a:prstGeom>
        </p:spPr>
      </p:pic>
      <p:grpSp>
        <p:nvGrpSpPr>
          <p:cNvPr id="14" name="Group 13">
            <a:extLst>
              <a:ext uri="{FF2B5EF4-FFF2-40B4-BE49-F238E27FC236}">
                <a16:creationId xmlns:a16="http://schemas.microsoft.com/office/drawing/2014/main" id="{DE05945B-4B02-4BA1-9EB6-3CBAFB0DBE22}"/>
              </a:ext>
            </a:extLst>
          </p:cNvPr>
          <p:cNvGrpSpPr/>
          <p:nvPr/>
        </p:nvGrpSpPr>
        <p:grpSpPr>
          <a:xfrm>
            <a:off x="8507839" y="1355072"/>
            <a:ext cx="3026829" cy="5381029"/>
            <a:chOff x="8155297" y="1355072"/>
            <a:chExt cx="3026829" cy="5381029"/>
          </a:xfrm>
        </p:grpSpPr>
        <p:pic>
          <p:nvPicPr>
            <p:cNvPr id="3" name="Picture 2">
              <a:extLst>
                <a:ext uri="{FF2B5EF4-FFF2-40B4-BE49-F238E27FC236}">
                  <a16:creationId xmlns:a16="http://schemas.microsoft.com/office/drawing/2014/main" id="{AC0DA45D-B157-4B8D-BA6F-A61B9F8527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5297" y="1355072"/>
              <a:ext cx="3026829" cy="5381029"/>
            </a:xfrm>
            <a:prstGeom prst="rect">
              <a:avLst/>
            </a:prstGeom>
          </p:spPr>
        </p:pic>
        <p:sp>
          <p:nvSpPr>
            <p:cNvPr id="9" name="Rectangle: Rounded Corners 8">
              <a:extLst>
                <a:ext uri="{FF2B5EF4-FFF2-40B4-BE49-F238E27FC236}">
                  <a16:creationId xmlns:a16="http://schemas.microsoft.com/office/drawing/2014/main" id="{953E1D26-6FEF-4286-9D93-097F10D8575A}"/>
                </a:ext>
              </a:extLst>
            </p:cNvPr>
            <p:cNvSpPr/>
            <p:nvPr/>
          </p:nvSpPr>
          <p:spPr>
            <a:xfrm>
              <a:off x="9805012" y="3646583"/>
              <a:ext cx="429658" cy="203812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A8685B4-4045-49B5-8BD7-87DEDB15BFEC}"/>
                </a:ext>
              </a:extLst>
            </p:cNvPr>
            <p:cNvSpPr txBox="1"/>
            <p:nvPr/>
          </p:nvSpPr>
          <p:spPr>
            <a:xfrm>
              <a:off x="8397670" y="1948855"/>
              <a:ext cx="2542081" cy="646331"/>
            </a:xfrm>
            <a:prstGeom prst="rect">
              <a:avLst/>
            </a:prstGeom>
            <a:noFill/>
          </p:spPr>
          <p:txBody>
            <a:bodyPr wrap="square" rtlCol="0">
              <a:spAutoFit/>
            </a:bodyPr>
            <a:lstStyle/>
            <a:p>
              <a:r>
                <a:rPr lang="en-US" b="1" dirty="0">
                  <a:solidFill>
                    <a:srgbClr val="FF0000"/>
                  </a:solidFill>
                </a:rPr>
                <a:t>N</a:t>
              </a:r>
              <a:r>
                <a:rPr lang="en-US" b="1" baseline="-25000" dirty="0">
                  <a:solidFill>
                    <a:srgbClr val="FF0000"/>
                  </a:solidFill>
                </a:rPr>
                <a:t>2</a:t>
              </a:r>
              <a:r>
                <a:rPr lang="en-US" b="1" dirty="0">
                  <a:solidFill>
                    <a:srgbClr val="FF0000"/>
                  </a:solidFill>
                </a:rPr>
                <a:t> injected into special made flange</a:t>
              </a:r>
            </a:p>
          </p:txBody>
        </p:sp>
        <p:cxnSp>
          <p:nvCxnSpPr>
            <p:cNvPr id="12" name="Straight Arrow Connector 11">
              <a:extLst>
                <a:ext uri="{FF2B5EF4-FFF2-40B4-BE49-F238E27FC236}">
                  <a16:creationId xmlns:a16="http://schemas.microsoft.com/office/drawing/2014/main" id="{68B10C44-AE78-4934-A894-9D14D54E1588}"/>
                </a:ext>
              </a:extLst>
            </p:cNvPr>
            <p:cNvCxnSpPr/>
            <p:nvPr/>
          </p:nvCxnSpPr>
          <p:spPr>
            <a:xfrm>
              <a:off x="9485523" y="2595186"/>
              <a:ext cx="319489" cy="1051397"/>
            </a:xfrm>
            <a:prstGeom prst="straightConnector1">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6F47F1E3-8590-4141-933D-7EC99A29FA8F}"/>
              </a:ext>
            </a:extLst>
          </p:cNvPr>
          <p:cNvSpPr txBox="1"/>
          <p:nvPr/>
        </p:nvSpPr>
        <p:spPr>
          <a:xfrm>
            <a:off x="4595688" y="253387"/>
            <a:ext cx="2996654" cy="523220"/>
          </a:xfrm>
          <a:prstGeom prst="rect">
            <a:avLst/>
          </a:prstGeom>
          <a:noFill/>
        </p:spPr>
        <p:txBody>
          <a:bodyPr wrap="none" rtlCol="0">
            <a:spAutoFit/>
          </a:bodyPr>
          <a:lstStyle/>
          <a:p>
            <a:r>
              <a:rPr lang="en-US" sz="2800" dirty="0"/>
              <a:t>Overall N</a:t>
            </a:r>
            <a:r>
              <a:rPr lang="en-US" sz="2800" baseline="-25000" dirty="0"/>
              <a:t>2</a:t>
            </a:r>
            <a:r>
              <a:rPr lang="en-US" sz="2800" dirty="0"/>
              <a:t> injection</a:t>
            </a:r>
          </a:p>
        </p:txBody>
      </p:sp>
    </p:spTree>
    <p:extLst>
      <p:ext uri="{BB962C8B-B14F-4D97-AF65-F5344CB8AC3E}">
        <p14:creationId xmlns:p14="http://schemas.microsoft.com/office/powerpoint/2010/main" val="941477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AE02F9-A9D3-4142-B88C-8032D1EDC8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540" y="1122987"/>
            <a:ext cx="6020921" cy="4612026"/>
          </a:xfrm>
          <a:prstGeom prst="rect">
            <a:avLst/>
          </a:prstGeom>
        </p:spPr>
      </p:pic>
      <p:pic>
        <p:nvPicPr>
          <p:cNvPr id="5" name="Picture 4">
            <a:extLst>
              <a:ext uri="{FF2B5EF4-FFF2-40B4-BE49-F238E27FC236}">
                <a16:creationId xmlns:a16="http://schemas.microsoft.com/office/drawing/2014/main" id="{FA9E737D-61ED-43DF-8FF0-56B2F434F7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3045" y="1233889"/>
            <a:ext cx="4816415" cy="3998950"/>
          </a:xfrm>
          <a:prstGeom prst="rect">
            <a:avLst/>
          </a:prstGeom>
        </p:spPr>
      </p:pic>
      <p:sp>
        <p:nvSpPr>
          <p:cNvPr id="6" name="TextBox 5">
            <a:extLst>
              <a:ext uri="{FF2B5EF4-FFF2-40B4-BE49-F238E27FC236}">
                <a16:creationId xmlns:a16="http://schemas.microsoft.com/office/drawing/2014/main" id="{EFE392A3-A110-4D22-877A-99414AA351FC}"/>
              </a:ext>
            </a:extLst>
          </p:cNvPr>
          <p:cNvSpPr txBox="1"/>
          <p:nvPr/>
        </p:nvSpPr>
        <p:spPr>
          <a:xfrm>
            <a:off x="3424146" y="282457"/>
            <a:ext cx="5343707" cy="400110"/>
          </a:xfrm>
          <a:prstGeom prst="rect">
            <a:avLst/>
          </a:prstGeom>
          <a:noFill/>
        </p:spPr>
        <p:txBody>
          <a:bodyPr wrap="none" rtlCol="0">
            <a:spAutoFit/>
          </a:bodyPr>
          <a:lstStyle/>
          <a:p>
            <a:r>
              <a:rPr lang="en-US" sz="2000" dirty="0"/>
              <a:t>Initial mass flow controller tests on Source B LEBT</a:t>
            </a:r>
          </a:p>
        </p:txBody>
      </p:sp>
      <p:sp>
        <p:nvSpPr>
          <p:cNvPr id="7" name="TextBox 6">
            <a:extLst>
              <a:ext uri="{FF2B5EF4-FFF2-40B4-BE49-F238E27FC236}">
                <a16:creationId xmlns:a16="http://schemas.microsoft.com/office/drawing/2014/main" id="{D514B9AF-4492-4761-BB64-638E9081107B}"/>
              </a:ext>
            </a:extLst>
          </p:cNvPr>
          <p:cNvSpPr txBox="1"/>
          <p:nvPr/>
        </p:nvSpPr>
        <p:spPr>
          <a:xfrm>
            <a:off x="1641513" y="6113679"/>
            <a:ext cx="8453917" cy="369332"/>
          </a:xfrm>
          <a:prstGeom prst="rect">
            <a:avLst/>
          </a:prstGeom>
          <a:noFill/>
        </p:spPr>
        <p:txBody>
          <a:bodyPr wrap="none" rtlCol="0">
            <a:spAutoFit/>
          </a:bodyPr>
          <a:lstStyle/>
          <a:p>
            <a:r>
              <a:rPr lang="en-US" dirty="0"/>
              <a:t>Using the mass flow controller allows discrete and predictable changes in LEBT pressure</a:t>
            </a:r>
          </a:p>
        </p:txBody>
      </p:sp>
    </p:spTree>
    <p:extLst>
      <p:ext uri="{BB962C8B-B14F-4D97-AF65-F5344CB8AC3E}">
        <p14:creationId xmlns:p14="http://schemas.microsoft.com/office/powerpoint/2010/main" val="2197372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51EAB6-1AEC-4913-9A7E-CEC16C7C2D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3651" y="1611823"/>
            <a:ext cx="6641195" cy="5087156"/>
          </a:xfrm>
          <a:prstGeom prst="rect">
            <a:avLst/>
          </a:prstGeom>
        </p:spPr>
      </p:pic>
      <p:sp>
        <p:nvSpPr>
          <p:cNvPr id="6" name="TextBox 5">
            <a:extLst>
              <a:ext uri="{FF2B5EF4-FFF2-40B4-BE49-F238E27FC236}">
                <a16:creationId xmlns:a16="http://schemas.microsoft.com/office/drawing/2014/main" id="{D79B9F0E-4992-4FE4-A34D-70E7F805CE30}"/>
              </a:ext>
            </a:extLst>
          </p:cNvPr>
          <p:cNvSpPr txBox="1"/>
          <p:nvPr/>
        </p:nvSpPr>
        <p:spPr>
          <a:xfrm>
            <a:off x="3288308" y="242370"/>
            <a:ext cx="5615383" cy="523220"/>
          </a:xfrm>
          <a:prstGeom prst="rect">
            <a:avLst/>
          </a:prstGeom>
          <a:noFill/>
        </p:spPr>
        <p:txBody>
          <a:bodyPr wrap="none" rtlCol="0">
            <a:spAutoFit/>
          </a:bodyPr>
          <a:lstStyle/>
          <a:p>
            <a:r>
              <a:rPr lang="en-US" sz="2800" dirty="0"/>
              <a:t>First study with source A (5/29/2019)</a:t>
            </a:r>
          </a:p>
        </p:txBody>
      </p:sp>
      <p:sp>
        <p:nvSpPr>
          <p:cNvPr id="7" name="TextBox 6">
            <a:extLst>
              <a:ext uri="{FF2B5EF4-FFF2-40B4-BE49-F238E27FC236}">
                <a16:creationId xmlns:a16="http://schemas.microsoft.com/office/drawing/2014/main" id="{213570E1-04A0-4D53-9A97-A63F9595C89E}"/>
              </a:ext>
            </a:extLst>
          </p:cNvPr>
          <p:cNvSpPr txBox="1"/>
          <p:nvPr/>
        </p:nvSpPr>
        <p:spPr>
          <a:xfrm>
            <a:off x="9044846" y="2944864"/>
            <a:ext cx="2963540" cy="2308324"/>
          </a:xfrm>
          <a:prstGeom prst="rect">
            <a:avLst/>
          </a:prstGeom>
          <a:noFill/>
        </p:spPr>
        <p:txBody>
          <a:bodyPr wrap="square" rtlCol="0">
            <a:spAutoFit/>
          </a:bodyPr>
          <a:lstStyle/>
          <a:p>
            <a:pPr marL="285750" indent="-285750">
              <a:buFont typeface="Arial" panose="020B0604020202020204" pitchFamily="34" charset="0"/>
              <a:buChar char="•"/>
            </a:pPr>
            <a:r>
              <a:rPr lang="en-US" dirty="0"/>
              <a:t>Stopped at 5.6 x 10</a:t>
            </a:r>
            <a:r>
              <a:rPr lang="en-US" baseline="30000" dirty="0"/>
              <a:t>-6</a:t>
            </a:r>
            <a:r>
              <a:rPr lang="en-US" dirty="0"/>
              <a:t> Torr because beam current into tank 1 was decreasing.</a:t>
            </a:r>
          </a:p>
          <a:p>
            <a:pPr marL="285750" indent="-285750">
              <a:buFont typeface="Arial" panose="020B0604020202020204" pitchFamily="34" charset="0"/>
              <a:buChar char="•"/>
            </a:pPr>
            <a:r>
              <a:rPr lang="en-US" dirty="0"/>
              <a:t>Did not tune the LEBT solenoids for these scans</a:t>
            </a:r>
          </a:p>
          <a:p>
            <a:pPr marL="285750" indent="-285750">
              <a:buFont typeface="Arial" panose="020B0604020202020204" pitchFamily="34" charset="0"/>
              <a:buChar char="•"/>
            </a:pPr>
            <a:r>
              <a:rPr lang="en-US" dirty="0"/>
              <a:t>I believe that H and V numbers are swapped</a:t>
            </a:r>
          </a:p>
        </p:txBody>
      </p:sp>
      <p:sp>
        <p:nvSpPr>
          <p:cNvPr id="8" name="Rectangle: Rounded Corners 7">
            <a:extLst>
              <a:ext uri="{FF2B5EF4-FFF2-40B4-BE49-F238E27FC236}">
                <a16:creationId xmlns:a16="http://schemas.microsoft.com/office/drawing/2014/main" id="{04CDC615-DEB8-409B-B464-C703F2B7FC86}"/>
              </a:ext>
            </a:extLst>
          </p:cNvPr>
          <p:cNvSpPr/>
          <p:nvPr/>
        </p:nvSpPr>
        <p:spPr>
          <a:xfrm>
            <a:off x="3877937" y="3238959"/>
            <a:ext cx="220337" cy="124490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82BAF82-7DB3-42F3-9B71-ACFAA65E7B7E}"/>
              </a:ext>
            </a:extLst>
          </p:cNvPr>
          <p:cNvSpPr txBox="1"/>
          <p:nvPr/>
        </p:nvSpPr>
        <p:spPr>
          <a:xfrm>
            <a:off x="4098274" y="2667865"/>
            <a:ext cx="860557" cy="276999"/>
          </a:xfrm>
          <a:prstGeom prst="rect">
            <a:avLst/>
          </a:prstGeom>
          <a:noFill/>
        </p:spPr>
        <p:txBody>
          <a:bodyPr wrap="none" rtlCol="0">
            <a:spAutoFit/>
          </a:bodyPr>
          <a:lstStyle/>
          <a:p>
            <a:r>
              <a:rPr lang="en-US" sz="1200" dirty="0"/>
              <a:t>No N</a:t>
            </a:r>
            <a:r>
              <a:rPr lang="en-US" sz="1200" baseline="-25000" dirty="0"/>
              <a:t>2</a:t>
            </a:r>
            <a:r>
              <a:rPr lang="en-US" sz="1200" dirty="0"/>
              <a:t> flow</a:t>
            </a:r>
          </a:p>
        </p:txBody>
      </p:sp>
      <p:cxnSp>
        <p:nvCxnSpPr>
          <p:cNvPr id="11" name="Straight Arrow Connector 10">
            <a:extLst>
              <a:ext uri="{FF2B5EF4-FFF2-40B4-BE49-F238E27FC236}">
                <a16:creationId xmlns:a16="http://schemas.microsoft.com/office/drawing/2014/main" id="{056CA513-408B-43AA-B40B-139472A4B53C}"/>
              </a:ext>
            </a:extLst>
          </p:cNvPr>
          <p:cNvCxnSpPr>
            <a:stCxn id="9" idx="2"/>
          </p:cNvCxnSpPr>
          <p:nvPr/>
        </p:nvCxnSpPr>
        <p:spPr>
          <a:xfrm flipH="1">
            <a:off x="4175393" y="2944864"/>
            <a:ext cx="353160" cy="2940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94880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1792</TotalTime>
  <Words>378</Words>
  <Application>Microsoft Office PowerPoint</Application>
  <PresentationFormat>Widescreen</PresentationFormat>
  <Paragraphs>38</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S. Bollinger x2529 08342N</dc:creator>
  <cp:lastModifiedBy>Daniel S. Bollinger x2529 08342N</cp:lastModifiedBy>
  <cp:revision>31</cp:revision>
  <dcterms:created xsi:type="dcterms:W3CDTF">2019-06-14T13:37:42Z</dcterms:created>
  <dcterms:modified xsi:type="dcterms:W3CDTF">2019-06-20T17:16:07Z</dcterms:modified>
</cp:coreProperties>
</file>