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443" r:id="rId2"/>
    <p:sldId id="481" r:id="rId3"/>
    <p:sldId id="502" r:id="rId4"/>
    <p:sldId id="501" r:id="rId5"/>
    <p:sldId id="488" r:id="rId6"/>
    <p:sldId id="470" r:id="rId7"/>
    <p:sldId id="490" r:id="rId8"/>
    <p:sldId id="500" r:id="rId9"/>
    <p:sldId id="493" r:id="rId10"/>
    <p:sldId id="489" r:id="rId11"/>
    <p:sldId id="483" r:id="rId12"/>
    <p:sldId id="484" r:id="rId13"/>
    <p:sldId id="495" r:id="rId14"/>
    <p:sldId id="497" r:id="rId15"/>
    <p:sldId id="482" r:id="rId16"/>
    <p:sldId id="498" r:id="rId17"/>
    <p:sldId id="499" r:id="rId18"/>
    <p:sldId id="457" r:id="rId19"/>
  </p:sldIdLst>
  <p:sldSz cx="9144000" cy="6858000" type="screen4x3"/>
  <p:notesSz cx="6858000"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1"/>
    <p:restoredTop sz="94663"/>
  </p:normalViewPr>
  <p:slideViewPr>
    <p:cSldViewPr>
      <p:cViewPr varScale="1">
        <p:scale>
          <a:sx n="117" d="100"/>
          <a:sy n="117" d="100"/>
        </p:scale>
        <p:origin x="28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024813-81E4-0F4F-B1AB-CC480317ACD8}"/>
              </a:ext>
            </a:extLst>
          </p:cNvPr>
          <p:cNvSpPr>
            <a:spLocks noGrp="1"/>
          </p:cNvSpPr>
          <p:nvPr>
            <p:ph type="hdr" sz="quarter"/>
          </p:nvPr>
        </p:nvSpPr>
        <p:spPr>
          <a:xfrm>
            <a:off x="0" y="0"/>
            <a:ext cx="2971800" cy="461963"/>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FB2385C7-0D20-D84C-BE1F-EB9C56ACB92E}"/>
              </a:ext>
            </a:extLst>
          </p:cNvPr>
          <p:cNvSpPr>
            <a:spLocks noGrp="1"/>
          </p:cNvSpPr>
          <p:nvPr>
            <p:ph type="dt" idx="1"/>
          </p:nvPr>
        </p:nvSpPr>
        <p:spPr>
          <a:xfrm>
            <a:off x="3884613" y="0"/>
            <a:ext cx="2971800" cy="46196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455CD64B-64CA-8A49-B5AD-F1F3EA2A5BE1}" type="datetimeFigureOut">
              <a:rPr lang="en-US" altLang="en-US"/>
              <a:pPr/>
              <a:t>8/6/19</a:t>
            </a:fld>
            <a:endParaRPr lang="en-US" altLang="en-US"/>
          </a:p>
        </p:txBody>
      </p:sp>
      <p:sp>
        <p:nvSpPr>
          <p:cNvPr id="4" name="Slide Image Placeholder 3">
            <a:extLst>
              <a:ext uri="{FF2B5EF4-FFF2-40B4-BE49-F238E27FC236}">
                <a16:creationId xmlns:a16="http://schemas.microsoft.com/office/drawing/2014/main" id="{86F9CD1B-1818-7640-8204-B699A2E900D1}"/>
              </a:ext>
            </a:extLst>
          </p:cNvPr>
          <p:cNvSpPr>
            <a:spLocks noGrp="1" noRot="1" noChangeAspect="1"/>
          </p:cNvSpPr>
          <p:nvPr>
            <p:ph type="sldImg" idx="2"/>
          </p:nvPr>
        </p:nvSpPr>
        <p:spPr>
          <a:xfrm>
            <a:off x="11191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561F8DD-8F37-304E-BA88-E677E3350376}"/>
              </a:ext>
            </a:extLst>
          </p:cNvPr>
          <p:cNvSpPr>
            <a:spLocks noGrp="1"/>
          </p:cNvSpPr>
          <p:nvPr>
            <p:ph type="body" sz="quarter" idx="3"/>
          </p:nvPr>
        </p:nvSpPr>
        <p:spPr>
          <a:xfrm>
            <a:off x="685800" y="4387850"/>
            <a:ext cx="5486400" cy="41560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40E14F3-0B36-9843-B457-0BE05BB8FF93}"/>
              </a:ext>
            </a:extLst>
          </p:cNvPr>
          <p:cNvSpPr>
            <a:spLocks noGrp="1"/>
          </p:cNvSpPr>
          <p:nvPr>
            <p:ph type="ftr" sz="quarter" idx="4"/>
          </p:nvPr>
        </p:nvSpPr>
        <p:spPr>
          <a:xfrm>
            <a:off x="0" y="8772525"/>
            <a:ext cx="2971800" cy="461963"/>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40F6A05-E518-594F-8C10-CD1DEB3CA4ED}"/>
              </a:ext>
            </a:extLst>
          </p:cNvPr>
          <p:cNvSpPr>
            <a:spLocks noGrp="1"/>
          </p:cNvSpPr>
          <p:nvPr>
            <p:ph type="sldNum" sz="quarter" idx="5"/>
          </p:nvPr>
        </p:nvSpPr>
        <p:spPr>
          <a:xfrm>
            <a:off x="3884613" y="8772525"/>
            <a:ext cx="2971800" cy="46196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9A44247A-6B26-8247-AB1F-8ECC36BFE22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a:bodyPr>
          <a:lstStyle>
            <a:lvl1pPr>
              <a:defRPr sz="3200">
                <a:latin typeface="Lucida Fax" pitchFamily="18"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533400"/>
          </a:xfrm>
        </p:spPr>
        <p:txBody>
          <a:bodyPr/>
          <a:lstStyle>
            <a:lvl1pPr marL="0" indent="0" algn="ctr">
              <a:buNone/>
              <a:defRPr>
                <a:solidFill>
                  <a:schemeClr val="tx1">
                    <a:tint val="75000"/>
                  </a:schemeClr>
                </a:solidFill>
                <a:latin typeface="Tiger Expert"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EA4FD25-9908-C146-B24F-39595A133EA9}"/>
              </a:ext>
            </a:extLst>
          </p:cNvPr>
          <p:cNvSpPr>
            <a:spLocks noGrp="1"/>
          </p:cNvSpPr>
          <p:nvPr>
            <p:ph type="dt" sz="half" idx="10"/>
          </p:nvPr>
        </p:nvSpPr>
        <p:spPr>
          <a:xfrm>
            <a:off x="457200" y="6324600"/>
            <a:ext cx="2133600" cy="365125"/>
          </a:xfrm>
        </p:spPr>
        <p:txBody>
          <a:bodyPr/>
          <a:lstStyle>
            <a:lvl1pPr>
              <a:defRPr/>
            </a:lvl1pPr>
          </a:lstStyle>
          <a:p>
            <a:fld id="{DA69F2E8-50A3-364F-9B80-3C3E629F6129}" type="datetime1">
              <a:rPr lang="en-US" altLang="en-US"/>
              <a:pPr/>
              <a:t>8/6/19</a:t>
            </a:fld>
            <a:endParaRPr lang="en-US" altLang="en-US"/>
          </a:p>
        </p:txBody>
      </p:sp>
      <p:sp>
        <p:nvSpPr>
          <p:cNvPr id="5" name="Footer Placeholder 4">
            <a:extLst>
              <a:ext uri="{FF2B5EF4-FFF2-40B4-BE49-F238E27FC236}">
                <a16:creationId xmlns:a16="http://schemas.microsoft.com/office/drawing/2014/main" id="{D9E830F1-6911-3347-8EB8-8C0A8F87D5F3}"/>
              </a:ext>
            </a:extLst>
          </p:cNvPr>
          <p:cNvSpPr>
            <a:spLocks noGrp="1"/>
          </p:cNvSpPr>
          <p:nvPr>
            <p:ph type="ftr" sz="quarter" idx="11"/>
          </p:nvPr>
        </p:nvSpPr>
        <p:spPr>
          <a:xfrm>
            <a:off x="1828800" y="5791200"/>
            <a:ext cx="5334000" cy="533400"/>
          </a:xfrm>
        </p:spPr>
        <p:txBody>
          <a:bodyPr/>
          <a:lstStyle>
            <a:lvl1pPr>
              <a:defRPr sz="2000">
                <a:latin typeface="Tiger Expert" charset="0"/>
              </a:defRPr>
            </a:lvl1pPr>
          </a:lstStyle>
          <a:p>
            <a:pPr>
              <a:defRPr/>
            </a:pPr>
            <a:endParaRPr lang="en-US"/>
          </a:p>
        </p:txBody>
      </p:sp>
      <p:sp>
        <p:nvSpPr>
          <p:cNvPr id="6" name="Slide Number Placeholder 5">
            <a:extLst>
              <a:ext uri="{FF2B5EF4-FFF2-40B4-BE49-F238E27FC236}">
                <a16:creationId xmlns:a16="http://schemas.microsoft.com/office/drawing/2014/main" id="{DE0BD993-F348-5441-9624-0F1E3B84A6BD}"/>
              </a:ext>
            </a:extLst>
          </p:cNvPr>
          <p:cNvSpPr>
            <a:spLocks noGrp="1"/>
          </p:cNvSpPr>
          <p:nvPr>
            <p:ph type="sldNum" sz="quarter" idx="12"/>
          </p:nvPr>
        </p:nvSpPr>
        <p:spPr/>
        <p:txBody>
          <a:bodyPr/>
          <a:lstStyle>
            <a:lvl1pPr>
              <a:defRPr/>
            </a:lvl1pPr>
          </a:lstStyle>
          <a:p>
            <a:fld id="{6E62A284-7629-5B4A-9770-606F7D4A6BCC}" type="slidenum">
              <a:rPr lang="en-US" altLang="en-US"/>
              <a:pPr/>
              <a:t>‹#›</a:t>
            </a:fld>
            <a:endParaRPr lang="en-US" altLang="en-US"/>
          </a:p>
        </p:txBody>
      </p:sp>
    </p:spTree>
    <p:extLst>
      <p:ext uri="{BB962C8B-B14F-4D97-AF65-F5344CB8AC3E}">
        <p14:creationId xmlns:p14="http://schemas.microsoft.com/office/powerpoint/2010/main" val="3142196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5B706-E0BA-2A4D-B272-A6774C4D960D}"/>
              </a:ext>
            </a:extLst>
          </p:cNvPr>
          <p:cNvSpPr>
            <a:spLocks noGrp="1"/>
          </p:cNvSpPr>
          <p:nvPr>
            <p:ph type="dt" sz="half" idx="10"/>
          </p:nvPr>
        </p:nvSpPr>
        <p:spPr/>
        <p:txBody>
          <a:bodyPr/>
          <a:lstStyle>
            <a:lvl1pPr>
              <a:defRPr/>
            </a:lvl1pPr>
          </a:lstStyle>
          <a:p>
            <a:fld id="{BFFF1FC8-B3FB-994A-9E93-3EC7F3E41C8E}" type="datetime1">
              <a:rPr lang="en-US" altLang="en-US"/>
              <a:pPr/>
              <a:t>8/6/19</a:t>
            </a:fld>
            <a:endParaRPr lang="en-US" altLang="en-US"/>
          </a:p>
        </p:txBody>
      </p:sp>
      <p:sp>
        <p:nvSpPr>
          <p:cNvPr id="5" name="Footer Placeholder 4">
            <a:extLst>
              <a:ext uri="{FF2B5EF4-FFF2-40B4-BE49-F238E27FC236}">
                <a16:creationId xmlns:a16="http://schemas.microsoft.com/office/drawing/2014/main" id="{E44CADC8-A993-8D42-ABBA-44D1A87E534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09ED991-C06B-DB40-A516-288E0E48B934}"/>
              </a:ext>
            </a:extLst>
          </p:cNvPr>
          <p:cNvSpPr>
            <a:spLocks noGrp="1"/>
          </p:cNvSpPr>
          <p:nvPr>
            <p:ph type="sldNum" sz="quarter" idx="12"/>
          </p:nvPr>
        </p:nvSpPr>
        <p:spPr/>
        <p:txBody>
          <a:bodyPr/>
          <a:lstStyle>
            <a:lvl1pPr>
              <a:defRPr/>
            </a:lvl1pPr>
          </a:lstStyle>
          <a:p>
            <a:fld id="{4AEFC9FC-6F03-884E-9D14-0888B4C6B521}" type="slidenum">
              <a:rPr lang="en-US" altLang="en-US"/>
              <a:pPr/>
              <a:t>‹#›</a:t>
            </a:fld>
            <a:endParaRPr lang="en-US" altLang="en-US"/>
          </a:p>
        </p:txBody>
      </p:sp>
    </p:spTree>
    <p:extLst>
      <p:ext uri="{BB962C8B-B14F-4D97-AF65-F5344CB8AC3E}">
        <p14:creationId xmlns:p14="http://schemas.microsoft.com/office/powerpoint/2010/main" val="135546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15566-5809-394E-A482-BD5AC34C2214}"/>
              </a:ext>
            </a:extLst>
          </p:cNvPr>
          <p:cNvSpPr>
            <a:spLocks noGrp="1"/>
          </p:cNvSpPr>
          <p:nvPr>
            <p:ph type="dt" sz="half" idx="10"/>
          </p:nvPr>
        </p:nvSpPr>
        <p:spPr/>
        <p:txBody>
          <a:bodyPr/>
          <a:lstStyle>
            <a:lvl1pPr>
              <a:defRPr/>
            </a:lvl1pPr>
          </a:lstStyle>
          <a:p>
            <a:fld id="{AC371BCB-6660-494F-8C01-FEC0E9A4FEB4}" type="datetime1">
              <a:rPr lang="en-US" altLang="en-US"/>
              <a:pPr/>
              <a:t>8/6/19</a:t>
            </a:fld>
            <a:endParaRPr lang="en-US" altLang="en-US"/>
          </a:p>
        </p:txBody>
      </p:sp>
      <p:sp>
        <p:nvSpPr>
          <p:cNvPr id="5" name="Footer Placeholder 4">
            <a:extLst>
              <a:ext uri="{FF2B5EF4-FFF2-40B4-BE49-F238E27FC236}">
                <a16:creationId xmlns:a16="http://schemas.microsoft.com/office/drawing/2014/main" id="{AD3B48ED-E1C4-FC41-BACC-39458E92D3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53FA697-FFB2-2C4F-8E99-5E84DCBA427E}"/>
              </a:ext>
            </a:extLst>
          </p:cNvPr>
          <p:cNvSpPr>
            <a:spLocks noGrp="1"/>
          </p:cNvSpPr>
          <p:nvPr>
            <p:ph type="sldNum" sz="quarter" idx="12"/>
          </p:nvPr>
        </p:nvSpPr>
        <p:spPr/>
        <p:txBody>
          <a:bodyPr/>
          <a:lstStyle>
            <a:lvl1pPr>
              <a:defRPr/>
            </a:lvl1pPr>
          </a:lstStyle>
          <a:p>
            <a:fld id="{6243CFD8-8D3B-AC40-8B3C-934C188039FE}" type="slidenum">
              <a:rPr lang="en-US" altLang="en-US"/>
              <a:pPr/>
              <a:t>‹#›</a:t>
            </a:fld>
            <a:endParaRPr lang="en-US" altLang="en-US"/>
          </a:p>
        </p:txBody>
      </p:sp>
    </p:spTree>
    <p:extLst>
      <p:ext uri="{BB962C8B-B14F-4D97-AF65-F5344CB8AC3E}">
        <p14:creationId xmlns:p14="http://schemas.microsoft.com/office/powerpoint/2010/main" val="192759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8D5394-C221-F841-84D2-00657FD970FD}"/>
              </a:ext>
            </a:extLst>
          </p:cNvPr>
          <p:cNvSpPr>
            <a:spLocks noGrp="1"/>
          </p:cNvSpPr>
          <p:nvPr>
            <p:ph type="dt" sz="half" idx="10"/>
          </p:nvPr>
        </p:nvSpPr>
        <p:spPr/>
        <p:txBody>
          <a:bodyPr/>
          <a:lstStyle>
            <a:lvl1pPr>
              <a:defRPr/>
            </a:lvl1pPr>
          </a:lstStyle>
          <a:p>
            <a:fld id="{B4F0C0F4-40A5-0F40-AACC-EBBE1F1F5CE2}" type="datetime1">
              <a:rPr lang="en-US" altLang="en-US"/>
              <a:pPr/>
              <a:t>8/6/19</a:t>
            </a:fld>
            <a:endParaRPr lang="en-US" altLang="en-US"/>
          </a:p>
        </p:txBody>
      </p:sp>
      <p:sp>
        <p:nvSpPr>
          <p:cNvPr id="5" name="Footer Placeholder 4">
            <a:extLst>
              <a:ext uri="{FF2B5EF4-FFF2-40B4-BE49-F238E27FC236}">
                <a16:creationId xmlns:a16="http://schemas.microsoft.com/office/drawing/2014/main" id="{3251313E-3B33-2C47-8F17-84206153AFF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BF3511-A8BE-C34C-A7AE-52E2A41B51A4}"/>
              </a:ext>
            </a:extLst>
          </p:cNvPr>
          <p:cNvSpPr>
            <a:spLocks noGrp="1"/>
          </p:cNvSpPr>
          <p:nvPr>
            <p:ph type="sldNum" sz="quarter" idx="12"/>
          </p:nvPr>
        </p:nvSpPr>
        <p:spPr/>
        <p:txBody>
          <a:bodyPr/>
          <a:lstStyle>
            <a:lvl1pPr>
              <a:defRPr/>
            </a:lvl1pPr>
          </a:lstStyle>
          <a:p>
            <a:fld id="{D0A94E74-002A-3647-9494-E339EC17AE1E}" type="slidenum">
              <a:rPr lang="en-US" altLang="en-US"/>
              <a:pPr/>
              <a:t>‹#›</a:t>
            </a:fld>
            <a:endParaRPr lang="en-US" altLang="en-US"/>
          </a:p>
        </p:txBody>
      </p:sp>
    </p:spTree>
    <p:extLst>
      <p:ext uri="{BB962C8B-B14F-4D97-AF65-F5344CB8AC3E}">
        <p14:creationId xmlns:p14="http://schemas.microsoft.com/office/powerpoint/2010/main" val="1387994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581548-85E6-7344-9A4E-7D8F1650F6AF}"/>
              </a:ext>
            </a:extLst>
          </p:cNvPr>
          <p:cNvSpPr>
            <a:spLocks noGrp="1"/>
          </p:cNvSpPr>
          <p:nvPr>
            <p:ph type="dt" sz="half" idx="10"/>
          </p:nvPr>
        </p:nvSpPr>
        <p:spPr/>
        <p:txBody>
          <a:bodyPr/>
          <a:lstStyle>
            <a:lvl1pPr>
              <a:defRPr/>
            </a:lvl1pPr>
          </a:lstStyle>
          <a:p>
            <a:fld id="{9E049B80-69D8-AB49-8B32-12CB8AB3FA75}" type="datetime1">
              <a:rPr lang="en-US" altLang="en-US"/>
              <a:pPr/>
              <a:t>8/6/19</a:t>
            </a:fld>
            <a:endParaRPr lang="en-US" altLang="en-US"/>
          </a:p>
        </p:txBody>
      </p:sp>
      <p:sp>
        <p:nvSpPr>
          <p:cNvPr id="5" name="Footer Placeholder 4">
            <a:extLst>
              <a:ext uri="{FF2B5EF4-FFF2-40B4-BE49-F238E27FC236}">
                <a16:creationId xmlns:a16="http://schemas.microsoft.com/office/drawing/2014/main" id="{D2265E1C-02BE-5643-85CA-AF6D8F5FB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C5303D-6C1B-3840-B63B-CB80A8A4DD80}"/>
              </a:ext>
            </a:extLst>
          </p:cNvPr>
          <p:cNvSpPr>
            <a:spLocks noGrp="1"/>
          </p:cNvSpPr>
          <p:nvPr>
            <p:ph type="sldNum" sz="quarter" idx="12"/>
          </p:nvPr>
        </p:nvSpPr>
        <p:spPr/>
        <p:txBody>
          <a:bodyPr/>
          <a:lstStyle>
            <a:lvl1pPr>
              <a:defRPr/>
            </a:lvl1pPr>
          </a:lstStyle>
          <a:p>
            <a:fld id="{7FC924F0-A532-7849-A80D-FAAACE7F76BC}" type="slidenum">
              <a:rPr lang="en-US" altLang="en-US"/>
              <a:pPr/>
              <a:t>‹#›</a:t>
            </a:fld>
            <a:endParaRPr lang="en-US" altLang="en-US"/>
          </a:p>
        </p:txBody>
      </p:sp>
    </p:spTree>
    <p:extLst>
      <p:ext uri="{BB962C8B-B14F-4D97-AF65-F5344CB8AC3E}">
        <p14:creationId xmlns:p14="http://schemas.microsoft.com/office/powerpoint/2010/main" val="21212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BA5CCE5-772A-7B40-959C-5EE72C112B48}"/>
              </a:ext>
            </a:extLst>
          </p:cNvPr>
          <p:cNvSpPr>
            <a:spLocks noGrp="1"/>
          </p:cNvSpPr>
          <p:nvPr>
            <p:ph type="dt" sz="half" idx="10"/>
          </p:nvPr>
        </p:nvSpPr>
        <p:spPr/>
        <p:txBody>
          <a:bodyPr/>
          <a:lstStyle>
            <a:lvl1pPr>
              <a:defRPr/>
            </a:lvl1pPr>
          </a:lstStyle>
          <a:p>
            <a:fld id="{91DEDF6C-3DCC-D647-9228-E5501EA343A4}" type="datetime1">
              <a:rPr lang="en-US" altLang="en-US"/>
              <a:pPr/>
              <a:t>8/6/19</a:t>
            </a:fld>
            <a:endParaRPr lang="en-US" altLang="en-US"/>
          </a:p>
        </p:txBody>
      </p:sp>
      <p:sp>
        <p:nvSpPr>
          <p:cNvPr id="6" name="Footer Placeholder 4">
            <a:extLst>
              <a:ext uri="{FF2B5EF4-FFF2-40B4-BE49-F238E27FC236}">
                <a16:creationId xmlns:a16="http://schemas.microsoft.com/office/drawing/2014/main" id="{6902872C-7561-E64A-A6BD-A1F0B04380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F46691-AC86-3445-9840-8586A34BFEEF}"/>
              </a:ext>
            </a:extLst>
          </p:cNvPr>
          <p:cNvSpPr>
            <a:spLocks noGrp="1"/>
          </p:cNvSpPr>
          <p:nvPr>
            <p:ph type="sldNum" sz="quarter" idx="12"/>
          </p:nvPr>
        </p:nvSpPr>
        <p:spPr/>
        <p:txBody>
          <a:bodyPr/>
          <a:lstStyle>
            <a:lvl1pPr>
              <a:defRPr/>
            </a:lvl1pPr>
          </a:lstStyle>
          <a:p>
            <a:fld id="{C456659B-D853-BC44-95CA-59D7B4DE7D5B}" type="slidenum">
              <a:rPr lang="en-US" altLang="en-US"/>
              <a:pPr/>
              <a:t>‹#›</a:t>
            </a:fld>
            <a:endParaRPr lang="en-US" altLang="en-US"/>
          </a:p>
        </p:txBody>
      </p:sp>
    </p:spTree>
    <p:extLst>
      <p:ext uri="{BB962C8B-B14F-4D97-AF65-F5344CB8AC3E}">
        <p14:creationId xmlns:p14="http://schemas.microsoft.com/office/powerpoint/2010/main" val="4235786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8480A0E-5941-7149-AEAC-1EBC783F1D0F}"/>
              </a:ext>
            </a:extLst>
          </p:cNvPr>
          <p:cNvSpPr>
            <a:spLocks noGrp="1"/>
          </p:cNvSpPr>
          <p:nvPr>
            <p:ph type="dt" sz="half" idx="10"/>
          </p:nvPr>
        </p:nvSpPr>
        <p:spPr/>
        <p:txBody>
          <a:bodyPr/>
          <a:lstStyle>
            <a:lvl1pPr>
              <a:defRPr/>
            </a:lvl1pPr>
          </a:lstStyle>
          <a:p>
            <a:fld id="{3BA92CCA-F010-F741-B698-334964D68BCB}" type="datetime1">
              <a:rPr lang="en-US" altLang="en-US"/>
              <a:pPr/>
              <a:t>8/6/19</a:t>
            </a:fld>
            <a:endParaRPr lang="en-US" altLang="en-US"/>
          </a:p>
        </p:txBody>
      </p:sp>
      <p:sp>
        <p:nvSpPr>
          <p:cNvPr id="8" name="Footer Placeholder 4">
            <a:extLst>
              <a:ext uri="{FF2B5EF4-FFF2-40B4-BE49-F238E27FC236}">
                <a16:creationId xmlns:a16="http://schemas.microsoft.com/office/drawing/2014/main" id="{808EE8B6-99DF-F84A-B14D-B8D536DEB4C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4DE33E4-5726-3041-B812-E69C6F8B9436}"/>
              </a:ext>
            </a:extLst>
          </p:cNvPr>
          <p:cNvSpPr>
            <a:spLocks noGrp="1"/>
          </p:cNvSpPr>
          <p:nvPr>
            <p:ph type="sldNum" sz="quarter" idx="12"/>
          </p:nvPr>
        </p:nvSpPr>
        <p:spPr/>
        <p:txBody>
          <a:bodyPr/>
          <a:lstStyle>
            <a:lvl1pPr>
              <a:defRPr/>
            </a:lvl1pPr>
          </a:lstStyle>
          <a:p>
            <a:fld id="{264E0872-55EE-B34A-A6EE-B6301A7585FA}" type="slidenum">
              <a:rPr lang="en-US" altLang="en-US"/>
              <a:pPr/>
              <a:t>‹#›</a:t>
            </a:fld>
            <a:endParaRPr lang="en-US" altLang="en-US"/>
          </a:p>
        </p:txBody>
      </p:sp>
    </p:spTree>
    <p:extLst>
      <p:ext uri="{BB962C8B-B14F-4D97-AF65-F5344CB8AC3E}">
        <p14:creationId xmlns:p14="http://schemas.microsoft.com/office/powerpoint/2010/main" val="2176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4D8904E-5518-204A-A1AF-A4D0C710271F}"/>
              </a:ext>
            </a:extLst>
          </p:cNvPr>
          <p:cNvSpPr>
            <a:spLocks noGrp="1"/>
          </p:cNvSpPr>
          <p:nvPr>
            <p:ph type="dt" sz="half" idx="10"/>
          </p:nvPr>
        </p:nvSpPr>
        <p:spPr/>
        <p:txBody>
          <a:bodyPr/>
          <a:lstStyle>
            <a:lvl1pPr>
              <a:defRPr/>
            </a:lvl1pPr>
          </a:lstStyle>
          <a:p>
            <a:fld id="{28C45A5D-3844-E04E-8946-6365841741F3}" type="datetime1">
              <a:rPr lang="en-US" altLang="en-US"/>
              <a:pPr/>
              <a:t>8/6/19</a:t>
            </a:fld>
            <a:endParaRPr lang="en-US" altLang="en-US"/>
          </a:p>
        </p:txBody>
      </p:sp>
      <p:sp>
        <p:nvSpPr>
          <p:cNvPr id="4" name="Footer Placeholder 4">
            <a:extLst>
              <a:ext uri="{FF2B5EF4-FFF2-40B4-BE49-F238E27FC236}">
                <a16:creationId xmlns:a16="http://schemas.microsoft.com/office/drawing/2014/main" id="{D4A7859B-D578-6547-97DC-3598E0FA485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881AAD8-0B91-EA40-BC76-04E1582D8F1D}"/>
              </a:ext>
            </a:extLst>
          </p:cNvPr>
          <p:cNvSpPr>
            <a:spLocks noGrp="1"/>
          </p:cNvSpPr>
          <p:nvPr>
            <p:ph type="sldNum" sz="quarter" idx="12"/>
          </p:nvPr>
        </p:nvSpPr>
        <p:spPr/>
        <p:txBody>
          <a:bodyPr/>
          <a:lstStyle>
            <a:lvl1pPr>
              <a:defRPr/>
            </a:lvl1pPr>
          </a:lstStyle>
          <a:p>
            <a:fld id="{2DE7EF54-A100-9848-A62B-DAA680CA91F1}" type="slidenum">
              <a:rPr lang="en-US" altLang="en-US"/>
              <a:pPr/>
              <a:t>‹#›</a:t>
            </a:fld>
            <a:endParaRPr lang="en-US" altLang="en-US"/>
          </a:p>
        </p:txBody>
      </p:sp>
    </p:spTree>
    <p:extLst>
      <p:ext uri="{BB962C8B-B14F-4D97-AF65-F5344CB8AC3E}">
        <p14:creationId xmlns:p14="http://schemas.microsoft.com/office/powerpoint/2010/main" val="307704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88264AC-73D3-7041-8725-A0980858C176}"/>
              </a:ext>
            </a:extLst>
          </p:cNvPr>
          <p:cNvSpPr>
            <a:spLocks noGrp="1"/>
          </p:cNvSpPr>
          <p:nvPr>
            <p:ph type="dt" sz="half" idx="10"/>
          </p:nvPr>
        </p:nvSpPr>
        <p:spPr/>
        <p:txBody>
          <a:bodyPr/>
          <a:lstStyle>
            <a:lvl1pPr>
              <a:defRPr/>
            </a:lvl1pPr>
          </a:lstStyle>
          <a:p>
            <a:fld id="{628351EA-5F47-5F47-9B5A-C5F1FEA00A40}" type="datetime1">
              <a:rPr lang="en-US" altLang="en-US"/>
              <a:pPr/>
              <a:t>8/6/19</a:t>
            </a:fld>
            <a:endParaRPr lang="en-US" altLang="en-US"/>
          </a:p>
        </p:txBody>
      </p:sp>
      <p:sp>
        <p:nvSpPr>
          <p:cNvPr id="3" name="Footer Placeholder 4">
            <a:extLst>
              <a:ext uri="{FF2B5EF4-FFF2-40B4-BE49-F238E27FC236}">
                <a16:creationId xmlns:a16="http://schemas.microsoft.com/office/drawing/2014/main" id="{C76B3FF7-9E32-7149-9360-723F9F42489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573B65-9B82-C343-BCBF-05000BC82BE1}"/>
              </a:ext>
            </a:extLst>
          </p:cNvPr>
          <p:cNvSpPr>
            <a:spLocks noGrp="1"/>
          </p:cNvSpPr>
          <p:nvPr>
            <p:ph type="sldNum" sz="quarter" idx="12"/>
          </p:nvPr>
        </p:nvSpPr>
        <p:spPr/>
        <p:txBody>
          <a:bodyPr/>
          <a:lstStyle>
            <a:lvl1pPr>
              <a:defRPr/>
            </a:lvl1pPr>
          </a:lstStyle>
          <a:p>
            <a:fld id="{73C54B60-7688-CF4D-84EB-AF4D910DCFAF}" type="slidenum">
              <a:rPr lang="en-US" altLang="en-US"/>
              <a:pPr/>
              <a:t>‹#›</a:t>
            </a:fld>
            <a:endParaRPr lang="en-US" altLang="en-US"/>
          </a:p>
        </p:txBody>
      </p:sp>
    </p:spTree>
    <p:extLst>
      <p:ext uri="{BB962C8B-B14F-4D97-AF65-F5344CB8AC3E}">
        <p14:creationId xmlns:p14="http://schemas.microsoft.com/office/powerpoint/2010/main" val="34075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42F7E0-12B6-5B4A-B48A-D7D87B543D00}"/>
              </a:ext>
            </a:extLst>
          </p:cNvPr>
          <p:cNvSpPr>
            <a:spLocks noGrp="1"/>
          </p:cNvSpPr>
          <p:nvPr>
            <p:ph type="dt" sz="half" idx="10"/>
          </p:nvPr>
        </p:nvSpPr>
        <p:spPr/>
        <p:txBody>
          <a:bodyPr/>
          <a:lstStyle>
            <a:lvl1pPr>
              <a:defRPr/>
            </a:lvl1pPr>
          </a:lstStyle>
          <a:p>
            <a:fld id="{3AFE76F7-0528-0B4E-919E-57B44468B179}" type="datetime1">
              <a:rPr lang="en-US" altLang="en-US"/>
              <a:pPr/>
              <a:t>8/6/19</a:t>
            </a:fld>
            <a:endParaRPr lang="en-US" altLang="en-US"/>
          </a:p>
        </p:txBody>
      </p:sp>
      <p:sp>
        <p:nvSpPr>
          <p:cNvPr id="6" name="Footer Placeholder 4">
            <a:extLst>
              <a:ext uri="{FF2B5EF4-FFF2-40B4-BE49-F238E27FC236}">
                <a16:creationId xmlns:a16="http://schemas.microsoft.com/office/drawing/2014/main" id="{418F5FB1-72BE-024A-9158-0AF8D9729FE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0027DD4-71FC-6C4D-B7AA-C08F9DA0185D}"/>
              </a:ext>
            </a:extLst>
          </p:cNvPr>
          <p:cNvSpPr>
            <a:spLocks noGrp="1"/>
          </p:cNvSpPr>
          <p:nvPr>
            <p:ph type="sldNum" sz="quarter" idx="12"/>
          </p:nvPr>
        </p:nvSpPr>
        <p:spPr/>
        <p:txBody>
          <a:bodyPr/>
          <a:lstStyle>
            <a:lvl1pPr>
              <a:defRPr/>
            </a:lvl1pPr>
          </a:lstStyle>
          <a:p>
            <a:fld id="{2CE786A2-C2A1-1E45-8EC9-3DBC313370B6}" type="slidenum">
              <a:rPr lang="en-US" altLang="en-US"/>
              <a:pPr/>
              <a:t>‹#›</a:t>
            </a:fld>
            <a:endParaRPr lang="en-US" altLang="en-US"/>
          </a:p>
        </p:txBody>
      </p:sp>
    </p:spTree>
    <p:extLst>
      <p:ext uri="{BB962C8B-B14F-4D97-AF65-F5344CB8AC3E}">
        <p14:creationId xmlns:p14="http://schemas.microsoft.com/office/powerpoint/2010/main" val="395992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39ED0B-E8ED-9442-86C1-BA3776FD22E8}"/>
              </a:ext>
            </a:extLst>
          </p:cNvPr>
          <p:cNvSpPr>
            <a:spLocks noGrp="1"/>
          </p:cNvSpPr>
          <p:nvPr>
            <p:ph type="dt" sz="half" idx="10"/>
          </p:nvPr>
        </p:nvSpPr>
        <p:spPr/>
        <p:txBody>
          <a:bodyPr/>
          <a:lstStyle>
            <a:lvl1pPr>
              <a:defRPr/>
            </a:lvl1pPr>
          </a:lstStyle>
          <a:p>
            <a:fld id="{AD4F5187-4937-E04F-B233-8932913AB1A5}" type="datetime1">
              <a:rPr lang="en-US" altLang="en-US"/>
              <a:pPr/>
              <a:t>8/6/19</a:t>
            </a:fld>
            <a:endParaRPr lang="en-US" altLang="en-US"/>
          </a:p>
        </p:txBody>
      </p:sp>
      <p:sp>
        <p:nvSpPr>
          <p:cNvPr id="6" name="Footer Placeholder 4">
            <a:extLst>
              <a:ext uri="{FF2B5EF4-FFF2-40B4-BE49-F238E27FC236}">
                <a16:creationId xmlns:a16="http://schemas.microsoft.com/office/drawing/2014/main" id="{3AC9EE3E-F2BA-724D-AD87-31B21A4C74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946194-42D8-DE44-86DE-EC6EE16CE8D9}"/>
              </a:ext>
            </a:extLst>
          </p:cNvPr>
          <p:cNvSpPr>
            <a:spLocks noGrp="1"/>
          </p:cNvSpPr>
          <p:nvPr>
            <p:ph type="sldNum" sz="quarter" idx="12"/>
          </p:nvPr>
        </p:nvSpPr>
        <p:spPr/>
        <p:txBody>
          <a:bodyPr/>
          <a:lstStyle>
            <a:lvl1pPr>
              <a:defRPr/>
            </a:lvl1pPr>
          </a:lstStyle>
          <a:p>
            <a:fld id="{54989764-53BC-2C45-AE6A-B5B62989F298}" type="slidenum">
              <a:rPr lang="en-US" altLang="en-US"/>
              <a:pPr/>
              <a:t>‹#›</a:t>
            </a:fld>
            <a:endParaRPr lang="en-US" altLang="en-US"/>
          </a:p>
        </p:txBody>
      </p:sp>
    </p:spTree>
    <p:extLst>
      <p:ext uri="{BB962C8B-B14F-4D97-AF65-F5344CB8AC3E}">
        <p14:creationId xmlns:p14="http://schemas.microsoft.com/office/powerpoint/2010/main" val="270197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E25EB0-1CAF-924A-AE9C-EA5CBA43158F}"/>
              </a:ext>
            </a:extLst>
          </p:cNvPr>
          <p:cNvSpPr>
            <a:spLocks noGrp="1"/>
          </p:cNvSpPr>
          <p:nvPr>
            <p:ph type="title"/>
          </p:nvPr>
        </p:nvSpPr>
        <p:spPr bwMode="auto">
          <a:xfrm>
            <a:off x="457200" y="152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27D2DFF-5CF9-9242-9656-8D067A3619A9}"/>
              </a:ext>
            </a:extLst>
          </p:cNvPr>
          <p:cNvSpPr>
            <a:spLocks noGrp="1"/>
          </p:cNvSpPr>
          <p:nvPr>
            <p:ph type="body" idx="1"/>
          </p:nvPr>
        </p:nvSpPr>
        <p:spPr bwMode="auto">
          <a:xfrm>
            <a:off x="457200" y="990600"/>
            <a:ext cx="8229600"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40DF246-B3A8-FA4F-BC75-A5E1D68453F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latin typeface="Calibri" panose="020F0502020204030204" pitchFamily="34" charset="0"/>
              </a:defRPr>
            </a:lvl1pPr>
          </a:lstStyle>
          <a:p>
            <a:fld id="{96A01318-CDA1-D746-81A6-DB92828D3885}" type="datetime1">
              <a:rPr lang="en-US" altLang="en-US"/>
              <a:pPr/>
              <a:t>8/6/19</a:t>
            </a:fld>
            <a:endParaRPr lang="en-US" altLang="en-US"/>
          </a:p>
        </p:txBody>
      </p:sp>
      <p:sp>
        <p:nvSpPr>
          <p:cNvPr id="5" name="Footer Placeholder 4">
            <a:extLst>
              <a:ext uri="{FF2B5EF4-FFF2-40B4-BE49-F238E27FC236}">
                <a16:creationId xmlns:a16="http://schemas.microsoft.com/office/drawing/2014/main" id="{AE6DC5B1-7B92-744D-8E3A-5F48DE2D7D2D}"/>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FFFFFF"/>
                </a:solidFill>
                <a:latin typeface="Calibri" charset="0"/>
                <a:ea typeface="ＭＳ Ｐゴシック"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44239D7-05A6-B34C-93AC-805A721B7F5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6ACC0966-C58B-F942-B82C-D3CA4F38CE9D}"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600"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hf hdr="0" ftr="0" dt="0"/>
  <p:txStyles>
    <p:titleStyle>
      <a:lvl1pPr algn="ctr" rtl="0" eaLnBrk="0" fontAlgn="base" hangingPunct="0">
        <a:spcBef>
          <a:spcPct val="0"/>
        </a:spcBef>
        <a:spcAft>
          <a:spcPct val="0"/>
        </a:spcAft>
        <a:defRPr sz="2400" kern="1200">
          <a:solidFill>
            <a:schemeClr val="tx1"/>
          </a:solidFill>
          <a:latin typeface="Mathematica7Mono" pitchFamily="2" charset="2"/>
          <a:ea typeface="ＭＳ Ｐゴシック" charset="0"/>
          <a:cs typeface="ＭＳ Ｐゴシック" charset="0"/>
        </a:defRPr>
      </a:lvl1pPr>
      <a:lvl2pPr algn="ctr" rtl="0" eaLnBrk="0" fontAlgn="base" hangingPunct="0">
        <a:spcBef>
          <a:spcPct val="0"/>
        </a:spcBef>
        <a:spcAft>
          <a:spcPct val="0"/>
        </a:spcAft>
        <a:defRPr sz="2400">
          <a:solidFill>
            <a:schemeClr val="tx1"/>
          </a:solidFill>
          <a:latin typeface="Mathematica7Mono" pitchFamily="2" charset="0"/>
          <a:ea typeface="ＭＳ Ｐゴシック" charset="0"/>
          <a:cs typeface="ＭＳ Ｐゴシック" charset="0"/>
        </a:defRPr>
      </a:lvl2pPr>
      <a:lvl3pPr algn="ctr" rtl="0" eaLnBrk="0" fontAlgn="base" hangingPunct="0">
        <a:spcBef>
          <a:spcPct val="0"/>
        </a:spcBef>
        <a:spcAft>
          <a:spcPct val="0"/>
        </a:spcAft>
        <a:defRPr sz="2400">
          <a:solidFill>
            <a:schemeClr val="tx1"/>
          </a:solidFill>
          <a:latin typeface="Mathematica7Mono" pitchFamily="2" charset="0"/>
          <a:ea typeface="ＭＳ Ｐゴシック" charset="0"/>
          <a:cs typeface="ＭＳ Ｐゴシック" charset="0"/>
        </a:defRPr>
      </a:lvl3pPr>
      <a:lvl4pPr algn="ctr" rtl="0" eaLnBrk="0" fontAlgn="base" hangingPunct="0">
        <a:spcBef>
          <a:spcPct val="0"/>
        </a:spcBef>
        <a:spcAft>
          <a:spcPct val="0"/>
        </a:spcAft>
        <a:defRPr sz="2400">
          <a:solidFill>
            <a:schemeClr val="tx1"/>
          </a:solidFill>
          <a:latin typeface="Mathematica7Mono" pitchFamily="2" charset="0"/>
          <a:ea typeface="ＭＳ Ｐゴシック" charset="0"/>
          <a:cs typeface="ＭＳ Ｐゴシック" charset="0"/>
        </a:defRPr>
      </a:lvl4pPr>
      <a:lvl5pPr algn="ctr" rtl="0" eaLnBrk="0" fontAlgn="base" hangingPunct="0">
        <a:spcBef>
          <a:spcPct val="0"/>
        </a:spcBef>
        <a:spcAft>
          <a:spcPct val="0"/>
        </a:spcAft>
        <a:defRPr sz="2400">
          <a:solidFill>
            <a:schemeClr val="tx1"/>
          </a:solidFill>
          <a:latin typeface="Mathematica7Mono" pitchFamily="2" charset="0"/>
          <a:ea typeface="ＭＳ Ｐゴシック" charset="0"/>
          <a:cs typeface="ＭＳ Ｐゴシック" charset="0"/>
        </a:defRPr>
      </a:lvl5pPr>
      <a:lvl6pPr marL="457200" algn="ctr" rtl="0" fontAlgn="base">
        <a:spcBef>
          <a:spcPct val="0"/>
        </a:spcBef>
        <a:spcAft>
          <a:spcPct val="0"/>
        </a:spcAft>
        <a:defRPr sz="2400">
          <a:solidFill>
            <a:schemeClr val="tx1"/>
          </a:solidFill>
          <a:latin typeface="Mathematica7Mono" pitchFamily="2" charset="0"/>
        </a:defRPr>
      </a:lvl6pPr>
      <a:lvl7pPr marL="914400" algn="ctr" rtl="0" fontAlgn="base">
        <a:spcBef>
          <a:spcPct val="0"/>
        </a:spcBef>
        <a:spcAft>
          <a:spcPct val="0"/>
        </a:spcAft>
        <a:defRPr sz="2400">
          <a:solidFill>
            <a:schemeClr val="tx1"/>
          </a:solidFill>
          <a:latin typeface="Mathematica7Mono" pitchFamily="2" charset="0"/>
        </a:defRPr>
      </a:lvl7pPr>
      <a:lvl8pPr marL="1371600" algn="ctr" rtl="0" fontAlgn="base">
        <a:spcBef>
          <a:spcPct val="0"/>
        </a:spcBef>
        <a:spcAft>
          <a:spcPct val="0"/>
        </a:spcAft>
        <a:defRPr sz="2400">
          <a:solidFill>
            <a:schemeClr val="tx1"/>
          </a:solidFill>
          <a:latin typeface="Mathematica7Mono" pitchFamily="2" charset="0"/>
        </a:defRPr>
      </a:lvl8pPr>
      <a:lvl9pPr marL="1828800" algn="ctr" rtl="0" fontAlgn="base">
        <a:spcBef>
          <a:spcPct val="0"/>
        </a:spcBef>
        <a:spcAft>
          <a:spcPct val="0"/>
        </a:spcAft>
        <a:defRPr sz="2400">
          <a:solidFill>
            <a:schemeClr val="tx1"/>
          </a:solidFill>
          <a:latin typeface="Mathematica7Mono" pitchFamily="2"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FFFF00"/>
          </a:solidFill>
          <a:latin typeface="+mn-lt"/>
          <a:ea typeface="Arial" charset="0"/>
          <a:cs typeface="Arial"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92D050"/>
          </a:solidFill>
          <a:latin typeface="Courier New" pitchFamily="49" charset="0"/>
          <a:ea typeface="ＭＳ Ｐゴシック" charset="0"/>
          <a:cs typeface="Courier New" pitchFamily="49"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00B0F0"/>
          </a:solidFill>
          <a:latin typeface="+mn-lt"/>
          <a:ea typeface="Courier New" charset="0"/>
          <a:cs typeface="Courier New" pitchFamily="49"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C6D9F1"/>
          </a:solidFill>
          <a:latin typeface="+mn-lt"/>
          <a:ea typeface="Courier New" charset="0"/>
          <a:cs typeface="Courier New" pitchFamily="49"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7ABA0997-F77F-B84F-AE29-0E3E468A3783}"/>
              </a:ext>
            </a:extLst>
          </p:cNvPr>
          <p:cNvSpPr>
            <a:spLocks noGrp="1"/>
          </p:cNvSpPr>
          <p:nvPr>
            <p:ph type="title"/>
          </p:nvPr>
        </p:nvSpPr>
        <p:spPr>
          <a:xfrm>
            <a:off x="381000" y="609600"/>
            <a:ext cx="8229600" cy="2209800"/>
          </a:xfrm>
        </p:spPr>
        <p:txBody>
          <a:bodyPr/>
          <a:lstStyle/>
          <a:p>
            <a:r>
              <a:rPr lang="en-US" altLang="en-US" sz="3200" dirty="0">
                <a:solidFill>
                  <a:srgbClr val="FFFF00"/>
                </a:solidFill>
                <a:latin typeface="Baskerville" panose="02020502070401020303" pitchFamily="18" charset="0"/>
                <a:ea typeface="ＭＳ Ｐゴシック" panose="020B0600070205080204" pitchFamily="34" charset="-128"/>
              </a:rPr>
              <a:t>Instability Booster Studies July 1</a:t>
            </a:r>
            <a:r>
              <a:rPr lang="en-US" altLang="en-US" sz="3200" baseline="30000" dirty="0">
                <a:solidFill>
                  <a:srgbClr val="FFFF00"/>
                </a:solidFill>
                <a:latin typeface="Baskerville" panose="02020502070401020303" pitchFamily="18" charset="0"/>
                <a:ea typeface="ＭＳ Ｐゴシック" panose="020B0600070205080204" pitchFamily="34" charset="-128"/>
              </a:rPr>
              <a:t>st</a:t>
            </a:r>
            <a:r>
              <a:rPr lang="en-US" altLang="en-US" sz="3200" dirty="0">
                <a:solidFill>
                  <a:srgbClr val="FFFF00"/>
                </a:solidFill>
                <a:latin typeface="Baskerville" panose="02020502070401020303" pitchFamily="18" charset="0"/>
                <a:ea typeface="ＭＳ Ｐゴシック" panose="020B0600070205080204" pitchFamily="34" charset="-128"/>
              </a:rPr>
              <a:t>, 2019</a:t>
            </a:r>
          </a:p>
        </p:txBody>
      </p:sp>
      <p:sp>
        <p:nvSpPr>
          <p:cNvPr id="20482" name="Slide Number Placeholder 3">
            <a:extLst>
              <a:ext uri="{FF2B5EF4-FFF2-40B4-BE49-F238E27FC236}">
                <a16:creationId xmlns:a16="http://schemas.microsoft.com/office/drawing/2014/main" id="{BDA4730A-34A5-8C49-9DF7-51ADD3DAFC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2D3769A-D008-794A-BF79-DAA93199FC5A}" type="slidenum">
              <a:rPr lang="en-US" altLang="en-US" sz="1200">
                <a:solidFill>
                  <a:srgbClr val="FFFFFF"/>
                </a:solidFill>
                <a:latin typeface="Calibri" panose="020F0502020204030204" pitchFamily="34" charset="0"/>
                <a:cs typeface="Arial" panose="020B0604020202020204" pitchFamily="34" charset="0"/>
              </a:rPr>
              <a:pPr/>
              <a:t>1</a:t>
            </a:fld>
            <a:endParaRPr lang="en-US" altLang="en-US" sz="1200">
              <a:solidFill>
                <a:srgbClr val="FFFFFF"/>
              </a:solidFill>
              <a:latin typeface="Calibri" panose="020F0502020204030204" pitchFamily="34" charset="0"/>
              <a:cs typeface="Arial" panose="020B0604020202020204" pitchFamily="34" charset="0"/>
            </a:endParaRPr>
          </a:p>
        </p:txBody>
      </p:sp>
      <p:sp>
        <p:nvSpPr>
          <p:cNvPr id="20483" name="Rectangle 5">
            <a:extLst>
              <a:ext uri="{FF2B5EF4-FFF2-40B4-BE49-F238E27FC236}">
                <a16:creationId xmlns:a16="http://schemas.microsoft.com/office/drawing/2014/main" id="{A5F94893-FBAD-FE4E-B437-D9D72D8AFE8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84" name="Rectangle 5">
            <a:extLst>
              <a:ext uri="{FF2B5EF4-FFF2-40B4-BE49-F238E27FC236}">
                <a16:creationId xmlns:a16="http://schemas.microsoft.com/office/drawing/2014/main" id="{69C3559A-A4AD-3542-B89F-BCE320D318E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85" name="Rectangle 7">
            <a:extLst>
              <a:ext uri="{FF2B5EF4-FFF2-40B4-BE49-F238E27FC236}">
                <a16:creationId xmlns:a16="http://schemas.microsoft.com/office/drawing/2014/main" id="{D7E9F62D-BB5F-AE40-8587-3429C359EA8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86" name="Rectangle 9">
            <a:extLst>
              <a:ext uri="{FF2B5EF4-FFF2-40B4-BE49-F238E27FC236}">
                <a16:creationId xmlns:a16="http://schemas.microsoft.com/office/drawing/2014/main" id="{3D29D822-2BA8-7648-840F-6E7538A959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87" name="Rectangle 24">
            <a:extLst>
              <a:ext uri="{FF2B5EF4-FFF2-40B4-BE49-F238E27FC236}">
                <a16:creationId xmlns:a16="http://schemas.microsoft.com/office/drawing/2014/main" id="{F9D783CB-DF1D-014C-9CF3-B1FC27AA393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88" name="Rectangle 26">
            <a:extLst>
              <a:ext uri="{FF2B5EF4-FFF2-40B4-BE49-F238E27FC236}">
                <a16:creationId xmlns:a16="http://schemas.microsoft.com/office/drawing/2014/main" id="{5C3F23AE-84CF-994D-8A3B-6D5497F50C6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89" name="Rectangle 8">
            <a:extLst>
              <a:ext uri="{FF2B5EF4-FFF2-40B4-BE49-F238E27FC236}">
                <a16:creationId xmlns:a16="http://schemas.microsoft.com/office/drawing/2014/main" id="{CEE58EA5-E94B-7F47-8F63-A08C0253CFB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90" name="Rectangle 10">
            <a:extLst>
              <a:ext uri="{FF2B5EF4-FFF2-40B4-BE49-F238E27FC236}">
                <a16:creationId xmlns:a16="http://schemas.microsoft.com/office/drawing/2014/main" id="{B7287CEB-77F7-4847-A4FA-FA8D2CBDC53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91" name="Rectangle 12">
            <a:extLst>
              <a:ext uri="{FF2B5EF4-FFF2-40B4-BE49-F238E27FC236}">
                <a16:creationId xmlns:a16="http://schemas.microsoft.com/office/drawing/2014/main" id="{C3CA8A4A-0300-464B-9650-7BA381F46F8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0492" name="Rectangle 21">
            <a:extLst>
              <a:ext uri="{FF2B5EF4-FFF2-40B4-BE49-F238E27FC236}">
                <a16:creationId xmlns:a16="http://schemas.microsoft.com/office/drawing/2014/main" id="{44795FB1-7DCB-1E4A-9F08-273CEE362E7F}"/>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20493" name="TextBox 1">
            <a:extLst>
              <a:ext uri="{FF2B5EF4-FFF2-40B4-BE49-F238E27FC236}">
                <a16:creationId xmlns:a16="http://schemas.microsoft.com/office/drawing/2014/main" id="{83E4694D-DF39-6A47-810C-77079E6B07A6}"/>
              </a:ext>
            </a:extLst>
          </p:cNvPr>
          <p:cNvSpPr txBox="1">
            <a:spLocks noChangeArrowheads="1"/>
          </p:cNvSpPr>
          <p:nvPr/>
        </p:nvSpPr>
        <p:spPr bwMode="auto">
          <a:xfrm>
            <a:off x="3249272" y="6403906"/>
            <a:ext cx="2749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t>Fermilab, August 7, 2019</a:t>
            </a:r>
          </a:p>
        </p:txBody>
      </p:sp>
      <p:sp>
        <p:nvSpPr>
          <p:cNvPr id="20494" name="TextBox 1">
            <a:extLst>
              <a:ext uri="{FF2B5EF4-FFF2-40B4-BE49-F238E27FC236}">
                <a16:creationId xmlns:a16="http://schemas.microsoft.com/office/drawing/2014/main" id="{23CD847B-D0E9-BC4B-9DC1-3F60D682B5B9}"/>
              </a:ext>
            </a:extLst>
          </p:cNvPr>
          <p:cNvSpPr txBox="1">
            <a:spLocks noChangeArrowheads="1"/>
          </p:cNvSpPr>
          <p:nvPr/>
        </p:nvSpPr>
        <p:spPr bwMode="auto">
          <a:xfrm>
            <a:off x="2235244" y="3124200"/>
            <a:ext cx="4390946" cy="8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algn="ctr">
              <a:lnSpc>
                <a:spcPct val="150000"/>
              </a:lnSpc>
              <a:buAutoNum type="alphaUcPeriod"/>
            </a:pPr>
            <a:r>
              <a:rPr lang="en-US" altLang="en-US" sz="1800" dirty="0">
                <a:solidFill>
                  <a:srgbClr val="35F52B"/>
                </a:solidFill>
                <a:latin typeface="Ayuthaya" pitchFamily="2" charset="-34"/>
              </a:rPr>
              <a:t>Burov, J. Eldred, V. Lebedev</a:t>
            </a:r>
            <a:endParaRPr lang="en-US" altLang="en-US" sz="1800" dirty="0">
              <a:latin typeface="Ayuthaya" pitchFamily="2" charset="-34"/>
            </a:endParaRPr>
          </a:p>
          <a:p>
            <a:pPr algn="ctr">
              <a:lnSpc>
                <a:spcPct val="150000"/>
              </a:lnSpc>
            </a:pPr>
            <a:r>
              <a:rPr lang="en-US" altLang="en-US" sz="1800" dirty="0">
                <a:latin typeface="Ayuthaya" pitchFamily="2" charset="-34"/>
              </a:rPr>
              <a:t>Fermilab</a:t>
            </a:r>
          </a:p>
        </p:txBody>
      </p:sp>
      <p:sp>
        <p:nvSpPr>
          <p:cNvPr id="20495" name="TextBox 1">
            <a:extLst>
              <a:ext uri="{FF2B5EF4-FFF2-40B4-BE49-F238E27FC236}">
                <a16:creationId xmlns:a16="http://schemas.microsoft.com/office/drawing/2014/main" id="{5EA4DFD3-9C7E-CD4B-AD4E-FE1C5D009F1A}"/>
              </a:ext>
            </a:extLst>
          </p:cNvPr>
          <p:cNvSpPr txBox="1">
            <a:spLocks noChangeArrowheads="1"/>
          </p:cNvSpPr>
          <p:nvPr/>
        </p:nvSpPr>
        <p:spPr bwMode="auto">
          <a:xfrm>
            <a:off x="1856935" y="5410200"/>
            <a:ext cx="51475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solidFill>
                  <a:srgbClr val="FFC000"/>
                </a:solidFill>
                <a:latin typeface="Ayuthaya" pitchFamily="2" charset="-34"/>
                <a:ea typeface="Ayuthaya" pitchFamily="2" charset="-34"/>
                <a:cs typeface="Ayuthaya" pitchFamily="2" charset="-34"/>
              </a:rPr>
              <a:t>Many thanks to all the participants!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Intra-Bunch Details, vert, same intensity</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4" name="TextBox 3">
            <a:extLst>
              <a:ext uri="{FF2B5EF4-FFF2-40B4-BE49-F238E27FC236}">
                <a16:creationId xmlns:a16="http://schemas.microsoft.com/office/drawing/2014/main" id="{907AC3F9-6648-784C-BD95-406ABEE3D43C}"/>
              </a:ext>
            </a:extLst>
          </p:cNvPr>
          <p:cNvSpPr txBox="1"/>
          <p:nvPr/>
        </p:nvSpPr>
        <p:spPr>
          <a:xfrm>
            <a:off x="3853542" y="790058"/>
            <a:ext cx="4474029" cy="1200329"/>
          </a:xfrm>
          <a:prstGeom prst="rect">
            <a:avLst/>
          </a:prstGeom>
          <a:noFill/>
        </p:spPr>
        <p:txBody>
          <a:bodyPr wrap="square" rtlCol="0">
            <a:spAutoFit/>
          </a:bodyPr>
          <a:lstStyle/>
          <a:p>
            <a:r>
              <a:rPr lang="en-US" dirty="0"/>
              <a:t>Line density (blue) and </a:t>
            </a:r>
          </a:p>
          <a:p>
            <a:r>
              <a:rPr lang="en-US" dirty="0"/>
              <a:t>overlapped offset abs. value (orange),  </a:t>
            </a:r>
          </a:p>
          <a:p>
            <a:r>
              <a:rPr lang="en-US" dirty="0"/>
              <a:t>8 next turns after the beam loss began, </a:t>
            </a:r>
          </a:p>
          <a:p>
            <a:r>
              <a:rPr lang="en-US" dirty="0"/>
              <a:t>bunch #36.</a:t>
            </a:r>
          </a:p>
        </p:txBody>
      </p:sp>
      <p:sp>
        <p:nvSpPr>
          <p:cNvPr id="6" name="TextBox 5">
            <a:extLst>
              <a:ext uri="{FF2B5EF4-FFF2-40B4-BE49-F238E27FC236}">
                <a16:creationId xmlns:a16="http://schemas.microsoft.com/office/drawing/2014/main" id="{11912B17-B1DF-E845-8564-DB663407D9C3}"/>
              </a:ext>
            </a:extLst>
          </p:cNvPr>
          <p:cNvSpPr txBox="1"/>
          <p:nvPr/>
        </p:nvSpPr>
        <p:spPr>
          <a:xfrm>
            <a:off x="4191000" y="5486400"/>
            <a:ext cx="3124200" cy="923330"/>
          </a:xfrm>
          <a:prstGeom prst="rect">
            <a:avLst/>
          </a:prstGeom>
          <a:noFill/>
        </p:spPr>
        <p:txBody>
          <a:bodyPr wrap="square" rtlCol="0">
            <a:spAutoFit/>
          </a:bodyPr>
          <a:lstStyle/>
          <a:p>
            <a:r>
              <a:rPr lang="en-US" dirty="0"/>
              <a:t>Same bunch, just before and some turns after </a:t>
            </a:r>
          </a:p>
          <a:p>
            <a:r>
              <a:rPr lang="en-US" dirty="0"/>
              <a:t>the beam loss began.  </a:t>
            </a:r>
          </a:p>
        </p:txBody>
      </p:sp>
      <p:sp>
        <p:nvSpPr>
          <p:cNvPr id="13" name="TextBox 12">
            <a:extLst>
              <a:ext uri="{FF2B5EF4-FFF2-40B4-BE49-F238E27FC236}">
                <a16:creationId xmlns:a16="http://schemas.microsoft.com/office/drawing/2014/main" id="{33488D95-570E-E741-9D78-CFA40D666426}"/>
              </a:ext>
            </a:extLst>
          </p:cNvPr>
          <p:cNvSpPr txBox="1"/>
          <p:nvPr/>
        </p:nvSpPr>
        <p:spPr>
          <a:xfrm>
            <a:off x="4002799" y="3429000"/>
            <a:ext cx="2005677" cy="369332"/>
          </a:xfrm>
          <a:prstGeom prst="rect">
            <a:avLst/>
          </a:prstGeom>
          <a:noFill/>
        </p:spPr>
        <p:txBody>
          <a:bodyPr wrap="none" rtlCol="0">
            <a:spAutoFit/>
          </a:bodyPr>
          <a:lstStyle/>
          <a:p>
            <a:r>
              <a:rPr lang="en-US" dirty="0"/>
              <a:t>8 more turns after</a:t>
            </a:r>
          </a:p>
        </p:txBody>
      </p:sp>
      <p:pic>
        <p:nvPicPr>
          <p:cNvPr id="16" name="Picture 15">
            <a:extLst>
              <a:ext uri="{FF2B5EF4-FFF2-40B4-BE49-F238E27FC236}">
                <a16:creationId xmlns:a16="http://schemas.microsoft.com/office/drawing/2014/main" id="{B308FCAF-B322-B746-AD51-AD74A560D501}"/>
              </a:ext>
            </a:extLst>
          </p:cNvPr>
          <p:cNvPicPr>
            <a:picLocks noChangeAspect="1"/>
          </p:cNvPicPr>
          <p:nvPr/>
        </p:nvPicPr>
        <p:blipFill>
          <a:blip r:embed="rId2"/>
          <a:stretch>
            <a:fillRect/>
          </a:stretch>
        </p:blipFill>
        <p:spPr>
          <a:xfrm>
            <a:off x="0" y="4775532"/>
            <a:ext cx="4191073" cy="2082467"/>
          </a:xfrm>
          <a:prstGeom prst="rect">
            <a:avLst/>
          </a:prstGeom>
        </p:spPr>
      </p:pic>
      <p:pic>
        <p:nvPicPr>
          <p:cNvPr id="17" name="Picture 16">
            <a:extLst>
              <a:ext uri="{FF2B5EF4-FFF2-40B4-BE49-F238E27FC236}">
                <a16:creationId xmlns:a16="http://schemas.microsoft.com/office/drawing/2014/main" id="{FB6C33EF-78A4-9B49-A7C3-2E7D6B6FD43F}"/>
              </a:ext>
            </a:extLst>
          </p:cNvPr>
          <p:cNvPicPr>
            <a:picLocks noChangeAspect="1"/>
          </p:cNvPicPr>
          <p:nvPr/>
        </p:nvPicPr>
        <p:blipFill>
          <a:blip r:embed="rId3"/>
          <a:stretch>
            <a:fillRect/>
          </a:stretch>
        </p:blipFill>
        <p:spPr>
          <a:xfrm>
            <a:off x="43542" y="455792"/>
            <a:ext cx="3787861" cy="2069215"/>
          </a:xfrm>
          <a:prstGeom prst="rect">
            <a:avLst/>
          </a:prstGeom>
        </p:spPr>
      </p:pic>
      <p:pic>
        <p:nvPicPr>
          <p:cNvPr id="19" name="Picture 18">
            <a:extLst>
              <a:ext uri="{FF2B5EF4-FFF2-40B4-BE49-F238E27FC236}">
                <a16:creationId xmlns:a16="http://schemas.microsoft.com/office/drawing/2014/main" id="{C0A8179E-475E-D141-AB9D-FD3F26B5F4F3}"/>
              </a:ext>
            </a:extLst>
          </p:cNvPr>
          <p:cNvPicPr>
            <a:picLocks noChangeAspect="1"/>
          </p:cNvPicPr>
          <p:nvPr/>
        </p:nvPicPr>
        <p:blipFill>
          <a:blip r:embed="rId4"/>
          <a:stretch>
            <a:fillRect/>
          </a:stretch>
        </p:blipFill>
        <p:spPr>
          <a:xfrm>
            <a:off x="10886" y="2569909"/>
            <a:ext cx="3831403" cy="2087514"/>
          </a:xfrm>
          <a:prstGeom prst="rect">
            <a:avLst/>
          </a:prstGeom>
        </p:spPr>
      </p:pic>
    </p:spTree>
    <p:extLst>
      <p:ext uri="{BB962C8B-B14F-4D97-AF65-F5344CB8AC3E}">
        <p14:creationId xmlns:p14="http://schemas.microsoft.com/office/powerpoint/2010/main" val="424156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Zero Chroma, 13 turns, </a:t>
            </a:r>
            <a:r>
              <a:rPr lang="en-US" altLang="en-US" b="1" u="sng" dirty="0" err="1">
                <a:solidFill>
                  <a:srgbClr val="35F52B"/>
                </a:solidFill>
                <a:latin typeface="Tiger Expert" panose="02070300020205020404" pitchFamily="18" charset="0"/>
                <a:ea typeface="ＭＳ Ｐゴシック" panose="020B0600070205080204" pitchFamily="34" charset="-128"/>
              </a:rPr>
              <a:t>Horz</a:t>
            </a:r>
            <a:r>
              <a:rPr lang="en-US" altLang="en-US" b="1" u="sng" dirty="0">
                <a:solidFill>
                  <a:srgbClr val="35F52B"/>
                </a:solidFill>
                <a:latin typeface="Tiger Expert" panose="02070300020205020404" pitchFamily="18" charset="0"/>
                <a:ea typeface="ＭＳ Ｐゴシック" panose="020B0600070205080204" pitchFamily="34" charset="-128"/>
              </a:rPr>
              <a:t> Data </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2" name="Picture 1">
            <a:extLst>
              <a:ext uri="{FF2B5EF4-FFF2-40B4-BE49-F238E27FC236}">
                <a16:creationId xmlns:a16="http://schemas.microsoft.com/office/drawing/2014/main" id="{15879CAD-CDA0-AF42-84C1-BCD691D264E9}"/>
              </a:ext>
            </a:extLst>
          </p:cNvPr>
          <p:cNvPicPr>
            <a:picLocks noChangeAspect="1"/>
          </p:cNvPicPr>
          <p:nvPr/>
        </p:nvPicPr>
        <p:blipFill>
          <a:blip r:embed="rId2"/>
          <a:stretch>
            <a:fillRect/>
          </a:stretch>
        </p:blipFill>
        <p:spPr>
          <a:xfrm>
            <a:off x="0" y="406174"/>
            <a:ext cx="4737100" cy="3175000"/>
          </a:xfrm>
          <a:prstGeom prst="rect">
            <a:avLst/>
          </a:prstGeom>
        </p:spPr>
      </p:pic>
      <p:pic>
        <p:nvPicPr>
          <p:cNvPr id="3" name="Picture 2">
            <a:extLst>
              <a:ext uri="{FF2B5EF4-FFF2-40B4-BE49-F238E27FC236}">
                <a16:creationId xmlns:a16="http://schemas.microsoft.com/office/drawing/2014/main" id="{39B95503-EA44-DA47-8121-9C1F8EB09593}"/>
              </a:ext>
            </a:extLst>
          </p:cNvPr>
          <p:cNvPicPr>
            <a:picLocks noChangeAspect="1"/>
          </p:cNvPicPr>
          <p:nvPr/>
        </p:nvPicPr>
        <p:blipFill>
          <a:blip r:embed="rId3"/>
          <a:stretch>
            <a:fillRect/>
          </a:stretch>
        </p:blipFill>
        <p:spPr>
          <a:xfrm>
            <a:off x="0" y="3624717"/>
            <a:ext cx="4737100" cy="3200400"/>
          </a:xfrm>
          <a:prstGeom prst="rect">
            <a:avLst/>
          </a:prstGeom>
        </p:spPr>
      </p:pic>
      <p:sp>
        <p:nvSpPr>
          <p:cNvPr id="4" name="TextBox 3">
            <a:extLst>
              <a:ext uri="{FF2B5EF4-FFF2-40B4-BE49-F238E27FC236}">
                <a16:creationId xmlns:a16="http://schemas.microsoft.com/office/drawing/2014/main" id="{363C6432-BAFD-E24C-BE6B-1BDB35441ADC}"/>
              </a:ext>
            </a:extLst>
          </p:cNvPr>
          <p:cNvSpPr txBox="1"/>
          <p:nvPr/>
        </p:nvSpPr>
        <p:spPr>
          <a:xfrm>
            <a:off x="5943600" y="1524000"/>
            <a:ext cx="1402948" cy="369332"/>
          </a:xfrm>
          <a:prstGeom prst="rect">
            <a:avLst/>
          </a:prstGeom>
          <a:noFill/>
        </p:spPr>
        <p:txBody>
          <a:bodyPr wrap="none" rtlCol="0">
            <a:spAutoFit/>
          </a:bodyPr>
          <a:lstStyle/>
          <a:p>
            <a:r>
              <a:rPr lang="en-US" dirty="0"/>
              <a:t>total current</a:t>
            </a:r>
          </a:p>
        </p:txBody>
      </p:sp>
      <p:sp>
        <p:nvSpPr>
          <p:cNvPr id="5" name="TextBox 4">
            <a:extLst>
              <a:ext uri="{FF2B5EF4-FFF2-40B4-BE49-F238E27FC236}">
                <a16:creationId xmlns:a16="http://schemas.microsoft.com/office/drawing/2014/main" id="{C51B5ED8-7446-EB4B-8B13-D2D348A564D4}"/>
              </a:ext>
            </a:extLst>
          </p:cNvPr>
          <p:cNvSpPr txBox="1"/>
          <p:nvPr/>
        </p:nvSpPr>
        <p:spPr>
          <a:xfrm>
            <a:off x="6040442" y="5040251"/>
            <a:ext cx="1467068" cy="369332"/>
          </a:xfrm>
          <a:prstGeom prst="rect">
            <a:avLst/>
          </a:prstGeom>
          <a:noFill/>
        </p:spPr>
        <p:txBody>
          <a:bodyPr wrap="none" rtlCol="0">
            <a:spAutoFit/>
          </a:bodyPr>
          <a:lstStyle/>
          <a:p>
            <a:r>
              <a:rPr lang="en-US" dirty="0"/>
              <a:t>peak current</a:t>
            </a:r>
          </a:p>
        </p:txBody>
      </p:sp>
    </p:spTree>
    <p:extLst>
      <p:ext uri="{BB962C8B-B14F-4D97-AF65-F5344CB8AC3E}">
        <p14:creationId xmlns:p14="http://schemas.microsoft.com/office/powerpoint/2010/main" val="201074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err="1">
                <a:solidFill>
                  <a:srgbClr val="35F52B"/>
                </a:solidFill>
                <a:latin typeface="Tiger Expert" panose="02070300020205020404" pitchFamily="18" charset="0"/>
                <a:ea typeface="ＭＳ Ｐゴシック" panose="020B0600070205080204" pitchFamily="34" charset="-128"/>
              </a:rPr>
              <a:t>Horz</a:t>
            </a:r>
            <a:r>
              <a:rPr lang="en-US" altLang="en-US" b="1" u="sng" dirty="0">
                <a:solidFill>
                  <a:srgbClr val="35F52B"/>
                </a:solidFill>
                <a:latin typeface="Tiger Expert" panose="02070300020205020404" pitchFamily="18" charset="0"/>
                <a:ea typeface="ＭＳ Ｐゴシック" panose="020B0600070205080204" pitchFamily="34" charset="-128"/>
              </a:rPr>
              <a:t> oscillations are weaker</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2" name="Picture 1">
            <a:extLst>
              <a:ext uri="{FF2B5EF4-FFF2-40B4-BE49-F238E27FC236}">
                <a16:creationId xmlns:a16="http://schemas.microsoft.com/office/drawing/2014/main" id="{CFEF87EA-F4A5-3545-B10F-54A0B4DE421D}"/>
              </a:ext>
            </a:extLst>
          </p:cNvPr>
          <p:cNvPicPr>
            <a:picLocks noChangeAspect="1"/>
          </p:cNvPicPr>
          <p:nvPr/>
        </p:nvPicPr>
        <p:blipFill>
          <a:blip r:embed="rId2"/>
          <a:stretch>
            <a:fillRect/>
          </a:stretch>
        </p:blipFill>
        <p:spPr>
          <a:xfrm>
            <a:off x="0" y="395288"/>
            <a:ext cx="5181600" cy="3273151"/>
          </a:xfrm>
          <a:prstGeom prst="rect">
            <a:avLst/>
          </a:prstGeom>
        </p:spPr>
      </p:pic>
      <p:pic>
        <p:nvPicPr>
          <p:cNvPr id="4" name="Picture 3">
            <a:extLst>
              <a:ext uri="{FF2B5EF4-FFF2-40B4-BE49-F238E27FC236}">
                <a16:creationId xmlns:a16="http://schemas.microsoft.com/office/drawing/2014/main" id="{1AE3102F-DE4F-9644-8CA2-045B38AF66A4}"/>
              </a:ext>
            </a:extLst>
          </p:cNvPr>
          <p:cNvPicPr>
            <a:picLocks noChangeAspect="1"/>
          </p:cNvPicPr>
          <p:nvPr/>
        </p:nvPicPr>
        <p:blipFill>
          <a:blip r:embed="rId3"/>
          <a:stretch>
            <a:fillRect/>
          </a:stretch>
        </p:blipFill>
        <p:spPr>
          <a:xfrm>
            <a:off x="152400" y="3953022"/>
            <a:ext cx="5704114" cy="2876857"/>
          </a:xfrm>
          <a:prstGeom prst="rect">
            <a:avLst/>
          </a:prstGeom>
        </p:spPr>
      </p:pic>
      <p:sp>
        <p:nvSpPr>
          <p:cNvPr id="5" name="TextBox 4">
            <a:extLst>
              <a:ext uri="{FF2B5EF4-FFF2-40B4-BE49-F238E27FC236}">
                <a16:creationId xmlns:a16="http://schemas.microsoft.com/office/drawing/2014/main" id="{6397BE6D-3CDD-A249-B16A-B99E18EA08D1}"/>
              </a:ext>
            </a:extLst>
          </p:cNvPr>
          <p:cNvSpPr txBox="1"/>
          <p:nvPr/>
        </p:nvSpPr>
        <p:spPr>
          <a:xfrm>
            <a:off x="5562601" y="762000"/>
            <a:ext cx="3352800" cy="1200329"/>
          </a:xfrm>
          <a:prstGeom prst="rect">
            <a:avLst/>
          </a:prstGeom>
          <a:noFill/>
        </p:spPr>
        <p:txBody>
          <a:bodyPr wrap="square" rtlCol="0">
            <a:spAutoFit/>
          </a:bodyPr>
          <a:lstStyle/>
          <a:p>
            <a:r>
              <a:rPr lang="en-US" dirty="0"/>
              <a:t>The most </a:t>
            </a:r>
            <a:r>
              <a:rPr lang="en-US" dirty="0" err="1"/>
              <a:t>horz</a:t>
            </a:r>
            <a:r>
              <a:rPr lang="en-US" dirty="0"/>
              <a:t>-unstable bunch</a:t>
            </a:r>
          </a:p>
          <a:p>
            <a:endParaRPr lang="en-US" dirty="0"/>
          </a:p>
          <a:p>
            <a:r>
              <a:rPr lang="en-US" dirty="0"/>
              <a:t>and 2 other randomly chosen bunches </a:t>
            </a:r>
          </a:p>
        </p:txBody>
      </p:sp>
      <p:sp>
        <p:nvSpPr>
          <p:cNvPr id="6" name="TextBox 5">
            <a:extLst>
              <a:ext uri="{FF2B5EF4-FFF2-40B4-BE49-F238E27FC236}">
                <a16:creationId xmlns:a16="http://schemas.microsoft.com/office/drawing/2014/main" id="{F6E57BE0-87BB-204C-8C93-D6A841EECE45}"/>
              </a:ext>
            </a:extLst>
          </p:cNvPr>
          <p:cNvSpPr txBox="1"/>
          <p:nvPr/>
        </p:nvSpPr>
        <p:spPr>
          <a:xfrm>
            <a:off x="5943600" y="4343400"/>
            <a:ext cx="3200400" cy="1477328"/>
          </a:xfrm>
          <a:prstGeom prst="rect">
            <a:avLst/>
          </a:prstGeom>
          <a:noFill/>
        </p:spPr>
        <p:txBody>
          <a:bodyPr wrap="square" rtlCol="0">
            <a:spAutoFit/>
          </a:bodyPr>
          <a:lstStyle/>
          <a:p>
            <a:r>
              <a:rPr lang="en-US" dirty="0"/>
              <a:t>The most </a:t>
            </a:r>
            <a:r>
              <a:rPr lang="en-US" dirty="0" err="1"/>
              <a:t>horz</a:t>
            </a:r>
            <a:r>
              <a:rPr lang="en-US" dirty="0"/>
              <a:t>-unstable bunch: </a:t>
            </a:r>
          </a:p>
          <a:p>
            <a:endParaRPr lang="en-US" dirty="0"/>
          </a:p>
          <a:p>
            <a:r>
              <a:rPr lang="en-US" dirty="0"/>
              <a:t>its intensity and 4*oscillations.</a:t>
            </a:r>
          </a:p>
        </p:txBody>
      </p:sp>
    </p:spTree>
    <p:extLst>
      <p:ext uri="{BB962C8B-B14F-4D97-AF65-F5344CB8AC3E}">
        <p14:creationId xmlns:p14="http://schemas.microsoft.com/office/powerpoint/2010/main" val="153306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Zero Croma, 10 turns, vert </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2" name="Picture 1">
            <a:extLst>
              <a:ext uri="{FF2B5EF4-FFF2-40B4-BE49-F238E27FC236}">
                <a16:creationId xmlns:a16="http://schemas.microsoft.com/office/drawing/2014/main" id="{6C5FB864-1C17-514C-8F8E-411C07AC8E8D}"/>
              </a:ext>
            </a:extLst>
          </p:cNvPr>
          <p:cNvPicPr>
            <a:picLocks noChangeAspect="1"/>
          </p:cNvPicPr>
          <p:nvPr/>
        </p:nvPicPr>
        <p:blipFill>
          <a:blip r:embed="rId2"/>
          <a:stretch>
            <a:fillRect/>
          </a:stretch>
        </p:blipFill>
        <p:spPr>
          <a:xfrm>
            <a:off x="152400" y="609600"/>
            <a:ext cx="3962400" cy="2341418"/>
          </a:xfrm>
          <a:prstGeom prst="rect">
            <a:avLst/>
          </a:prstGeom>
        </p:spPr>
      </p:pic>
      <p:pic>
        <p:nvPicPr>
          <p:cNvPr id="3" name="Picture 2">
            <a:extLst>
              <a:ext uri="{FF2B5EF4-FFF2-40B4-BE49-F238E27FC236}">
                <a16:creationId xmlns:a16="http://schemas.microsoft.com/office/drawing/2014/main" id="{C46F6190-7BA3-914A-88CF-5AD9961613EF}"/>
              </a:ext>
            </a:extLst>
          </p:cNvPr>
          <p:cNvPicPr>
            <a:picLocks noChangeAspect="1"/>
          </p:cNvPicPr>
          <p:nvPr/>
        </p:nvPicPr>
        <p:blipFill>
          <a:blip r:embed="rId3"/>
          <a:stretch>
            <a:fillRect/>
          </a:stretch>
        </p:blipFill>
        <p:spPr>
          <a:xfrm>
            <a:off x="152400" y="3119622"/>
            <a:ext cx="3962400" cy="2403073"/>
          </a:xfrm>
          <a:prstGeom prst="rect">
            <a:avLst/>
          </a:prstGeom>
        </p:spPr>
      </p:pic>
      <p:pic>
        <p:nvPicPr>
          <p:cNvPr id="4" name="Picture 3">
            <a:extLst>
              <a:ext uri="{FF2B5EF4-FFF2-40B4-BE49-F238E27FC236}">
                <a16:creationId xmlns:a16="http://schemas.microsoft.com/office/drawing/2014/main" id="{C289A892-62A1-B54E-9D4C-5D51B0247E6B}"/>
              </a:ext>
            </a:extLst>
          </p:cNvPr>
          <p:cNvPicPr>
            <a:picLocks noChangeAspect="1"/>
          </p:cNvPicPr>
          <p:nvPr/>
        </p:nvPicPr>
        <p:blipFill>
          <a:blip r:embed="rId4"/>
          <a:stretch>
            <a:fillRect/>
          </a:stretch>
        </p:blipFill>
        <p:spPr>
          <a:xfrm>
            <a:off x="5194397" y="621092"/>
            <a:ext cx="3866685" cy="2329926"/>
          </a:xfrm>
          <a:prstGeom prst="rect">
            <a:avLst/>
          </a:prstGeom>
        </p:spPr>
      </p:pic>
      <p:pic>
        <p:nvPicPr>
          <p:cNvPr id="5" name="Picture 4">
            <a:extLst>
              <a:ext uri="{FF2B5EF4-FFF2-40B4-BE49-F238E27FC236}">
                <a16:creationId xmlns:a16="http://schemas.microsoft.com/office/drawing/2014/main" id="{9CA704E6-7D6C-EC45-8116-F4B2C398F268}"/>
              </a:ext>
            </a:extLst>
          </p:cNvPr>
          <p:cNvPicPr>
            <a:picLocks noChangeAspect="1"/>
          </p:cNvPicPr>
          <p:nvPr/>
        </p:nvPicPr>
        <p:blipFill>
          <a:blip r:embed="rId5"/>
          <a:stretch>
            <a:fillRect/>
          </a:stretch>
        </p:blipFill>
        <p:spPr>
          <a:xfrm>
            <a:off x="5165798" y="3141393"/>
            <a:ext cx="3964788" cy="2329925"/>
          </a:xfrm>
          <a:prstGeom prst="rect">
            <a:avLst/>
          </a:prstGeom>
        </p:spPr>
      </p:pic>
      <p:sp>
        <p:nvSpPr>
          <p:cNvPr id="6" name="TextBox 5">
            <a:extLst>
              <a:ext uri="{FF2B5EF4-FFF2-40B4-BE49-F238E27FC236}">
                <a16:creationId xmlns:a16="http://schemas.microsoft.com/office/drawing/2014/main" id="{6A99F8D8-5717-E040-9F3F-D103B3A7B9AE}"/>
              </a:ext>
            </a:extLst>
          </p:cNvPr>
          <p:cNvSpPr txBox="1"/>
          <p:nvPr/>
        </p:nvSpPr>
        <p:spPr>
          <a:xfrm>
            <a:off x="228600" y="5713070"/>
            <a:ext cx="7990329" cy="923330"/>
          </a:xfrm>
          <a:prstGeom prst="rect">
            <a:avLst/>
          </a:prstGeom>
          <a:noFill/>
        </p:spPr>
        <p:txBody>
          <a:bodyPr wrap="none" rtlCol="0">
            <a:spAutoFit/>
          </a:bodyPr>
          <a:lstStyle/>
          <a:p>
            <a:r>
              <a:rPr lang="en-US" dirty="0"/>
              <a:t>No visible losses.</a:t>
            </a:r>
          </a:p>
          <a:p>
            <a:r>
              <a:rPr lang="en-US" dirty="0"/>
              <a:t>Instability is visible, though, with max offset 5 times smaller than at 13 turns. </a:t>
            </a:r>
          </a:p>
          <a:p>
            <a:endParaRPr lang="en-US" dirty="0"/>
          </a:p>
        </p:txBody>
      </p:sp>
    </p:spTree>
    <p:extLst>
      <p:ext uri="{BB962C8B-B14F-4D97-AF65-F5344CB8AC3E}">
        <p14:creationId xmlns:p14="http://schemas.microsoft.com/office/powerpoint/2010/main" val="1016083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Zero Croma, 8 turns, vert </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6" name="TextBox 5">
            <a:extLst>
              <a:ext uri="{FF2B5EF4-FFF2-40B4-BE49-F238E27FC236}">
                <a16:creationId xmlns:a16="http://schemas.microsoft.com/office/drawing/2014/main" id="{6A99F8D8-5717-E040-9F3F-D103B3A7B9AE}"/>
              </a:ext>
            </a:extLst>
          </p:cNvPr>
          <p:cNvSpPr txBox="1"/>
          <p:nvPr/>
        </p:nvSpPr>
        <p:spPr>
          <a:xfrm>
            <a:off x="228600" y="6025024"/>
            <a:ext cx="7759496" cy="646331"/>
          </a:xfrm>
          <a:prstGeom prst="rect">
            <a:avLst/>
          </a:prstGeom>
          <a:noFill/>
        </p:spPr>
        <p:txBody>
          <a:bodyPr wrap="none" rtlCol="0">
            <a:spAutoFit/>
          </a:bodyPr>
          <a:lstStyle/>
          <a:p>
            <a:r>
              <a:rPr lang="en-US" dirty="0"/>
              <a:t>No visible losses.</a:t>
            </a:r>
          </a:p>
          <a:p>
            <a:r>
              <a:rPr lang="en-US" dirty="0"/>
              <a:t>Instability is still visible, with max offset 2-3 times smaller than at 10 turns. </a:t>
            </a:r>
          </a:p>
        </p:txBody>
      </p:sp>
      <p:pic>
        <p:nvPicPr>
          <p:cNvPr id="7" name="Picture 6">
            <a:extLst>
              <a:ext uri="{FF2B5EF4-FFF2-40B4-BE49-F238E27FC236}">
                <a16:creationId xmlns:a16="http://schemas.microsoft.com/office/drawing/2014/main" id="{4F462AE6-F8CD-B047-9BAC-24177983BEB4}"/>
              </a:ext>
            </a:extLst>
          </p:cNvPr>
          <p:cNvPicPr>
            <a:picLocks noChangeAspect="1"/>
          </p:cNvPicPr>
          <p:nvPr/>
        </p:nvPicPr>
        <p:blipFill>
          <a:blip r:embed="rId2"/>
          <a:stretch>
            <a:fillRect/>
          </a:stretch>
        </p:blipFill>
        <p:spPr>
          <a:xfrm>
            <a:off x="0" y="513442"/>
            <a:ext cx="4494030" cy="2734973"/>
          </a:xfrm>
          <a:prstGeom prst="rect">
            <a:avLst/>
          </a:prstGeom>
        </p:spPr>
      </p:pic>
      <p:pic>
        <p:nvPicPr>
          <p:cNvPr id="8" name="Picture 7">
            <a:extLst>
              <a:ext uri="{FF2B5EF4-FFF2-40B4-BE49-F238E27FC236}">
                <a16:creationId xmlns:a16="http://schemas.microsoft.com/office/drawing/2014/main" id="{2636AF1D-335B-3144-BA08-7AD39637BA7D}"/>
              </a:ext>
            </a:extLst>
          </p:cNvPr>
          <p:cNvPicPr>
            <a:picLocks noChangeAspect="1"/>
          </p:cNvPicPr>
          <p:nvPr/>
        </p:nvPicPr>
        <p:blipFill>
          <a:blip r:embed="rId3"/>
          <a:stretch>
            <a:fillRect/>
          </a:stretch>
        </p:blipFill>
        <p:spPr>
          <a:xfrm>
            <a:off x="206829" y="3399226"/>
            <a:ext cx="4060371" cy="2554342"/>
          </a:xfrm>
          <a:prstGeom prst="rect">
            <a:avLst/>
          </a:prstGeom>
        </p:spPr>
      </p:pic>
      <p:pic>
        <p:nvPicPr>
          <p:cNvPr id="9" name="Picture 8">
            <a:extLst>
              <a:ext uri="{FF2B5EF4-FFF2-40B4-BE49-F238E27FC236}">
                <a16:creationId xmlns:a16="http://schemas.microsoft.com/office/drawing/2014/main" id="{CC53CB3A-958E-9B4B-80F5-45C6367A302C}"/>
              </a:ext>
            </a:extLst>
          </p:cNvPr>
          <p:cNvPicPr>
            <a:picLocks noChangeAspect="1"/>
          </p:cNvPicPr>
          <p:nvPr/>
        </p:nvPicPr>
        <p:blipFill>
          <a:blip r:embed="rId4"/>
          <a:stretch>
            <a:fillRect/>
          </a:stretch>
        </p:blipFill>
        <p:spPr>
          <a:xfrm>
            <a:off x="4596587" y="513442"/>
            <a:ext cx="4401363" cy="2734972"/>
          </a:xfrm>
          <a:prstGeom prst="rect">
            <a:avLst/>
          </a:prstGeom>
        </p:spPr>
      </p:pic>
      <p:pic>
        <p:nvPicPr>
          <p:cNvPr id="10" name="Picture 9">
            <a:extLst>
              <a:ext uri="{FF2B5EF4-FFF2-40B4-BE49-F238E27FC236}">
                <a16:creationId xmlns:a16="http://schemas.microsoft.com/office/drawing/2014/main" id="{00F2988C-878A-DE42-A573-930D4FB0C100}"/>
              </a:ext>
            </a:extLst>
          </p:cNvPr>
          <p:cNvPicPr>
            <a:picLocks noChangeAspect="1"/>
          </p:cNvPicPr>
          <p:nvPr/>
        </p:nvPicPr>
        <p:blipFill>
          <a:blip r:embed="rId5"/>
          <a:stretch>
            <a:fillRect/>
          </a:stretch>
        </p:blipFill>
        <p:spPr>
          <a:xfrm>
            <a:off x="4596586" y="3333912"/>
            <a:ext cx="4477607" cy="2636560"/>
          </a:xfrm>
          <a:prstGeom prst="rect">
            <a:avLst/>
          </a:prstGeom>
        </p:spPr>
      </p:pic>
    </p:spTree>
    <p:extLst>
      <p:ext uri="{BB962C8B-B14F-4D97-AF65-F5344CB8AC3E}">
        <p14:creationId xmlns:p14="http://schemas.microsoft.com/office/powerpoint/2010/main" val="346094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Nominal Chroma, 13 turns </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3" name="TextBox 2">
            <a:extLst>
              <a:ext uri="{FF2B5EF4-FFF2-40B4-BE49-F238E27FC236}">
                <a16:creationId xmlns:a16="http://schemas.microsoft.com/office/drawing/2014/main" id="{D10F94A9-DFFC-EF48-A55B-DCA191578980}"/>
              </a:ext>
            </a:extLst>
          </p:cNvPr>
          <p:cNvSpPr txBox="1"/>
          <p:nvPr/>
        </p:nvSpPr>
        <p:spPr>
          <a:xfrm>
            <a:off x="381000" y="6334680"/>
            <a:ext cx="6742230" cy="369332"/>
          </a:xfrm>
          <a:prstGeom prst="rect">
            <a:avLst/>
          </a:prstGeom>
          <a:noFill/>
        </p:spPr>
        <p:txBody>
          <a:bodyPr wrap="none" rtlCol="0">
            <a:spAutoFit/>
          </a:bodyPr>
          <a:lstStyle/>
          <a:p>
            <a:r>
              <a:rPr lang="en-US" dirty="0"/>
              <a:t>No losses. The max offset is 7 times smaller than at 0 chroma.   </a:t>
            </a:r>
          </a:p>
        </p:txBody>
      </p:sp>
      <p:pic>
        <p:nvPicPr>
          <p:cNvPr id="4" name="Picture 3">
            <a:extLst>
              <a:ext uri="{FF2B5EF4-FFF2-40B4-BE49-F238E27FC236}">
                <a16:creationId xmlns:a16="http://schemas.microsoft.com/office/drawing/2014/main" id="{433C73C5-1C8B-4048-AF05-D9A82EB54BB0}"/>
              </a:ext>
            </a:extLst>
          </p:cNvPr>
          <p:cNvPicPr>
            <a:picLocks noChangeAspect="1"/>
          </p:cNvPicPr>
          <p:nvPr/>
        </p:nvPicPr>
        <p:blipFill>
          <a:blip r:embed="rId2"/>
          <a:stretch>
            <a:fillRect/>
          </a:stretch>
        </p:blipFill>
        <p:spPr>
          <a:xfrm>
            <a:off x="152400" y="609600"/>
            <a:ext cx="3962400" cy="2403072"/>
          </a:xfrm>
          <a:prstGeom prst="rect">
            <a:avLst/>
          </a:prstGeom>
        </p:spPr>
      </p:pic>
      <p:pic>
        <p:nvPicPr>
          <p:cNvPr id="6" name="Picture 5">
            <a:extLst>
              <a:ext uri="{FF2B5EF4-FFF2-40B4-BE49-F238E27FC236}">
                <a16:creationId xmlns:a16="http://schemas.microsoft.com/office/drawing/2014/main" id="{FCA36059-1755-2A49-8D29-25E6289EC3CC}"/>
              </a:ext>
            </a:extLst>
          </p:cNvPr>
          <p:cNvPicPr>
            <a:picLocks noChangeAspect="1"/>
          </p:cNvPicPr>
          <p:nvPr/>
        </p:nvPicPr>
        <p:blipFill>
          <a:blip r:embed="rId3"/>
          <a:stretch>
            <a:fillRect/>
          </a:stretch>
        </p:blipFill>
        <p:spPr>
          <a:xfrm>
            <a:off x="185057" y="3418114"/>
            <a:ext cx="3962400" cy="2454854"/>
          </a:xfrm>
          <a:prstGeom prst="rect">
            <a:avLst/>
          </a:prstGeom>
        </p:spPr>
      </p:pic>
      <p:pic>
        <p:nvPicPr>
          <p:cNvPr id="7" name="Picture 6">
            <a:extLst>
              <a:ext uri="{FF2B5EF4-FFF2-40B4-BE49-F238E27FC236}">
                <a16:creationId xmlns:a16="http://schemas.microsoft.com/office/drawing/2014/main" id="{C46438E7-B5C1-FC4D-9BEE-D2265F87AF12}"/>
              </a:ext>
            </a:extLst>
          </p:cNvPr>
          <p:cNvPicPr>
            <a:picLocks noChangeAspect="1"/>
          </p:cNvPicPr>
          <p:nvPr/>
        </p:nvPicPr>
        <p:blipFill>
          <a:blip r:embed="rId4"/>
          <a:stretch>
            <a:fillRect/>
          </a:stretch>
        </p:blipFill>
        <p:spPr>
          <a:xfrm>
            <a:off x="4659086" y="429666"/>
            <a:ext cx="4484914" cy="2687903"/>
          </a:xfrm>
          <a:prstGeom prst="rect">
            <a:avLst/>
          </a:prstGeom>
        </p:spPr>
      </p:pic>
      <p:pic>
        <p:nvPicPr>
          <p:cNvPr id="8" name="Picture 7">
            <a:extLst>
              <a:ext uri="{FF2B5EF4-FFF2-40B4-BE49-F238E27FC236}">
                <a16:creationId xmlns:a16="http://schemas.microsoft.com/office/drawing/2014/main" id="{BC194843-9EE3-314C-B094-A907F3600680}"/>
              </a:ext>
            </a:extLst>
          </p:cNvPr>
          <p:cNvPicPr>
            <a:picLocks noChangeAspect="1"/>
          </p:cNvPicPr>
          <p:nvPr/>
        </p:nvPicPr>
        <p:blipFill>
          <a:blip r:embed="rId5"/>
          <a:stretch>
            <a:fillRect/>
          </a:stretch>
        </p:blipFill>
        <p:spPr>
          <a:xfrm>
            <a:off x="4648200" y="3488512"/>
            <a:ext cx="4484914" cy="2712341"/>
          </a:xfrm>
          <a:prstGeom prst="rect">
            <a:avLst/>
          </a:prstGeom>
        </p:spPr>
      </p:pic>
    </p:spTree>
    <p:extLst>
      <p:ext uri="{BB962C8B-B14F-4D97-AF65-F5344CB8AC3E}">
        <p14:creationId xmlns:p14="http://schemas.microsoft.com/office/powerpoint/2010/main" val="846259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Summary </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5" name="TextBox 4">
            <a:extLst>
              <a:ext uri="{FF2B5EF4-FFF2-40B4-BE49-F238E27FC236}">
                <a16:creationId xmlns:a16="http://schemas.microsoft.com/office/drawing/2014/main" id="{DBCE7FE4-73B6-7647-9313-C9EF2F9767DA}"/>
              </a:ext>
            </a:extLst>
          </p:cNvPr>
          <p:cNvSpPr txBox="1"/>
          <p:nvPr/>
        </p:nvSpPr>
        <p:spPr>
          <a:xfrm>
            <a:off x="163286" y="751344"/>
            <a:ext cx="8458200" cy="5632311"/>
          </a:xfrm>
          <a:prstGeom prst="rect">
            <a:avLst/>
          </a:prstGeom>
          <a:noFill/>
        </p:spPr>
        <p:txBody>
          <a:bodyPr wrap="square" rtlCol="0">
            <a:spAutoFit/>
          </a:bodyPr>
          <a:lstStyle/>
          <a:p>
            <a:pPr marL="342900" indent="-342900">
              <a:buFont typeface="+mj-lt"/>
              <a:buAutoNum type="arabicPeriod"/>
            </a:pPr>
            <a:r>
              <a:rPr lang="en-US" dirty="0"/>
              <a:t>Both vert and </a:t>
            </a:r>
            <a:r>
              <a:rPr lang="en-US" dirty="0" err="1"/>
              <a:t>horz</a:t>
            </a:r>
            <a:r>
              <a:rPr lang="en-US" dirty="0"/>
              <a:t> instabilities are well seen at 0 chroma within +- 100 turns around the transition. The vert dominates. </a:t>
            </a:r>
          </a:p>
          <a:p>
            <a:pPr marL="342900" indent="-342900">
              <a:buFont typeface="+mj-lt"/>
              <a:buAutoNum type="arabicPeriod"/>
            </a:pPr>
            <a:endParaRPr lang="en-US" dirty="0"/>
          </a:p>
          <a:p>
            <a:pPr marL="342900" indent="-342900">
              <a:buFont typeface="+mj-lt"/>
              <a:buAutoNum type="arabicPeriod"/>
            </a:pPr>
            <a:r>
              <a:rPr lang="en-US" dirty="0"/>
              <a:t>For 13 Booster turns, 0 chroma, there is ~40% of the beam loss at the transition. For 10 and 8 turns, there are no visible losses, while the instabilities still can be seen at much smaller level.  </a:t>
            </a:r>
          </a:p>
          <a:p>
            <a:pPr marL="342900" indent="-342900">
              <a:buFont typeface="+mj-lt"/>
              <a:buAutoNum type="arabicPeriod"/>
            </a:pPr>
            <a:endParaRPr lang="en-US" dirty="0"/>
          </a:p>
          <a:p>
            <a:pPr marL="342900" indent="-342900">
              <a:buFont typeface="+mj-lt"/>
              <a:buAutoNum type="arabicPeriod"/>
            </a:pPr>
            <a:r>
              <a:rPr lang="en-US" dirty="0"/>
              <a:t>For each bunch, its losses begin at a turn when its vert signal reaches max.</a:t>
            </a:r>
          </a:p>
          <a:p>
            <a:pPr marL="342900" indent="-342900">
              <a:buFont typeface="+mj-lt"/>
              <a:buAutoNum type="arabicPeriod"/>
            </a:pPr>
            <a:endParaRPr lang="en-US" dirty="0"/>
          </a:p>
          <a:p>
            <a:pPr marL="342900" indent="-342900">
              <a:buFont typeface="+mj-lt"/>
              <a:buAutoNum type="arabicPeriod"/>
            </a:pPr>
            <a:r>
              <a:rPr lang="en-US" dirty="0"/>
              <a:t>Each bunch has its peak at its own turn, within +- 100 turns. Details of the bunch pattern are not reproduced. </a:t>
            </a:r>
          </a:p>
          <a:p>
            <a:pPr marL="342900" indent="-342900">
              <a:buFont typeface="+mj-lt"/>
              <a:buAutoNum type="arabicPeriod"/>
            </a:pPr>
            <a:endParaRPr lang="en-US" dirty="0"/>
          </a:p>
          <a:p>
            <a:pPr marL="342900" indent="-342900">
              <a:buFont typeface="+mj-lt"/>
              <a:buAutoNum type="arabicPeriod"/>
            </a:pPr>
            <a:r>
              <a:rPr lang="en-US" dirty="0"/>
              <a:t>There is significant amplification of the oscillations along the bunch, ~10 times or more. All the losses are from the center and the tail parts of the bunches. </a:t>
            </a:r>
          </a:p>
          <a:p>
            <a:pPr marL="342900" indent="-342900">
              <a:buFont typeface="+mj-lt"/>
              <a:buAutoNum type="arabicPeriod"/>
            </a:pPr>
            <a:endParaRPr lang="en-US" dirty="0"/>
          </a:p>
          <a:p>
            <a:pPr marL="342900" indent="-342900">
              <a:buFont typeface="+mj-lt"/>
              <a:buAutoNum type="arabicPeriod"/>
            </a:pPr>
            <a:r>
              <a:rPr lang="en-US" dirty="0"/>
              <a:t>For the nominal chroma, the instability is still visible, with the amplitude ~7 times smaller than for 0 chroma. No visible losses. </a:t>
            </a:r>
          </a:p>
          <a:p>
            <a:pPr marL="342900" indent="-342900">
              <a:buFont typeface="+mj-lt"/>
              <a:buAutoNum type="arabicPeriod"/>
            </a:pPr>
            <a:endParaRPr lang="en-US" dirty="0"/>
          </a:p>
          <a:p>
            <a:pPr marL="342900" indent="-342900">
              <a:buFont typeface="+mj-lt"/>
              <a:buAutoNum type="arabicPeriod"/>
            </a:pPr>
            <a:r>
              <a:rPr lang="en-US" dirty="0"/>
              <a:t>All the observations confirm that the instabilities are convective ones, as it was predicted.       </a:t>
            </a:r>
          </a:p>
        </p:txBody>
      </p:sp>
    </p:spTree>
    <p:extLst>
      <p:ext uri="{BB962C8B-B14F-4D97-AF65-F5344CB8AC3E}">
        <p14:creationId xmlns:p14="http://schemas.microsoft.com/office/powerpoint/2010/main" val="166004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What’s next? </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2" name="TextBox 1">
            <a:extLst>
              <a:ext uri="{FF2B5EF4-FFF2-40B4-BE49-F238E27FC236}">
                <a16:creationId xmlns:a16="http://schemas.microsoft.com/office/drawing/2014/main" id="{73FE7484-9B06-BE49-A1A9-CFF3F3812392}"/>
              </a:ext>
            </a:extLst>
          </p:cNvPr>
          <p:cNvSpPr txBox="1"/>
          <p:nvPr/>
        </p:nvSpPr>
        <p:spPr>
          <a:xfrm>
            <a:off x="381000" y="990600"/>
            <a:ext cx="8610600" cy="5355312"/>
          </a:xfrm>
          <a:prstGeom prst="rect">
            <a:avLst/>
          </a:prstGeom>
          <a:noFill/>
        </p:spPr>
        <p:txBody>
          <a:bodyPr wrap="square" rtlCol="0">
            <a:spAutoFit/>
          </a:bodyPr>
          <a:lstStyle/>
          <a:p>
            <a:r>
              <a:rPr lang="en-US" dirty="0"/>
              <a:t>The convective instability is suppressed by the chroma, which abs value has to be high enough around the transition, disrespectfully to the sign (to be confirmed by measurements). An important question is: </a:t>
            </a:r>
          </a:p>
          <a:p>
            <a:endParaRPr lang="en-US" dirty="0"/>
          </a:p>
          <a:p>
            <a:r>
              <a:rPr lang="en-US" dirty="0"/>
              <a:t>For a given beam intensity, what is a threshold chroma to prevent the losses?</a:t>
            </a:r>
          </a:p>
          <a:p>
            <a:endParaRPr lang="en-US" dirty="0"/>
          </a:p>
          <a:p>
            <a:r>
              <a:rPr lang="en-US" dirty="0"/>
              <a:t>Keeping in mind our plans to increase the Booster intensity, measurements of the threshold chromaticity vs the intensity are important. </a:t>
            </a:r>
          </a:p>
          <a:p>
            <a:endParaRPr lang="en-US" dirty="0"/>
          </a:p>
          <a:p>
            <a:r>
              <a:rPr lang="en-US" dirty="0"/>
              <a:t>An optimal chroma scenario looks to be the following: </a:t>
            </a:r>
          </a:p>
          <a:p>
            <a:r>
              <a:rPr lang="en-US" dirty="0"/>
              <a:t>rather small negative chroma below transition (to prevent weak HT),  </a:t>
            </a:r>
          </a:p>
          <a:p>
            <a:r>
              <a:rPr lang="en-US" dirty="0"/>
              <a:t>then jump to sufficiently high abs[chroma] ~200 turns before the transition (to prevent SCI), </a:t>
            </a:r>
          </a:p>
          <a:p>
            <a:r>
              <a:rPr lang="en-US" dirty="0"/>
              <a:t>then, ~200 turns after transition, jump to a moderate positive chroma to prevent weak HT. </a:t>
            </a:r>
          </a:p>
          <a:p>
            <a:endParaRPr lang="en-US" dirty="0"/>
          </a:p>
          <a:p>
            <a:r>
              <a:rPr lang="en-US" dirty="0"/>
              <a:t>In the future measurements, the oscilloscope has to be used at highest possible Gs/s, since the wave oscillates several times along the bunch, and we need to see only +- 200 turns around the transition.   </a:t>
            </a:r>
          </a:p>
        </p:txBody>
      </p:sp>
    </p:spTree>
    <p:extLst>
      <p:ext uri="{BB962C8B-B14F-4D97-AF65-F5344CB8AC3E}">
        <p14:creationId xmlns:p14="http://schemas.microsoft.com/office/powerpoint/2010/main" val="3114684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a:extLst>
              <a:ext uri="{FF2B5EF4-FFF2-40B4-BE49-F238E27FC236}">
                <a16:creationId xmlns:a16="http://schemas.microsoft.com/office/drawing/2014/main" id="{2964AD06-2F2C-7D4A-BBBB-68D9E7F0B1D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B92987-57BC-594E-9441-25081315A4E0}" type="slidenum">
              <a:rPr lang="en-US" altLang="en-US" sz="1200">
                <a:solidFill>
                  <a:srgbClr val="FFFFFF"/>
                </a:solidFill>
                <a:latin typeface="Calibri" panose="020F0502020204030204" pitchFamily="34" charset="0"/>
                <a:cs typeface="Arial" panose="020B0604020202020204" pitchFamily="34" charset="0"/>
              </a:rPr>
              <a:pPr/>
              <a:t>18</a:t>
            </a:fld>
            <a:endParaRPr lang="en-US" altLang="en-US" sz="1200">
              <a:solidFill>
                <a:srgbClr val="FFFFFF"/>
              </a:solidFill>
              <a:latin typeface="Calibri" panose="020F0502020204030204" pitchFamily="34" charset="0"/>
              <a:cs typeface="Arial" panose="020B0604020202020204" pitchFamily="34" charset="0"/>
            </a:endParaRPr>
          </a:p>
        </p:txBody>
      </p:sp>
      <p:sp>
        <p:nvSpPr>
          <p:cNvPr id="33794" name="Rectangle 5">
            <a:extLst>
              <a:ext uri="{FF2B5EF4-FFF2-40B4-BE49-F238E27FC236}">
                <a16:creationId xmlns:a16="http://schemas.microsoft.com/office/drawing/2014/main" id="{E1864E72-7E3D-2F4D-B547-E6E87DDC3A8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795" name="Rectangle 5">
            <a:extLst>
              <a:ext uri="{FF2B5EF4-FFF2-40B4-BE49-F238E27FC236}">
                <a16:creationId xmlns:a16="http://schemas.microsoft.com/office/drawing/2014/main" id="{2173EEAC-9693-7344-B886-65978F6325F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796" name="Rectangle 7">
            <a:extLst>
              <a:ext uri="{FF2B5EF4-FFF2-40B4-BE49-F238E27FC236}">
                <a16:creationId xmlns:a16="http://schemas.microsoft.com/office/drawing/2014/main" id="{5B9EA144-2F30-074E-9B14-3650B7C4B0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797" name="Rectangle 9">
            <a:extLst>
              <a:ext uri="{FF2B5EF4-FFF2-40B4-BE49-F238E27FC236}">
                <a16:creationId xmlns:a16="http://schemas.microsoft.com/office/drawing/2014/main" id="{B722BCD2-6326-7F43-99AF-B2B57ED7458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798" name="Rectangle 24">
            <a:extLst>
              <a:ext uri="{FF2B5EF4-FFF2-40B4-BE49-F238E27FC236}">
                <a16:creationId xmlns:a16="http://schemas.microsoft.com/office/drawing/2014/main" id="{D4497C53-3530-C34F-8D53-2AE3FBA5EB2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799" name="Rectangle 26">
            <a:extLst>
              <a:ext uri="{FF2B5EF4-FFF2-40B4-BE49-F238E27FC236}">
                <a16:creationId xmlns:a16="http://schemas.microsoft.com/office/drawing/2014/main" id="{C93C4B57-2806-B144-A0A1-23F24CED710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800" name="Rectangle 8">
            <a:extLst>
              <a:ext uri="{FF2B5EF4-FFF2-40B4-BE49-F238E27FC236}">
                <a16:creationId xmlns:a16="http://schemas.microsoft.com/office/drawing/2014/main" id="{30F7353E-4EA7-1E4E-8078-1064269A182D}"/>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801" name="Rectangle 10">
            <a:extLst>
              <a:ext uri="{FF2B5EF4-FFF2-40B4-BE49-F238E27FC236}">
                <a16:creationId xmlns:a16="http://schemas.microsoft.com/office/drawing/2014/main" id="{D2980402-752C-C649-915E-E436B01EEA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802" name="Rectangle 12">
            <a:extLst>
              <a:ext uri="{FF2B5EF4-FFF2-40B4-BE49-F238E27FC236}">
                <a16:creationId xmlns:a16="http://schemas.microsoft.com/office/drawing/2014/main" id="{49D91576-FFBE-EA47-ACA3-450E53140B0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33803" name="Rectangle 21">
            <a:extLst>
              <a:ext uri="{FF2B5EF4-FFF2-40B4-BE49-F238E27FC236}">
                <a16:creationId xmlns:a16="http://schemas.microsoft.com/office/drawing/2014/main" id="{08CF8E4A-0FE9-7146-8114-E95DF036A69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33804" name="TextBox 2">
            <a:extLst>
              <a:ext uri="{FF2B5EF4-FFF2-40B4-BE49-F238E27FC236}">
                <a16:creationId xmlns:a16="http://schemas.microsoft.com/office/drawing/2014/main" id="{22BEBBEB-8AF5-7A48-9A1A-2F6AF5ABDF9D}"/>
              </a:ext>
            </a:extLst>
          </p:cNvPr>
          <p:cNvSpPr txBox="1">
            <a:spLocks noChangeArrowheads="1"/>
          </p:cNvSpPr>
          <p:nvPr/>
        </p:nvSpPr>
        <p:spPr bwMode="auto">
          <a:xfrm>
            <a:off x="2193925" y="1676400"/>
            <a:ext cx="4479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6000">
                <a:solidFill>
                  <a:srgbClr val="FFFF00"/>
                </a:solidFill>
                <a:latin typeface="Brush Script MT Italic" panose="03060802040406070304" pitchFamily="66" charset="-122"/>
              </a:rPr>
              <a:t>Many thanks!  </a:t>
            </a:r>
            <a:r>
              <a:rPr lang="en-US" altLang="en-US" sz="4000">
                <a:solidFill>
                  <a:srgbClr val="FFFF00"/>
                </a:solidFill>
                <a:latin typeface="Brush Script MT Italic" panose="03060802040406070304" pitchFamily="66" charset="-122"/>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E65F755B-B722-8340-A9BD-FCE0077880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1" name="Rectangle 5">
            <a:extLst>
              <a:ext uri="{FF2B5EF4-FFF2-40B4-BE49-F238E27FC236}">
                <a16:creationId xmlns:a16="http://schemas.microsoft.com/office/drawing/2014/main" id="{2B7DAF0E-0C07-524F-89F9-8ED71256BB8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2" name="Rectangle 7">
            <a:extLst>
              <a:ext uri="{FF2B5EF4-FFF2-40B4-BE49-F238E27FC236}">
                <a16:creationId xmlns:a16="http://schemas.microsoft.com/office/drawing/2014/main" id="{B8B0D7BE-AA3E-054A-897A-6E34ACC4FF0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3" name="Rectangle 9">
            <a:extLst>
              <a:ext uri="{FF2B5EF4-FFF2-40B4-BE49-F238E27FC236}">
                <a16:creationId xmlns:a16="http://schemas.microsoft.com/office/drawing/2014/main" id="{C466D123-6BC8-3141-92A6-AA531B08ECD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4" name="Rectangle 24">
            <a:extLst>
              <a:ext uri="{FF2B5EF4-FFF2-40B4-BE49-F238E27FC236}">
                <a16:creationId xmlns:a16="http://schemas.microsoft.com/office/drawing/2014/main" id="{5ED1B964-6832-6042-AD6B-5B5853560C0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5" name="Rectangle 26">
            <a:extLst>
              <a:ext uri="{FF2B5EF4-FFF2-40B4-BE49-F238E27FC236}">
                <a16:creationId xmlns:a16="http://schemas.microsoft.com/office/drawing/2014/main" id="{09BEAA0F-CF41-7B40-A30A-4C8E967CB1B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6" name="Rectangle 8">
            <a:extLst>
              <a:ext uri="{FF2B5EF4-FFF2-40B4-BE49-F238E27FC236}">
                <a16:creationId xmlns:a16="http://schemas.microsoft.com/office/drawing/2014/main" id="{4F939DE6-9037-9642-8CB4-BAD434EDD38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7" name="Rectangle 10">
            <a:extLst>
              <a:ext uri="{FF2B5EF4-FFF2-40B4-BE49-F238E27FC236}">
                <a16:creationId xmlns:a16="http://schemas.microsoft.com/office/drawing/2014/main" id="{06B1F117-9815-144B-AF0D-E7E07D17433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8" name="Rectangle 12">
            <a:extLst>
              <a:ext uri="{FF2B5EF4-FFF2-40B4-BE49-F238E27FC236}">
                <a16:creationId xmlns:a16="http://schemas.microsoft.com/office/drawing/2014/main" id="{54DE7825-0515-A841-8F04-B85816857E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9" name="Rectangle 21">
            <a:extLst>
              <a:ext uri="{FF2B5EF4-FFF2-40B4-BE49-F238E27FC236}">
                <a16:creationId xmlns:a16="http://schemas.microsoft.com/office/drawing/2014/main" id="{ECF14EAF-2732-714F-8CD8-8BC53D0E51F3}"/>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5" name="Picture 4">
            <a:extLst>
              <a:ext uri="{FF2B5EF4-FFF2-40B4-BE49-F238E27FC236}">
                <a16:creationId xmlns:a16="http://schemas.microsoft.com/office/drawing/2014/main" id="{FFB5E684-988C-C442-B55B-2B1993099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4064000" cy="3251200"/>
          </a:xfrm>
          <a:prstGeom prst="rect">
            <a:avLst/>
          </a:prstGeom>
        </p:spPr>
      </p:pic>
      <p:pic>
        <p:nvPicPr>
          <p:cNvPr id="9" name="Picture 8">
            <a:extLst>
              <a:ext uri="{FF2B5EF4-FFF2-40B4-BE49-F238E27FC236}">
                <a16:creationId xmlns:a16="http://schemas.microsoft.com/office/drawing/2014/main" id="{E5CCD717-6AD3-9243-824B-E7534AFCAC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2221"/>
            <a:ext cx="4064000" cy="3251200"/>
          </a:xfrm>
          <a:prstGeom prst="rect">
            <a:avLst/>
          </a:prstGeom>
        </p:spPr>
      </p:pic>
      <p:sp>
        <p:nvSpPr>
          <p:cNvPr id="11" name="TextBox 10">
            <a:extLst>
              <a:ext uri="{FF2B5EF4-FFF2-40B4-BE49-F238E27FC236}">
                <a16:creationId xmlns:a16="http://schemas.microsoft.com/office/drawing/2014/main" id="{F41D0951-FCF8-C445-A5E4-EF7EBAE6C4DE}"/>
              </a:ext>
            </a:extLst>
          </p:cNvPr>
          <p:cNvSpPr txBox="1"/>
          <p:nvPr/>
        </p:nvSpPr>
        <p:spPr>
          <a:xfrm>
            <a:off x="4876800" y="1295400"/>
            <a:ext cx="1980029" cy="923330"/>
          </a:xfrm>
          <a:prstGeom prst="rect">
            <a:avLst/>
          </a:prstGeom>
          <a:noFill/>
        </p:spPr>
        <p:txBody>
          <a:bodyPr wrap="none" rtlCol="0">
            <a:spAutoFit/>
          </a:bodyPr>
          <a:lstStyle/>
          <a:p>
            <a:r>
              <a:rPr lang="en-US" dirty="0"/>
              <a:t>Nominal chromas</a:t>
            </a:r>
          </a:p>
          <a:p>
            <a:endParaRPr lang="en-US" dirty="0"/>
          </a:p>
          <a:p>
            <a:r>
              <a:rPr lang="en-US" dirty="0">
                <a:solidFill>
                  <a:srgbClr val="00B050"/>
                </a:solidFill>
              </a:rPr>
              <a:t>Green</a:t>
            </a:r>
            <a:r>
              <a:rPr lang="en-US" dirty="0"/>
              <a:t> is vertical.</a:t>
            </a:r>
          </a:p>
        </p:txBody>
      </p:sp>
      <p:sp>
        <p:nvSpPr>
          <p:cNvPr id="12" name="TextBox 11">
            <a:extLst>
              <a:ext uri="{FF2B5EF4-FFF2-40B4-BE49-F238E27FC236}">
                <a16:creationId xmlns:a16="http://schemas.microsoft.com/office/drawing/2014/main" id="{88551AB3-5430-5E43-BA61-66FA9E32B47A}"/>
              </a:ext>
            </a:extLst>
          </p:cNvPr>
          <p:cNvSpPr txBox="1"/>
          <p:nvPr/>
        </p:nvSpPr>
        <p:spPr>
          <a:xfrm>
            <a:off x="4985803" y="5063155"/>
            <a:ext cx="1826141" cy="369332"/>
          </a:xfrm>
          <a:prstGeom prst="rect">
            <a:avLst/>
          </a:prstGeom>
          <a:noFill/>
        </p:spPr>
        <p:txBody>
          <a:bodyPr wrap="none" rtlCol="0">
            <a:spAutoFit/>
          </a:bodyPr>
          <a:lstStyle/>
          <a:p>
            <a:r>
              <a:rPr lang="en-US" dirty="0"/>
              <a:t>“Zero” chromas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a:extLst>
              <a:ext uri="{FF2B5EF4-FFF2-40B4-BE49-F238E27FC236}">
                <a16:creationId xmlns:a16="http://schemas.microsoft.com/office/drawing/2014/main" id="{E65F755B-B722-8340-A9BD-FCE0077880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1" name="Rectangle 5">
            <a:extLst>
              <a:ext uri="{FF2B5EF4-FFF2-40B4-BE49-F238E27FC236}">
                <a16:creationId xmlns:a16="http://schemas.microsoft.com/office/drawing/2014/main" id="{2B7DAF0E-0C07-524F-89F9-8ED71256BB8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2" name="Rectangle 7">
            <a:extLst>
              <a:ext uri="{FF2B5EF4-FFF2-40B4-BE49-F238E27FC236}">
                <a16:creationId xmlns:a16="http://schemas.microsoft.com/office/drawing/2014/main" id="{B8B0D7BE-AA3E-054A-897A-6E34ACC4FF0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3" name="Rectangle 9">
            <a:extLst>
              <a:ext uri="{FF2B5EF4-FFF2-40B4-BE49-F238E27FC236}">
                <a16:creationId xmlns:a16="http://schemas.microsoft.com/office/drawing/2014/main" id="{C466D123-6BC8-3141-92A6-AA531B08ECD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4" name="Rectangle 24">
            <a:extLst>
              <a:ext uri="{FF2B5EF4-FFF2-40B4-BE49-F238E27FC236}">
                <a16:creationId xmlns:a16="http://schemas.microsoft.com/office/drawing/2014/main" id="{5ED1B964-6832-6042-AD6B-5B5853560C0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5" name="Rectangle 26">
            <a:extLst>
              <a:ext uri="{FF2B5EF4-FFF2-40B4-BE49-F238E27FC236}">
                <a16:creationId xmlns:a16="http://schemas.microsoft.com/office/drawing/2014/main" id="{09BEAA0F-CF41-7B40-A30A-4C8E967CB1B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6" name="Rectangle 8">
            <a:extLst>
              <a:ext uri="{FF2B5EF4-FFF2-40B4-BE49-F238E27FC236}">
                <a16:creationId xmlns:a16="http://schemas.microsoft.com/office/drawing/2014/main" id="{4F939DE6-9037-9642-8CB4-BAD434EDD38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7" name="Rectangle 10">
            <a:extLst>
              <a:ext uri="{FF2B5EF4-FFF2-40B4-BE49-F238E27FC236}">
                <a16:creationId xmlns:a16="http://schemas.microsoft.com/office/drawing/2014/main" id="{06B1F117-9815-144B-AF0D-E7E07D17433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8" name="Rectangle 12">
            <a:extLst>
              <a:ext uri="{FF2B5EF4-FFF2-40B4-BE49-F238E27FC236}">
                <a16:creationId xmlns:a16="http://schemas.microsoft.com/office/drawing/2014/main" id="{54DE7825-0515-A841-8F04-B85816857E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9" name="Rectangle 21">
            <a:extLst>
              <a:ext uri="{FF2B5EF4-FFF2-40B4-BE49-F238E27FC236}">
                <a16:creationId xmlns:a16="http://schemas.microsoft.com/office/drawing/2014/main" id="{ECF14EAF-2732-714F-8CD8-8BC53D0E51F3}"/>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sp>
        <p:nvSpPr>
          <p:cNvPr id="2" name="TextBox 1">
            <a:extLst>
              <a:ext uri="{FF2B5EF4-FFF2-40B4-BE49-F238E27FC236}">
                <a16:creationId xmlns:a16="http://schemas.microsoft.com/office/drawing/2014/main" id="{A38F7A3A-E31B-464D-92C7-8CEF82C10155}"/>
              </a:ext>
            </a:extLst>
          </p:cNvPr>
          <p:cNvSpPr txBox="1"/>
          <p:nvPr/>
        </p:nvSpPr>
        <p:spPr>
          <a:xfrm>
            <a:off x="1295400" y="1832966"/>
            <a:ext cx="7239000" cy="3139321"/>
          </a:xfrm>
          <a:prstGeom prst="rect">
            <a:avLst/>
          </a:prstGeom>
          <a:noFill/>
        </p:spPr>
        <p:txBody>
          <a:bodyPr wrap="square" rtlCol="0">
            <a:spAutoFit/>
          </a:bodyPr>
          <a:lstStyle/>
          <a:p>
            <a:r>
              <a:rPr lang="en-US" sz="2200" dirty="0"/>
              <a:t>The data were taken by an oscilloscope, 10 </a:t>
            </a:r>
            <a:r>
              <a:rPr lang="en-US" sz="2200" dirty="0" err="1"/>
              <a:t>Gsample</a:t>
            </a:r>
            <a:r>
              <a:rPr lang="en-US" sz="2200" dirty="0"/>
              <a:t>/s, </a:t>
            </a:r>
          </a:p>
          <a:p>
            <a:r>
              <a:rPr lang="en-US" sz="2200" dirty="0"/>
              <a:t>sum and difference signals simultaneously, </a:t>
            </a:r>
          </a:p>
          <a:p>
            <a:endParaRPr lang="en-US" sz="2200" dirty="0"/>
          </a:p>
          <a:p>
            <a:r>
              <a:rPr lang="en-US" sz="2200" dirty="0"/>
              <a:t>80+80 </a:t>
            </a:r>
            <a:r>
              <a:rPr lang="en-US" sz="2200" dirty="0" err="1"/>
              <a:t>Mpoints</a:t>
            </a:r>
            <a:r>
              <a:rPr lang="en-US" sz="2200" dirty="0"/>
              <a:t> were saved as a binary file. </a:t>
            </a:r>
          </a:p>
          <a:p>
            <a:endParaRPr lang="en-US" sz="2200" dirty="0"/>
          </a:p>
          <a:p>
            <a:r>
              <a:rPr lang="en-US" sz="2200" dirty="0"/>
              <a:t>The data were analyzed with a Mathematica script.</a:t>
            </a:r>
          </a:p>
          <a:p>
            <a:r>
              <a:rPr lang="en-US" sz="2200" dirty="0"/>
              <a:t> </a:t>
            </a:r>
          </a:p>
          <a:p>
            <a:r>
              <a:rPr lang="en-US" sz="2200" dirty="0"/>
              <a:t>It took just a few minutes to read the files and generate all the plots. </a:t>
            </a:r>
          </a:p>
        </p:txBody>
      </p:sp>
    </p:spTree>
    <p:extLst>
      <p:ext uri="{BB962C8B-B14F-4D97-AF65-F5344CB8AC3E}">
        <p14:creationId xmlns:p14="http://schemas.microsoft.com/office/powerpoint/2010/main" val="25220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BE18988-869F-3741-8B35-BCE6EDACEF99}"/>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Peak and total currents, Nominal Settings</a:t>
            </a:r>
            <a:endParaRPr lang="en-US" altLang="en-US" dirty="0">
              <a:latin typeface="Mathematica7Mono" pitchFamily="2" charset="0"/>
              <a:ea typeface="ＭＳ Ｐゴシック" panose="020B0600070205080204" pitchFamily="34" charset="-128"/>
            </a:endParaRPr>
          </a:p>
        </p:txBody>
      </p:sp>
      <p:sp>
        <p:nvSpPr>
          <p:cNvPr id="22530" name="Rectangle 5">
            <a:extLst>
              <a:ext uri="{FF2B5EF4-FFF2-40B4-BE49-F238E27FC236}">
                <a16:creationId xmlns:a16="http://schemas.microsoft.com/office/drawing/2014/main" id="{E65F755B-B722-8340-A9BD-FCE0077880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1" name="Rectangle 5">
            <a:extLst>
              <a:ext uri="{FF2B5EF4-FFF2-40B4-BE49-F238E27FC236}">
                <a16:creationId xmlns:a16="http://schemas.microsoft.com/office/drawing/2014/main" id="{2B7DAF0E-0C07-524F-89F9-8ED71256BB8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2" name="Rectangle 7">
            <a:extLst>
              <a:ext uri="{FF2B5EF4-FFF2-40B4-BE49-F238E27FC236}">
                <a16:creationId xmlns:a16="http://schemas.microsoft.com/office/drawing/2014/main" id="{B8B0D7BE-AA3E-054A-897A-6E34ACC4FF0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3" name="Rectangle 9">
            <a:extLst>
              <a:ext uri="{FF2B5EF4-FFF2-40B4-BE49-F238E27FC236}">
                <a16:creationId xmlns:a16="http://schemas.microsoft.com/office/drawing/2014/main" id="{C466D123-6BC8-3141-92A6-AA531B08ECD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4" name="Rectangle 24">
            <a:extLst>
              <a:ext uri="{FF2B5EF4-FFF2-40B4-BE49-F238E27FC236}">
                <a16:creationId xmlns:a16="http://schemas.microsoft.com/office/drawing/2014/main" id="{5ED1B964-6832-6042-AD6B-5B5853560C0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5" name="Rectangle 26">
            <a:extLst>
              <a:ext uri="{FF2B5EF4-FFF2-40B4-BE49-F238E27FC236}">
                <a16:creationId xmlns:a16="http://schemas.microsoft.com/office/drawing/2014/main" id="{09BEAA0F-CF41-7B40-A30A-4C8E967CB1B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6" name="Rectangle 8">
            <a:extLst>
              <a:ext uri="{FF2B5EF4-FFF2-40B4-BE49-F238E27FC236}">
                <a16:creationId xmlns:a16="http://schemas.microsoft.com/office/drawing/2014/main" id="{4F939DE6-9037-9642-8CB4-BAD434EDD38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7" name="Rectangle 10">
            <a:extLst>
              <a:ext uri="{FF2B5EF4-FFF2-40B4-BE49-F238E27FC236}">
                <a16:creationId xmlns:a16="http://schemas.microsoft.com/office/drawing/2014/main" id="{06B1F117-9815-144B-AF0D-E7E07D17433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8" name="Rectangle 12">
            <a:extLst>
              <a:ext uri="{FF2B5EF4-FFF2-40B4-BE49-F238E27FC236}">
                <a16:creationId xmlns:a16="http://schemas.microsoft.com/office/drawing/2014/main" id="{54DE7825-0515-A841-8F04-B85816857E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9" name="Rectangle 21">
            <a:extLst>
              <a:ext uri="{FF2B5EF4-FFF2-40B4-BE49-F238E27FC236}">
                <a16:creationId xmlns:a16="http://schemas.microsoft.com/office/drawing/2014/main" id="{ECF14EAF-2732-714F-8CD8-8BC53D0E51F3}"/>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2" name="Picture 1">
            <a:extLst>
              <a:ext uri="{FF2B5EF4-FFF2-40B4-BE49-F238E27FC236}">
                <a16:creationId xmlns:a16="http://schemas.microsoft.com/office/drawing/2014/main" id="{FFFAF13B-3E8C-5C43-918C-2FCF6A6773AB}"/>
              </a:ext>
            </a:extLst>
          </p:cNvPr>
          <p:cNvPicPr>
            <a:picLocks noChangeAspect="1"/>
          </p:cNvPicPr>
          <p:nvPr/>
        </p:nvPicPr>
        <p:blipFill>
          <a:blip r:embed="rId2"/>
          <a:stretch>
            <a:fillRect/>
          </a:stretch>
        </p:blipFill>
        <p:spPr>
          <a:xfrm>
            <a:off x="82549" y="395287"/>
            <a:ext cx="5022849" cy="3128875"/>
          </a:xfrm>
          <a:prstGeom prst="rect">
            <a:avLst/>
          </a:prstGeom>
        </p:spPr>
      </p:pic>
      <p:sp>
        <p:nvSpPr>
          <p:cNvPr id="3" name="TextBox 2">
            <a:extLst>
              <a:ext uri="{FF2B5EF4-FFF2-40B4-BE49-F238E27FC236}">
                <a16:creationId xmlns:a16="http://schemas.microsoft.com/office/drawing/2014/main" id="{AA02659C-4D66-6043-92DD-8E6ACAA42B59}"/>
              </a:ext>
            </a:extLst>
          </p:cNvPr>
          <p:cNvSpPr txBox="1"/>
          <p:nvPr/>
        </p:nvSpPr>
        <p:spPr>
          <a:xfrm>
            <a:off x="5257800" y="838200"/>
            <a:ext cx="3803650" cy="2308324"/>
          </a:xfrm>
          <a:prstGeom prst="rect">
            <a:avLst/>
          </a:prstGeom>
          <a:noFill/>
        </p:spPr>
        <p:txBody>
          <a:bodyPr wrap="square" rtlCol="0">
            <a:spAutoFit/>
          </a:bodyPr>
          <a:lstStyle/>
          <a:p>
            <a:r>
              <a:rPr lang="en-US" dirty="0"/>
              <a:t>Max peak current</a:t>
            </a:r>
          </a:p>
          <a:p>
            <a:r>
              <a:rPr lang="en-US" dirty="0"/>
              <a:t>for an arbitrary chosen bunch </a:t>
            </a:r>
          </a:p>
          <a:p>
            <a:r>
              <a:rPr lang="en-US" dirty="0"/>
              <a:t>versus turn number. </a:t>
            </a:r>
          </a:p>
          <a:p>
            <a:endParaRPr lang="en-US" dirty="0"/>
          </a:p>
          <a:p>
            <a:r>
              <a:rPr lang="en-US" dirty="0"/>
              <a:t>July 1 Nom settings, </a:t>
            </a:r>
          </a:p>
          <a:p>
            <a:r>
              <a:rPr lang="en-US" dirty="0"/>
              <a:t>Intensity=13 Booster turns.</a:t>
            </a:r>
          </a:p>
          <a:p>
            <a:endParaRPr lang="en-US" dirty="0"/>
          </a:p>
          <a:p>
            <a:r>
              <a:rPr lang="en-US" dirty="0"/>
              <a:t>Mismatch oscillations: ~30% </a:t>
            </a:r>
          </a:p>
        </p:txBody>
      </p:sp>
      <p:pic>
        <p:nvPicPr>
          <p:cNvPr id="6" name="Picture 5">
            <a:extLst>
              <a:ext uri="{FF2B5EF4-FFF2-40B4-BE49-F238E27FC236}">
                <a16:creationId xmlns:a16="http://schemas.microsoft.com/office/drawing/2014/main" id="{DFD114F1-65FC-724E-A8B6-B9EDFFED23A8}"/>
              </a:ext>
            </a:extLst>
          </p:cNvPr>
          <p:cNvPicPr>
            <a:picLocks noChangeAspect="1"/>
          </p:cNvPicPr>
          <p:nvPr/>
        </p:nvPicPr>
        <p:blipFill>
          <a:blip r:embed="rId3"/>
          <a:stretch>
            <a:fillRect/>
          </a:stretch>
        </p:blipFill>
        <p:spPr>
          <a:xfrm>
            <a:off x="82551" y="3697374"/>
            <a:ext cx="5043896" cy="3128875"/>
          </a:xfrm>
          <a:prstGeom prst="rect">
            <a:avLst/>
          </a:prstGeom>
        </p:spPr>
      </p:pic>
      <p:sp>
        <p:nvSpPr>
          <p:cNvPr id="7" name="TextBox 6">
            <a:extLst>
              <a:ext uri="{FF2B5EF4-FFF2-40B4-BE49-F238E27FC236}">
                <a16:creationId xmlns:a16="http://schemas.microsoft.com/office/drawing/2014/main" id="{5523D70E-8182-EB4B-9F41-D01C6F7526DA}"/>
              </a:ext>
            </a:extLst>
          </p:cNvPr>
          <p:cNvSpPr txBox="1"/>
          <p:nvPr/>
        </p:nvSpPr>
        <p:spPr>
          <a:xfrm>
            <a:off x="5638800" y="4419600"/>
            <a:ext cx="1640193" cy="646331"/>
          </a:xfrm>
          <a:prstGeom prst="rect">
            <a:avLst/>
          </a:prstGeom>
          <a:noFill/>
        </p:spPr>
        <p:txBody>
          <a:bodyPr wrap="none" rtlCol="0">
            <a:spAutoFit/>
          </a:bodyPr>
          <a:lstStyle/>
          <a:p>
            <a:r>
              <a:rPr lang="en-US" dirty="0"/>
              <a:t>Total current: </a:t>
            </a:r>
          </a:p>
          <a:p>
            <a:r>
              <a:rPr lang="en-US" dirty="0"/>
              <a:t>Losses &lt; 10%</a:t>
            </a:r>
          </a:p>
        </p:txBody>
      </p:sp>
    </p:spTree>
    <p:extLst>
      <p:ext uri="{BB962C8B-B14F-4D97-AF65-F5344CB8AC3E}">
        <p14:creationId xmlns:p14="http://schemas.microsoft.com/office/powerpoint/2010/main" val="2826606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EBE18988-869F-3741-8B35-BCE6EDACEF99}"/>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Same for zero chroma settings, vert</a:t>
            </a:r>
            <a:endParaRPr lang="en-US" altLang="en-US" dirty="0">
              <a:latin typeface="Mathematica7Mono" pitchFamily="2" charset="0"/>
              <a:ea typeface="ＭＳ Ｐゴシック" panose="020B0600070205080204" pitchFamily="34" charset="-128"/>
            </a:endParaRPr>
          </a:p>
        </p:txBody>
      </p:sp>
      <p:sp>
        <p:nvSpPr>
          <p:cNvPr id="22530" name="Rectangle 5">
            <a:extLst>
              <a:ext uri="{FF2B5EF4-FFF2-40B4-BE49-F238E27FC236}">
                <a16:creationId xmlns:a16="http://schemas.microsoft.com/office/drawing/2014/main" id="{E65F755B-B722-8340-A9BD-FCE0077880AB}"/>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1" name="Rectangle 5">
            <a:extLst>
              <a:ext uri="{FF2B5EF4-FFF2-40B4-BE49-F238E27FC236}">
                <a16:creationId xmlns:a16="http://schemas.microsoft.com/office/drawing/2014/main" id="{2B7DAF0E-0C07-524F-89F9-8ED71256BB8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2" name="Rectangle 7">
            <a:extLst>
              <a:ext uri="{FF2B5EF4-FFF2-40B4-BE49-F238E27FC236}">
                <a16:creationId xmlns:a16="http://schemas.microsoft.com/office/drawing/2014/main" id="{B8B0D7BE-AA3E-054A-897A-6E34ACC4FF0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3" name="Rectangle 9">
            <a:extLst>
              <a:ext uri="{FF2B5EF4-FFF2-40B4-BE49-F238E27FC236}">
                <a16:creationId xmlns:a16="http://schemas.microsoft.com/office/drawing/2014/main" id="{C466D123-6BC8-3141-92A6-AA531B08ECD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4" name="Rectangle 24">
            <a:extLst>
              <a:ext uri="{FF2B5EF4-FFF2-40B4-BE49-F238E27FC236}">
                <a16:creationId xmlns:a16="http://schemas.microsoft.com/office/drawing/2014/main" id="{5ED1B964-6832-6042-AD6B-5B5853560C00}"/>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5" name="Rectangle 26">
            <a:extLst>
              <a:ext uri="{FF2B5EF4-FFF2-40B4-BE49-F238E27FC236}">
                <a16:creationId xmlns:a16="http://schemas.microsoft.com/office/drawing/2014/main" id="{09BEAA0F-CF41-7B40-A30A-4C8E967CB1B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6" name="Rectangle 8">
            <a:extLst>
              <a:ext uri="{FF2B5EF4-FFF2-40B4-BE49-F238E27FC236}">
                <a16:creationId xmlns:a16="http://schemas.microsoft.com/office/drawing/2014/main" id="{4F939DE6-9037-9642-8CB4-BAD434EDD38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7" name="Rectangle 10">
            <a:extLst>
              <a:ext uri="{FF2B5EF4-FFF2-40B4-BE49-F238E27FC236}">
                <a16:creationId xmlns:a16="http://schemas.microsoft.com/office/drawing/2014/main" id="{06B1F117-9815-144B-AF0D-E7E07D17433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8" name="Rectangle 12">
            <a:extLst>
              <a:ext uri="{FF2B5EF4-FFF2-40B4-BE49-F238E27FC236}">
                <a16:creationId xmlns:a16="http://schemas.microsoft.com/office/drawing/2014/main" id="{54DE7825-0515-A841-8F04-B85816857EE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2539" name="Rectangle 21">
            <a:extLst>
              <a:ext uri="{FF2B5EF4-FFF2-40B4-BE49-F238E27FC236}">
                <a16:creationId xmlns:a16="http://schemas.microsoft.com/office/drawing/2014/main" id="{ECF14EAF-2732-714F-8CD8-8BC53D0E51F3}"/>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4" name="Picture 3">
            <a:extLst>
              <a:ext uri="{FF2B5EF4-FFF2-40B4-BE49-F238E27FC236}">
                <a16:creationId xmlns:a16="http://schemas.microsoft.com/office/drawing/2014/main" id="{2E963B51-7B09-8047-A54C-F22C4AEEE2E6}"/>
              </a:ext>
            </a:extLst>
          </p:cNvPr>
          <p:cNvPicPr>
            <a:picLocks noChangeAspect="1"/>
          </p:cNvPicPr>
          <p:nvPr/>
        </p:nvPicPr>
        <p:blipFill>
          <a:blip r:embed="rId2"/>
          <a:stretch>
            <a:fillRect/>
          </a:stretch>
        </p:blipFill>
        <p:spPr>
          <a:xfrm>
            <a:off x="82550" y="395288"/>
            <a:ext cx="4794250" cy="3064848"/>
          </a:xfrm>
          <a:prstGeom prst="rect">
            <a:avLst/>
          </a:prstGeom>
        </p:spPr>
      </p:pic>
      <p:sp>
        <p:nvSpPr>
          <p:cNvPr id="5" name="TextBox 4">
            <a:extLst>
              <a:ext uri="{FF2B5EF4-FFF2-40B4-BE49-F238E27FC236}">
                <a16:creationId xmlns:a16="http://schemas.microsoft.com/office/drawing/2014/main" id="{343DD3C8-5797-704D-98A5-6DD8A648DDAA}"/>
              </a:ext>
            </a:extLst>
          </p:cNvPr>
          <p:cNvSpPr txBox="1"/>
          <p:nvPr/>
        </p:nvSpPr>
        <p:spPr>
          <a:xfrm>
            <a:off x="5170641" y="838200"/>
            <a:ext cx="3890809" cy="923330"/>
          </a:xfrm>
          <a:prstGeom prst="rect">
            <a:avLst/>
          </a:prstGeom>
          <a:noFill/>
        </p:spPr>
        <p:txBody>
          <a:bodyPr wrap="none" rtlCol="0">
            <a:spAutoFit/>
          </a:bodyPr>
          <a:lstStyle/>
          <a:p>
            <a:r>
              <a:rPr lang="en-US" dirty="0"/>
              <a:t>The same, for Zero Croma settings. </a:t>
            </a:r>
          </a:p>
          <a:p>
            <a:endParaRPr lang="en-US" dirty="0"/>
          </a:p>
          <a:p>
            <a:r>
              <a:rPr lang="en-US" dirty="0"/>
              <a:t>Huge mismatch: ~ 3 times.</a:t>
            </a:r>
          </a:p>
        </p:txBody>
      </p:sp>
      <p:pic>
        <p:nvPicPr>
          <p:cNvPr id="7" name="Picture 6">
            <a:extLst>
              <a:ext uri="{FF2B5EF4-FFF2-40B4-BE49-F238E27FC236}">
                <a16:creationId xmlns:a16="http://schemas.microsoft.com/office/drawing/2014/main" id="{790C0806-1AF1-3F45-96C5-5897C682C38B}"/>
              </a:ext>
            </a:extLst>
          </p:cNvPr>
          <p:cNvPicPr>
            <a:picLocks noChangeAspect="1"/>
          </p:cNvPicPr>
          <p:nvPr/>
        </p:nvPicPr>
        <p:blipFill>
          <a:blip r:embed="rId3"/>
          <a:stretch>
            <a:fillRect/>
          </a:stretch>
        </p:blipFill>
        <p:spPr>
          <a:xfrm>
            <a:off x="76200" y="3780334"/>
            <a:ext cx="4794250" cy="3071316"/>
          </a:xfrm>
          <a:prstGeom prst="rect">
            <a:avLst/>
          </a:prstGeom>
        </p:spPr>
      </p:pic>
      <p:sp>
        <p:nvSpPr>
          <p:cNvPr id="8" name="TextBox 7">
            <a:extLst>
              <a:ext uri="{FF2B5EF4-FFF2-40B4-BE49-F238E27FC236}">
                <a16:creationId xmlns:a16="http://schemas.microsoft.com/office/drawing/2014/main" id="{56EC3987-8D4A-4541-8C3E-5D91E8A6510B}"/>
              </a:ext>
            </a:extLst>
          </p:cNvPr>
          <p:cNvSpPr txBox="1"/>
          <p:nvPr/>
        </p:nvSpPr>
        <p:spPr>
          <a:xfrm>
            <a:off x="5562600" y="4419600"/>
            <a:ext cx="1576072" cy="369332"/>
          </a:xfrm>
          <a:prstGeom prst="rect">
            <a:avLst/>
          </a:prstGeom>
          <a:noFill/>
        </p:spPr>
        <p:txBody>
          <a:bodyPr wrap="none" rtlCol="0">
            <a:spAutoFit/>
          </a:bodyPr>
          <a:lstStyle/>
          <a:p>
            <a:r>
              <a:rPr lang="en-US" dirty="0"/>
              <a:t>Losses ~40%</a:t>
            </a:r>
          </a:p>
        </p:txBody>
      </p:sp>
    </p:spTree>
    <p:extLst>
      <p:ext uri="{BB962C8B-B14F-4D97-AF65-F5344CB8AC3E}">
        <p14:creationId xmlns:p14="http://schemas.microsoft.com/office/powerpoint/2010/main" val="359633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Zero Chroma: Vert Single-Bunch Instability</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2" name="Picture 1">
            <a:extLst>
              <a:ext uri="{FF2B5EF4-FFF2-40B4-BE49-F238E27FC236}">
                <a16:creationId xmlns:a16="http://schemas.microsoft.com/office/drawing/2014/main" id="{FB4FE90A-32E8-114F-BEF6-9A77B34B347C}"/>
              </a:ext>
            </a:extLst>
          </p:cNvPr>
          <p:cNvPicPr>
            <a:picLocks noChangeAspect="1"/>
          </p:cNvPicPr>
          <p:nvPr/>
        </p:nvPicPr>
        <p:blipFill>
          <a:blip r:embed="rId2"/>
          <a:stretch>
            <a:fillRect/>
          </a:stretch>
        </p:blipFill>
        <p:spPr>
          <a:xfrm>
            <a:off x="152401" y="384402"/>
            <a:ext cx="5638800" cy="3131161"/>
          </a:xfrm>
          <a:prstGeom prst="rect">
            <a:avLst/>
          </a:prstGeom>
        </p:spPr>
      </p:pic>
      <p:sp>
        <p:nvSpPr>
          <p:cNvPr id="3" name="TextBox 2">
            <a:extLst>
              <a:ext uri="{FF2B5EF4-FFF2-40B4-BE49-F238E27FC236}">
                <a16:creationId xmlns:a16="http://schemas.microsoft.com/office/drawing/2014/main" id="{E9C910B1-5DCA-CA49-A991-3131F5FAF90A}"/>
              </a:ext>
            </a:extLst>
          </p:cNvPr>
          <p:cNvSpPr txBox="1"/>
          <p:nvPr/>
        </p:nvSpPr>
        <p:spPr>
          <a:xfrm>
            <a:off x="5867388" y="968192"/>
            <a:ext cx="3352812" cy="2031325"/>
          </a:xfrm>
          <a:prstGeom prst="rect">
            <a:avLst/>
          </a:prstGeom>
          <a:noFill/>
        </p:spPr>
        <p:txBody>
          <a:bodyPr wrap="square" rtlCol="0">
            <a:spAutoFit/>
          </a:bodyPr>
          <a:lstStyle/>
          <a:p>
            <a:r>
              <a:rPr lang="en-US" dirty="0"/>
              <a:t>Intensity (blue) and </a:t>
            </a:r>
          </a:p>
          <a:p>
            <a:endParaRPr lang="en-US" dirty="0"/>
          </a:p>
          <a:p>
            <a:r>
              <a:rPr lang="en-US" dirty="0"/>
              <a:t>1.6*max vertical signal (orange)</a:t>
            </a:r>
          </a:p>
          <a:p>
            <a:endParaRPr lang="en-US" dirty="0"/>
          </a:p>
          <a:p>
            <a:r>
              <a:rPr lang="en-US" dirty="0"/>
              <a:t>for a bunch #36</a:t>
            </a:r>
          </a:p>
          <a:p>
            <a:endParaRPr lang="en-US" dirty="0"/>
          </a:p>
        </p:txBody>
      </p:sp>
      <p:pic>
        <p:nvPicPr>
          <p:cNvPr id="4" name="Picture 3">
            <a:extLst>
              <a:ext uri="{FF2B5EF4-FFF2-40B4-BE49-F238E27FC236}">
                <a16:creationId xmlns:a16="http://schemas.microsoft.com/office/drawing/2014/main" id="{C443ACE3-C97B-184A-977C-80373EA16765}"/>
              </a:ext>
            </a:extLst>
          </p:cNvPr>
          <p:cNvPicPr>
            <a:picLocks noChangeAspect="1"/>
          </p:cNvPicPr>
          <p:nvPr/>
        </p:nvPicPr>
        <p:blipFill>
          <a:blip r:embed="rId3"/>
          <a:stretch>
            <a:fillRect/>
          </a:stretch>
        </p:blipFill>
        <p:spPr>
          <a:xfrm>
            <a:off x="152400" y="3620746"/>
            <a:ext cx="5714987" cy="3115923"/>
          </a:xfrm>
          <a:prstGeom prst="rect">
            <a:avLst/>
          </a:prstGeom>
        </p:spPr>
      </p:pic>
      <p:sp>
        <p:nvSpPr>
          <p:cNvPr id="12" name="TextBox 11">
            <a:extLst>
              <a:ext uri="{FF2B5EF4-FFF2-40B4-BE49-F238E27FC236}">
                <a16:creationId xmlns:a16="http://schemas.microsoft.com/office/drawing/2014/main" id="{60E9BF07-BC9C-464F-84A4-0B2F9FD931FE}"/>
              </a:ext>
            </a:extLst>
          </p:cNvPr>
          <p:cNvSpPr txBox="1"/>
          <p:nvPr/>
        </p:nvSpPr>
        <p:spPr>
          <a:xfrm>
            <a:off x="6019800" y="4135483"/>
            <a:ext cx="2839239" cy="1200329"/>
          </a:xfrm>
          <a:prstGeom prst="rect">
            <a:avLst/>
          </a:prstGeom>
          <a:noFill/>
        </p:spPr>
        <p:txBody>
          <a:bodyPr wrap="none" rtlCol="0">
            <a:spAutoFit/>
          </a:bodyPr>
          <a:lstStyle/>
          <a:p>
            <a:r>
              <a:rPr lang="en-US" dirty="0"/>
              <a:t>same, for a bunch #37: </a:t>
            </a:r>
          </a:p>
          <a:p>
            <a:endParaRPr lang="en-US" dirty="0"/>
          </a:p>
          <a:p>
            <a:r>
              <a:rPr lang="en-US" dirty="0"/>
              <a:t>the oscillations reach max</a:t>
            </a:r>
          </a:p>
          <a:p>
            <a:r>
              <a:rPr lang="en-US" dirty="0"/>
              <a:t> ~ 100 turns later.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Max vert signal for each bunch</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3" name="Picture 2">
            <a:extLst>
              <a:ext uri="{FF2B5EF4-FFF2-40B4-BE49-F238E27FC236}">
                <a16:creationId xmlns:a16="http://schemas.microsoft.com/office/drawing/2014/main" id="{33F7FA94-32C6-9241-AC90-A886539DC003}"/>
              </a:ext>
            </a:extLst>
          </p:cNvPr>
          <p:cNvPicPr>
            <a:picLocks noChangeAspect="1"/>
          </p:cNvPicPr>
          <p:nvPr/>
        </p:nvPicPr>
        <p:blipFill>
          <a:blip r:embed="rId2"/>
          <a:stretch>
            <a:fillRect/>
          </a:stretch>
        </p:blipFill>
        <p:spPr>
          <a:xfrm>
            <a:off x="-1" y="395289"/>
            <a:ext cx="5257801" cy="3111760"/>
          </a:xfrm>
          <a:prstGeom prst="rect">
            <a:avLst/>
          </a:prstGeom>
        </p:spPr>
      </p:pic>
      <p:pic>
        <p:nvPicPr>
          <p:cNvPr id="4" name="Picture 3">
            <a:extLst>
              <a:ext uri="{FF2B5EF4-FFF2-40B4-BE49-F238E27FC236}">
                <a16:creationId xmlns:a16="http://schemas.microsoft.com/office/drawing/2014/main" id="{8E0179ED-01B5-AE41-A9AA-1413D3D32AE3}"/>
              </a:ext>
            </a:extLst>
          </p:cNvPr>
          <p:cNvPicPr>
            <a:picLocks noChangeAspect="1"/>
          </p:cNvPicPr>
          <p:nvPr/>
        </p:nvPicPr>
        <p:blipFill>
          <a:blip r:embed="rId3"/>
          <a:stretch>
            <a:fillRect/>
          </a:stretch>
        </p:blipFill>
        <p:spPr>
          <a:xfrm>
            <a:off x="0" y="3673761"/>
            <a:ext cx="5257800" cy="3177890"/>
          </a:xfrm>
          <a:prstGeom prst="rect">
            <a:avLst/>
          </a:prstGeom>
        </p:spPr>
      </p:pic>
      <p:sp>
        <p:nvSpPr>
          <p:cNvPr id="6" name="TextBox 5">
            <a:extLst>
              <a:ext uri="{FF2B5EF4-FFF2-40B4-BE49-F238E27FC236}">
                <a16:creationId xmlns:a16="http://schemas.microsoft.com/office/drawing/2014/main" id="{48521ED0-7557-5942-A0C2-1D69B0B80724}"/>
              </a:ext>
            </a:extLst>
          </p:cNvPr>
          <p:cNvSpPr txBox="1"/>
          <p:nvPr/>
        </p:nvSpPr>
        <p:spPr>
          <a:xfrm>
            <a:off x="5486400" y="838200"/>
            <a:ext cx="2864887" cy="646331"/>
          </a:xfrm>
          <a:prstGeom prst="rect">
            <a:avLst/>
          </a:prstGeom>
          <a:noFill/>
        </p:spPr>
        <p:txBody>
          <a:bodyPr wrap="none" rtlCol="0">
            <a:spAutoFit/>
          </a:bodyPr>
          <a:lstStyle/>
          <a:p>
            <a:r>
              <a:rPr lang="en-US" dirty="0"/>
              <a:t>max vert signal for all time</a:t>
            </a:r>
          </a:p>
          <a:p>
            <a:r>
              <a:rPr lang="en-US" dirty="0"/>
              <a:t>for each bunch</a:t>
            </a:r>
          </a:p>
        </p:txBody>
      </p:sp>
      <p:sp>
        <p:nvSpPr>
          <p:cNvPr id="7" name="TextBox 6">
            <a:extLst>
              <a:ext uri="{FF2B5EF4-FFF2-40B4-BE49-F238E27FC236}">
                <a16:creationId xmlns:a16="http://schemas.microsoft.com/office/drawing/2014/main" id="{657D02B5-E4D6-BE4F-8720-081B4B4C4D09}"/>
              </a:ext>
            </a:extLst>
          </p:cNvPr>
          <p:cNvSpPr txBox="1"/>
          <p:nvPr/>
        </p:nvSpPr>
        <p:spPr>
          <a:xfrm>
            <a:off x="5562601" y="4114800"/>
            <a:ext cx="3352800" cy="1200329"/>
          </a:xfrm>
          <a:prstGeom prst="rect">
            <a:avLst/>
          </a:prstGeom>
          <a:noFill/>
        </p:spPr>
        <p:txBody>
          <a:bodyPr wrap="square" rtlCol="0">
            <a:spAutoFit/>
          </a:bodyPr>
          <a:lstStyle/>
          <a:p>
            <a:r>
              <a:rPr lang="en-US" dirty="0"/>
              <a:t>turn number when the bunch vert signal was maximal, </a:t>
            </a:r>
          </a:p>
          <a:p>
            <a:endParaRPr lang="en-US" dirty="0"/>
          </a:p>
          <a:p>
            <a:r>
              <a:rPr lang="en-US" dirty="0"/>
              <a:t>for each bunch</a:t>
            </a:r>
          </a:p>
        </p:txBody>
      </p:sp>
      <p:sp>
        <p:nvSpPr>
          <p:cNvPr id="8" name="TextBox 7">
            <a:extLst>
              <a:ext uri="{FF2B5EF4-FFF2-40B4-BE49-F238E27FC236}">
                <a16:creationId xmlns:a16="http://schemas.microsoft.com/office/drawing/2014/main" id="{68BA1BC7-57BE-D740-B01D-E052B9D0D58C}"/>
              </a:ext>
            </a:extLst>
          </p:cNvPr>
          <p:cNvSpPr txBox="1"/>
          <p:nvPr/>
        </p:nvSpPr>
        <p:spPr>
          <a:xfrm>
            <a:off x="5486400" y="5987143"/>
            <a:ext cx="3200401" cy="646331"/>
          </a:xfrm>
          <a:prstGeom prst="rect">
            <a:avLst/>
          </a:prstGeom>
          <a:noFill/>
        </p:spPr>
        <p:txBody>
          <a:bodyPr wrap="square" rtlCol="0">
            <a:spAutoFit/>
          </a:bodyPr>
          <a:lstStyle/>
          <a:p>
            <a:r>
              <a:rPr lang="en-US" dirty="0">
                <a:solidFill>
                  <a:srgbClr val="FFC000"/>
                </a:solidFill>
              </a:rPr>
              <a:t>Conclusion: the instability is single-bunch-type. </a:t>
            </a:r>
          </a:p>
        </p:txBody>
      </p:sp>
    </p:spTree>
    <p:extLst>
      <p:ext uri="{BB962C8B-B14F-4D97-AF65-F5344CB8AC3E}">
        <p14:creationId xmlns:p14="http://schemas.microsoft.com/office/powerpoint/2010/main" val="70507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FD403-9866-FA4A-8ECA-613C76A5B565}"/>
              </a:ext>
            </a:extLst>
          </p:cNvPr>
          <p:cNvPicPr>
            <a:picLocks noChangeAspect="1"/>
          </p:cNvPicPr>
          <p:nvPr/>
        </p:nvPicPr>
        <p:blipFill>
          <a:blip r:embed="rId2"/>
          <a:stretch>
            <a:fillRect/>
          </a:stretch>
        </p:blipFill>
        <p:spPr>
          <a:xfrm>
            <a:off x="5105402" y="510465"/>
            <a:ext cx="4005941" cy="2421400"/>
          </a:xfrm>
          <a:prstGeom prst="rect">
            <a:avLst/>
          </a:prstGeom>
        </p:spPr>
      </p:pic>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Reproducibility of the bunch pattern</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3" name="Picture 2">
            <a:extLst>
              <a:ext uri="{FF2B5EF4-FFF2-40B4-BE49-F238E27FC236}">
                <a16:creationId xmlns:a16="http://schemas.microsoft.com/office/drawing/2014/main" id="{33F7FA94-32C6-9241-AC90-A886539DC003}"/>
              </a:ext>
            </a:extLst>
          </p:cNvPr>
          <p:cNvPicPr>
            <a:picLocks noChangeAspect="1"/>
          </p:cNvPicPr>
          <p:nvPr/>
        </p:nvPicPr>
        <p:blipFill>
          <a:blip r:embed="rId3"/>
          <a:stretch>
            <a:fillRect/>
          </a:stretch>
        </p:blipFill>
        <p:spPr>
          <a:xfrm>
            <a:off x="10886" y="560720"/>
            <a:ext cx="3886201" cy="2299997"/>
          </a:xfrm>
          <a:prstGeom prst="rect">
            <a:avLst/>
          </a:prstGeom>
        </p:spPr>
      </p:pic>
      <p:pic>
        <p:nvPicPr>
          <p:cNvPr id="4" name="Picture 3">
            <a:extLst>
              <a:ext uri="{FF2B5EF4-FFF2-40B4-BE49-F238E27FC236}">
                <a16:creationId xmlns:a16="http://schemas.microsoft.com/office/drawing/2014/main" id="{8E0179ED-01B5-AE41-A9AA-1413D3D32AE3}"/>
              </a:ext>
            </a:extLst>
          </p:cNvPr>
          <p:cNvPicPr>
            <a:picLocks noChangeAspect="1"/>
          </p:cNvPicPr>
          <p:nvPr/>
        </p:nvPicPr>
        <p:blipFill>
          <a:blip r:embed="rId4"/>
          <a:stretch>
            <a:fillRect/>
          </a:stretch>
        </p:blipFill>
        <p:spPr>
          <a:xfrm>
            <a:off x="32657" y="3093100"/>
            <a:ext cx="3886201" cy="2348876"/>
          </a:xfrm>
          <a:prstGeom prst="rect">
            <a:avLst/>
          </a:prstGeom>
        </p:spPr>
      </p:pic>
      <p:sp>
        <p:nvSpPr>
          <p:cNvPr id="2" name="TextBox 1">
            <a:extLst>
              <a:ext uri="{FF2B5EF4-FFF2-40B4-BE49-F238E27FC236}">
                <a16:creationId xmlns:a16="http://schemas.microsoft.com/office/drawing/2014/main" id="{A93A7AB1-32A3-9646-B09E-358A6F23A253}"/>
              </a:ext>
            </a:extLst>
          </p:cNvPr>
          <p:cNvSpPr txBox="1"/>
          <p:nvPr/>
        </p:nvSpPr>
        <p:spPr>
          <a:xfrm>
            <a:off x="6676202" y="455264"/>
            <a:ext cx="864339" cy="369332"/>
          </a:xfrm>
          <a:prstGeom prst="rect">
            <a:avLst/>
          </a:prstGeom>
          <a:noFill/>
        </p:spPr>
        <p:txBody>
          <a:bodyPr wrap="none" rtlCol="0">
            <a:spAutoFit/>
          </a:bodyPr>
          <a:lstStyle/>
          <a:p>
            <a:r>
              <a:rPr lang="en-US" dirty="0">
                <a:solidFill>
                  <a:schemeClr val="bg1"/>
                </a:solidFill>
              </a:rPr>
              <a:t>case 2</a:t>
            </a:r>
          </a:p>
        </p:txBody>
      </p:sp>
      <p:sp>
        <p:nvSpPr>
          <p:cNvPr id="20" name="TextBox 19">
            <a:extLst>
              <a:ext uri="{FF2B5EF4-FFF2-40B4-BE49-F238E27FC236}">
                <a16:creationId xmlns:a16="http://schemas.microsoft.com/office/drawing/2014/main" id="{EFA15197-61EB-6E4B-B47C-59B2DD60CEDF}"/>
              </a:ext>
            </a:extLst>
          </p:cNvPr>
          <p:cNvSpPr txBox="1"/>
          <p:nvPr/>
        </p:nvSpPr>
        <p:spPr>
          <a:xfrm>
            <a:off x="1371600" y="506765"/>
            <a:ext cx="864339" cy="369332"/>
          </a:xfrm>
          <a:prstGeom prst="rect">
            <a:avLst/>
          </a:prstGeom>
          <a:noFill/>
        </p:spPr>
        <p:txBody>
          <a:bodyPr wrap="none" rtlCol="0">
            <a:spAutoFit/>
          </a:bodyPr>
          <a:lstStyle/>
          <a:p>
            <a:r>
              <a:rPr lang="en-US" dirty="0">
                <a:solidFill>
                  <a:schemeClr val="bg1"/>
                </a:solidFill>
              </a:rPr>
              <a:t>case 1</a:t>
            </a:r>
          </a:p>
        </p:txBody>
      </p:sp>
      <p:pic>
        <p:nvPicPr>
          <p:cNvPr id="9" name="Picture 8">
            <a:extLst>
              <a:ext uri="{FF2B5EF4-FFF2-40B4-BE49-F238E27FC236}">
                <a16:creationId xmlns:a16="http://schemas.microsoft.com/office/drawing/2014/main" id="{18356A6B-77A6-1846-BA9A-4B6F7D351C4D}"/>
              </a:ext>
            </a:extLst>
          </p:cNvPr>
          <p:cNvPicPr>
            <a:picLocks noChangeAspect="1"/>
          </p:cNvPicPr>
          <p:nvPr/>
        </p:nvPicPr>
        <p:blipFill>
          <a:blip r:embed="rId5"/>
          <a:stretch>
            <a:fillRect/>
          </a:stretch>
        </p:blipFill>
        <p:spPr>
          <a:xfrm>
            <a:off x="5083630" y="3047042"/>
            <a:ext cx="4005942" cy="2455698"/>
          </a:xfrm>
          <a:prstGeom prst="rect">
            <a:avLst/>
          </a:prstGeom>
        </p:spPr>
      </p:pic>
      <p:sp>
        <p:nvSpPr>
          <p:cNvPr id="10" name="TextBox 9">
            <a:extLst>
              <a:ext uri="{FF2B5EF4-FFF2-40B4-BE49-F238E27FC236}">
                <a16:creationId xmlns:a16="http://schemas.microsoft.com/office/drawing/2014/main" id="{04CC5C60-7DFE-2B43-A9BF-E23CB9EC527F}"/>
              </a:ext>
            </a:extLst>
          </p:cNvPr>
          <p:cNvSpPr txBox="1"/>
          <p:nvPr/>
        </p:nvSpPr>
        <p:spPr>
          <a:xfrm>
            <a:off x="381000" y="5943600"/>
            <a:ext cx="6699270" cy="646331"/>
          </a:xfrm>
          <a:prstGeom prst="rect">
            <a:avLst/>
          </a:prstGeom>
          <a:noFill/>
        </p:spPr>
        <p:txBody>
          <a:bodyPr wrap="none" rtlCol="0">
            <a:spAutoFit/>
          </a:bodyPr>
          <a:lstStyle/>
          <a:p>
            <a:r>
              <a:rPr lang="en-US" dirty="0"/>
              <a:t>General features of the ensemble are more or less reproduced. </a:t>
            </a:r>
          </a:p>
          <a:p>
            <a:r>
              <a:rPr lang="en-US" dirty="0"/>
              <a:t>Individual bunch features are not reproduced.</a:t>
            </a:r>
          </a:p>
        </p:txBody>
      </p:sp>
    </p:spTree>
    <p:extLst>
      <p:ext uri="{BB962C8B-B14F-4D97-AF65-F5344CB8AC3E}">
        <p14:creationId xmlns:p14="http://schemas.microsoft.com/office/powerpoint/2010/main" val="2730517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1725E1-C6A0-0942-8B87-19B76B45F514}"/>
              </a:ext>
            </a:extLst>
          </p:cNvPr>
          <p:cNvPicPr>
            <a:picLocks noChangeAspect="1"/>
          </p:cNvPicPr>
          <p:nvPr/>
        </p:nvPicPr>
        <p:blipFill>
          <a:blip r:embed="rId2"/>
          <a:stretch>
            <a:fillRect/>
          </a:stretch>
        </p:blipFill>
        <p:spPr>
          <a:xfrm>
            <a:off x="152401" y="3561592"/>
            <a:ext cx="5848350" cy="3257523"/>
          </a:xfrm>
          <a:prstGeom prst="rect">
            <a:avLst/>
          </a:prstGeom>
        </p:spPr>
      </p:pic>
      <p:sp>
        <p:nvSpPr>
          <p:cNvPr id="24577" name="Title 1">
            <a:extLst>
              <a:ext uri="{FF2B5EF4-FFF2-40B4-BE49-F238E27FC236}">
                <a16:creationId xmlns:a16="http://schemas.microsoft.com/office/drawing/2014/main" id="{A44BF214-662B-794A-8EC8-6F9472A8B151}"/>
              </a:ext>
            </a:extLst>
          </p:cNvPr>
          <p:cNvSpPr>
            <a:spLocks noGrp="1"/>
          </p:cNvSpPr>
          <p:nvPr>
            <p:ph type="title"/>
          </p:nvPr>
        </p:nvSpPr>
        <p:spPr>
          <a:xfrm>
            <a:off x="381000" y="6350"/>
            <a:ext cx="8229600" cy="388938"/>
          </a:xfrm>
        </p:spPr>
        <p:txBody>
          <a:bodyPr/>
          <a:lstStyle/>
          <a:p>
            <a:r>
              <a:rPr lang="en-US" altLang="en-US" b="1" u="sng" dirty="0">
                <a:solidFill>
                  <a:srgbClr val="35F52B"/>
                </a:solidFill>
                <a:latin typeface="Tiger Expert" panose="02070300020205020404" pitchFamily="18" charset="0"/>
                <a:ea typeface="ＭＳ Ｐゴシック" panose="020B0600070205080204" pitchFamily="34" charset="-128"/>
              </a:rPr>
              <a:t>Zero Chroma: Vert Single-Bunch Instability</a:t>
            </a:r>
            <a:endParaRPr lang="en-US" altLang="en-US" dirty="0">
              <a:latin typeface="Mathematica7Mono" pitchFamily="2" charset="0"/>
              <a:ea typeface="ＭＳ Ｐゴシック" panose="020B0600070205080204" pitchFamily="34" charset="-128"/>
            </a:endParaRPr>
          </a:p>
        </p:txBody>
      </p:sp>
      <p:sp>
        <p:nvSpPr>
          <p:cNvPr id="24578" name="Rectangle 5">
            <a:extLst>
              <a:ext uri="{FF2B5EF4-FFF2-40B4-BE49-F238E27FC236}">
                <a16:creationId xmlns:a16="http://schemas.microsoft.com/office/drawing/2014/main" id="{B6E36104-05D0-9846-B499-FAEFAA00D2C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79" name="Rectangle 5">
            <a:extLst>
              <a:ext uri="{FF2B5EF4-FFF2-40B4-BE49-F238E27FC236}">
                <a16:creationId xmlns:a16="http://schemas.microsoft.com/office/drawing/2014/main" id="{70D5F766-53CF-E046-B94C-B73187946238}"/>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0" name="Rectangle 7">
            <a:extLst>
              <a:ext uri="{FF2B5EF4-FFF2-40B4-BE49-F238E27FC236}">
                <a16:creationId xmlns:a16="http://schemas.microsoft.com/office/drawing/2014/main" id="{A5B94CD9-9124-1D41-A95D-6ABE4DD08E0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1" name="Rectangle 9">
            <a:extLst>
              <a:ext uri="{FF2B5EF4-FFF2-40B4-BE49-F238E27FC236}">
                <a16:creationId xmlns:a16="http://schemas.microsoft.com/office/drawing/2014/main" id="{E675673D-CAAA-1E47-BE17-F7FDA16F85C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2" name="Rectangle 24">
            <a:extLst>
              <a:ext uri="{FF2B5EF4-FFF2-40B4-BE49-F238E27FC236}">
                <a16:creationId xmlns:a16="http://schemas.microsoft.com/office/drawing/2014/main" id="{9E4477FD-0E8B-4E42-B1D7-A900AD11B1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3" name="Rectangle 26">
            <a:extLst>
              <a:ext uri="{FF2B5EF4-FFF2-40B4-BE49-F238E27FC236}">
                <a16:creationId xmlns:a16="http://schemas.microsoft.com/office/drawing/2014/main" id="{7B27DD9A-999F-9D45-917B-06B2B9D220A5}"/>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4" name="Rectangle 8">
            <a:extLst>
              <a:ext uri="{FF2B5EF4-FFF2-40B4-BE49-F238E27FC236}">
                <a16:creationId xmlns:a16="http://schemas.microsoft.com/office/drawing/2014/main" id="{293AC263-FCFC-1340-96F6-8556FD0C845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5" name="Rectangle 10">
            <a:extLst>
              <a:ext uri="{FF2B5EF4-FFF2-40B4-BE49-F238E27FC236}">
                <a16:creationId xmlns:a16="http://schemas.microsoft.com/office/drawing/2014/main" id="{94757AE7-BC31-E348-956D-CB04058C276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6" name="Rectangle 12">
            <a:extLst>
              <a:ext uri="{FF2B5EF4-FFF2-40B4-BE49-F238E27FC236}">
                <a16:creationId xmlns:a16="http://schemas.microsoft.com/office/drawing/2014/main" id="{50156E22-30C4-E84C-B0C5-D2FC355981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cs typeface="Arial" panose="020B0604020202020204" pitchFamily="34" charset="0"/>
            </a:endParaRPr>
          </a:p>
        </p:txBody>
      </p:sp>
      <p:sp>
        <p:nvSpPr>
          <p:cNvPr id="24587" name="Rectangle 21">
            <a:extLst>
              <a:ext uri="{FF2B5EF4-FFF2-40B4-BE49-F238E27FC236}">
                <a16:creationId xmlns:a16="http://schemas.microsoft.com/office/drawing/2014/main" id="{CD1D5501-4E87-0740-B6FF-67CDBD6143BE}"/>
              </a:ext>
            </a:extLst>
          </p:cNvPr>
          <p:cNvSpPr>
            <a:spLocks noChangeArrowheads="1"/>
          </p:cNvSpPr>
          <p:nvPr/>
        </p:nvSpPr>
        <p:spPr bwMode="auto">
          <a:xfrm>
            <a:off x="8745538" y="6550025"/>
            <a:ext cx="398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solidFill>
                  <a:srgbClr val="FFFF00"/>
                </a:solidFill>
                <a:latin typeface="Brush Script MT" panose="03060802040406070304" pitchFamily="66" charset="-122"/>
                <a:cs typeface="Arial" panose="020B0604020202020204" pitchFamily="34" charset="0"/>
              </a:rPr>
              <a:t>AB</a:t>
            </a:r>
          </a:p>
        </p:txBody>
      </p:sp>
      <p:pic>
        <p:nvPicPr>
          <p:cNvPr id="2" name="Picture 1">
            <a:extLst>
              <a:ext uri="{FF2B5EF4-FFF2-40B4-BE49-F238E27FC236}">
                <a16:creationId xmlns:a16="http://schemas.microsoft.com/office/drawing/2014/main" id="{FB4FE90A-32E8-114F-BEF6-9A77B34B347C}"/>
              </a:ext>
            </a:extLst>
          </p:cNvPr>
          <p:cNvPicPr>
            <a:picLocks noChangeAspect="1"/>
          </p:cNvPicPr>
          <p:nvPr/>
        </p:nvPicPr>
        <p:blipFill>
          <a:blip r:embed="rId3"/>
          <a:stretch>
            <a:fillRect/>
          </a:stretch>
        </p:blipFill>
        <p:spPr>
          <a:xfrm>
            <a:off x="152401" y="384402"/>
            <a:ext cx="5638800" cy="3131161"/>
          </a:xfrm>
          <a:prstGeom prst="rect">
            <a:avLst/>
          </a:prstGeom>
        </p:spPr>
      </p:pic>
      <p:sp>
        <p:nvSpPr>
          <p:cNvPr id="3" name="TextBox 2">
            <a:extLst>
              <a:ext uri="{FF2B5EF4-FFF2-40B4-BE49-F238E27FC236}">
                <a16:creationId xmlns:a16="http://schemas.microsoft.com/office/drawing/2014/main" id="{E9C910B1-5DCA-CA49-A991-3131F5FAF90A}"/>
              </a:ext>
            </a:extLst>
          </p:cNvPr>
          <p:cNvSpPr txBox="1"/>
          <p:nvPr/>
        </p:nvSpPr>
        <p:spPr>
          <a:xfrm>
            <a:off x="5867388" y="968192"/>
            <a:ext cx="3276612" cy="2308324"/>
          </a:xfrm>
          <a:prstGeom prst="rect">
            <a:avLst/>
          </a:prstGeom>
          <a:noFill/>
        </p:spPr>
        <p:txBody>
          <a:bodyPr wrap="square" rtlCol="0">
            <a:spAutoFit/>
          </a:bodyPr>
          <a:lstStyle/>
          <a:p>
            <a:r>
              <a:rPr lang="en-US" dirty="0"/>
              <a:t>Intensity (blue) and </a:t>
            </a:r>
          </a:p>
          <a:p>
            <a:endParaRPr lang="en-US" dirty="0"/>
          </a:p>
          <a:p>
            <a:r>
              <a:rPr lang="en-US" dirty="0"/>
              <a:t>1.6*max vertical signal (orange)</a:t>
            </a:r>
          </a:p>
          <a:p>
            <a:endParaRPr lang="en-US" dirty="0"/>
          </a:p>
          <a:p>
            <a:r>
              <a:rPr lang="en-US" dirty="0"/>
              <a:t>for a bunch #36, which max is maximal </a:t>
            </a:r>
          </a:p>
          <a:p>
            <a:endParaRPr lang="en-US" dirty="0"/>
          </a:p>
        </p:txBody>
      </p:sp>
      <p:sp>
        <p:nvSpPr>
          <p:cNvPr id="12" name="TextBox 11">
            <a:extLst>
              <a:ext uri="{FF2B5EF4-FFF2-40B4-BE49-F238E27FC236}">
                <a16:creationId xmlns:a16="http://schemas.microsoft.com/office/drawing/2014/main" id="{60E9BF07-BC9C-464F-84A4-0B2F9FD931FE}"/>
              </a:ext>
            </a:extLst>
          </p:cNvPr>
          <p:cNvSpPr txBox="1"/>
          <p:nvPr/>
        </p:nvSpPr>
        <p:spPr>
          <a:xfrm>
            <a:off x="6019800" y="4135483"/>
            <a:ext cx="2971799" cy="1477328"/>
          </a:xfrm>
          <a:prstGeom prst="rect">
            <a:avLst/>
          </a:prstGeom>
          <a:noFill/>
        </p:spPr>
        <p:txBody>
          <a:bodyPr wrap="square" rtlCol="0">
            <a:spAutoFit/>
          </a:bodyPr>
          <a:lstStyle/>
          <a:p>
            <a:r>
              <a:rPr lang="en-US" dirty="0"/>
              <a:t>same, for a bunch #40, which max is minimal: </a:t>
            </a:r>
          </a:p>
          <a:p>
            <a:endParaRPr lang="en-US" dirty="0"/>
          </a:p>
          <a:p>
            <a:r>
              <a:rPr lang="en-US" dirty="0"/>
              <a:t>the losses are smaller as well.</a:t>
            </a:r>
          </a:p>
        </p:txBody>
      </p:sp>
    </p:spTree>
    <p:extLst>
      <p:ext uri="{BB962C8B-B14F-4D97-AF65-F5344CB8AC3E}">
        <p14:creationId xmlns:p14="http://schemas.microsoft.com/office/powerpoint/2010/main" val="191423591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367237</TotalTime>
  <Words>869</Words>
  <Application>Microsoft Macintosh PowerPoint</Application>
  <PresentationFormat>On-screen Show (4:3)</PresentationFormat>
  <Paragraphs>138</Paragraphs>
  <Slides>18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Brush Script MT</vt:lpstr>
      <vt:lpstr>Brush Script MT Italic</vt:lpstr>
      <vt:lpstr>Arial</vt:lpstr>
      <vt:lpstr>Ayuthaya</vt:lpstr>
      <vt:lpstr>Baskerville</vt:lpstr>
      <vt:lpstr>Calibri</vt:lpstr>
      <vt:lpstr>Courier New</vt:lpstr>
      <vt:lpstr>Lucida Fax</vt:lpstr>
      <vt:lpstr>Mathematica7Mono</vt:lpstr>
      <vt:lpstr>Tiger Expert</vt:lpstr>
      <vt:lpstr>Office Theme</vt:lpstr>
      <vt:lpstr>Instability Booster Studies July 1st, 2019</vt:lpstr>
      <vt:lpstr>PowerPoint Presentation</vt:lpstr>
      <vt:lpstr>PowerPoint Presentation</vt:lpstr>
      <vt:lpstr>Peak and total currents, Nominal Settings</vt:lpstr>
      <vt:lpstr>Same for zero chroma settings, vert</vt:lpstr>
      <vt:lpstr>Zero Chroma: Vert Single-Bunch Instability</vt:lpstr>
      <vt:lpstr>Max vert signal for each bunch</vt:lpstr>
      <vt:lpstr>Reproducibility of the bunch pattern</vt:lpstr>
      <vt:lpstr>Zero Chroma: Vert Single-Bunch Instability</vt:lpstr>
      <vt:lpstr>Intra-Bunch Details, vert, same intensity</vt:lpstr>
      <vt:lpstr>Zero Chroma, 13 turns, Horz Data </vt:lpstr>
      <vt:lpstr>Horz oscillations are weaker</vt:lpstr>
      <vt:lpstr>Zero Croma, 10 turns, vert </vt:lpstr>
      <vt:lpstr>Zero Croma, 8 turns, vert </vt:lpstr>
      <vt:lpstr>Nominal Chroma, 13 turns </vt:lpstr>
      <vt:lpstr>Summary </vt:lpstr>
      <vt:lpstr>What’s next? </vt:lpstr>
      <vt:lpstr>PowerPoint Presentation</vt:lpstr>
    </vt:vector>
  </TitlesOfParts>
  <Company>Fermilab | Accelerator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Burov</dc:creator>
  <cp:lastModifiedBy>Alexey Burov</cp:lastModifiedBy>
  <cp:revision>15563</cp:revision>
  <cp:lastPrinted>2019-07-13T19:55:11Z</cp:lastPrinted>
  <dcterms:created xsi:type="dcterms:W3CDTF">2010-06-28T20:06:36Z</dcterms:created>
  <dcterms:modified xsi:type="dcterms:W3CDTF">2019-08-07T02:52:33Z</dcterms:modified>
</cp:coreProperties>
</file>