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355" r:id="rId3"/>
    <p:sldId id="385" r:id="rId4"/>
    <p:sldId id="364" r:id="rId5"/>
    <p:sldId id="377" r:id="rId6"/>
    <p:sldId id="365" r:id="rId7"/>
    <p:sldId id="362" r:id="rId8"/>
    <p:sldId id="366" r:id="rId9"/>
    <p:sldId id="368" r:id="rId10"/>
    <p:sldId id="367" r:id="rId11"/>
    <p:sldId id="363" r:id="rId12"/>
    <p:sldId id="373" r:id="rId13"/>
    <p:sldId id="361" r:id="rId14"/>
    <p:sldId id="386" r:id="rId15"/>
    <p:sldId id="378" r:id="rId16"/>
    <p:sldId id="379" r:id="rId17"/>
    <p:sldId id="387" r:id="rId18"/>
    <p:sldId id="360" r:id="rId19"/>
    <p:sldId id="383" r:id="rId20"/>
    <p:sldId id="388" r:id="rId21"/>
    <p:sldId id="372" r:id="rId22"/>
    <p:sldId id="374" r:id="rId23"/>
    <p:sldId id="375" r:id="rId24"/>
    <p:sldId id="376" r:id="rId25"/>
    <p:sldId id="370" r:id="rId26"/>
    <p:sldId id="384" r:id="rId27"/>
    <p:sldId id="356" r:id="rId28"/>
    <p:sldId id="358" r:id="rId29"/>
    <p:sldId id="359" r:id="rId30"/>
    <p:sldId id="357" r:id="rId31"/>
    <p:sldId id="380" r:id="rId32"/>
    <p:sldId id="3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20A"/>
    <a:srgbClr val="817842"/>
    <a:srgbClr val="08408F"/>
    <a:srgbClr val="00C500"/>
    <a:srgbClr val="00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1"/>
    <p:restoredTop sz="92277" autoAdjust="0"/>
  </p:normalViewPr>
  <p:slideViewPr>
    <p:cSldViewPr snapToGrid="0" snapToObjects="1">
      <p:cViewPr varScale="1">
        <p:scale>
          <a:sx n="127" d="100"/>
          <a:sy n="127" d="100"/>
        </p:scale>
        <p:origin x="200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E3D63-3736-4C4E-AB04-209697AA3F1D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A913-AEED-C94E-9E4F-30339776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EA84-FFB4-084B-AE60-80C7C8044CD1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C36-56F3-6D4F-901D-D35474FA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C36-56F3-6D4F-901D-D35474FAD23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  <p:pic>
        <p:nvPicPr>
          <p:cNvPr id="3" name="Picture 2" descr="logo-fnal-m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6" y="4955650"/>
            <a:ext cx="3601420" cy="6654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8/5/19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600" b="1" u="sng">
                <a:solidFill>
                  <a:srgbClr val="08408F"/>
                </a:solidFill>
                <a:latin typeface="Calibri"/>
                <a:cs typeface="Calibri"/>
              </a:defRPr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>
            <a:normAutofit/>
          </a:bodyPr>
          <a:lstStyle>
            <a:lvl1pPr marL="313200" indent="-241200">
              <a:spcBef>
                <a:spcPts val="1300"/>
              </a:spcBef>
              <a:spcAft>
                <a:spcPts val="400"/>
              </a:spcAft>
              <a:buClrTx/>
              <a:buFont typeface="Courier New"/>
              <a:buChar char="o"/>
              <a:defRPr sz="2000" b="1">
                <a:solidFill>
                  <a:srgbClr val="08408F"/>
                </a:solidFill>
                <a:latin typeface="Calibri"/>
                <a:cs typeface="Calibri"/>
              </a:defRPr>
            </a:lvl1pPr>
            <a:lvl2pPr marL="522000" indent="-205200">
              <a:spcBef>
                <a:spcPts val="0"/>
              </a:spcBef>
              <a:spcAft>
                <a:spcPts val="400"/>
              </a:spcAft>
              <a:buClrTx/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734400" indent="-252000">
              <a:spcBef>
                <a:spcPts val="0"/>
              </a:spcBef>
              <a:spcAft>
                <a:spcPts val="200"/>
              </a:spcAft>
              <a:buClrTx/>
              <a:buFont typeface="Lucida Grande"/>
              <a:buChar char="−"/>
              <a:defRPr sz="1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marL="313200" marR="0" lvl="0" indent="-2772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urier New"/>
              <a:buChar char="o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Capstone event, 5 August 2019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Capstone event, 5 August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fnal-m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" y="6347129"/>
            <a:ext cx="1700695" cy="314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9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78245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ernbox.cern.ch/index.php/s/SyiQP3LdMMstYX7" TargetMode="External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ernbox.cern.ch/index.php/s/SyiQP3LdMMstYX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ernbox.cern.ch/index.php/s/SyiQP3LdMMstYX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782453/" TargetMode="External"/><Relationship Id="rId3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9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78245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78245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82453/" TargetMode="External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042"/>
            <a:ext cx="8226854" cy="13964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Lattice Periodicity &amp;</a:t>
            </a:r>
            <a:br>
              <a:rPr lang="en-US" sz="4000" dirty="0" smtClean="0">
                <a:latin typeface="Calibri"/>
                <a:cs typeface="Calibri"/>
              </a:rPr>
            </a:br>
            <a:r>
              <a:rPr lang="en-US" sz="4000" dirty="0" smtClean="0">
                <a:latin typeface="Calibri"/>
                <a:cs typeface="Calibri"/>
              </a:rPr>
              <a:t>Emittance Growth (part II)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67545" y="3391124"/>
            <a:ext cx="8216510" cy="249445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Y.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Alexahin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H.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</a:rPr>
              <a:t>Bartosik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C. Bhat,  D.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Bruhwiler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M.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Carlà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S.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Chaurize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J.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Edelen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J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Eldred, </a:t>
            </a:r>
            <a:r>
              <a:rPr lang="en-US" sz="2000" b="1" u="sng" dirty="0">
                <a:latin typeface="Calibri" charset="0"/>
                <a:ea typeface="Calibri" charset="0"/>
                <a:cs typeface="Calibri" charset="0"/>
              </a:rPr>
              <a:t>A. Huschauer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A. 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Saa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Hernandez, V.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Kapin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V.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Kornilov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F.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Schmidt, 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 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Seiya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V.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Shiltsev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C.Y. Tan, K. Triplett, A.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Valishev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support from the beam instrumentation group</a:t>
            </a:r>
          </a:p>
          <a:p>
            <a:pPr algn="ctr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Capstone event, 5 August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2019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" y="3381802"/>
            <a:ext cx="8280000" cy="2542230"/>
          </a:xfrm>
          <a:prstGeom prst="rect">
            <a:avLst/>
          </a:prstGeo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867746"/>
            <a:ext cx="8280000" cy="252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at 4</a:t>
            </a:r>
            <a:r>
              <a:rPr lang="en-US" dirty="0" smtClean="0"/>
              <a:t>BT</a:t>
            </a:r>
            <a:r>
              <a:rPr lang="en-US" dirty="0"/>
              <a:t>, Q’ = </a:t>
            </a:r>
            <a:r>
              <a:rPr lang="en-US" dirty="0" smtClean="0"/>
              <a:t>-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81707" y="872328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injection (1000 turns)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1706" y="3363140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extraction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" y="673240"/>
            <a:ext cx="3225521" cy="288518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Low-intensity allows to resolve resonance lines much better</a:t>
            </a:r>
          </a:p>
          <a:p>
            <a:r>
              <a:rPr lang="en-US" sz="1600" dirty="0" smtClean="0"/>
              <a:t>Measured losses shift closer to the half-integer resonance following the tune spread reduction</a:t>
            </a:r>
          </a:p>
          <a:p>
            <a:r>
              <a:rPr lang="en-US" sz="1600" dirty="0" smtClean="0"/>
              <a:t>Situation at extraction becomes clearer: </a:t>
            </a:r>
          </a:p>
          <a:p>
            <a:pPr lvl="1"/>
            <a:r>
              <a:rPr lang="en-US" sz="1300" dirty="0" smtClean="0"/>
              <a:t>Emittance exchange caused by crossing the coupling (probably Montague) resonance</a:t>
            </a:r>
          </a:p>
          <a:p>
            <a:pPr lvl="1"/>
            <a:r>
              <a:rPr lang="en-US" sz="1300" dirty="0" smtClean="0"/>
              <a:t>Results in both planes therefore very similar at extraction  </a:t>
            </a:r>
          </a:p>
        </p:txBody>
      </p:sp>
    </p:spTree>
    <p:extLst>
      <p:ext uri="{BB962C8B-B14F-4D97-AF65-F5344CB8AC3E}">
        <p14:creationId xmlns:p14="http://schemas.microsoft.com/office/powerpoint/2010/main" val="71033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at different </a:t>
            </a:r>
            <a:r>
              <a:rPr lang="en-US" dirty="0" err="1" smtClean="0"/>
              <a:t>chromaticities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59" y="924448"/>
            <a:ext cx="4749594" cy="507841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14604" y="914400"/>
                <a:ext cx="4041155" cy="50786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13200" indent="-241200" algn="l" rtl="0" eaLnBrk="1" latinLnBrk="0" hangingPunct="1">
                  <a:spcBef>
                    <a:spcPts val="1300"/>
                  </a:spcBef>
                  <a:spcAft>
                    <a:spcPts val="400"/>
                  </a:spcAft>
                  <a:buClrTx/>
                  <a:buSzPct val="80000"/>
                  <a:buFont typeface="Courier New"/>
                  <a:buChar char="o"/>
                  <a:defRPr kumimoji="0" sz="2000" b="1" kern="1200">
                    <a:solidFill>
                      <a:srgbClr val="08408F"/>
                    </a:solidFill>
                    <a:latin typeface="Calibri"/>
                    <a:ea typeface="+mn-ea"/>
                    <a:cs typeface="Calibri"/>
                  </a:defRPr>
                </a:lvl1pPr>
                <a:lvl2pPr marL="522000" indent="-205200" algn="l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Tx/>
                  <a:buSzPct val="90000"/>
                  <a:buFont typeface="Arial"/>
                  <a:buChar char="•"/>
                  <a:defRPr kumimoji="0" sz="1800" kern="1200">
                    <a:solidFill>
                      <a:srgbClr val="000000"/>
                    </a:solidFill>
                    <a:latin typeface="Calibri"/>
                    <a:ea typeface="+mn-ea"/>
                    <a:cs typeface="Calibri"/>
                  </a:defRPr>
                </a:lvl2pPr>
                <a:lvl3pPr marL="734400" indent="-252000" algn="l" rtl="0" eaLnBrk="1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Pct val="85000"/>
                  <a:buFont typeface="Lucida Grande"/>
                  <a:buChar char="−"/>
                  <a:defRPr kumimoji="0" sz="1800" kern="1200">
                    <a:solidFill>
                      <a:schemeClr val="tx1"/>
                    </a:solidFill>
                    <a:latin typeface="Calibri"/>
                    <a:ea typeface="+mn-ea"/>
                    <a:cs typeface="Calibri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Calibri"/>
                    <a:ea typeface="+mn-ea"/>
                    <a:cs typeface="Calibri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Calibri"/>
                    <a:ea typeface="+mn-ea"/>
                    <a:cs typeface="Calibri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Transmission for constant horizontal tune in the previously shown tune scans</a:t>
                </a:r>
              </a:p>
              <a:p>
                <a:r>
                  <a:rPr lang="en-US" dirty="0" smtClean="0"/>
                  <a:t>Transmission is significantly impacted by the chromaticity settings</a:t>
                </a:r>
              </a:p>
              <a:p>
                <a:r>
                  <a:rPr lang="en-US" dirty="0"/>
                  <a:t>At different intensities the same trend is visible: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Increased chromatic tune spread due to increased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/>
                        </m:ctrlPr>
                      </m:dPr>
                      <m:e>
                        <m:r>
                          <a:rPr lang="en-US"/>
                          <m:t>𝑄</m:t>
                        </m:r>
                        <m:r>
                          <a:rPr lang="en-US"/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leads to reduced </a:t>
                </a:r>
                <a:r>
                  <a:rPr lang="en-US" dirty="0" smtClean="0"/>
                  <a:t>transmission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Only little margin at nominal working point and intensity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To be compared to nominal chromaticity settings</a:t>
                </a:r>
                <a:endParaRPr lang="en-US" dirty="0"/>
              </a:p>
              <a:p>
                <a:pPr lvl="1"/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914400"/>
                <a:ext cx="4041155" cy="5078628"/>
              </a:xfrm>
              <a:prstGeom prst="rect">
                <a:avLst/>
              </a:prstGeom>
              <a:blipFill rotWithShape="0">
                <a:blip r:embed="rId3"/>
                <a:stretch>
                  <a:fillRect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4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ntensity effect on IPM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88" y="733533"/>
            <a:ext cx="3600000" cy="445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88" y="733532"/>
            <a:ext cx="3600000" cy="4453953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5164849"/>
            <a:ext cx="8728429" cy="106512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dirty="0" smtClean="0"/>
              <a:t>Beam size data normalized to measurements at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dirty="0" smtClean="0"/>
              <a:t> = 6.88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Onset of emittance growth shifted to higher WP for higher intensity as expected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However, beam size reduction in high loss regime </a:t>
            </a:r>
            <a:r>
              <a:rPr lang="en-US" dirty="0"/>
              <a:t>at extraction</a:t>
            </a:r>
            <a:r>
              <a:rPr lang="en-US" dirty="0" smtClean="0"/>
              <a:t> unexpected </a:t>
            </a:r>
            <a:r>
              <a:rPr lang="en-US" dirty="0" smtClean="0">
                <a:sym typeface="Wingdings"/>
              </a:rPr>
              <a:t> IPM intensity effect</a:t>
            </a:r>
            <a:r>
              <a:rPr lang="en-US" dirty="0" smtClean="0"/>
              <a:t>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" y="733532"/>
            <a:ext cx="3600000" cy="4453954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" y="733532"/>
            <a:ext cx="3600000" cy="445395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914022" y="1195754"/>
            <a:ext cx="0" cy="163788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57552" y="1195754"/>
            <a:ext cx="0" cy="163788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5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scan for different Q’ settings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7" y="1051910"/>
            <a:ext cx="6480000" cy="40314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205047"/>
            <a:ext cx="8728429" cy="7536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dirty="0" smtClean="0"/>
              <a:t>Nominal setup appears to be best at operational and higher intensity</a:t>
            </a:r>
          </a:p>
          <a:p>
            <a:pPr lvl="1">
              <a:lnSpc>
                <a:spcPct val="80000"/>
              </a:lnSpc>
            </a:pPr>
            <a:endParaRPr lang="en-US" sz="5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Clear and drastic reduction for Q’ = -20</a:t>
            </a:r>
          </a:p>
        </p:txBody>
      </p:sp>
    </p:spTree>
    <p:extLst>
      <p:ext uri="{BB962C8B-B14F-4D97-AF65-F5344CB8AC3E}">
        <p14:creationId xmlns:p14="http://schemas.microsoft.com/office/powerpoint/2010/main" val="120896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041"/>
            <a:ext cx="8226854" cy="409973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scans for different intensity and chromaticity conditions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2D tune scans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Transmission at different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chromaticities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Intensity effect on IPM measurements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/>
              <a:t>Comparison between HEP and flat lattice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Additional observations and proposals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analysis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HEP and flat lattice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3486"/>
            <a:ext cx="3600000" cy="45469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3486"/>
            <a:ext cx="3600000" cy="4546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88" y="685138"/>
            <a:ext cx="3600000" cy="4623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56" y="685138"/>
            <a:ext cx="3600000" cy="462361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5255287"/>
            <a:ext cx="8728429" cy="75362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dirty="0" smtClean="0"/>
              <a:t>Vertical tune scan (nominal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Q’</a:t>
            </a:r>
            <a:r>
              <a:rPr lang="en-US" dirty="0" smtClean="0"/>
              <a:t>) to compare the two different configurations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solidFill>
                  <a:schemeClr val="accent6"/>
                </a:solidFill>
              </a:rPr>
              <a:t>Grey points indicate IPM intensity effect</a:t>
            </a:r>
          </a:p>
          <a:p>
            <a:pPr lvl="1">
              <a:lnSpc>
                <a:spcPct val="80000"/>
              </a:lnSpc>
            </a:pPr>
            <a:endParaRPr lang="en-US" sz="6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Flat lattice appears worse in terms of transmission, even though beam size appears comparable</a:t>
            </a:r>
          </a:p>
        </p:txBody>
      </p:sp>
    </p:spTree>
    <p:extLst>
      <p:ext uri="{BB962C8B-B14F-4D97-AF65-F5344CB8AC3E}">
        <p14:creationId xmlns:p14="http://schemas.microsoft.com/office/powerpoint/2010/main" val="158566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HEP and flat lattice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922773"/>
            <a:ext cx="3600000" cy="4546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70" y="1828800"/>
            <a:ext cx="4963886" cy="3145134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reasons for the increased 	 losses using the flat lattice?</a:t>
            </a:r>
          </a:p>
          <a:p>
            <a:pPr lvl="1"/>
            <a:r>
              <a:rPr lang="en-US" dirty="0" smtClean="0"/>
              <a:t>Important points could be:</a:t>
            </a:r>
          </a:p>
          <a:p>
            <a:pPr lvl="2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Handover between flat and HEP lattice after injection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 implement flat lattice along the whole cycle</a:t>
            </a:r>
          </a:p>
          <a:p>
            <a:pPr lvl="2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Could it be that quadrupole settings for flat lattice in reality introduce additional quadrupole errors?</a:t>
            </a:r>
          </a:p>
        </p:txBody>
      </p:sp>
    </p:spTree>
    <p:extLst>
      <p:ext uri="{BB962C8B-B14F-4D97-AF65-F5344CB8AC3E}">
        <p14:creationId xmlns:p14="http://schemas.microsoft.com/office/powerpoint/2010/main" val="21436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041"/>
            <a:ext cx="8226854" cy="409973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scans for different intensity and chromaticity conditions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2D tune scans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Transmission at different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chromaticities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Intensity effect on IPM measurements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Comparison between HEP and flat lattice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/>
              <a:t>Additional observations and proposals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analysis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observations and proposals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IPM:</a:t>
            </a:r>
          </a:p>
          <a:p>
            <a:pPr lvl="1"/>
            <a:r>
              <a:rPr lang="en-US" dirty="0" smtClean="0"/>
              <a:t>Extremely powerful device that should be exploited on a regular basis</a:t>
            </a:r>
          </a:p>
          <a:p>
            <a:pPr lvl="1"/>
            <a:r>
              <a:rPr lang="en-US" dirty="0" smtClean="0"/>
              <a:t>Processing of measurement data very time consuming due to conversion from binary to csv-format 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 suggest to save the data immediately in a format useable for direct analysis</a:t>
            </a:r>
          </a:p>
          <a:p>
            <a:pPr lvl="1"/>
            <a:r>
              <a:rPr lang="en-US" dirty="0" smtClean="0"/>
              <a:t>Intensity effects on the beam size measurement need to be simulated and taken into account</a:t>
            </a:r>
          </a:p>
          <a:p>
            <a:pPr lvl="1"/>
            <a:r>
              <a:rPr lang="en-US" dirty="0" smtClean="0"/>
              <a:t>Intensity recorded with the IPM application saturates at 5.56 x 10</a:t>
            </a:r>
            <a:r>
              <a:rPr lang="en-US" baseline="30000" dirty="0" smtClean="0"/>
              <a:t>12</a:t>
            </a:r>
            <a:r>
              <a:rPr lang="en-US" dirty="0" smtClean="0"/>
              <a:t> 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01"/>
          <a:stretch/>
        </p:blipFill>
        <p:spPr>
          <a:xfrm>
            <a:off x="457200" y="3678374"/>
            <a:ext cx="7920000" cy="2480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76"/>
          <a:stretch/>
        </p:blipFill>
        <p:spPr>
          <a:xfrm>
            <a:off x="457200" y="3698470"/>
            <a:ext cx="7920000" cy="24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observations and proposals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CERN PS Booster, the vertical half-integer resonance could be successfully compensated</a:t>
            </a:r>
          </a:p>
          <a:p>
            <a:pPr lvl="1"/>
            <a:r>
              <a:rPr lang="en-US" dirty="0"/>
              <a:t>Based on an </a:t>
            </a:r>
            <a:r>
              <a:rPr lang="en-US" dirty="0" smtClean="0"/>
              <a:t>automatic scan of quadrupole correctors</a:t>
            </a:r>
            <a:endParaRPr lang="en-US" dirty="0"/>
          </a:p>
          <a:p>
            <a:pPr lvl="1"/>
            <a:r>
              <a:rPr lang="en-US" dirty="0"/>
              <a:t>Some information is </a:t>
            </a:r>
            <a:r>
              <a:rPr lang="en-US" dirty="0" smtClean="0"/>
              <a:t>available in the back-up slides and the following seminar </a:t>
            </a:r>
            <a:r>
              <a:rPr lang="en-US" dirty="0"/>
              <a:t>provides more </a:t>
            </a:r>
            <a:r>
              <a:rPr lang="en-US" dirty="0" smtClean="0"/>
              <a:t>details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://indico.cern.ch/event/782453</a:t>
            </a:r>
            <a:r>
              <a:rPr lang="en-US" dirty="0" smtClean="0">
                <a:hlinkClick r:id="rId2"/>
              </a:rPr>
              <a:t>/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Correcting chromaticity and relying on the transverse damper could also help to improve the performance </a:t>
            </a:r>
          </a:p>
          <a:p>
            <a:r>
              <a:rPr lang="en-US" dirty="0"/>
              <a:t>Logging of critical data has significantly increased at CERN over the last years and is of fundamental importance to track the performance of our accelerators</a:t>
            </a:r>
          </a:p>
          <a:p>
            <a:pPr lvl="1"/>
            <a:r>
              <a:rPr lang="en-US" dirty="0"/>
              <a:t>We suggest to improve the logging, especially in view of combining tune scan and IPM data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041"/>
            <a:ext cx="8226854" cy="409973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une scans for different intensity and chromaticity conditions</a:t>
            </a:r>
          </a:p>
          <a:p>
            <a:pPr lvl="1"/>
            <a:r>
              <a:rPr lang="en-US" dirty="0" smtClean="0"/>
              <a:t>2D tune scans</a:t>
            </a:r>
          </a:p>
          <a:p>
            <a:pPr lvl="1"/>
            <a:r>
              <a:rPr lang="en-US" dirty="0" smtClean="0"/>
              <a:t>Transmission at different </a:t>
            </a:r>
            <a:r>
              <a:rPr lang="en-US" dirty="0" err="1" smtClean="0"/>
              <a:t>chromaticities</a:t>
            </a:r>
            <a:endParaRPr lang="en-US" dirty="0" smtClean="0"/>
          </a:p>
          <a:p>
            <a:pPr lvl="1"/>
            <a:r>
              <a:rPr lang="en-US" dirty="0" smtClean="0"/>
              <a:t>Intensity effect on IPM measurements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Comparison between HEP and flat lattice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Additional observations and proposals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Data analysis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0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041"/>
            <a:ext cx="8226854" cy="409973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scans for different intensity and chromaticity conditions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2D tune scans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Transmission at different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chromaticities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Intensity effect on IPM measurements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Comparison between HEP and flat lattice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Additional observations and proposals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Data analysis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Data, library and analysis tools available at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cernbox.cern.ch/index.php/s/SyiQP3LdMMstYX7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3247200" y="2351315"/>
            <a:ext cx="135147" cy="2481942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33666" y="3343821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Folders containing measurement data, organized by date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247200" y="4873449"/>
            <a:ext cx="135147" cy="525589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33665" y="4828205"/>
            <a:ext cx="2377933" cy="59723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Folders containing IPM raw data from </a:t>
            </a:r>
            <a:r>
              <a:rPr lang="en-US" sz="1600" b="0" dirty="0" err="1" smtClean="0">
                <a:solidFill>
                  <a:schemeClr val="accent6">
                    <a:lumMod val="50000"/>
                  </a:schemeClr>
                </a:solidFill>
              </a:rPr>
              <a:t>LabView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 application (*.csv) and data processed in Python (*.</a:t>
            </a:r>
            <a:r>
              <a:rPr lang="en-US" sz="1600" b="0" dirty="0" err="1" smtClean="0">
                <a:solidFill>
                  <a:schemeClr val="accent6">
                    <a:lumMod val="50000"/>
                  </a:schemeClr>
                </a:solidFill>
              </a:rPr>
              <a:t>pkl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247200" y="5439230"/>
            <a:ext cx="135147" cy="228039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33665" y="5353745"/>
            <a:ext cx="2377933" cy="442036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Library, which is called in the beginning of </a:t>
            </a:r>
            <a:r>
              <a:rPr lang="en-US" sz="1600" b="0" smtClean="0">
                <a:solidFill>
                  <a:schemeClr val="accent6">
                    <a:lumMod val="50000"/>
                  </a:schemeClr>
                </a:solidFill>
              </a:rPr>
              <a:t>each analysis script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" y="1656030"/>
            <a:ext cx="2790000" cy="43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Data, library and analysis tools available at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cernbox.cern.ch/index.php/s/SyiQP3LdMMstYX7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6121" y="3621462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</a:rPr>
              <a:t>Processed measurement data saved in *.</a:t>
            </a:r>
            <a:r>
              <a:rPr lang="en-US" sz="1200" b="0" dirty="0" err="1" smtClean="0">
                <a:solidFill>
                  <a:schemeClr val="accent6">
                    <a:lumMod val="50000"/>
                  </a:schemeClr>
                </a:solidFill>
              </a:rPr>
              <a:t>pkl</a:t>
            </a:r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</a:rPr>
              <a:t> format</a:t>
            </a:r>
            <a:endParaRPr lang="en-US" sz="1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" y="1656030"/>
            <a:ext cx="2790000" cy="433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27" y="2421004"/>
            <a:ext cx="2790000" cy="34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Data, library and analysis tools available at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cernbox.cern.ch/index.php/s/SyiQP3LdMMstYX7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75622" y="1409982"/>
            <a:ext cx="1693265" cy="31777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200" b="0" smtClean="0">
                <a:solidFill>
                  <a:schemeClr val="accent6">
                    <a:lumMod val="50000"/>
                  </a:schemeClr>
                </a:solidFill>
              </a:rPr>
              <a:t>Analysis notebooks</a:t>
            </a:r>
            <a:endParaRPr lang="en-US" sz="1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" y="1656030"/>
            <a:ext cx="2790000" cy="43369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27" y="2421004"/>
            <a:ext cx="2790000" cy="345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254" y="1873869"/>
            <a:ext cx="2790000" cy="41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Notebook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61" y="814223"/>
            <a:ext cx="7404159" cy="528144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0207" y="1221341"/>
            <a:ext cx="988758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</a:rPr>
              <a:t>Load library</a:t>
            </a:r>
            <a:endParaRPr lang="en-US" sz="1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0206" y="2450352"/>
            <a:ext cx="1123651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</a:rPr>
              <a:t>Load processed measurement data</a:t>
            </a:r>
            <a:endParaRPr lang="en-US" sz="1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0205" y="4364800"/>
            <a:ext cx="1123651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</a:rPr>
              <a:t>Create plots</a:t>
            </a:r>
            <a:endParaRPr lang="en-US" sz="1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6041" y="5399178"/>
            <a:ext cx="5967482" cy="6097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Please download the data and the notebooks, and let us know if you experience troubles in running them!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exciting two weeks!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5" y="904351"/>
            <a:ext cx="7645683" cy="5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795823"/>
            <a:ext cx="8226854" cy="528507"/>
          </a:xfrm>
        </p:spPr>
        <p:txBody>
          <a:bodyPr>
            <a:noAutofit/>
          </a:bodyPr>
          <a:lstStyle/>
          <a:p>
            <a:r>
              <a:rPr lang="en-US" sz="4000" dirty="0" smtClean="0"/>
              <a:t>Back-up slides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9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493"/>
            <a:ext cx="9144000" cy="52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Resonance compensation in the CERN Proton Synchrotron </a:t>
            </a:r>
            <a:r>
              <a:rPr lang="en-US" dirty="0" smtClean="0"/>
              <a:t>Booster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Asvesta</a:t>
            </a:r>
            <a:r>
              <a:rPr lang="en-US" dirty="0"/>
              <a:t>, A. Santamaria Garcia (</a:t>
            </a:r>
            <a:r>
              <a:rPr lang="en-US" dirty="0">
                <a:hlinkClick r:id="rId2"/>
              </a:rPr>
              <a:t>https://indico.cern.ch/event/782453/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25" y="1584762"/>
            <a:ext cx="7529804" cy="42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Asvesta</a:t>
            </a:r>
            <a:r>
              <a:rPr lang="en-US" dirty="0" smtClean="0"/>
              <a:t>, A. </a:t>
            </a:r>
            <a:r>
              <a:rPr lang="en-US" dirty="0"/>
              <a:t>Santamaria Garcia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https://indico.cern.ch/event/782453/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Selection of the most effective elements for correction 		    based on the evaluation of their resonance driving terms 		           in PTC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Dynamic resonance crossing to obtain a clear 		             observable, usually measured in terms of beam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114703" y="1292704"/>
            <a:ext cx="2880000" cy="2433024"/>
            <a:chOff x="5863071" y="1743491"/>
            <a:chExt cx="3247159" cy="2743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0" t="14316" r="28202" b="11579"/>
            <a:stretch/>
          </p:blipFill>
          <p:spPr>
            <a:xfrm>
              <a:off x="5863071" y="1743491"/>
              <a:ext cx="3247159" cy="274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430733" y="3301550"/>
                  <a:ext cx="11643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Helvetica Neue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733" y="3301550"/>
                  <a:ext cx="116435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83" r="-1183" b="-28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7652084" y="2334332"/>
              <a:ext cx="1017872" cy="199519"/>
            </a:xfrm>
            <a:prstGeom prst="ellipse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652083" y="2664875"/>
              <a:ext cx="1017872" cy="199519"/>
            </a:xfrm>
            <a:prstGeom prst="ellipse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42756" y="3461657"/>
            <a:ext cx="3240000" cy="2505084"/>
            <a:chOff x="1942756" y="3461657"/>
            <a:chExt cx="3240000" cy="25050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56" y="3536741"/>
              <a:ext cx="3240000" cy="24300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3667847" y="3981017"/>
              <a:ext cx="902780" cy="618973"/>
            </a:xfrm>
            <a:prstGeom prst="ellipse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01820" y="3461657"/>
              <a:ext cx="1287625" cy="264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33493"/>
            <a:ext cx="9144000" cy="52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Resonance compensation in the CERN Proton Synchrotron </a:t>
            </a:r>
            <a:r>
              <a:rPr lang="en-US" dirty="0" smtClean="0"/>
              <a:t>Booster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Asvesta</a:t>
            </a:r>
            <a:r>
              <a:rPr lang="en-US" dirty="0" smtClean="0"/>
              <a:t>, A. </a:t>
            </a:r>
            <a:r>
              <a:rPr lang="en-US" dirty="0"/>
              <a:t>Santamaria Garcia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https://indico.cern.ch/event/782453/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Automatic scan of the strengths of the selected elements to minimize losses and therefore compensate the resonance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5596" r="9999"/>
          <a:stretch/>
        </p:blipFill>
        <p:spPr>
          <a:xfrm>
            <a:off x="749608" y="2575581"/>
            <a:ext cx="3600000" cy="2895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36088" y="2509935"/>
            <a:ext cx="3600000" cy="2765646"/>
            <a:chOff x="4836088" y="2509935"/>
            <a:chExt cx="3600000" cy="27656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088" y="2575581"/>
              <a:ext cx="3600000" cy="2700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986743" y="2509935"/>
              <a:ext cx="1287625" cy="264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55" y="2575581"/>
            <a:ext cx="3600000" cy="270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81210" y="2575581"/>
            <a:ext cx="1287625" cy="26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33493"/>
            <a:ext cx="9144000" cy="52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Resonance compensation in the CERN Proton Synchrotron </a:t>
            </a:r>
            <a:r>
              <a:rPr lang="en-US" dirty="0" smtClean="0"/>
              <a:t>Booster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041"/>
            <a:ext cx="8226854" cy="409973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une scans for different intensity and chromaticity conditions</a:t>
            </a:r>
          </a:p>
          <a:p>
            <a:pPr lvl="1"/>
            <a:r>
              <a:rPr lang="en-US" dirty="0" smtClean="0"/>
              <a:t>2D tune scans</a:t>
            </a:r>
          </a:p>
          <a:p>
            <a:pPr lvl="1"/>
            <a:r>
              <a:rPr lang="en-US" dirty="0" smtClean="0"/>
              <a:t>Transmission at different </a:t>
            </a:r>
            <a:r>
              <a:rPr lang="en-US" dirty="0" err="1" smtClean="0"/>
              <a:t>chromaticities</a:t>
            </a:r>
            <a:endParaRPr lang="en-US" dirty="0" smtClean="0"/>
          </a:p>
          <a:p>
            <a:pPr lvl="1"/>
            <a:r>
              <a:rPr lang="en-US" dirty="0" smtClean="0"/>
              <a:t>Intensity effect on IPM measurements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Comparison between HEP and flat lattice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Additional observations and proposals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analysis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5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32" y="2525513"/>
            <a:ext cx="3501298" cy="3063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337110"/>
          </a:xfrm>
        </p:spPr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Asvesta</a:t>
            </a:r>
            <a:r>
              <a:rPr lang="en-US" dirty="0"/>
              <a:t>, A. Santamaria Garcia (</a:t>
            </a:r>
            <a:r>
              <a:rPr lang="en-US" dirty="0">
                <a:hlinkClick r:id="rId3"/>
              </a:rPr>
              <a:t>https://indico.cern.ch/event/782453/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Experimental verification of effectiveness of compensation by means of tune scans</a:t>
            </a:r>
          </a:p>
          <a:p>
            <a:pPr lvl="1"/>
            <a:r>
              <a:rPr lang="en-US" dirty="0" smtClean="0"/>
              <a:t>Example of compensating the half-integer resonance 2</a:t>
            </a:r>
            <a:r>
              <a:rPr lang="en-US" i="1" dirty="0" smtClean="0"/>
              <a:t>Q</a:t>
            </a:r>
            <a:r>
              <a:rPr lang="en-US" i="1" baseline="-25000" dirty="0" smtClean="0"/>
              <a:t>y</a:t>
            </a:r>
            <a:r>
              <a:rPr lang="en-US" dirty="0" smtClean="0"/>
              <a:t> = 9 in the PSB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more examples available at the link above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1234"/>
          <a:stretch/>
        </p:blipFill>
        <p:spPr>
          <a:xfrm>
            <a:off x="956098" y="2591247"/>
            <a:ext cx="3925943" cy="30632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33493"/>
            <a:ext cx="9144000" cy="52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Resonance compensation in the CERN Proton Synchrotron </a:t>
            </a:r>
            <a:r>
              <a:rPr lang="en-US" dirty="0" smtClean="0"/>
              <a:t>Booster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ripple and skew </a:t>
            </a:r>
            <a:r>
              <a:rPr lang="en-US" dirty="0" err="1" smtClean="0"/>
              <a:t>sextupole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" y="1147665"/>
            <a:ext cx="3600000" cy="443601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" y="1147664"/>
            <a:ext cx="3600000" cy="4436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9" y="1147663"/>
            <a:ext cx="3600000" cy="4436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9" y="1147662"/>
            <a:ext cx="3600000" cy="4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ripple and skew </a:t>
            </a:r>
            <a:r>
              <a:rPr lang="en-US" dirty="0" err="1"/>
              <a:t>sextupole</a:t>
            </a:r>
            <a:r>
              <a:rPr lang="en-US" dirty="0"/>
              <a:t>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9" y="1187821"/>
            <a:ext cx="3600000" cy="44360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9" y="1187821"/>
            <a:ext cx="3682800" cy="44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2D tune </a:t>
            </a:r>
            <a:r>
              <a:rPr lang="en-US" dirty="0" smtClean="0"/>
              <a:t>scans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04" y="914400"/>
            <a:ext cx="8469450" cy="5078628"/>
          </a:xfrm>
        </p:spPr>
        <p:txBody>
          <a:bodyPr/>
          <a:lstStyle/>
          <a:p>
            <a:r>
              <a:rPr lang="en-US" dirty="0" smtClean="0"/>
              <a:t>A series of 2D tune scans were performed under different conditions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At different intensities to investigate impact of direct space charge tune spread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At different </a:t>
            </a:r>
            <a:r>
              <a:rPr lang="en-US" dirty="0" err="1" smtClean="0"/>
              <a:t>chromaticities</a:t>
            </a:r>
            <a:r>
              <a:rPr lang="en-US" dirty="0" smtClean="0"/>
              <a:t> to investigate impact of chromatic tune spread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 smtClean="0"/>
              <a:t>Results based on intensity measurements from the </a:t>
            </a:r>
            <a:r>
              <a:rPr lang="en-US" dirty="0" err="1" smtClean="0"/>
              <a:t>toroids</a:t>
            </a:r>
            <a:r>
              <a:rPr lang="en-US" dirty="0" smtClean="0"/>
              <a:t> and IPM data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Measurement and data analysis principle:</a:t>
            </a: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chemeClr val="accent6"/>
                </a:solidFill>
              </a:rPr>
              <a:t>Automatic tune scan using </a:t>
            </a:r>
            <a:r>
              <a:rPr lang="en-US" dirty="0" err="1" smtClean="0">
                <a:solidFill>
                  <a:schemeClr val="accent6"/>
                </a:solidFill>
              </a:rPr>
              <a:t>Kiyomi’s</a:t>
            </a:r>
            <a:r>
              <a:rPr lang="en-US" dirty="0" smtClean="0">
                <a:solidFill>
                  <a:schemeClr val="accent6"/>
                </a:solidFill>
              </a:rPr>
              <a:t> application</a:t>
            </a: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chemeClr val="accent6"/>
                </a:solidFill>
              </a:rPr>
              <a:t>Allocating time stamps to the data stored </a:t>
            </a:r>
            <a:r>
              <a:rPr lang="en-US" dirty="0" smtClean="0">
                <a:solidFill>
                  <a:schemeClr val="accent6"/>
                </a:solidFill>
              </a:rPr>
              <a:t>by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smtClean="0">
                <a:solidFill>
                  <a:schemeClr val="accent6"/>
                </a:solidFill>
              </a:rPr>
              <a:t>application by aligning with </a:t>
            </a:r>
            <a:r>
              <a:rPr lang="en-US" dirty="0" smtClean="0">
                <a:solidFill>
                  <a:schemeClr val="accent6"/>
                </a:solidFill>
              </a:rPr>
              <a:t>intensity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data </a:t>
            </a:r>
            <a:r>
              <a:rPr lang="en-US" dirty="0" smtClean="0">
                <a:solidFill>
                  <a:schemeClr val="accent6"/>
                </a:solidFill>
              </a:rPr>
              <a:t>from the </a:t>
            </a:r>
            <a:r>
              <a:rPr lang="en-US" dirty="0" smtClean="0">
                <a:solidFill>
                  <a:schemeClr val="accent6"/>
                </a:solidFill>
              </a:rPr>
              <a:t>logging</a:t>
            </a: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chemeClr val="accent6"/>
                </a:solidFill>
              </a:rPr>
              <a:t>Converting IPM binary data into CSV using the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err="1" smtClean="0">
                <a:solidFill>
                  <a:schemeClr val="accent6"/>
                </a:solidFill>
              </a:rPr>
              <a:t>LabView</a:t>
            </a:r>
            <a:r>
              <a:rPr lang="en-US" dirty="0" smtClean="0">
                <a:solidFill>
                  <a:schemeClr val="accent6"/>
                </a:solidFill>
              </a:rPr>
              <a:t> application, further processing in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Python </a:t>
            </a:r>
            <a:endParaRPr lang="en-US" dirty="0" smtClean="0">
              <a:solidFill>
                <a:schemeClr val="accent6"/>
              </a:solidFill>
            </a:endParaRP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chemeClr val="accent6"/>
                </a:solidFill>
              </a:rPr>
              <a:t>Merging tune, intensity and IPM 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r="66676"/>
          <a:stretch/>
        </p:blipFill>
        <p:spPr>
          <a:xfrm>
            <a:off x="5551714" y="3253388"/>
            <a:ext cx="3442996" cy="2892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58155" y="2807474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Tune scan at 14 BT and nominal chromaticity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1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2D tune </a:t>
            </a:r>
            <a:r>
              <a:rPr lang="en-US" dirty="0" smtClean="0"/>
              <a:t>scans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04" y="914400"/>
            <a:ext cx="8469450" cy="5078628"/>
          </a:xfrm>
        </p:spPr>
        <p:txBody>
          <a:bodyPr/>
          <a:lstStyle/>
          <a:p>
            <a:r>
              <a:rPr lang="en-US" dirty="0" smtClean="0"/>
              <a:t>In the following some results measured under these different conditions will be discussed</a:t>
            </a:r>
          </a:p>
          <a:p>
            <a:r>
              <a:rPr lang="en-US" dirty="0"/>
              <a:t>We </a:t>
            </a:r>
            <a:r>
              <a:rPr lang="en-US" dirty="0" smtClean="0"/>
              <a:t>will try to </a:t>
            </a:r>
            <a:r>
              <a:rPr lang="en-US" dirty="0"/>
              <a:t>focus </a:t>
            </a:r>
            <a:r>
              <a:rPr lang="en-US" dirty="0" smtClean="0"/>
              <a:t>on the loss mechanism by investigating</a:t>
            </a:r>
            <a:endParaRPr lang="en-US" dirty="0"/>
          </a:p>
          <a:p>
            <a:pPr lvl="1">
              <a:spcAft>
                <a:spcPts val="1000"/>
              </a:spcAft>
            </a:pPr>
            <a:endParaRPr lang="en-US" sz="500" dirty="0" smtClean="0"/>
          </a:p>
          <a:p>
            <a:pPr lvl="1">
              <a:spcAft>
                <a:spcPts val="1000"/>
              </a:spcAft>
            </a:pPr>
            <a:r>
              <a:rPr lang="en-US" dirty="0" smtClean="0"/>
              <a:t>Transmission </a:t>
            </a:r>
            <a:r>
              <a:rPr lang="en-US" dirty="0"/>
              <a:t>along the </a:t>
            </a:r>
            <a:r>
              <a:rPr lang="en-US" dirty="0" smtClean="0"/>
              <a:t>cycle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Calculated from the intensity </a:t>
            </a:r>
            <a:r>
              <a:rPr lang="en-US" dirty="0">
                <a:solidFill>
                  <a:schemeClr val="accent6"/>
                </a:solidFill>
              </a:rPr>
              <a:t>vector saved by the IPM </a:t>
            </a:r>
            <a:r>
              <a:rPr lang="en-US" dirty="0" smtClean="0">
                <a:solidFill>
                  <a:schemeClr val="accent6"/>
                </a:solidFill>
              </a:rPr>
              <a:t>application</a:t>
            </a:r>
          </a:p>
          <a:p>
            <a:pPr lvl="2"/>
            <a:endParaRPr lang="en-US" dirty="0">
              <a:solidFill>
                <a:schemeClr val="accent6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dirty="0"/>
              <a:t>IPM </a:t>
            </a:r>
            <a:r>
              <a:rPr lang="en-US" dirty="0" smtClean="0"/>
              <a:t>measurements (beam size) </a:t>
            </a:r>
            <a:r>
              <a:rPr lang="en-US" dirty="0"/>
              <a:t>at 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injection, i.e. after 1000 turns as this corresponds to the maximum space charge factor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dirty="0" smtClean="0">
                <a:solidFill>
                  <a:schemeClr val="accent6"/>
                </a:solidFill>
              </a:rPr>
              <a:t>xtraction, i.e. at 19400 turns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chromaticity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0" y="1150015"/>
            <a:ext cx="2880000" cy="2304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05" y="1149459"/>
            <a:ext cx="2880000" cy="230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0" y="3754766"/>
            <a:ext cx="2880000" cy="23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05" y="3754766"/>
            <a:ext cx="2880000" cy="2304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9820" y="2913367"/>
            <a:ext cx="2468306" cy="14344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Reminder of the four different scenarios</a:t>
            </a:r>
          </a:p>
          <a:p>
            <a:r>
              <a:rPr lang="en-US" sz="1600" dirty="0"/>
              <a:t>Measurements provided by </a:t>
            </a:r>
            <a:r>
              <a:rPr lang="en-US" sz="1600" dirty="0" smtClean="0"/>
              <a:t>Jeff </a:t>
            </a:r>
            <a:r>
              <a:rPr lang="en-US" sz="1600" dirty="0"/>
              <a:t>Eldred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40243" y="735386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sz="1600" b="0" smtClean="0">
                <a:solidFill>
                  <a:schemeClr val="accent6">
                    <a:lumMod val="50000"/>
                  </a:schemeClr>
                </a:solidFill>
              </a:rPr>
              <a:t>ominal 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chromaticity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07538" y="735386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smtClean="0">
                <a:solidFill>
                  <a:schemeClr val="accent6">
                    <a:lumMod val="50000"/>
                  </a:schemeClr>
                </a:solidFill>
              </a:rPr>
              <a:t>Chromaticity -6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46950" y="3338554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Chromaticity -12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58155" y="3366346"/>
            <a:ext cx="2377933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Chromaticity -20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scan </a:t>
            </a:r>
            <a:r>
              <a:rPr lang="en-US" dirty="0" smtClean="0"/>
              <a:t>at 14BT, </a:t>
            </a:r>
            <a:r>
              <a:rPr lang="en-US" dirty="0" smtClean="0"/>
              <a:t>Q’ = </a:t>
            </a:r>
            <a:r>
              <a:rPr lang="en-US" dirty="0" smtClean="0"/>
              <a:t>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860069"/>
            <a:ext cx="8280000" cy="252275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81707" y="872328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injection (1000 turns)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0627" y="3363140"/>
            <a:ext cx="8280000" cy="2561916"/>
            <a:chOff x="430627" y="3363140"/>
            <a:chExt cx="8280000" cy="2561916"/>
          </a:xfrm>
        </p:grpSpPr>
        <p:pic>
          <p:nvPicPr>
            <p:cNvPr id="7" name="Content Placeholder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27" y="3382826"/>
              <a:ext cx="8280000" cy="2542230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3081706" y="3363140"/>
              <a:ext cx="2977839" cy="19528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45720" rIns="45720" anchor="ctr">
              <a:no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2600" b="1" u="sng" kern="1200">
                  <a:solidFill>
                    <a:srgbClr val="08408F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US" sz="1050" b="0" dirty="0" smtClean="0">
                  <a:solidFill>
                    <a:schemeClr val="accent6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IPM data at extraction</a:t>
              </a:r>
              <a:endParaRPr lang="en-US" sz="1050" b="0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-1" y="860068"/>
            <a:ext cx="3225521" cy="254244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Nominal intensity, i.e. very high space charge</a:t>
            </a:r>
          </a:p>
          <a:p>
            <a:r>
              <a:rPr lang="en-US" sz="1600" dirty="0" smtClean="0"/>
              <a:t>Measurements at injection indicate:</a:t>
            </a:r>
          </a:p>
          <a:p>
            <a:pPr lvl="1"/>
            <a:r>
              <a:rPr lang="en-US" sz="1400" dirty="0" smtClean="0"/>
              <a:t>Presence of half-integer resonance in both planes</a:t>
            </a:r>
          </a:p>
          <a:p>
            <a:pPr lvl="1"/>
            <a:r>
              <a:rPr lang="en-US" sz="1400" dirty="0" smtClean="0"/>
              <a:t>Vertical half-integer resonance appears very strong</a:t>
            </a:r>
          </a:p>
          <a:p>
            <a:r>
              <a:rPr lang="en-US" sz="1600" dirty="0" smtClean="0"/>
              <a:t>Situation at extraction less clear</a:t>
            </a:r>
          </a:p>
        </p:txBody>
      </p:sp>
    </p:spTree>
    <p:extLst>
      <p:ext uri="{BB962C8B-B14F-4D97-AF65-F5344CB8AC3E}">
        <p14:creationId xmlns:p14="http://schemas.microsoft.com/office/powerpoint/2010/main" val="31242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860069"/>
            <a:ext cx="8280000" cy="252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" y="3382826"/>
            <a:ext cx="8280000" cy="254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at 14BT, Q’ = </a:t>
            </a:r>
            <a:r>
              <a:rPr lang="en-US" dirty="0" smtClean="0"/>
              <a:t>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81707" y="872328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injection (1000 turns)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1706" y="3363140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extraction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860068"/>
            <a:ext cx="3225521" cy="254244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Losses enhanced </a:t>
            </a:r>
            <a:r>
              <a:rPr lang="en-US" sz="1600" dirty="0" err="1" smtClean="0"/>
              <a:t>wrt</a:t>
            </a:r>
            <a:r>
              <a:rPr lang="en-US" sz="1600" dirty="0" smtClean="0"/>
              <a:t>. </a:t>
            </a:r>
            <a:r>
              <a:rPr lang="en-US" sz="1600" dirty="0"/>
              <a:t>p</a:t>
            </a:r>
            <a:r>
              <a:rPr lang="en-US" sz="1600" dirty="0" smtClean="0"/>
              <a:t>revious slide</a:t>
            </a:r>
          </a:p>
          <a:p>
            <a:pPr lvl="1"/>
            <a:r>
              <a:rPr lang="en-US" sz="1400" dirty="0" smtClean="0"/>
              <a:t>In agreement with enhanced chromatic tune spread due to Q’ settings</a:t>
            </a:r>
          </a:p>
          <a:p>
            <a:r>
              <a:rPr lang="en-US" sz="1600" dirty="0" smtClean="0"/>
              <a:t>Measured beam size in very low transmission regime decreases significantly</a:t>
            </a:r>
          </a:p>
          <a:p>
            <a:pPr lvl="1"/>
            <a:r>
              <a:rPr lang="en-US" sz="1400" dirty="0" smtClean="0"/>
              <a:t>Hints at intensity-dependent effects in the IPM</a:t>
            </a:r>
          </a:p>
        </p:txBody>
      </p:sp>
    </p:spTree>
    <p:extLst>
      <p:ext uri="{BB962C8B-B14F-4D97-AF65-F5344CB8AC3E}">
        <p14:creationId xmlns:p14="http://schemas.microsoft.com/office/powerpoint/2010/main" val="106736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3396302"/>
            <a:ext cx="8280000" cy="2542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873544"/>
            <a:ext cx="8280000" cy="252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at 9</a:t>
            </a:r>
            <a:r>
              <a:rPr lang="en-US" dirty="0" smtClean="0"/>
              <a:t>BT</a:t>
            </a:r>
            <a:r>
              <a:rPr lang="en-US" dirty="0"/>
              <a:t>, Q’ = 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81707" y="872328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injection (1000 turns)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1706" y="3363140"/>
            <a:ext cx="2977839" cy="195282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600" b="1" u="sng" kern="1200">
                <a:solidFill>
                  <a:srgbClr val="0840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050" b="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IPM data at extraction</a:t>
            </a:r>
            <a:endParaRPr lang="en-US" sz="1050" b="0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" y="860068"/>
            <a:ext cx="3225521" cy="254244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13200" indent="-241200" algn="l" rtl="0" eaLnBrk="1" latinLnBrk="0" hangingPunct="1">
              <a:spcBef>
                <a:spcPts val="1300"/>
              </a:spcBef>
              <a:spcAft>
                <a:spcPts val="400"/>
              </a:spcAft>
              <a:buClrTx/>
              <a:buSzPct val="80000"/>
              <a:buFont typeface="Courier New"/>
              <a:buChar char="o"/>
              <a:defRPr kumimoji="0" sz="2000" b="1" kern="1200">
                <a:solidFill>
                  <a:srgbClr val="08408F"/>
                </a:solidFill>
                <a:latin typeface="Calibri"/>
                <a:ea typeface="+mn-ea"/>
                <a:cs typeface="Calibri"/>
              </a:defRPr>
            </a:lvl1pPr>
            <a:lvl2pPr marL="522000" indent="-205200" algn="l" rtl="0" eaLnBrk="1" latinLnBrk="0" hangingPunct="1">
              <a:spcBef>
                <a:spcPts val="0"/>
              </a:spcBef>
              <a:spcAft>
                <a:spcPts val="400"/>
              </a:spcAft>
              <a:buClrTx/>
              <a:buSzPct val="90000"/>
              <a:buFont typeface="Arial"/>
              <a:buChar char="•"/>
              <a:defRPr kumimoji="0"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734400" indent="-252000" algn="l" rtl="0" eaLnBrk="1" latinLnBrk="0" hangingPunct="1">
              <a:spcBef>
                <a:spcPts val="0"/>
              </a:spcBef>
              <a:spcAft>
                <a:spcPts val="200"/>
              </a:spcAft>
              <a:buClrTx/>
              <a:buSzPct val="85000"/>
              <a:buFont typeface="Lucida Grande"/>
              <a:buChar char="−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r>
              <a:rPr lang="en-US" sz="1600" dirty="0" smtClean="0"/>
              <a:t>Resonance width decreased following the reduction in tune spread</a:t>
            </a:r>
          </a:p>
          <a:p>
            <a:r>
              <a:rPr lang="en-US" sz="1600" dirty="0" smtClean="0"/>
              <a:t>Results at extraction still difficult to interpret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6012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>
              <a:lumMod val="50000"/>
            </a:schemeClr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52536</TotalTime>
  <Words>1466</Words>
  <Application>Microsoft Macintosh PowerPoint</Application>
  <PresentationFormat>On-screen Show (4:3)</PresentationFormat>
  <Paragraphs>259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Cambria Math</vt:lpstr>
      <vt:lpstr>Courier New</vt:lpstr>
      <vt:lpstr>Helvetica Neue</vt:lpstr>
      <vt:lpstr>Lucida Grande</vt:lpstr>
      <vt:lpstr>Times New Roman</vt:lpstr>
      <vt:lpstr>Wingdings</vt:lpstr>
      <vt:lpstr>Arial</vt:lpstr>
      <vt:lpstr>CERNCorporate4-3</vt:lpstr>
      <vt:lpstr>Lattice Periodicity &amp; Emittance Growth (part II)</vt:lpstr>
      <vt:lpstr>Outline</vt:lpstr>
      <vt:lpstr>Outline</vt:lpstr>
      <vt:lpstr>Results from 2D tune scans I</vt:lpstr>
      <vt:lpstr>Results from 2D tune scans II</vt:lpstr>
      <vt:lpstr>Different chromaticity conditions</vt:lpstr>
      <vt:lpstr>Tune scan at 14BT, Q’ = -12</vt:lpstr>
      <vt:lpstr>Tune scan at 14BT, Q’ = -20</vt:lpstr>
      <vt:lpstr>Tune scan at 9BT, Q’ = -12</vt:lpstr>
      <vt:lpstr>Tune scan at 4BT, Q’ = -6</vt:lpstr>
      <vt:lpstr>Transmission at different chromaticities</vt:lpstr>
      <vt:lpstr>Intensity effect on IPM measurements</vt:lpstr>
      <vt:lpstr>Intensity scan for different Q’ settings</vt:lpstr>
      <vt:lpstr>Outline</vt:lpstr>
      <vt:lpstr>Comparison between HEP and flat lattice I</vt:lpstr>
      <vt:lpstr>Comparison between HEP and flat lattice II</vt:lpstr>
      <vt:lpstr>Outline</vt:lpstr>
      <vt:lpstr>Additional observations and proposals I</vt:lpstr>
      <vt:lpstr>Additional observations and proposals II</vt:lpstr>
      <vt:lpstr>Outline</vt:lpstr>
      <vt:lpstr>Data analysis framework</vt:lpstr>
      <vt:lpstr>Data analysis framework</vt:lpstr>
      <vt:lpstr>Data analysis framework</vt:lpstr>
      <vt:lpstr>Notebook structure</vt:lpstr>
      <vt:lpstr>Thank you for exciting two weeks!</vt:lpstr>
      <vt:lpstr>Back-up slides</vt:lpstr>
      <vt:lpstr>Resonance compensation in the CERN Proton Synchrotron Booster I</vt:lpstr>
      <vt:lpstr>Resonance compensation in the CERN Proton Synchrotron Booster II</vt:lpstr>
      <vt:lpstr>Resonance compensation in the CERN Proton Synchrotron Booster III</vt:lpstr>
      <vt:lpstr>Resonance compensation in the CERN Proton Synchrotron Booster IV</vt:lpstr>
      <vt:lpstr>Impact of ripple and skew sextupole I</vt:lpstr>
      <vt:lpstr>Impact of ripple and skew sextupole II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e-cloud bunch spacing: injectors</dc:title>
  <dc:subject/>
  <dc:creator>Hannes Bartosik</dc:creator>
  <cp:keywords/>
  <dc:description/>
  <cp:lastModifiedBy>Alexander Huschauer</cp:lastModifiedBy>
  <cp:revision>943</cp:revision>
  <dcterms:created xsi:type="dcterms:W3CDTF">2013-11-05T09:24:55Z</dcterms:created>
  <dcterms:modified xsi:type="dcterms:W3CDTF">2019-08-05T13:35:06Z</dcterms:modified>
  <cp:category/>
</cp:coreProperties>
</file>