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45"/>
  </p:notesMasterIdLst>
  <p:handoutMasterIdLst>
    <p:handoutMasterId r:id="rId46"/>
  </p:handoutMasterIdLst>
  <p:sldIdLst>
    <p:sldId id="265" r:id="rId3"/>
    <p:sldId id="659" r:id="rId4"/>
    <p:sldId id="685" r:id="rId5"/>
    <p:sldId id="587" r:id="rId6"/>
    <p:sldId id="687" r:id="rId7"/>
    <p:sldId id="639" r:id="rId8"/>
    <p:sldId id="682" r:id="rId9"/>
    <p:sldId id="640" r:id="rId10"/>
    <p:sldId id="668" r:id="rId11"/>
    <p:sldId id="671" r:id="rId12"/>
    <p:sldId id="643" r:id="rId13"/>
    <p:sldId id="688" r:id="rId14"/>
    <p:sldId id="582" r:id="rId15"/>
    <p:sldId id="673" r:id="rId16"/>
    <p:sldId id="493" r:id="rId17"/>
    <p:sldId id="689" r:id="rId18"/>
    <p:sldId id="629" r:id="rId19"/>
    <p:sldId id="470" r:id="rId20"/>
    <p:sldId id="490" r:id="rId21"/>
    <p:sldId id="630" r:id="rId22"/>
    <p:sldId id="676" r:id="rId23"/>
    <p:sldId id="634" r:id="rId24"/>
    <p:sldId id="374" r:id="rId25"/>
    <p:sldId id="627" r:id="rId26"/>
    <p:sldId id="632" r:id="rId27"/>
    <p:sldId id="633" r:id="rId28"/>
    <p:sldId id="626" r:id="rId29"/>
    <p:sldId id="628" r:id="rId30"/>
    <p:sldId id="386" r:id="rId31"/>
    <p:sldId id="365" r:id="rId32"/>
    <p:sldId id="638" r:id="rId33"/>
    <p:sldId id="677" r:id="rId34"/>
    <p:sldId id="690" r:id="rId35"/>
    <p:sldId id="435" r:id="rId36"/>
    <p:sldId id="680" r:id="rId37"/>
    <p:sldId id="681" r:id="rId38"/>
    <p:sldId id="691" r:id="rId39"/>
    <p:sldId id="684" r:id="rId40"/>
    <p:sldId id="679" r:id="rId41"/>
    <p:sldId id="586" r:id="rId42"/>
    <p:sldId id="585" r:id="rId43"/>
    <p:sldId id="620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AE2868"/>
    <a:srgbClr val="00FF00"/>
    <a:srgbClr val="404040"/>
    <a:srgbClr val="50505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4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627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2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09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78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7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16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98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5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25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89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1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99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855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861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3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3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63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842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4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26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0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82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53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0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344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273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56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4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9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3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55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04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8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9/5/2019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0488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b="0" dirty="0"/>
              <a:t>Physics Studies for High Intensity Proton 	Beams at the Fermilab Booster</a:t>
            </a:r>
            <a:endParaRPr lang="en-US" altLang="en-US" sz="28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J. 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for Fermilab Booster Group</a:t>
            </a:r>
            <a:endParaRPr lang="en-US" altLang="en-US" b="1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NAPAC 2019 - Lansing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Sept 5th,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Physics Studies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CA59878F-F9F5-4A0A-817C-39139F9816AD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from Monthly Dedicated Studies: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  1 Adiabatic Capture 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  2 Foil Scattering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	</a:t>
            </a:r>
            <a:r>
              <a:rPr lang="en-US" sz="2200" dirty="0">
                <a:solidFill>
                  <a:schemeClr val="tx2"/>
                </a:solidFill>
              </a:rPr>
              <a:t>- </a:t>
            </a:r>
            <a:r>
              <a:rPr lang="en-US" sz="2200" b="1" dirty="0">
                <a:solidFill>
                  <a:schemeClr val="tx2"/>
                </a:solidFill>
              </a:rPr>
              <a:t>WEYBB3</a:t>
            </a:r>
            <a:r>
              <a:rPr lang="en-US" sz="2200" dirty="0">
                <a:solidFill>
                  <a:schemeClr val="tx2"/>
                </a:solidFill>
              </a:rPr>
              <a:t> “Foil Scattering Model for Fermilab Booster”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from June 2019 Studies Event: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  3 Convective Instability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  4 Space-charge Emittance Growth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  5 Power-Supply Ripple</a:t>
            </a:r>
          </a:p>
        </p:txBody>
      </p:sp>
    </p:spTree>
    <p:extLst>
      <p:ext uri="{BB962C8B-B14F-4D97-AF65-F5344CB8AC3E}">
        <p14:creationId xmlns:p14="http://schemas.microsoft.com/office/powerpoint/2010/main" val="222490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7EF5A08-7EC9-475F-91A9-334A680E9B00}"/>
              </a:ext>
            </a:extLst>
          </p:cNvPr>
          <p:cNvSpPr txBox="1">
            <a:spLocks/>
          </p:cNvSpPr>
          <p:nvPr/>
        </p:nvSpPr>
        <p:spPr bwMode="auto">
          <a:xfrm>
            <a:off x="195189" y="4948844"/>
            <a:ext cx="8672513" cy="1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Chandra Bhat, Salah </a:t>
            </a:r>
            <a:r>
              <a:rPr lang="en-US" sz="2000" dirty="0" err="1">
                <a:solidFill>
                  <a:schemeClr val="accent6"/>
                </a:solidFill>
              </a:rPr>
              <a:t>Chaurize</a:t>
            </a:r>
            <a:r>
              <a:rPr lang="en-US" sz="2000" dirty="0">
                <a:solidFill>
                  <a:schemeClr val="accent6"/>
                </a:solidFill>
              </a:rPr>
              <a:t>, Cheng-Yang Tan, Victor </a:t>
            </a:r>
            <a:r>
              <a:rPr lang="en-US" sz="2000" dirty="0" err="1">
                <a:solidFill>
                  <a:schemeClr val="accent6"/>
                </a:solidFill>
              </a:rPr>
              <a:t>Grzelak</a:t>
            </a:r>
            <a:r>
              <a:rPr lang="en-US" sz="2000" dirty="0">
                <a:solidFill>
                  <a:schemeClr val="accent6"/>
                </a:solidFill>
              </a:rPr>
              <a:t>, Bill </a:t>
            </a:r>
            <a:r>
              <a:rPr lang="en-US" sz="2000" dirty="0" err="1">
                <a:solidFill>
                  <a:schemeClr val="accent6"/>
                </a:solidFill>
              </a:rPr>
              <a:t>Pellico</a:t>
            </a:r>
            <a:r>
              <a:rPr lang="en-US" sz="2000" dirty="0">
                <a:solidFill>
                  <a:schemeClr val="accent6"/>
                </a:solidFill>
              </a:rPr>
              <a:t>, Brian </a:t>
            </a:r>
            <a:r>
              <a:rPr lang="en-US" sz="2000" dirty="0" err="1">
                <a:solidFill>
                  <a:schemeClr val="accent6"/>
                </a:solidFill>
              </a:rPr>
              <a:t>Schupbach</a:t>
            </a:r>
            <a:r>
              <a:rPr lang="en-US" sz="2000" dirty="0">
                <a:solidFill>
                  <a:schemeClr val="accent6"/>
                </a:solidFill>
              </a:rPr>
              <a:t>, Kiyomi </a:t>
            </a:r>
            <a:r>
              <a:rPr lang="en-US" sz="2000" dirty="0" err="1">
                <a:solidFill>
                  <a:schemeClr val="accent6"/>
                </a:solidFill>
              </a:rPr>
              <a:t>Seiya</a:t>
            </a:r>
            <a:r>
              <a:rPr lang="en-US" sz="2000" dirty="0">
                <a:solidFill>
                  <a:schemeClr val="accent6"/>
                </a:solidFill>
              </a:rPr>
              <a:t>, Kent Triplett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F9B0CB7-22BA-43F6-97C3-7BA6F61C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2"/>
            <a:ext cx="7847013" cy="982285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1 Adiabatic Capture</a:t>
            </a:r>
          </a:p>
        </p:txBody>
      </p:sp>
    </p:spTree>
    <p:extLst>
      <p:ext uri="{BB962C8B-B14F-4D97-AF65-F5344CB8AC3E}">
        <p14:creationId xmlns:p14="http://schemas.microsoft.com/office/powerpoint/2010/main" val="4036379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Losses with Intensity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08DB2-1893-43F9-BC38-9EF201DD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0" y="1308332"/>
            <a:ext cx="3841272" cy="310691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0C63A-70D8-4A9B-B686-2520AD1D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7" y="1045643"/>
            <a:ext cx="4459079" cy="3632291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D630BFD-9664-42EB-8CE9-B6BF7A905983}"/>
              </a:ext>
            </a:extLst>
          </p:cNvPr>
          <p:cNvSpPr txBox="1">
            <a:spLocks/>
          </p:cNvSpPr>
          <p:nvPr/>
        </p:nvSpPr>
        <p:spPr bwMode="auto">
          <a:xfrm>
            <a:off x="243840" y="4982095"/>
            <a:ext cx="7852756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At or below nominal intensity, </a:t>
            </a:r>
            <a:r>
              <a:rPr lang="en-US" sz="2200" dirty="0"/>
              <a:t>injection losses are at a few percent level and independent of beam intensity. 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A0B18FB3-0E3C-4100-B910-D851F1B2D678}"/>
              </a:ext>
            </a:extLst>
          </p:cNvPr>
          <p:cNvSpPr txBox="1">
            <a:spLocks/>
          </p:cNvSpPr>
          <p:nvPr/>
        </p:nvSpPr>
        <p:spPr bwMode="auto">
          <a:xfrm>
            <a:off x="8010603" y="4518923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Bhat</a:t>
            </a:r>
          </a:p>
        </p:txBody>
      </p:sp>
    </p:spTree>
    <p:extLst>
      <p:ext uri="{BB962C8B-B14F-4D97-AF65-F5344CB8AC3E}">
        <p14:creationId xmlns:p14="http://schemas.microsoft.com/office/powerpoint/2010/main" val="119106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Longitudinal Capture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7C37268F-064B-41DD-B7FC-06473FCD66CB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Adiabatic capture by </a:t>
            </a:r>
            <a:r>
              <a:rPr lang="en-US" sz="2200" dirty="0" err="1">
                <a:solidFill>
                  <a:schemeClr val="tx1"/>
                </a:solidFill>
              </a:rPr>
              <a:t>paraphasing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A &amp; B RF stations start out of phase and slowly phase in.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Currently we implement a feature we call the </a:t>
            </a:r>
            <a:r>
              <a:rPr lang="en-US" sz="2200" dirty="0">
                <a:solidFill>
                  <a:schemeClr val="tx1"/>
                </a:solidFill>
              </a:rPr>
              <a:t>“neck”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RF starts greater than pi out of phase, then phases in.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Is the effect of the neck to cover for energy mismatch errors?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If we remove the neck, more time for paraphrasing normally.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</a:t>
            </a:r>
            <a:r>
              <a:rPr lang="en-US" sz="2200" dirty="0">
                <a:solidFill>
                  <a:schemeClr val="tx2"/>
                </a:solidFill>
              </a:rPr>
              <a:t>LLRF to be upgraded to a digital system</a:t>
            </a:r>
            <a:r>
              <a:rPr lang="en-US" sz="2200" dirty="0">
                <a:solidFill>
                  <a:schemeClr val="accent6"/>
                </a:solidFill>
              </a:rPr>
              <a:t>, expected to improve amplitude and phase control.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6A3F6E-D613-439A-AA6D-5F5A8728F06B}"/>
              </a:ext>
            </a:extLst>
          </p:cNvPr>
          <p:cNvGrpSpPr/>
          <p:nvPr/>
        </p:nvGrpSpPr>
        <p:grpSpPr>
          <a:xfrm>
            <a:off x="398446" y="1768525"/>
            <a:ext cx="7984069" cy="2349537"/>
            <a:chOff x="398446" y="2561009"/>
            <a:chExt cx="7984069" cy="2349537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7DA30ECC-C760-411A-9B45-96736856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46" y="2561009"/>
              <a:ext cx="1919452" cy="2349537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6A767DF-C5C9-4DA9-BA4E-CE3709612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4394" y="3089985"/>
              <a:ext cx="2638280" cy="1807370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D1B8ACA-DAA7-46B1-B17A-DF01DDA9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5211" y="3043787"/>
              <a:ext cx="2547304" cy="1722462"/>
            </a:xfrm>
            <a:prstGeom prst="rect">
              <a:avLst/>
            </a:prstGeom>
          </p:spPr>
        </p:pic>
        <p:sp>
          <p:nvSpPr>
            <p:cNvPr id="17" name="Content Placeholder 29">
              <a:extLst>
                <a:ext uri="{FF2B5EF4-FFF2-40B4-BE49-F238E27FC236}">
                  <a16:creationId xmlns:a16="http://schemas.microsoft.com/office/drawing/2014/main" id="{417FB3A3-4341-4D8A-AE3B-17496AD186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24394" y="2734091"/>
              <a:ext cx="1619694" cy="50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>
                  <a:solidFill>
                    <a:schemeClr val="accent6"/>
                  </a:solidFill>
                </a:rPr>
                <a:t>with neck:</a:t>
              </a:r>
            </a:p>
          </p:txBody>
        </p:sp>
        <p:sp>
          <p:nvSpPr>
            <p:cNvPr id="18" name="Content Placeholder 29">
              <a:extLst>
                <a:ext uri="{FF2B5EF4-FFF2-40B4-BE49-F238E27FC236}">
                  <a16:creationId xmlns:a16="http://schemas.microsoft.com/office/drawing/2014/main" id="{6962E976-6217-496B-9395-938C467FD7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41536" y="2734091"/>
              <a:ext cx="1619694" cy="50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>
                  <a:solidFill>
                    <a:schemeClr val="accent6"/>
                  </a:solidFill>
                </a:rPr>
                <a:t>no neck: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693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7EF5A08-7EC9-475F-91A9-334A680E9B00}"/>
              </a:ext>
            </a:extLst>
          </p:cNvPr>
          <p:cNvSpPr txBox="1">
            <a:spLocks/>
          </p:cNvSpPr>
          <p:nvPr/>
        </p:nvSpPr>
        <p:spPr bwMode="auto">
          <a:xfrm>
            <a:off x="195189" y="4948844"/>
            <a:ext cx="8672513" cy="1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Alexey Burov, Jeffrey Eldred, Valeri Lebedev 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F9B0CB7-22BA-43F6-97C3-7BA6F61C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2"/>
            <a:ext cx="7847013" cy="982285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3 Convective Instability</a:t>
            </a:r>
          </a:p>
        </p:txBody>
      </p:sp>
    </p:spTree>
    <p:extLst>
      <p:ext uri="{BB962C8B-B14F-4D97-AF65-F5344CB8AC3E}">
        <p14:creationId xmlns:p14="http://schemas.microsoft.com/office/powerpoint/2010/main" val="2361600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Convective Instability in SPS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Summer Booster Studies Plan</a:t>
            </a:r>
            <a:endParaRPr lang="en-US" sz="1200" b="1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CFAECD7-16F9-41BE-A07D-19C21833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85" y="1329003"/>
            <a:ext cx="4288319" cy="349674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030B94-A5F1-4392-8A47-41CE301EA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" y="1263716"/>
            <a:ext cx="4625080" cy="3605659"/>
          </a:xfrm>
          <a:prstGeom prst="rect">
            <a:avLst/>
          </a:prstGeom>
        </p:spPr>
      </p:pic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CDC8F667-12D4-47A7-9CA6-DAF112F80E5B}"/>
              </a:ext>
            </a:extLst>
          </p:cNvPr>
          <p:cNvSpPr txBox="1">
            <a:spLocks/>
          </p:cNvSpPr>
          <p:nvPr/>
        </p:nvSpPr>
        <p:spPr bwMode="auto">
          <a:xfrm>
            <a:off x="872102" y="946786"/>
            <a:ext cx="3024963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SPS Instability:</a:t>
            </a: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4DDBEEC0-3724-4F1D-BB24-4C9F0283F467}"/>
              </a:ext>
            </a:extLst>
          </p:cNvPr>
          <p:cNvSpPr txBox="1">
            <a:spLocks/>
          </p:cNvSpPr>
          <p:nvPr/>
        </p:nvSpPr>
        <p:spPr bwMode="auto">
          <a:xfrm>
            <a:off x="569753" y="5170516"/>
            <a:ext cx="8424863" cy="10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Burov identified a CERN SPS instability as a convective instability, and derived the properties for the new instability.</a:t>
            </a: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710EE2A8-3114-40DB-8746-0F983427EAD8}"/>
              </a:ext>
            </a:extLst>
          </p:cNvPr>
          <p:cNvSpPr txBox="1">
            <a:spLocks/>
          </p:cNvSpPr>
          <p:nvPr/>
        </p:nvSpPr>
        <p:spPr bwMode="auto">
          <a:xfrm>
            <a:off x="7880529" y="943496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Burov</a:t>
            </a:r>
          </a:p>
        </p:txBody>
      </p:sp>
    </p:spTree>
    <p:extLst>
      <p:ext uri="{BB962C8B-B14F-4D97-AF65-F5344CB8AC3E}">
        <p14:creationId xmlns:p14="http://schemas.microsoft.com/office/powerpoint/2010/main" val="330442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Convective Instability Study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CA59878F-F9F5-4A0A-817C-39139F9816AD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i="1" dirty="0">
                <a:solidFill>
                  <a:schemeClr val="accent6"/>
                </a:solidFill>
              </a:rPr>
              <a:t>A. Burov “Convective instabilities of bunched beams with space charge” PRAB 2019. </a:t>
            </a:r>
            <a:r>
              <a:rPr lang="en-US" sz="2200" dirty="0">
                <a:solidFill>
                  <a:schemeClr val="accent6"/>
                </a:solidFill>
                <a:hlinkClick r:id="rId3"/>
              </a:rPr>
              <a:t>link</a:t>
            </a: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/>
              <a:t>The convective instability is a </a:t>
            </a:r>
            <a:r>
              <a:rPr lang="en-US" sz="2200" b="1" dirty="0">
                <a:solidFill>
                  <a:schemeClr val="tx2"/>
                </a:solidFill>
              </a:rPr>
              <a:t>single-bunch</a:t>
            </a:r>
            <a:r>
              <a:rPr lang="en-US" sz="2200" dirty="0"/>
              <a:t> collective instability with significant </a:t>
            </a:r>
            <a:r>
              <a:rPr lang="en-US" sz="2200" b="1" dirty="0">
                <a:solidFill>
                  <a:schemeClr val="tx2"/>
                </a:solidFill>
              </a:rPr>
              <a:t>head-to-tail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tx2"/>
                </a:solidFill>
              </a:rPr>
              <a:t>amplification</a:t>
            </a:r>
            <a:r>
              <a:rPr lang="en-US" sz="2200" dirty="0"/>
              <a:t>, driven by </a:t>
            </a:r>
            <a:r>
              <a:rPr lang="en-US" sz="2200" b="1" dirty="0">
                <a:solidFill>
                  <a:schemeClr val="tx2"/>
                </a:solidFill>
              </a:rPr>
              <a:t>strong wake forces </a:t>
            </a:r>
            <a:r>
              <a:rPr lang="en-US" sz="2200" dirty="0"/>
              <a:t>in the presence of </a:t>
            </a:r>
            <a:r>
              <a:rPr lang="en-US" sz="2200" b="1" dirty="0">
                <a:solidFill>
                  <a:schemeClr val="tx2"/>
                </a:solidFill>
              </a:rPr>
              <a:t>strong space-charge</a:t>
            </a:r>
            <a:r>
              <a:rPr lang="en-US" sz="2200" dirty="0"/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/>
              <a:t>The instability is damped by synchrotron oscillations and chromaticity, therefore a ramp curve with a low-chromaticity transition-crossing was prepared.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i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We were able to confirm the existence of the convective instability in the Booster, with its predicted properties. </a:t>
            </a:r>
            <a:r>
              <a:rPr lang="en-US" sz="2200" b="1" dirty="0">
                <a:solidFill>
                  <a:schemeClr val="tx2"/>
                </a:solidFill>
              </a:rPr>
              <a:t>New Physics!</a:t>
            </a:r>
          </a:p>
        </p:txBody>
      </p:sp>
    </p:spTree>
    <p:extLst>
      <p:ext uri="{BB962C8B-B14F-4D97-AF65-F5344CB8AC3E}">
        <p14:creationId xmlns:p14="http://schemas.microsoft.com/office/powerpoint/2010/main" val="2199146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Signature of Convective Instability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E74DFF-0A63-7F40-A1FD-36EBE887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8835"/>
            <a:ext cx="4778654" cy="2665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08FCAF-B322-B746-AD51-AD74A560D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60" y="3778726"/>
            <a:ext cx="4778652" cy="2374424"/>
          </a:xfrm>
          <a:prstGeom prst="rect">
            <a:avLst/>
          </a:prstGeom>
        </p:spPr>
      </p:pic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39D2446F-CE36-4A99-A496-F65B7CECF37E}"/>
              </a:ext>
            </a:extLst>
          </p:cNvPr>
          <p:cNvSpPr txBox="1">
            <a:spLocks/>
          </p:cNvSpPr>
          <p:nvPr/>
        </p:nvSpPr>
        <p:spPr bwMode="auto">
          <a:xfrm>
            <a:off x="5245923" y="1038171"/>
            <a:ext cx="3669477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Transverse </a:t>
            </a:r>
            <a:r>
              <a:rPr lang="en-US" sz="2200" dirty="0" err="1">
                <a:solidFill>
                  <a:schemeClr val="accent6"/>
                </a:solidFill>
              </a:rPr>
              <a:t>intrabunch</a:t>
            </a:r>
            <a:r>
              <a:rPr lang="en-US" sz="2200" dirty="0">
                <a:solidFill>
                  <a:schemeClr val="accent6"/>
                </a:solidFill>
              </a:rPr>
              <a:t> motion propagating from head to tail.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Each bunch blows up to a different amplitude and becomes unstable at a different time.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Massive beam loss rapidly occurs in tail-edge of the bunch.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58E2EBC4-EEBA-4AE6-BFAF-AD709473BC93}"/>
              </a:ext>
            </a:extLst>
          </p:cNvPr>
          <p:cNvSpPr txBox="1">
            <a:spLocks/>
          </p:cNvSpPr>
          <p:nvPr/>
        </p:nvSpPr>
        <p:spPr bwMode="auto">
          <a:xfrm>
            <a:off x="940141" y="3494546"/>
            <a:ext cx="2861545" cy="4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head                   tail</a:t>
            </a: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D3C97B5D-9734-4AE0-9CC8-5970198DC1F3}"/>
              </a:ext>
            </a:extLst>
          </p:cNvPr>
          <p:cNvSpPr txBox="1">
            <a:spLocks/>
          </p:cNvSpPr>
          <p:nvPr/>
        </p:nvSpPr>
        <p:spPr bwMode="auto">
          <a:xfrm>
            <a:off x="5066112" y="5873344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Burov</a:t>
            </a:r>
          </a:p>
        </p:txBody>
      </p:sp>
    </p:spTree>
    <p:extLst>
      <p:ext uri="{BB962C8B-B14F-4D97-AF65-F5344CB8AC3E}">
        <p14:creationId xmlns:p14="http://schemas.microsoft.com/office/powerpoint/2010/main" val="2373254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B6E36104-05D0-9846-B499-FAEFAA00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70D5F766-53CF-E046-B94C-B7318794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A5B94CD9-9124-1D41-A95D-6ABE4DD0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E675673D-CAAA-1E47-BE17-F7FDA16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2" name="Rectangle 24">
            <a:extLst>
              <a:ext uri="{FF2B5EF4-FFF2-40B4-BE49-F238E27FC236}">
                <a16:creationId xmlns:a16="http://schemas.microsoft.com/office/drawing/2014/main" id="{9E4477FD-0E8B-4E42-B1D7-A900AD11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3" name="Rectangle 26">
            <a:extLst>
              <a:ext uri="{FF2B5EF4-FFF2-40B4-BE49-F238E27FC236}">
                <a16:creationId xmlns:a16="http://schemas.microsoft.com/office/drawing/2014/main" id="{7B27DD9A-999F-9D45-917B-06B2B9D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293AC263-FCFC-1340-96F6-8556FD0C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94757AE7-BC31-E348-956D-CB04058C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6" name="Rectangle 12">
            <a:extLst>
              <a:ext uri="{FF2B5EF4-FFF2-40B4-BE49-F238E27FC236}">
                <a16:creationId xmlns:a16="http://schemas.microsoft.com/office/drawing/2014/main" id="{50156E22-30C4-E84C-B0C5-D2FC35598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FE90A-32E8-114F-BEF6-9A77B34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6" y="968192"/>
            <a:ext cx="4499520" cy="2498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910B1-5DCA-CA49-A991-3131F5FAF90A}"/>
              </a:ext>
            </a:extLst>
          </p:cNvPr>
          <p:cNvSpPr txBox="1"/>
          <p:nvPr/>
        </p:nvSpPr>
        <p:spPr>
          <a:xfrm>
            <a:off x="5867388" y="968192"/>
            <a:ext cx="335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3ACE3-C97B-184A-977C-80373EA1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6" y="3691309"/>
            <a:ext cx="4560312" cy="2486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E9BF07-BC9C-464F-84A4-0B2F9FD931FE}"/>
              </a:ext>
            </a:extLst>
          </p:cNvPr>
          <p:cNvSpPr txBox="1"/>
          <p:nvPr/>
        </p:nvSpPr>
        <p:spPr>
          <a:xfrm>
            <a:off x="5279426" y="3814733"/>
            <a:ext cx="3417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</a:rPr>
              <a:t>Neighboring bunch</a:t>
            </a:r>
          </a:p>
          <a:p>
            <a:r>
              <a:rPr lang="en-US" sz="2200" dirty="0">
                <a:solidFill>
                  <a:schemeClr val="accent6"/>
                </a:solidFill>
              </a:rPr>
              <a:t>   same instability,</a:t>
            </a:r>
          </a:p>
          <a:p>
            <a:r>
              <a:rPr lang="en-US" sz="2200" dirty="0">
                <a:solidFill>
                  <a:schemeClr val="accent6"/>
                </a:solidFill>
              </a:rPr>
              <a:t>   ~100 revolutions later.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9ABCCBD-59FC-40C7-B5A4-5A732169D0C8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Vertical Instability for two neighboring bunches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00276-6D9F-4FAE-946C-9B9C0618DC0E}"/>
              </a:ext>
            </a:extLst>
          </p:cNvPr>
          <p:cNvSpPr txBox="1"/>
          <p:nvPr/>
        </p:nvSpPr>
        <p:spPr>
          <a:xfrm>
            <a:off x="5279426" y="1211920"/>
            <a:ext cx="3759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Blue: </a:t>
            </a:r>
            <a:r>
              <a:rPr lang="en-US" sz="2200" dirty="0">
                <a:solidFill>
                  <a:schemeClr val="accent6"/>
                </a:solidFill>
              </a:rPr>
              <a:t>Estimated Bunch Charge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Orange: </a:t>
            </a:r>
            <a:r>
              <a:rPr lang="en-US" sz="2200" dirty="0">
                <a:solidFill>
                  <a:schemeClr val="accent6"/>
                </a:solidFill>
              </a:rPr>
              <a:t>Vertical Oscillation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A4AB2-9398-45CF-9426-801AB48FA99E}"/>
              </a:ext>
            </a:extLst>
          </p:cNvPr>
          <p:cNvSpPr txBox="1"/>
          <p:nvPr/>
        </p:nvSpPr>
        <p:spPr>
          <a:xfrm>
            <a:off x="2935779" y="121192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Bunch # 36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55B36-FAA7-46A6-85AE-D035FC557726}"/>
              </a:ext>
            </a:extLst>
          </p:cNvPr>
          <p:cNvSpPr txBox="1"/>
          <p:nvPr/>
        </p:nvSpPr>
        <p:spPr>
          <a:xfrm>
            <a:off x="2957122" y="3813804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Bunch # 37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5D7947F-46F3-4448-BBC6-0E49853503D4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2E6AE76-E40D-42E4-95FA-D471B8D9BB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81074B76-6A41-4C41-A8DD-BB134B331DEC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Content Placeholder 29">
            <a:extLst>
              <a:ext uri="{FF2B5EF4-FFF2-40B4-BE49-F238E27FC236}">
                <a16:creationId xmlns:a16="http://schemas.microsoft.com/office/drawing/2014/main" id="{69A4DC98-F4EE-4785-9C7D-FCD9206A012B}"/>
              </a:ext>
            </a:extLst>
          </p:cNvPr>
          <p:cNvSpPr txBox="1">
            <a:spLocks/>
          </p:cNvSpPr>
          <p:nvPr/>
        </p:nvSpPr>
        <p:spPr bwMode="auto">
          <a:xfrm>
            <a:off x="5066112" y="5873344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Burov</a:t>
            </a:r>
          </a:p>
        </p:txBody>
      </p:sp>
    </p:spTree>
    <p:extLst>
      <p:ext uri="{BB962C8B-B14F-4D97-AF65-F5344CB8AC3E}">
        <p14:creationId xmlns:p14="http://schemas.microsoft.com/office/powerpoint/2010/main" val="349252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B6E36104-05D0-9846-B499-FAEFAA00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70D5F766-53CF-E046-B94C-B7318794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A5B94CD9-9124-1D41-A95D-6ABE4DD0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E675673D-CAAA-1E47-BE17-F7FDA16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2" name="Rectangle 24">
            <a:extLst>
              <a:ext uri="{FF2B5EF4-FFF2-40B4-BE49-F238E27FC236}">
                <a16:creationId xmlns:a16="http://schemas.microsoft.com/office/drawing/2014/main" id="{9E4477FD-0E8B-4E42-B1D7-A900AD11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3" name="Rectangle 26">
            <a:extLst>
              <a:ext uri="{FF2B5EF4-FFF2-40B4-BE49-F238E27FC236}">
                <a16:creationId xmlns:a16="http://schemas.microsoft.com/office/drawing/2014/main" id="{7B27DD9A-999F-9D45-917B-06B2B9D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293AC263-FCFC-1340-96F6-8556FD0C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94757AE7-BC31-E348-956D-CB04058C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6" name="Rectangle 12">
            <a:extLst>
              <a:ext uri="{FF2B5EF4-FFF2-40B4-BE49-F238E27FC236}">
                <a16:creationId xmlns:a16="http://schemas.microsoft.com/office/drawing/2014/main" id="{50156E22-30C4-E84C-B0C5-D2FC35598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7FA94-32C6-9241-AC90-A886539D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73" y="920944"/>
            <a:ext cx="5986034" cy="250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179ED-01B5-AE41-A9AA-1413D3D3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646" y="3565527"/>
            <a:ext cx="5986036" cy="25613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D46DC0-33C3-4B57-8A78-0009DD4CBAEE}"/>
              </a:ext>
            </a:extLst>
          </p:cNvPr>
          <p:cNvSpPr txBox="1"/>
          <p:nvPr/>
        </p:nvSpPr>
        <p:spPr>
          <a:xfrm>
            <a:off x="392484" y="1474519"/>
            <a:ext cx="204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Amplitude of 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Maximum</a:t>
            </a:r>
          </a:p>
          <a:p>
            <a:r>
              <a:rPr lang="en-US" b="1" dirty="0">
                <a:solidFill>
                  <a:schemeClr val="accent6"/>
                </a:solidFill>
              </a:rPr>
              <a:t>Vertical Signal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A1E159B-D3E9-49F4-A0AA-9F881B060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>
                <a:solidFill>
                  <a:schemeClr val="tx2"/>
                </a:solidFill>
              </a:rPr>
              <a:t>Intrabunch</a:t>
            </a:r>
            <a:r>
              <a:rPr lang="en-US" sz="2400" dirty="0">
                <a:solidFill>
                  <a:schemeClr val="tx2"/>
                </a:solidFill>
              </a:rPr>
              <a:t> instability completely independent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5A258B-3124-4AA4-9EB6-93E0C305F347}"/>
              </a:ext>
            </a:extLst>
          </p:cNvPr>
          <p:cNvSpPr txBox="1"/>
          <p:nvPr/>
        </p:nvSpPr>
        <p:spPr>
          <a:xfrm>
            <a:off x="392484" y="4246041"/>
            <a:ext cx="199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Timing of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Maximum</a:t>
            </a:r>
          </a:p>
          <a:p>
            <a:r>
              <a:rPr lang="en-US" b="1" dirty="0">
                <a:solidFill>
                  <a:schemeClr val="accent6"/>
                </a:solidFill>
              </a:rPr>
              <a:t>Vertical Signal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DA0DF9E-39BA-43AF-8F7A-8186C9FEC23C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B24BB01-4403-45B6-B748-72E68F14FA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557225B-9BEF-4020-9DBB-DCF6258B962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80039FB1-D180-4E6E-A6AA-3EB695CF1F25}"/>
              </a:ext>
            </a:extLst>
          </p:cNvPr>
          <p:cNvSpPr txBox="1">
            <a:spLocks/>
          </p:cNvSpPr>
          <p:nvPr/>
        </p:nvSpPr>
        <p:spPr bwMode="auto">
          <a:xfrm>
            <a:off x="8118828" y="830317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Burov</a:t>
            </a:r>
          </a:p>
        </p:txBody>
      </p:sp>
    </p:spTree>
    <p:extLst>
      <p:ext uri="{BB962C8B-B14F-4D97-AF65-F5344CB8AC3E}">
        <p14:creationId xmlns:p14="http://schemas.microsoft.com/office/powerpoint/2010/main" val="194304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93554-2950-48F4-B00B-F03FA26D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296862"/>
            <a:ext cx="8643851" cy="58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Convective Instability – Outlook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5A7B153-C1A5-4A87-814C-BE8B3C7BE2B8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Under nominal intensity and chromaticity, the instability is observable but has a negligible impact on the beam.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Critical Question: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What chromaticity is needed to mitigate the instability for PIP-II?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In present operation we switch from negative to positive chromaticity at transition – we should revise our approach.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Note: We have a bunch-by-bunch damper, but it does not have enough bandwidth to damp this </a:t>
            </a:r>
            <a:r>
              <a:rPr lang="en-US" sz="2200" dirty="0" err="1">
                <a:solidFill>
                  <a:schemeClr val="accent6"/>
                </a:solidFill>
              </a:rPr>
              <a:t>intrabunch</a:t>
            </a:r>
            <a:r>
              <a:rPr lang="en-US" sz="2200" dirty="0">
                <a:solidFill>
                  <a:schemeClr val="accent6"/>
                </a:solidFill>
              </a:rPr>
              <a:t> instability.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3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7EF5A08-7EC9-475F-91A9-334A680E9B00}"/>
              </a:ext>
            </a:extLst>
          </p:cNvPr>
          <p:cNvSpPr txBox="1">
            <a:spLocks/>
          </p:cNvSpPr>
          <p:nvPr/>
        </p:nvSpPr>
        <p:spPr bwMode="auto">
          <a:xfrm>
            <a:off x="195189" y="4948844"/>
            <a:ext cx="8672513" cy="1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Vladimir </a:t>
            </a:r>
            <a:r>
              <a:rPr lang="en-US" sz="2000" dirty="0" err="1">
                <a:solidFill>
                  <a:schemeClr val="accent6"/>
                </a:solidFill>
              </a:rPr>
              <a:t>Shiltsev</a:t>
            </a:r>
            <a:r>
              <a:rPr lang="en-US" sz="2000" dirty="0">
                <a:solidFill>
                  <a:schemeClr val="accent6"/>
                </a:solidFill>
              </a:rPr>
              <a:t>, Hannes </a:t>
            </a:r>
            <a:r>
              <a:rPr lang="en-US" sz="2000" dirty="0" err="1">
                <a:solidFill>
                  <a:schemeClr val="accent6"/>
                </a:solidFill>
              </a:rPr>
              <a:t>Bartosik</a:t>
            </a:r>
            <a:r>
              <a:rPr lang="en-US" sz="2000" dirty="0">
                <a:solidFill>
                  <a:schemeClr val="accent6"/>
                </a:solidFill>
              </a:rPr>
              <a:t>, Salah </a:t>
            </a:r>
            <a:r>
              <a:rPr lang="en-US" sz="2000" dirty="0" err="1">
                <a:solidFill>
                  <a:schemeClr val="accent6"/>
                </a:solidFill>
              </a:rPr>
              <a:t>Chaurize</a:t>
            </a:r>
            <a:r>
              <a:rPr lang="en-US" sz="2000" dirty="0">
                <a:solidFill>
                  <a:schemeClr val="accent6"/>
                </a:solidFill>
              </a:rPr>
              <a:t>, Jeffrey Eldred, Alex </a:t>
            </a:r>
            <a:r>
              <a:rPr lang="en-US" sz="2000" dirty="0" err="1">
                <a:solidFill>
                  <a:schemeClr val="accent6"/>
                </a:solidFill>
              </a:rPr>
              <a:t>Huschauer</a:t>
            </a:r>
            <a:r>
              <a:rPr lang="en-US" sz="2000" dirty="0">
                <a:solidFill>
                  <a:schemeClr val="accent6"/>
                </a:solidFill>
              </a:rPr>
              <a:t>, Valery </a:t>
            </a:r>
            <a:r>
              <a:rPr lang="en-US" sz="2000" dirty="0" err="1">
                <a:solidFill>
                  <a:schemeClr val="accent6"/>
                </a:solidFill>
              </a:rPr>
              <a:t>Kapin</a:t>
            </a:r>
            <a:r>
              <a:rPr lang="en-US" sz="2000" dirty="0">
                <a:solidFill>
                  <a:schemeClr val="accent6"/>
                </a:solidFill>
              </a:rPr>
              <a:t>, Vladimir Kornilov, Frank Schmidt, Kiyomi </a:t>
            </a:r>
            <a:r>
              <a:rPr lang="en-US" sz="2000" dirty="0" err="1">
                <a:solidFill>
                  <a:schemeClr val="accent6"/>
                </a:solidFill>
              </a:rPr>
              <a:t>Seiya</a:t>
            </a:r>
            <a:r>
              <a:rPr lang="en-US" sz="2000" dirty="0">
                <a:solidFill>
                  <a:schemeClr val="accent6"/>
                </a:solidFill>
              </a:rPr>
              <a:t>, Cheng-Yang Tan, Kent Triplett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F9B0CB7-22BA-43F6-97C3-7BA6F61C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34588"/>
            <a:ext cx="7847013" cy="145749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4 Space-Charge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Emittance Growth</a:t>
            </a:r>
          </a:p>
        </p:txBody>
      </p:sp>
    </p:spTree>
    <p:extLst>
      <p:ext uri="{BB962C8B-B14F-4D97-AF65-F5344CB8AC3E}">
        <p14:creationId xmlns:p14="http://schemas.microsoft.com/office/powerpoint/2010/main" val="4092253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Emittance Growth Study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CA59878F-F9F5-4A0A-817C-39139F9816AD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Loss Mechanism: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After capture, </a:t>
            </a:r>
            <a:r>
              <a:rPr lang="en-US" sz="2200" dirty="0">
                <a:solidFill>
                  <a:schemeClr val="tx2"/>
                </a:solidFill>
              </a:rPr>
              <a:t>space-charge tune-spread </a:t>
            </a:r>
            <a:r>
              <a:rPr lang="en-US" sz="2200" dirty="0">
                <a:solidFill>
                  <a:schemeClr val="accent6"/>
                </a:solidFill>
              </a:rPr>
              <a:t>is very large.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The tune-spread crosses </a:t>
            </a:r>
            <a:r>
              <a:rPr lang="en-US" sz="2200" dirty="0">
                <a:solidFill>
                  <a:schemeClr val="tx2"/>
                </a:solidFill>
              </a:rPr>
              <a:t>resonances</a:t>
            </a:r>
            <a:r>
              <a:rPr lang="en-US" sz="2200" dirty="0">
                <a:solidFill>
                  <a:schemeClr val="accent6"/>
                </a:solidFill>
              </a:rPr>
              <a:t>, leading </a:t>
            </a:r>
            <a:r>
              <a:rPr lang="en-US" sz="2200" dirty="0">
                <a:solidFill>
                  <a:schemeClr val="tx2"/>
                </a:solidFill>
              </a:rPr>
              <a:t>to emittance growth</a:t>
            </a:r>
            <a:r>
              <a:rPr lang="en-US" sz="22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Until the emittance growth, and losses, reduce the tune-spread.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</a:t>
            </a:r>
            <a:r>
              <a:rPr lang="en-US" sz="2200" dirty="0">
                <a:solidFill>
                  <a:schemeClr val="tx2"/>
                </a:solidFill>
              </a:rPr>
              <a:t>Losses occur at injection, transition, extraction, and transfer</a:t>
            </a:r>
            <a:r>
              <a:rPr lang="en-US" sz="22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Method: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- Scan betatron tune </a:t>
            </a:r>
            <a:r>
              <a:rPr lang="en-US" sz="2200" dirty="0">
                <a:solidFill>
                  <a:schemeClr val="accent6"/>
                </a:solidFill>
              </a:rPr>
              <a:t>at injection, vary </a:t>
            </a:r>
            <a:r>
              <a:rPr lang="en-US" sz="2200" dirty="0">
                <a:solidFill>
                  <a:schemeClr val="tx2"/>
                </a:solidFill>
              </a:rPr>
              <a:t>intensity, chromaticity.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Measure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losses </a:t>
            </a:r>
            <a:r>
              <a:rPr lang="en-US" sz="2200" dirty="0">
                <a:solidFill>
                  <a:schemeClr val="accent6"/>
                </a:solidFill>
              </a:rPr>
              <a:t>after capture, losses by extraction.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Measure </a:t>
            </a:r>
            <a:r>
              <a:rPr lang="en-US" sz="2200" dirty="0">
                <a:solidFill>
                  <a:schemeClr val="tx2"/>
                </a:solidFill>
              </a:rPr>
              <a:t>emittance with </a:t>
            </a:r>
            <a:r>
              <a:rPr lang="en-US" sz="2200" dirty="0" err="1">
                <a:solidFill>
                  <a:schemeClr val="tx2"/>
                </a:solidFill>
              </a:rPr>
              <a:t>multiwires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</a:rPr>
              <a:t>by extraction.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Measure emittance with </a:t>
            </a:r>
            <a:r>
              <a:rPr lang="en-US" sz="2200" dirty="0">
                <a:solidFill>
                  <a:schemeClr val="tx2"/>
                </a:solidFill>
              </a:rPr>
              <a:t>IPMs</a:t>
            </a:r>
            <a:r>
              <a:rPr lang="en-US" sz="2200" dirty="0">
                <a:solidFill>
                  <a:schemeClr val="accent6"/>
                </a:solidFill>
              </a:rPr>
              <a:t> throughout cycle.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8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space charge along the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For fixed transverse emittance and intensity, space charge scales as</a:t>
            </a:r>
          </a:p>
          <a:p>
            <a:pPr marL="316800" lvl="1" indent="0">
              <a:buNone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007DA-FD0E-4FFB-B474-C4F903C16F0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6FA5A42-3F94-4ACF-9DBF-4C89AF0CDF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88E70C-8FC5-4EC8-B363-63CAA2B4217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B8850AC8-F1E2-4E42-B709-139F6E9B73B2}"/>
              </a:ext>
            </a:extLst>
          </p:cNvPr>
          <p:cNvSpPr txBox="1">
            <a:spLocks/>
          </p:cNvSpPr>
          <p:nvPr/>
        </p:nvSpPr>
        <p:spPr bwMode="auto">
          <a:xfrm>
            <a:off x="5256534" y="5838734"/>
            <a:ext cx="3887466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Bartosik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A.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Huschauer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977D71F-DE20-4AC6-A6D4-F6E5BEA6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81" y="1596044"/>
            <a:ext cx="6668534" cy="42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4107" y="1785378"/>
            <a:ext cx="7094081" cy="3891737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713615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4-turns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56A9A84-94E9-46CF-8307-0D7E467B4E30}"/>
              </a:ext>
            </a:extLst>
          </p:cNvPr>
          <p:cNvSpPr txBox="1">
            <a:spLocks/>
          </p:cNvSpPr>
          <p:nvPr/>
        </p:nvSpPr>
        <p:spPr bwMode="auto">
          <a:xfrm>
            <a:off x="1296989" y="924656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at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Capture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71EBBAC-9925-4208-B0E8-B2619BBE5355}"/>
              </a:ext>
            </a:extLst>
          </p:cNvPr>
          <p:cNvSpPr txBox="1">
            <a:spLocks/>
          </p:cNvSpPr>
          <p:nvPr/>
        </p:nvSpPr>
        <p:spPr bwMode="auto">
          <a:xfrm>
            <a:off x="4699461" y="909856"/>
            <a:ext cx="1931121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734342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4108" y="1779836"/>
            <a:ext cx="7094078" cy="3891737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713615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9-turns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56A9A84-94E9-46CF-8307-0D7E467B4E30}"/>
              </a:ext>
            </a:extLst>
          </p:cNvPr>
          <p:cNvSpPr txBox="1">
            <a:spLocks/>
          </p:cNvSpPr>
          <p:nvPr/>
        </p:nvSpPr>
        <p:spPr bwMode="auto">
          <a:xfrm>
            <a:off x="1296989" y="924656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at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Capture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71EBBAC-9925-4208-B0E8-B2619BBE5355}"/>
              </a:ext>
            </a:extLst>
          </p:cNvPr>
          <p:cNvSpPr txBox="1">
            <a:spLocks/>
          </p:cNvSpPr>
          <p:nvPr/>
        </p:nvSpPr>
        <p:spPr bwMode="auto">
          <a:xfrm>
            <a:off x="4699461" y="909856"/>
            <a:ext cx="1931121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3306609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4108" y="1779836"/>
            <a:ext cx="7094078" cy="3891737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713615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14-turns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56A9A84-94E9-46CF-8307-0D7E467B4E30}"/>
              </a:ext>
            </a:extLst>
          </p:cNvPr>
          <p:cNvSpPr txBox="1">
            <a:spLocks/>
          </p:cNvSpPr>
          <p:nvPr/>
        </p:nvSpPr>
        <p:spPr bwMode="auto">
          <a:xfrm>
            <a:off x="1296989" y="924656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at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Capture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71EBBAC-9925-4208-B0E8-B2619BBE5355}"/>
              </a:ext>
            </a:extLst>
          </p:cNvPr>
          <p:cNvSpPr txBox="1">
            <a:spLocks/>
          </p:cNvSpPr>
          <p:nvPr/>
        </p:nvSpPr>
        <p:spPr bwMode="auto">
          <a:xfrm>
            <a:off x="4699461" y="909856"/>
            <a:ext cx="1931121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Losses 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246600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Emittance vs. Intensity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2A06B-8CF2-4B7C-BB50-CFAB8DE7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41" y="1081070"/>
            <a:ext cx="7434317" cy="46958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58F20-70F9-4C51-A03A-4F0AB7E009F0}"/>
              </a:ext>
            </a:extLst>
          </p:cNvPr>
          <p:cNvCxnSpPr>
            <a:cxnSpLocks/>
          </p:cNvCxnSpPr>
          <p:nvPr/>
        </p:nvCxnSpPr>
        <p:spPr>
          <a:xfrm>
            <a:off x="1723505" y="2781993"/>
            <a:ext cx="6328757" cy="0"/>
          </a:xfrm>
          <a:prstGeom prst="line">
            <a:avLst/>
          </a:prstGeom>
          <a:ln>
            <a:solidFill>
              <a:srgbClr val="AE28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83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Emittance Growth from 2Qy Resonance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4F9550-BE18-46BC-9BC3-B2BDC8DF1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5" y="913257"/>
            <a:ext cx="8339198" cy="4676809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DC3446C7-0439-4F1D-9B6C-F82AD8DB3CE6}"/>
              </a:ext>
            </a:extLst>
          </p:cNvPr>
          <p:cNvSpPr txBox="1">
            <a:spLocks/>
          </p:cNvSpPr>
          <p:nvPr/>
        </p:nvSpPr>
        <p:spPr bwMode="auto">
          <a:xfrm>
            <a:off x="195189" y="5753191"/>
            <a:ext cx="8672513" cy="5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At highest intensity, emittance already connected to 2Qy resonance.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5EEACF-33A6-42DC-A519-22BC35D3008D}"/>
              </a:ext>
            </a:extLst>
          </p:cNvPr>
          <p:cNvCxnSpPr>
            <a:cxnSpLocks/>
          </p:cNvCxnSpPr>
          <p:nvPr/>
        </p:nvCxnSpPr>
        <p:spPr>
          <a:xfrm>
            <a:off x="1180407" y="2693325"/>
            <a:ext cx="7148946" cy="0"/>
          </a:xfrm>
          <a:prstGeom prst="line">
            <a:avLst/>
          </a:prstGeom>
          <a:ln>
            <a:solidFill>
              <a:srgbClr val="AE28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93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from 2Qy Resonance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0307" y="912777"/>
            <a:ext cx="7243385" cy="4286544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F8AB5968-6E83-4B94-AEB0-0C2E05D9C03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68842" y="5355068"/>
            <a:ext cx="8426302" cy="79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Practical loss limits are encountered immediately, dramatic losses follow.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Losses are much more sensitive to chromaticity.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8CDA9D5-8752-41FD-948E-B050EF54C5B6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A175FA9-53ED-43C7-8A1E-46676B1AAD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4F7B30E-A104-42EC-B26C-12D6AD205C4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PIP-II Intensity Upgrades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C88F1-34B9-48EC-BFA8-EEA093C2972D}"/>
              </a:ext>
            </a:extLst>
          </p:cNvPr>
          <p:cNvGrpSpPr/>
          <p:nvPr/>
        </p:nvGrpSpPr>
        <p:grpSpPr>
          <a:xfrm>
            <a:off x="341701" y="1050943"/>
            <a:ext cx="8139172" cy="3906343"/>
            <a:chOff x="75694" y="1474861"/>
            <a:chExt cx="8139172" cy="3906343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3EE838B-FCC7-4E49-B609-CE38BD392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94" y="1809303"/>
              <a:ext cx="8139172" cy="3571901"/>
            </a:xfrm>
            <a:prstGeom prst="rect">
              <a:avLst/>
            </a:prstGeom>
          </p:spPr>
        </p:pic>
        <p:sp>
          <p:nvSpPr>
            <p:cNvPr id="15" name="Content Placeholder 29">
              <a:extLst>
                <a:ext uri="{FF2B5EF4-FFF2-40B4-BE49-F238E27FC236}">
                  <a16:creationId xmlns:a16="http://schemas.microsoft.com/office/drawing/2014/main" id="{A2AE25A0-A964-480B-AB33-2343E40DEE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71592" y="1474861"/>
              <a:ext cx="4737819" cy="43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2200" b="1" dirty="0">
                  <a:solidFill>
                    <a:schemeClr val="accent6"/>
                  </a:solidFill>
                </a:rPr>
                <a:t>2019     --&gt;      ~2021    --&gt;     ~2027</a:t>
              </a:r>
            </a:p>
          </p:txBody>
        </p:sp>
      </p:grpSp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AE181836-F4DC-47C6-AB62-93C4911F8554}"/>
              </a:ext>
            </a:extLst>
          </p:cNvPr>
          <p:cNvSpPr txBox="1">
            <a:spLocks/>
          </p:cNvSpPr>
          <p:nvPr/>
        </p:nvSpPr>
        <p:spPr bwMode="auto">
          <a:xfrm>
            <a:off x="195189" y="5176058"/>
            <a:ext cx="8672513" cy="11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PIP-II intensity upgrade, and intermediate upgrades, will require increasing performance requirements for the Fermilab Booster.</a:t>
            </a:r>
          </a:p>
        </p:txBody>
      </p:sp>
    </p:spTree>
    <p:extLst>
      <p:ext uri="{BB962C8B-B14F-4D97-AF65-F5344CB8AC3E}">
        <p14:creationId xmlns:p14="http://schemas.microsoft.com/office/powerpoint/2010/main" val="4116452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87E388-4530-4E53-A284-EF9A1B25D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16" y="3408292"/>
            <a:ext cx="5014913" cy="164753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D71B-AB72-472A-80BE-2DBEE81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07/07/2019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2726-5546-4CF4-89C3-80A12C7B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529-6551-4F48-93A6-968B3E14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650F1-FB06-4F7B-B77E-C8190875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1" y="852249"/>
            <a:ext cx="5222358" cy="22883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11F64-0C6C-4DDB-88DD-204FB8679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58" y="883877"/>
            <a:ext cx="3573971" cy="41719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2BEF9-4DE2-4C7F-80E9-83A45CAD9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4" y="5867039"/>
            <a:ext cx="3118101" cy="8477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821A4-265E-405F-AFA7-D98E9B142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413" y="5280025"/>
            <a:ext cx="5505450" cy="14763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893C2C-DA11-428A-B106-A5D15B4FBACC}"/>
              </a:ext>
            </a:extLst>
          </p:cNvPr>
          <p:cNvSpPr txBox="1"/>
          <p:nvPr/>
        </p:nvSpPr>
        <p:spPr>
          <a:xfrm>
            <a:off x="326516" y="5418027"/>
            <a:ext cx="38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While AGS IPM (PAC1987):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67245F-9B0C-4C4E-9E38-3A595C6F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Ionization Profile Monitor Calibration</a:t>
            </a:r>
          </a:p>
        </p:txBody>
      </p:sp>
    </p:spTree>
    <p:extLst>
      <p:ext uri="{BB962C8B-B14F-4D97-AF65-F5344CB8AC3E}">
        <p14:creationId xmlns:p14="http://schemas.microsoft.com/office/powerpoint/2010/main" val="313998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Emittance Growth – Outlook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BFDB14B3-EE1D-40FB-8E7B-0DEBA0AA457D}"/>
              </a:ext>
            </a:extLst>
          </p:cNvPr>
          <p:cNvSpPr txBox="1">
            <a:spLocks/>
          </p:cNvSpPr>
          <p:nvPr/>
        </p:nvSpPr>
        <p:spPr bwMode="auto">
          <a:xfrm>
            <a:off x="242887" y="929402"/>
            <a:ext cx="8672513" cy="5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Results: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The vertical half-integer resonance already drives emittance growth and loss at nominal intensity.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Next Steps: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Calibrate ionization profile monitors vs. multiwire.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Verify and improve Booster linear optics measurements.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- Implement harmonic-correction of 2Qy with a properly phased subset of quadrupoles.</a:t>
            </a:r>
          </a:p>
        </p:txBody>
      </p:sp>
    </p:spTree>
    <p:extLst>
      <p:ext uri="{BB962C8B-B14F-4D97-AF65-F5344CB8AC3E}">
        <p14:creationId xmlns:p14="http://schemas.microsoft.com/office/powerpoint/2010/main" val="92315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7EF5A08-7EC9-475F-91A9-334A680E9B00}"/>
              </a:ext>
            </a:extLst>
          </p:cNvPr>
          <p:cNvSpPr txBox="1">
            <a:spLocks/>
          </p:cNvSpPr>
          <p:nvPr/>
        </p:nvSpPr>
        <p:spPr bwMode="auto">
          <a:xfrm>
            <a:off x="195189" y="4948844"/>
            <a:ext cx="8672513" cy="1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Frank Schmidt, Hannes </a:t>
            </a:r>
            <a:r>
              <a:rPr lang="en-US" sz="2000" dirty="0" err="1">
                <a:solidFill>
                  <a:schemeClr val="accent6"/>
                </a:solidFill>
              </a:rPr>
              <a:t>Bartosik</a:t>
            </a:r>
            <a:r>
              <a:rPr lang="en-US" sz="2000" dirty="0">
                <a:solidFill>
                  <a:schemeClr val="accent6"/>
                </a:solidFill>
              </a:rPr>
              <a:t>, Salah </a:t>
            </a:r>
            <a:r>
              <a:rPr lang="en-US" sz="2000" dirty="0" err="1">
                <a:solidFill>
                  <a:schemeClr val="accent6"/>
                </a:solidFill>
              </a:rPr>
              <a:t>Chaurize</a:t>
            </a:r>
            <a:r>
              <a:rPr lang="en-US" sz="2000" dirty="0">
                <a:solidFill>
                  <a:schemeClr val="accent6"/>
                </a:solidFill>
              </a:rPr>
              <a:t>, Jeffrey Eldred, Angela </a:t>
            </a:r>
            <a:r>
              <a:rPr lang="en-US" sz="2000" dirty="0" err="1">
                <a:solidFill>
                  <a:schemeClr val="accent6"/>
                </a:solidFill>
              </a:rPr>
              <a:t>Saa</a:t>
            </a:r>
            <a:r>
              <a:rPr lang="en-US" sz="2000" dirty="0">
                <a:solidFill>
                  <a:schemeClr val="accent6"/>
                </a:solidFill>
              </a:rPr>
              <a:t> Hernandez, C. Jensen, Jeff Larson, Howard Pfeffer, Kent Triplett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F9B0CB7-22BA-43F6-97C3-7BA6F61C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34588"/>
            <a:ext cx="7847013" cy="145749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5 Booster Power 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Supply Ripple</a:t>
            </a:r>
          </a:p>
        </p:txBody>
      </p:sp>
    </p:spTree>
    <p:extLst>
      <p:ext uri="{BB962C8B-B14F-4D97-AF65-F5344CB8AC3E}">
        <p14:creationId xmlns:p14="http://schemas.microsoft.com/office/powerpoint/2010/main" val="2864895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Power Supply Ripple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BFDB14B3-EE1D-40FB-8E7B-0DEBA0AA457D}"/>
              </a:ext>
            </a:extLst>
          </p:cNvPr>
          <p:cNvSpPr txBox="1">
            <a:spLocks/>
          </p:cNvSpPr>
          <p:nvPr/>
        </p:nvSpPr>
        <p:spPr bwMode="auto">
          <a:xfrm>
            <a:off x="242887" y="907234"/>
            <a:ext cx="8672513" cy="5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Any frequency ripple in the gradient magnet power supply would cause modulation of the betatron tune.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No apparent power supply ripple problem </a:t>
            </a:r>
            <a:r>
              <a:rPr lang="en-US" sz="2200" dirty="0"/>
              <a:t>at the moment – beam was measured, gradient magnet power supply was measured, Booster resonant magnet circuit was modeled.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induced a tune modulation </a:t>
            </a:r>
            <a:r>
              <a:rPr lang="en-US" sz="2200" dirty="0"/>
              <a:t>effect to study the impact on the beam. One quadrupole was excited with a sinesoidal oscillation of 180 Hz or 720 Hz and a tune modulation depth of ~0.01.</a:t>
            </a:r>
          </a:p>
        </p:txBody>
      </p:sp>
    </p:spTree>
    <p:extLst>
      <p:ext uri="{BB962C8B-B14F-4D97-AF65-F5344CB8AC3E}">
        <p14:creationId xmlns:p14="http://schemas.microsoft.com/office/powerpoint/2010/main" val="145341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pPr>
              <a:defRPr/>
            </a:pPr>
            <a:fld id="{741FB240-34A5-422F-8A4D-9183D3F6CDA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905000"/>
            <a:ext cx="8915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/>
          </a:p>
          <a:p>
            <a:endParaRPr lang="en-US" sz="1800" b="1" dirty="0"/>
          </a:p>
          <a:p>
            <a:r>
              <a:rPr lang="en-US" sz="1800" b="1" dirty="0"/>
              <a:t> </a:t>
            </a:r>
          </a:p>
        </p:txBody>
      </p:sp>
      <p:pic>
        <p:nvPicPr>
          <p:cNvPr id="8" name="Picture 7" descr="tune_mod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39" y="920548"/>
            <a:ext cx="6113274" cy="5075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8AE38D-7D96-4224-B846-28B97FE54151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EF0F71-D13B-4E80-87AE-53BCC3FCA5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EC2827B-7B06-4D0A-8461-084AC8DE774C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5BBD6E-8FEE-4B32-8196-51D4681B764E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Tune Modulation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D19F79A9-C365-44A5-B0C3-7C135F298F27}"/>
              </a:ext>
            </a:extLst>
          </p:cNvPr>
          <p:cNvSpPr txBox="1">
            <a:spLocks/>
          </p:cNvSpPr>
          <p:nvPr/>
        </p:nvSpPr>
        <p:spPr bwMode="auto">
          <a:xfrm>
            <a:off x="6634352" y="2149928"/>
            <a:ext cx="2281048" cy="43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~0.01 Tune Modulation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Losses induced by Tune Modulation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77645-053C-45D2-8A23-CC3A27C00E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10" y="2887477"/>
            <a:ext cx="8445730" cy="326567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BFD54C08-05E5-4C2A-810E-C634468F612B}"/>
              </a:ext>
            </a:extLst>
          </p:cNvPr>
          <p:cNvSpPr txBox="1"/>
          <p:nvPr/>
        </p:nvSpPr>
        <p:spPr>
          <a:xfrm>
            <a:off x="982542" y="794631"/>
            <a:ext cx="13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/>
                </a:solidFill>
              </a:rPr>
              <a:t>No Ripple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FF6653-311A-4D54-9CBD-9FD33EE138F0}"/>
              </a:ext>
            </a:extLst>
          </p:cNvPr>
          <p:cNvSpPr txBox="1"/>
          <p:nvPr/>
        </p:nvSpPr>
        <p:spPr>
          <a:xfrm>
            <a:off x="3787841" y="795034"/>
            <a:ext cx="13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/>
                </a:solidFill>
              </a:rPr>
              <a:t>180Hz ±5A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F8163BF-D09E-44CF-9957-A1E818EDA07C}"/>
              </a:ext>
            </a:extLst>
          </p:cNvPr>
          <p:cNvSpPr txBox="1"/>
          <p:nvPr/>
        </p:nvSpPr>
        <p:spPr>
          <a:xfrm>
            <a:off x="6622722" y="795034"/>
            <a:ext cx="13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/>
                </a:solidFill>
              </a:rPr>
              <a:t>720Hz ±5A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5FF525-D20E-45D4-9EEA-B050A5D08E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699" y="1012702"/>
            <a:ext cx="2403764" cy="19288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D1801B-2004-49D5-AEA1-E3C4B8C587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372" y="1012491"/>
            <a:ext cx="2421174" cy="1942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66746A-004E-4A8B-830D-C2204D2256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034" y="1012491"/>
            <a:ext cx="2403764" cy="1928804"/>
          </a:xfrm>
          <a:prstGeom prst="rect">
            <a:avLst/>
          </a:prstGeom>
        </p:spPr>
      </p:pic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ECED5503-4BF8-4EF2-897F-E12ECF0AAB39}"/>
              </a:ext>
            </a:extLst>
          </p:cNvPr>
          <p:cNvSpPr txBox="1">
            <a:spLocks/>
          </p:cNvSpPr>
          <p:nvPr/>
        </p:nvSpPr>
        <p:spPr bwMode="auto">
          <a:xfrm>
            <a:off x="5271455" y="5870953"/>
            <a:ext cx="3887466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Saa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Hendandez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F. Schmidt</a:t>
            </a:r>
          </a:p>
        </p:txBody>
      </p:sp>
    </p:spTree>
    <p:extLst>
      <p:ext uri="{BB962C8B-B14F-4D97-AF65-F5344CB8AC3E}">
        <p14:creationId xmlns:p14="http://schemas.microsoft.com/office/powerpoint/2010/main" val="3180937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Losses induced by Tune Modulation &amp; Skew </a:t>
            </a:r>
            <a:r>
              <a:rPr lang="en-US" sz="2400" dirty="0" err="1"/>
              <a:t>Sextupole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98AC76-6E5E-415A-9E7B-FCB09309EF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824" y="1224756"/>
            <a:ext cx="8701576" cy="3838931"/>
          </a:xfrm>
          <a:prstGeom prst="rect">
            <a:avLst/>
          </a:prstGeom>
        </p:spPr>
      </p:pic>
      <p:sp>
        <p:nvSpPr>
          <p:cNvPr id="24" name="Content Placeholder 29">
            <a:extLst>
              <a:ext uri="{FF2B5EF4-FFF2-40B4-BE49-F238E27FC236}">
                <a16:creationId xmlns:a16="http://schemas.microsoft.com/office/drawing/2014/main" id="{05A1C065-4D3F-456A-B8C5-1F4EF95D5E1E}"/>
              </a:ext>
            </a:extLst>
          </p:cNvPr>
          <p:cNvSpPr txBox="1">
            <a:spLocks/>
          </p:cNvSpPr>
          <p:nvPr/>
        </p:nvSpPr>
        <p:spPr bwMode="auto">
          <a:xfrm>
            <a:off x="5027934" y="891259"/>
            <a:ext cx="3887466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Saa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Hendandez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F. Schmidt</a:t>
            </a: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9F984994-08A3-450D-9015-37F322C44410}"/>
              </a:ext>
            </a:extLst>
          </p:cNvPr>
          <p:cNvSpPr txBox="1">
            <a:spLocks/>
          </p:cNvSpPr>
          <p:nvPr/>
        </p:nvSpPr>
        <p:spPr bwMode="auto">
          <a:xfrm>
            <a:off x="195189" y="5198225"/>
            <a:ext cx="8672513" cy="1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Tune-modulation broadens half-integer and integer resonances only.</a:t>
            </a:r>
          </a:p>
          <a:p>
            <a:pPr marL="0" indent="0">
              <a:spcBef>
                <a:spcPct val="0"/>
              </a:spcBef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Skew-</a:t>
            </a:r>
            <a:r>
              <a:rPr lang="en-US" sz="2200" dirty="0" err="1">
                <a:solidFill>
                  <a:schemeClr val="accent6"/>
                </a:solidFill>
              </a:rPr>
              <a:t>sextupole</a:t>
            </a:r>
            <a:r>
              <a:rPr lang="en-US" sz="2200" dirty="0">
                <a:solidFill>
                  <a:schemeClr val="accent6"/>
                </a:solidFill>
              </a:rPr>
              <a:t> resonance has no interaction with tune modulation.</a:t>
            </a:r>
          </a:p>
        </p:txBody>
      </p:sp>
    </p:spTree>
    <p:extLst>
      <p:ext uri="{BB962C8B-B14F-4D97-AF65-F5344CB8AC3E}">
        <p14:creationId xmlns:p14="http://schemas.microsoft.com/office/powerpoint/2010/main" val="3340202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Power Supply Ripple – Outlook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BFDB14B3-EE1D-40FB-8E7B-0DEBA0AA457D}"/>
              </a:ext>
            </a:extLst>
          </p:cNvPr>
          <p:cNvSpPr txBox="1">
            <a:spLocks/>
          </p:cNvSpPr>
          <p:nvPr/>
        </p:nvSpPr>
        <p:spPr bwMode="auto">
          <a:xfrm>
            <a:off x="228600" y="944402"/>
            <a:ext cx="8672513" cy="5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Results: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- No evidence of significant orbit or tune modulation in beam.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- No significant interaction was observed between the tune-modulation, nonlinear resonances, and/or space-charge.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Next Steps: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- Booster circuit model suggests that ripple may have a greater impact at frequencies about 1 kHz, need to measure the gradient magnet power-supply at higher frequencies.</a:t>
            </a:r>
          </a:p>
        </p:txBody>
      </p:sp>
    </p:spTree>
    <p:extLst>
      <p:ext uri="{BB962C8B-B14F-4D97-AF65-F5344CB8AC3E}">
        <p14:creationId xmlns:p14="http://schemas.microsoft.com/office/powerpoint/2010/main" val="3826087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Studies – Next Steps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BFDB14B3-EE1D-40FB-8E7B-0DEBA0AA457D}"/>
              </a:ext>
            </a:extLst>
          </p:cNvPr>
          <p:cNvSpPr txBox="1">
            <a:spLocks/>
          </p:cNvSpPr>
          <p:nvPr/>
        </p:nvSpPr>
        <p:spPr bwMode="auto">
          <a:xfrm>
            <a:off x="242887" y="929402"/>
            <a:ext cx="8672513" cy="5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Booster intensity upgrades motivate us to </a:t>
            </a:r>
            <a:r>
              <a:rPr lang="en-US" sz="2200" dirty="0"/>
              <a:t>study the scope of the physics challenges and </a:t>
            </a:r>
            <a:r>
              <a:rPr lang="en-US" sz="2200" dirty="0">
                <a:solidFill>
                  <a:schemeClr val="accent6"/>
                </a:solidFill>
              </a:rPr>
              <a:t>to mitigate known sources of beam loss.</a:t>
            </a:r>
          </a:p>
          <a:p>
            <a:pPr marL="0" indent="0">
              <a:spcBef>
                <a:spcPct val="0"/>
              </a:spcBef>
              <a:buNone/>
            </a:pPr>
            <a:endParaRPr lang="en-US" sz="9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Results: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1 </a:t>
            </a:r>
            <a:r>
              <a:rPr lang="en-US" sz="2200" dirty="0">
                <a:solidFill>
                  <a:schemeClr val="accent6"/>
                </a:solidFill>
              </a:rPr>
              <a:t>Injection losses traced to adiabatic capture.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3</a:t>
            </a:r>
            <a:r>
              <a:rPr lang="en-US" sz="2200" dirty="0">
                <a:solidFill>
                  <a:schemeClr val="accent6"/>
                </a:solidFill>
              </a:rPr>
              <a:t> Space-charge emittance growth traced to 2Qy resonance.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4 </a:t>
            </a:r>
            <a:r>
              <a:rPr lang="en-US" sz="2200" dirty="0">
                <a:solidFill>
                  <a:schemeClr val="accent6"/>
                </a:solidFill>
              </a:rPr>
              <a:t>First verification of convective instability.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5 </a:t>
            </a:r>
            <a:r>
              <a:rPr lang="en-US" sz="2200" dirty="0">
                <a:solidFill>
                  <a:schemeClr val="accent6"/>
                </a:solidFill>
              </a:rPr>
              <a:t>Power supply ripple does not threaten Booster operation.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8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Upcoming focus: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200" dirty="0">
                <a:solidFill>
                  <a:schemeClr val="accent6"/>
                </a:solidFill>
              </a:rPr>
              <a:t>Accurate characterization of </a:t>
            </a:r>
            <a:r>
              <a:rPr lang="en-US" sz="2200" dirty="0">
                <a:solidFill>
                  <a:schemeClr val="tx2"/>
                </a:solidFill>
              </a:rPr>
              <a:t>Booster linear optics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200" dirty="0">
                <a:solidFill>
                  <a:schemeClr val="accent6"/>
                </a:solidFill>
              </a:rPr>
              <a:t>Correction of the </a:t>
            </a:r>
            <a:r>
              <a:rPr lang="en-US" sz="2200" dirty="0">
                <a:solidFill>
                  <a:schemeClr val="tx2"/>
                </a:solidFill>
              </a:rPr>
              <a:t>half-integer resonance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200" dirty="0">
                <a:solidFill>
                  <a:schemeClr val="accent6"/>
                </a:solidFill>
              </a:rPr>
              <a:t>Calibration of </a:t>
            </a:r>
            <a:r>
              <a:rPr lang="en-US" sz="2200" dirty="0">
                <a:solidFill>
                  <a:schemeClr val="tx2"/>
                </a:solidFill>
              </a:rPr>
              <a:t>ionization profile monitors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200" dirty="0">
                <a:solidFill>
                  <a:schemeClr val="accent6"/>
                </a:solidFill>
              </a:rPr>
              <a:t>Measurement of </a:t>
            </a:r>
            <a:r>
              <a:rPr lang="en-US" sz="2200" dirty="0">
                <a:solidFill>
                  <a:schemeClr val="tx2"/>
                </a:solidFill>
              </a:rPr>
              <a:t>convective instability </a:t>
            </a:r>
            <a:r>
              <a:rPr lang="en-US" sz="2200" dirty="0">
                <a:solidFill>
                  <a:schemeClr val="accent6"/>
                </a:solidFill>
              </a:rPr>
              <a:t>at higher intensity with nonzero chromaticity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200" dirty="0">
                <a:solidFill>
                  <a:schemeClr val="accent6"/>
                </a:solidFill>
              </a:rPr>
              <a:t>Investigation of </a:t>
            </a:r>
            <a:r>
              <a:rPr lang="en-US" sz="2200" dirty="0">
                <a:solidFill>
                  <a:schemeClr val="tx2"/>
                </a:solidFill>
              </a:rPr>
              <a:t>transition crossing</a:t>
            </a:r>
            <a:r>
              <a:rPr lang="en-US" sz="2200" dirty="0">
                <a:solidFill>
                  <a:schemeClr val="accent6"/>
                </a:solidFill>
              </a:rPr>
              <a:t> losses.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z="2200" b="1" dirty="0">
              <a:solidFill>
                <a:schemeClr val="accent6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16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08AD02D4-AAA5-4398-A598-F3640388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59" y="1839364"/>
            <a:ext cx="7847013" cy="200613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5956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Losses per flux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608F1-E810-477F-99DC-95EB1977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1608" y="1246335"/>
            <a:ext cx="6838392" cy="4502143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47B4E855-1D6F-4935-B64A-D6AF75B79BD6}"/>
              </a:ext>
            </a:extLst>
          </p:cNvPr>
          <p:cNvSpPr txBox="1">
            <a:spLocks/>
          </p:cNvSpPr>
          <p:nvPr/>
        </p:nvSpPr>
        <p:spPr bwMode="auto">
          <a:xfrm>
            <a:off x="7700262" y="5372363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Pellico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33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71943-1257-40EB-87D4-DA2CB21F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2" y="931645"/>
            <a:ext cx="8637622" cy="52810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8EFD9F1-49E5-4DC8-AE06-B77225F435B9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Losses over Cycle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67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F7D5C-FACC-4ABA-B1DC-7BFE3005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9" y="845325"/>
            <a:ext cx="8796402" cy="5167350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B0404946-F359-42CC-831B-CB9236775110}"/>
              </a:ext>
            </a:extLst>
          </p:cNvPr>
          <p:cNvSpPr txBox="1">
            <a:spLocks/>
          </p:cNvSpPr>
          <p:nvPr/>
        </p:nvSpPr>
        <p:spPr bwMode="auto">
          <a:xfrm>
            <a:off x="6988175" y="5340526"/>
            <a:ext cx="1669090" cy="9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Pellico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Nagaitsev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82596F-2173-4B28-8265-2EE0E0A7C30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Injection &amp; Transition Losses</a:t>
            </a:r>
          </a:p>
        </p:txBody>
      </p:sp>
    </p:spTree>
    <p:extLst>
      <p:ext uri="{BB962C8B-B14F-4D97-AF65-F5344CB8AC3E}">
        <p14:creationId xmlns:p14="http://schemas.microsoft.com/office/powerpoint/2010/main" val="2744224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PIP-II at 400 MeV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7C37268F-064B-41DD-B7FC-06473FCD66CB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Two-stage collimators </a:t>
            </a:r>
            <a:r>
              <a:rPr lang="en-US" sz="2200" dirty="0">
                <a:solidFill>
                  <a:schemeClr val="accent6"/>
                </a:solidFill>
              </a:rPr>
              <a:t>– conceptual design.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Wide-bore RF </a:t>
            </a:r>
            <a:r>
              <a:rPr lang="en-US" sz="2200" dirty="0">
                <a:solidFill>
                  <a:schemeClr val="accent6"/>
                </a:solidFill>
              </a:rPr>
              <a:t>cavities, 60 kV and 3-inch aperture.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GMPS</a:t>
            </a:r>
            <a:r>
              <a:rPr lang="en-US" sz="2200" dirty="0">
                <a:solidFill>
                  <a:schemeClr val="accent6"/>
                </a:solidFill>
              </a:rPr>
              <a:t> regulation using ML learning (LDRD).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Flat Injection – correct dipole ramp during injection.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LLRF </a:t>
            </a:r>
            <a:r>
              <a:rPr lang="en-US" sz="2200" dirty="0">
                <a:solidFill>
                  <a:schemeClr val="accent6"/>
                </a:solidFill>
              </a:rPr>
              <a:t>system upgraded to digital.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Longitudinal &amp; transverse </a:t>
            </a:r>
            <a:r>
              <a:rPr lang="en-US" sz="2200" dirty="0">
                <a:solidFill>
                  <a:schemeClr val="tx2"/>
                </a:solidFill>
              </a:rPr>
              <a:t>damper amplifier upgrades</a:t>
            </a:r>
            <a:r>
              <a:rPr lang="en-US" sz="22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Booster shielding </a:t>
            </a:r>
            <a:r>
              <a:rPr lang="en-US" sz="2200" dirty="0">
                <a:solidFill>
                  <a:schemeClr val="accent6"/>
                </a:solidFill>
              </a:rPr>
              <a:t>assessment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Magnet girder test-stand </a:t>
            </a:r>
            <a:r>
              <a:rPr lang="en-US" sz="2200" dirty="0">
                <a:solidFill>
                  <a:schemeClr val="accent6"/>
                </a:solidFill>
              </a:rPr>
              <a:t>for 20 Hz.</a:t>
            </a:r>
          </a:p>
        </p:txBody>
      </p:sp>
    </p:spTree>
    <p:extLst>
      <p:ext uri="{BB962C8B-B14F-4D97-AF65-F5344CB8AC3E}">
        <p14:creationId xmlns:p14="http://schemas.microsoft.com/office/powerpoint/2010/main" val="2283870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Losses over cycle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B5FD7C9-8479-46AE-9A60-B83B4168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47" y="872359"/>
            <a:ext cx="6240749" cy="4565022"/>
          </a:xfrm>
          <a:prstGeom prst="rect">
            <a:avLst/>
          </a:prstGeom>
        </p:spPr>
      </p:pic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711E1830-BE2C-4EAA-A9C6-C402BBDF9918}"/>
              </a:ext>
            </a:extLst>
          </p:cNvPr>
          <p:cNvSpPr txBox="1">
            <a:spLocks/>
          </p:cNvSpPr>
          <p:nvPr/>
        </p:nvSpPr>
        <p:spPr bwMode="auto">
          <a:xfrm>
            <a:off x="243840" y="5453149"/>
            <a:ext cx="7852756" cy="8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At nominal intensity, about half the power loss is at inflection and about half at extraction.</a:t>
            </a:r>
          </a:p>
        </p:txBody>
      </p:sp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BF944A08-FCEB-4F53-BF3B-F98B8AE87D8D}"/>
              </a:ext>
            </a:extLst>
          </p:cNvPr>
          <p:cNvSpPr txBox="1">
            <a:spLocks/>
          </p:cNvSpPr>
          <p:nvPr/>
        </p:nvSpPr>
        <p:spPr bwMode="auto">
          <a:xfrm>
            <a:off x="7207039" y="916340"/>
            <a:ext cx="113339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Bhat</a:t>
            </a:r>
          </a:p>
        </p:txBody>
      </p:sp>
    </p:spTree>
    <p:extLst>
      <p:ext uri="{BB962C8B-B14F-4D97-AF65-F5344CB8AC3E}">
        <p14:creationId xmlns:p14="http://schemas.microsoft.com/office/powerpoint/2010/main" val="4270524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New </a:t>
            </a:r>
            <a:r>
              <a:rPr lang="en-US" sz="2400" dirty="0" err="1">
                <a:solidFill>
                  <a:schemeClr val="tx2"/>
                </a:solidFill>
              </a:rPr>
              <a:t>Initatives</a:t>
            </a:r>
            <a:r>
              <a:rPr lang="en-US" sz="2400" dirty="0">
                <a:solidFill>
                  <a:schemeClr val="tx2"/>
                </a:solidFill>
              </a:rPr>
              <a:t> for Booster Physics Studies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7C37268F-064B-41DD-B7FC-06473FCD66CB}"/>
              </a:ext>
            </a:extLst>
          </p:cNvPr>
          <p:cNvSpPr txBox="1">
            <a:spLocks/>
          </p:cNvSpPr>
          <p:nvPr/>
        </p:nvSpPr>
        <p:spPr bwMode="auto">
          <a:xfrm>
            <a:off x="195189" y="1049255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Starting this year, one day/month for dedicated PS development.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	- In addition to everyday parasitic studies/tuning.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Annual US-Japan Collaboration - Mar 18-22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- Included one day of parasitic Booster studies focusing 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lattice measurement &amp; resonance correction.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June Booster Studies</a:t>
            </a:r>
            <a:r>
              <a:rPr lang="en-US" sz="2200" dirty="0">
                <a:solidFill>
                  <a:schemeClr val="accent6"/>
                </a:solidFill>
              </a:rPr>
              <a:t> – June 17- July 2nd </a:t>
            </a:r>
            <a:endParaRPr lang="en-US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 - Five dedicated study days, plus eight parasitic study days.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 - Six separate study proposals.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 - Nine visiting scientists – CERN, </a:t>
            </a:r>
            <a:r>
              <a:rPr lang="en-US" sz="2200" dirty="0" err="1">
                <a:solidFill>
                  <a:schemeClr val="accent6"/>
                </a:solidFill>
              </a:rPr>
              <a:t>Radiasoft</a:t>
            </a:r>
            <a:r>
              <a:rPr lang="en-US" sz="2200" dirty="0">
                <a:solidFill>
                  <a:schemeClr val="accent6"/>
                </a:solidFill>
              </a:rPr>
              <a:t>, GSI.</a:t>
            </a:r>
          </a:p>
        </p:txBody>
      </p:sp>
    </p:spTree>
    <p:extLst>
      <p:ext uri="{BB962C8B-B14F-4D97-AF65-F5344CB8AC3E}">
        <p14:creationId xmlns:p14="http://schemas.microsoft.com/office/powerpoint/2010/main" val="2303717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Participants for June 2019 Studies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7C37268F-064B-41DD-B7FC-06473FCD66CB}"/>
              </a:ext>
            </a:extLst>
          </p:cNvPr>
          <p:cNvSpPr txBox="1">
            <a:spLocks/>
          </p:cNvSpPr>
          <p:nvPr/>
        </p:nvSpPr>
        <p:spPr bwMode="auto">
          <a:xfrm>
            <a:off x="195189" y="1049255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Fermilab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J. Eldred, Y. </a:t>
            </a:r>
            <a:r>
              <a:rPr lang="en-US" sz="2200" dirty="0" err="1">
                <a:solidFill>
                  <a:schemeClr val="accent6"/>
                </a:solidFill>
              </a:rPr>
              <a:t>Alexahin</a:t>
            </a:r>
            <a:r>
              <a:rPr lang="en-US" sz="2200" dirty="0">
                <a:solidFill>
                  <a:schemeClr val="accent6"/>
                </a:solidFill>
              </a:rPr>
              <a:t>, C. Bhat, A. Burov, S. </a:t>
            </a:r>
            <a:r>
              <a:rPr lang="en-US" sz="2200" dirty="0" err="1">
                <a:solidFill>
                  <a:schemeClr val="accent6"/>
                </a:solidFill>
              </a:rPr>
              <a:t>Chaurize</a:t>
            </a:r>
            <a:r>
              <a:rPr lang="en-US" sz="2200" dirty="0">
                <a:solidFill>
                  <a:schemeClr val="accent6"/>
                </a:solidFill>
              </a:rPr>
              <a:t>, N. Eddy,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C. Jensen, V. </a:t>
            </a:r>
            <a:r>
              <a:rPr lang="en-US" sz="2200" dirty="0" err="1">
                <a:solidFill>
                  <a:schemeClr val="accent6"/>
                </a:solidFill>
              </a:rPr>
              <a:t>Kapin</a:t>
            </a:r>
            <a:r>
              <a:rPr lang="en-US" sz="2200" dirty="0">
                <a:solidFill>
                  <a:schemeClr val="accent6"/>
                </a:solidFill>
              </a:rPr>
              <a:t>, J. Larson, V. Lebedev, H. Pfeffer, K. </a:t>
            </a:r>
            <a:r>
              <a:rPr lang="en-US" sz="2200" dirty="0" err="1">
                <a:solidFill>
                  <a:schemeClr val="accent6"/>
                </a:solidFill>
              </a:rPr>
              <a:t>Seiya</a:t>
            </a:r>
            <a:r>
              <a:rPr lang="en-US" sz="2200" dirty="0">
                <a:solidFill>
                  <a:schemeClr val="accent6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V. </a:t>
            </a:r>
            <a:r>
              <a:rPr lang="en-US" sz="2200" dirty="0" err="1">
                <a:solidFill>
                  <a:schemeClr val="accent6"/>
                </a:solidFill>
              </a:rPr>
              <a:t>Shiltsev</a:t>
            </a:r>
            <a:r>
              <a:rPr lang="en-US" sz="2200" dirty="0">
                <a:solidFill>
                  <a:schemeClr val="accent6"/>
                </a:solidFill>
              </a:rPr>
              <a:t>, CY Tan, K. Triplett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CERN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H. </a:t>
            </a:r>
            <a:r>
              <a:rPr lang="en-US" sz="2200" dirty="0" err="1">
                <a:solidFill>
                  <a:schemeClr val="accent6"/>
                </a:solidFill>
              </a:rPr>
              <a:t>Bartosik</a:t>
            </a:r>
            <a:r>
              <a:rPr lang="en-US" sz="2200" dirty="0">
                <a:solidFill>
                  <a:schemeClr val="accent6"/>
                </a:solidFill>
              </a:rPr>
              <a:t>, N. </a:t>
            </a:r>
            <a:r>
              <a:rPr lang="en-US" sz="2200" dirty="0" err="1">
                <a:solidFill>
                  <a:schemeClr val="accent6"/>
                </a:solidFill>
              </a:rPr>
              <a:t>Biancacci</a:t>
            </a:r>
            <a:r>
              <a:rPr lang="en-US" sz="2200" dirty="0">
                <a:solidFill>
                  <a:schemeClr val="accent6"/>
                </a:solidFill>
              </a:rPr>
              <a:t>, M. Carla, A. </a:t>
            </a:r>
            <a:r>
              <a:rPr lang="en-US" sz="2200" dirty="0" err="1">
                <a:solidFill>
                  <a:schemeClr val="accent6"/>
                </a:solidFill>
              </a:rPr>
              <a:t>Saa</a:t>
            </a:r>
            <a:r>
              <a:rPr lang="en-US" sz="2200" dirty="0">
                <a:solidFill>
                  <a:schemeClr val="accent6"/>
                </a:solidFill>
              </a:rPr>
              <a:t> Hernandez,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A. </a:t>
            </a:r>
            <a:r>
              <a:rPr lang="en-US" sz="2200" dirty="0" err="1">
                <a:solidFill>
                  <a:schemeClr val="accent6"/>
                </a:solidFill>
              </a:rPr>
              <a:t>Huschauer</a:t>
            </a:r>
            <a:r>
              <a:rPr lang="en-US" sz="2200" dirty="0">
                <a:solidFill>
                  <a:schemeClr val="accent6"/>
                </a:solidFill>
              </a:rPr>
              <a:t>, F. Schmidt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Radiasoft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D. </a:t>
            </a:r>
            <a:r>
              <a:rPr lang="en-US" sz="2200" dirty="0" err="1">
                <a:solidFill>
                  <a:schemeClr val="accent6"/>
                </a:solidFill>
              </a:rPr>
              <a:t>Bruhwiler</a:t>
            </a:r>
            <a:r>
              <a:rPr lang="en-US" sz="2200" dirty="0">
                <a:solidFill>
                  <a:schemeClr val="accent6"/>
                </a:solidFill>
              </a:rPr>
              <a:t>, J. Edelen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GSI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V. Kornilov</a:t>
            </a:r>
          </a:p>
        </p:txBody>
      </p:sp>
    </p:spTree>
    <p:extLst>
      <p:ext uri="{BB962C8B-B14F-4D97-AF65-F5344CB8AC3E}">
        <p14:creationId xmlns:p14="http://schemas.microsoft.com/office/powerpoint/2010/main" val="2595572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 Group Photo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024817-7C20-48AF-956A-3C0A297D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963133"/>
            <a:ext cx="7276407" cy="4835137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2DCA16E9-7E65-4518-A901-0DE07D7FC6E3}"/>
              </a:ext>
            </a:extLst>
          </p:cNvPr>
          <p:cNvSpPr txBox="1">
            <a:spLocks/>
          </p:cNvSpPr>
          <p:nvPr/>
        </p:nvSpPr>
        <p:spPr bwMode="auto">
          <a:xfrm>
            <a:off x="452437" y="5814037"/>
            <a:ext cx="8100753" cy="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(also Angela, David, Jon, and many key Fermilab participants.)</a:t>
            </a:r>
          </a:p>
        </p:txBody>
      </p:sp>
    </p:spTree>
    <p:extLst>
      <p:ext uri="{BB962C8B-B14F-4D97-AF65-F5344CB8AC3E}">
        <p14:creationId xmlns:p14="http://schemas.microsoft.com/office/powerpoint/2010/main" val="231870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Physics Studies for High Intensity Fermilab Booster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9/5/2019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08AD02D4-AAA5-4398-A598-F3640388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59" y="1839364"/>
            <a:ext cx="7847013" cy="200613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Booster Physics Studies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2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70312</TotalTime>
  <Words>2048</Words>
  <Application>Microsoft Office PowerPoint</Application>
  <PresentationFormat>On-screen Show (4:3)</PresentationFormat>
  <Paragraphs>621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Helvetica</vt:lpstr>
      <vt:lpstr>Times New Roman</vt:lpstr>
      <vt:lpstr>FNAL_TemplateMac_060514</vt:lpstr>
      <vt:lpstr>Fermilab: Footer Only</vt:lpstr>
      <vt:lpstr>Physics Studies for High Intensity Proton  Beams at the Fermilab Booster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space charge along the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Losses from 2Qy Resonance</vt:lpstr>
      <vt:lpstr>Ionization Profile Monitor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784</cp:revision>
  <cp:lastPrinted>2014-01-20T19:40:21Z</cp:lastPrinted>
  <dcterms:created xsi:type="dcterms:W3CDTF">2016-06-09T21:29:32Z</dcterms:created>
  <dcterms:modified xsi:type="dcterms:W3CDTF">2019-09-05T17:31:30Z</dcterms:modified>
</cp:coreProperties>
</file>