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45"/>
  </p:notesMasterIdLst>
  <p:sldIdLst>
    <p:sldId id="257" r:id="rId2"/>
    <p:sldId id="258" r:id="rId3"/>
    <p:sldId id="259" r:id="rId4"/>
    <p:sldId id="412" r:id="rId5"/>
    <p:sldId id="410" r:id="rId6"/>
    <p:sldId id="411" r:id="rId7"/>
    <p:sldId id="392" r:id="rId8"/>
    <p:sldId id="260" r:id="rId9"/>
    <p:sldId id="630" r:id="rId10"/>
    <p:sldId id="261" r:id="rId11"/>
    <p:sldId id="638" r:id="rId12"/>
    <p:sldId id="414" r:id="rId13"/>
    <p:sldId id="619" r:id="rId14"/>
    <p:sldId id="415" r:id="rId15"/>
    <p:sldId id="620" r:id="rId16"/>
    <p:sldId id="648" r:id="rId17"/>
    <p:sldId id="621" r:id="rId18"/>
    <p:sldId id="625" r:id="rId19"/>
    <p:sldId id="626" r:id="rId20"/>
    <p:sldId id="627" r:id="rId21"/>
    <p:sldId id="413" r:id="rId22"/>
    <p:sldId id="639" r:id="rId23"/>
    <p:sldId id="640" r:id="rId24"/>
    <p:sldId id="629" r:id="rId25"/>
    <p:sldId id="631" r:id="rId26"/>
    <p:sldId id="632" r:id="rId27"/>
    <p:sldId id="649" r:id="rId28"/>
    <p:sldId id="651" r:id="rId29"/>
    <p:sldId id="650" r:id="rId30"/>
    <p:sldId id="634" r:id="rId31"/>
    <p:sldId id="635" r:id="rId32"/>
    <p:sldId id="636" r:id="rId33"/>
    <p:sldId id="637" r:id="rId34"/>
    <p:sldId id="641" r:id="rId35"/>
    <p:sldId id="652" r:id="rId36"/>
    <p:sldId id="628" r:id="rId37"/>
    <p:sldId id="642" r:id="rId38"/>
    <p:sldId id="643" r:id="rId39"/>
    <p:sldId id="646" r:id="rId40"/>
    <p:sldId id="647" r:id="rId41"/>
    <p:sldId id="644" r:id="rId42"/>
    <p:sldId id="645" r:id="rId43"/>
    <p:sldId id="62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Baldini" initials="MB" lastIdx="1" clrIdx="0">
    <p:extLst>
      <p:ext uri="{19B8F6BF-5375-455C-9EA6-DF929625EA0E}">
        <p15:presenceInfo xmlns:p15="http://schemas.microsoft.com/office/powerpoint/2012/main" userId="Maria Bald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3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0129" autoAdjust="0"/>
  </p:normalViewPr>
  <p:slideViewPr>
    <p:cSldViewPr snapToGrid="0">
      <p:cViewPr varScale="1">
        <p:scale>
          <a:sx n="113" d="100"/>
          <a:sy n="113" d="100"/>
        </p:scale>
        <p:origin x="1224"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18466-7D6A-4B18-99D1-2466BE88492F}" type="datetimeFigureOut">
              <a:rPr lang="en-US" smtClean="0"/>
              <a:t>10/1/2019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198C3-6822-41ED-8CD5-EF70C3359ED1}" type="slidenum">
              <a:rPr lang="en-US" smtClean="0"/>
              <a:t>‹#›</a:t>
            </a:fld>
            <a:endParaRPr lang="en-US"/>
          </a:p>
        </p:txBody>
      </p:sp>
    </p:spTree>
    <p:extLst>
      <p:ext uri="{BB962C8B-B14F-4D97-AF65-F5344CB8AC3E}">
        <p14:creationId xmlns:p14="http://schemas.microsoft.com/office/powerpoint/2010/main" val="151636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of a new chemistry</a:t>
            </a:r>
          </a:p>
        </p:txBody>
      </p:sp>
      <p:sp>
        <p:nvSpPr>
          <p:cNvPr id="4" name="Slide Number Placeholder 3"/>
          <p:cNvSpPr>
            <a:spLocks noGrp="1"/>
          </p:cNvSpPr>
          <p:nvPr>
            <p:ph type="sldNum" sz="quarter" idx="10"/>
          </p:nvPr>
        </p:nvSpPr>
        <p:spPr/>
        <p:txBody>
          <a:bodyPr/>
          <a:lstStyle/>
          <a:p>
            <a:fld id="{A3E8C8FE-E736-435D-B4B7-5F5163AA4A4B}" type="slidenum">
              <a:rPr lang="en-US" smtClean="0"/>
              <a:t>5</a:t>
            </a:fld>
            <a:endParaRPr lang="en-US"/>
          </a:p>
        </p:txBody>
      </p:sp>
    </p:spTree>
    <p:extLst>
      <p:ext uri="{BB962C8B-B14F-4D97-AF65-F5344CB8AC3E}">
        <p14:creationId xmlns:p14="http://schemas.microsoft.com/office/powerpoint/2010/main" val="310621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behave like an Halogen because of his diatomic structure, but it is often placed on the first column</a:t>
            </a:r>
          </a:p>
          <a:p>
            <a:r>
              <a:rPr lang="en-US" sz="1200" dirty="0"/>
              <a:t>Well this is actually a bigger problem and understanding hydrogen under pressure is an unsolved problem in science. It is important because it is the most abundant element. </a:t>
            </a:r>
          </a:p>
          <a:p>
            <a:endParaRPr lang="en-US" sz="1200" dirty="0"/>
          </a:p>
          <a:p>
            <a:r>
              <a:rPr lang="en-US" sz="1200" dirty="0"/>
              <a:t>From the standpoint of chemistry again because we think of H as a halogen, this diatomic structure, but in fact most periodic tables put it over here in this column here. So how do we think about this dichotomy of hydrogen as an alkali or a halogen? Well pressure allows us to kind of understand this by looking at the transition form the halogen form to the alkali form, at least in principal. </a:t>
            </a:r>
          </a:p>
          <a:p>
            <a:endParaRPr lang="en-US" sz="1200" dirty="0"/>
          </a:p>
          <a:p>
            <a:r>
              <a:rPr lang="en-US" sz="1200" dirty="0"/>
              <a:t>It is an important test of fundamental theory after all our understanding of the chemical bond started with the treatment of the H molecule. It could be a high temperature superconductor and have a fluid ground state as I have eluded to and it could have some interesting quantum properties that would make it altogether unique state of matter if one could generate this metallic form.  It also contains a great amount of energy that is stored in this dense form, you have a very energetic material and understanding it as a function of pressure is also important for understanding or working on the path to inertial confinement, which is a major challenge.</a:t>
            </a:r>
          </a:p>
          <a:p>
            <a:endParaRPr lang="en-US" sz="1200" dirty="0"/>
          </a:p>
          <a:p>
            <a:r>
              <a:rPr lang="en-US" sz="1200" dirty="0"/>
              <a:t>We like to think of hydrogen as a fully quantum system after all one needs to also treat the electrons and the nuclei on the same footing so that gives rise to some of these interesting </a:t>
            </a:r>
            <a:r>
              <a:rPr lang="en-US" sz="1200" dirty="0" err="1"/>
              <a:t>predicitons</a:t>
            </a:r>
            <a:r>
              <a:rPr lang="en-US" sz="1200" dirty="0"/>
              <a:t> basically of altogether new physics of this fully quantum system in regard to the nuclei and the electrons subsystem.</a:t>
            </a:r>
          </a:p>
          <a:p>
            <a:endParaRPr lang="en-US" dirty="0"/>
          </a:p>
        </p:txBody>
      </p:sp>
      <p:sp>
        <p:nvSpPr>
          <p:cNvPr id="4" name="Slide Number Placeholder 3"/>
          <p:cNvSpPr>
            <a:spLocks noGrp="1"/>
          </p:cNvSpPr>
          <p:nvPr>
            <p:ph type="sldNum" sz="quarter" idx="5"/>
          </p:nvPr>
        </p:nvSpPr>
        <p:spPr/>
        <p:txBody>
          <a:bodyPr/>
          <a:lstStyle/>
          <a:p>
            <a:fld id="{D19198C3-6822-41ED-8CD5-EF70C3359ED1}" type="slidenum">
              <a:rPr lang="en-US" smtClean="0"/>
              <a:t>14</a:t>
            </a:fld>
            <a:endParaRPr lang="en-US"/>
          </a:p>
        </p:txBody>
      </p:sp>
    </p:spTree>
    <p:extLst>
      <p:ext uri="{BB962C8B-B14F-4D97-AF65-F5344CB8AC3E}">
        <p14:creationId xmlns:p14="http://schemas.microsoft.com/office/powerpoint/2010/main" val="416249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of ‘chemical precompression’,</a:t>
            </a:r>
          </a:p>
          <a:p>
            <a:r>
              <a:rPr lang="en-US" sz="1200" b="0" i="0" u="none" strike="noStrike" kern="1200" baseline="0" dirty="0">
                <a:solidFill>
                  <a:schemeClr val="tx1"/>
                </a:solidFill>
                <a:latin typeface="+mn-lt"/>
                <a:ea typeface="+mn-ea"/>
                <a:cs typeface="+mn-cs"/>
              </a:rPr>
              <a:t>a proposal in which H2 molecules in dense structures might be expected to</a:t>
            </a:r>
          </a:p>
          <a:p>
            <a:r>
              <a:rPr lang="en-US" sz="1200" b="0" i="0" u="none" strike="noStrike" kern="1200" baseline="0" dirty="0">
                <a:solidFill>
                  <a:schemeClr val="tx1"/>
                </a:solidFill>
                <a:latin typeface="+mn-lt"/>
                <a:ea typeface="+mn-ea"/>
                <a:cs typeface="+mn-cs"/>
              </a:rPr>
              <a:t>dissociate at pressures well below those required for pure hydrogen. Interest in this possibility in</a:t>
            </a:r>
          </a:p>
          <a:p>
            <a:r>
              <a:rPr lang="en-US" sz="1200" b="0" i="0" u="none" strike="noStrike" kern="1200" baseline="0" dirty="0">
                <a:solidFill>
                  <a:schemeClr val="tx1"/>
                </a:solidFill>
                <a:latin typeface="+mn-lt"/>
                <a:ea typeface="+mn-ea"/>
                <a:cs typeface="+mn-cs"/>
              </a:rPr>
              <a:t>producing analogs of atomic metallic hydrogen was stepped up with the application of new</a:t>
            </a:r>
          </a:p>
          <a:p>
            <a:r>
              <a:rPr lang="en-US" sz="1200" b="0" i="0" u="none" strike="noStrike" kern="1200" baseline="0" dirty="0">
                <a:solidFill>
                  <a:schemeClr val="tx1"/>
                </a:solidFill>
                <a:latin typeface="+mn-lt"/>
                <a:ea typeface="+mn-ea"/>
                <a:cs typeface="+mn-cs"/>
              </a:rPr>
              <a:t>computational structure-search methods, which began to identify new structures with very high</a:t>
            </a:r>
          </a:p>
          <a:p>
            <a:r>
              <a:rPr lang="en-US" sz="1200" b="0" i="0" u="none" strike="noStrike" kern="1200" baseline="0" dirty="0">
                <a:solidFill>
                  <a:schemeClr val="tx1"/>
                </a:solidFill>
                <a:latin typeface="+mn-lt"/>
                <a:ea typeface="+mn-ea"/>
                <a:cs typeface="+mn-cs"/>
              </a:rPr>
              <a:t>predicted critical temperatures in the higher hydrides, starting with the important paper that</a:t>
            </a:r>
          </a:p>
          <a:p>
            <a:r>
              <a:rPr lang="en-US" sz="1200" b="0" i="0" u="none" strike="noStrike" kern="1200" baseline="0" dirty="0">
                <a:solidFill>
                  <a:schemeClr val="tx1"/>
                </a:solidFill>
                <a:latin typeface="+mn-lt"/>
                <a:ea typeface="+mn-ea"/>
                <a:cs typeface="+mn-cs"/>
              </a:rPr>
              <a:t>predicted a </a:t>
            </a:r>
            <a:r>
              <a:rPr lang="en-US" sz="1200" b="0" i="1" u="none" strike="noStrike" kern="1200" baseline="0" dirty="0">
                <a:solidFill>
                  <a:schemeClr val="tx1"/>
                </a:solidFill>
                <a:latin typeface="+mn-lt"/>
                <a:ea typeface="+mn-ea"/>
                <a:cs typeface="+mn-cs"/>
              </a:rPr>
              <a:t>T</a:t>
            </a:r>
            <a:r>
              <a:rPr lang="en-US" sz="1200" b="0" i="0" u="none" strike="noStrike" kern="1200" baseline="0" dirty="0">
                <a:solidFill>
                  <a:schemeClr val="tx1"/>
                </a:solidFill>
                <a:latin typeface="+mn-lt"/>
                <a:ea typeface="+mn-ea"/>
                <a:cs typeface="+mn-cs"/>
              </a:rPr>
              <a:t>c of 235 K in CaH6.19</a:t>
            </a:r>
            <a:endParaRPr lang="en-US" dirty="0"/>
          </a:p>
        </p:txBody>
      </p:sp>
      <p:sp>
        <p:nvSpPr>
          <p:cNvPr id="4" name="Slide Number Placeholder 3"/>
          <p:cNvSpPr>
            <a:spLocks noGrp="1"/>
          </p:cNvSpPr>
          <p:nvPr>
            <p:ph type="sldNum" sz="quarter" idx="5"/>
          </p:nvPr>
        </p:nvSpPr>
        <p:spPr/>
        <p:txBody>
          <a:bodyPr/>
          <a:lstStyle/>
          <a:p>
            <a:fld id="{D19198C3-6822-41ED-8CD5-EF70C3359ED1}" type="slidenum">
              <a:rPr lang="en-US" smtClean="0"/>
              <a:t>18</a:t>
            </a:fld>
            <a:endParaRPr lang="en-US"/>
          </a:p>
        </p:txBody>
      </p:sp>
    </p:spTree>
    <p:extLst>
      <p:ext uri="{BB962C8B-B14F-4D97-AF65-F5344CB8AC3E}">
        <p14:creationId xmlns:p14="http://schemas.microsoft.com/office/powerpoint/2010/main" val="296955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Pressure determined by La, Pt, Au Eos seems to be more reliable than that determined by H</a:t>
            </a:r>
            <a:r>
              <a:rPr lang="en-US" sz="1200" baseline="-25000" dirty="0"/>
              <a:t>2</a:t>
            </a:r>
            <a:r>
              <a:rPr lang="en-US" sz="1200" dirty="0"/>
              <a:t> </a:t>
            </a:r>
            <a:r>
              <a:rPr lang="en-US" sz="1200" dirty="0" err="1"/>
              <a:t>vibron</a:t>
            </a:r>
            <a:r>
              <a:rPr lang="en-US" sz="1200" dirty="0"/>
              <a:t> or diamond Raman.</a:t>
            </a:r>
          </a:p>
          <a:p>
            <a:endParaRPr lang="en-US" dirty="0"/>
          </a:p>
        </p:txBody>
      </p:sp>
      <p:sp>
        <p:nvSpPr>
          <p:cNvPr id="4" name="Slide Number Placeholder 3"/>
          <p:cNvSpPr>
            <a:spLocks noGrp="1"/>
          </p:cNvSpPr>
          <p:nvPr>
            <p:ph type="sldNum" sz="quarter" idx="5"/>
          </p:nvPr>
        </p:nvSpPr>
        <p:spPr/>
        <p:txBody>
          <a:bodyPr/>
          <a:lstStyle/>
          <a:p>
            <a:fld id="{D19198C3-6822-41ED-8CD5-EF70C3359ED1}" type="slidenum">
              <a:rPr lang="en-US" smtClean="0"/>
              <a:t>33</a:t>
            </a:fld>
            <a:endParaRPr lang="en-US"/>
          </a:p>
        </p:txBody>
      </p:sp>
    </p:spTree>
    <p:extLst>
      <p:ext uri="{BB962C8B-B14F-4D97-AF65-F5344CB8AC3E}">
        <p14:creationId xmlns:p14="http://schemas.microsoft.com/office/powerpoint/2010/main" val="9651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a:t>8/22/2019</a:t>
            </a:r>
          </a:p>
        </p:txBody>
      </p:sp>
      <p:sp>
        <p:nvSpPr>
          <p:cNvPr id="5" name="Footer Placeholder 4"/>
          <p:cNvSpPr>
            <a:spLocks noGrp="1"/>
          </p:cNvSpPr>
          <p:nvPr>
            <p:ph type="ftr" sz="quarter" idx="11"/>
          </p:nvPr>
        </p:nvSpPr>
        <p:spPr/>
        <p:txBody>
          <a:bodyPr/>
          <a:lstStyle/>
          <a:p>
            <a:r>
              <a:rPr lang="en-US"/>
              <a:t>Accelerator Physics and Technology Seminar </a:t>
            </a:r>
          </a:p>
        </p:txBody>
      </p:sp>
      <p:sp>
        <p:nvSpPr>
          <p:cNvPr id="6" name="Slide Number Placeholder 5"/>
          <p:cNvSpPr>
            <a:spLocks noGrp="1"/>
          </p:cNvSpPr>
          <p:nvPr>
            <p:ph type="sldNum" sz="quarter" idx="12"/>
          </p:nvPr>
        </p:nvSpPr>
        <p:spPr/>
        <p:txBody>
          <a:bodyPr/>
          <a:lstStyle/>
          <a:p>
            <a:fld id="{2883F3C9-2EB4-41CD-9EE9-5A17A4797CC6}"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80061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8/22/2019</a:t>
            </a:r>
          </a:p>
        </p:txBody>
      </p:sp>
      <p:sp>
        <p:nvSpPr>
          <p:cNvPr id="5" name="Footer Placeholder 4"/>
          <p:cNvSpPr>
            <a:spLocks noGrp="1"/>
          </p:cNvSpPr>
          <p:nvPr>
            <p:ph type="ftr" sz="quarter" idx="11"/>
          </p:nvPr>
        </p:nvSpPr>
        <p:spPr/>
        <p:txBody>
          <a:bodyPr/>
          <a:lstStyle/>
          <a:p>
            <a:r>
              <a:rPr lang="en-US"/>
              <a:t>Accelerator Physics and Technology Seminar </a:t>
            </a:r>
          </a:p>
        </p:txBody>
      </p:sp>
      <p:sp>
        <p:nvSpPr>
          <p:cNvPr id="6" name="Slide Number Placeholder 5"/>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2024885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8/22/2019</a:t>
            </a:r>
          </a:p>
        </p:txBody>
      </p:sp>
      <p:sp>
        <p:nvSpPr>
          <p:cNvPr id="5" name="Footer Placeholder 4"/>
          <p:cNvSpPr>
            <a:spLocks noGrp="1"/>
          </p:cNvSpPr>
          <p:nvPr>
            <p:ph type="ftr" sz="quarter" idx="11"/>
          </p:nvPr>
        </p:nvSpPr>
        <p:spPr/>
        <p:txBody>
          <a:bodyPr/>
          <a:lstStyle/>
          <a:p>
            <a:r>
              <a:rPr lang="en-US"/>
              <a:t>Accelerator Physics and Technology Seminar </a:t>
            </a:r>
          </a:p>
        </p:txBody>
      </p:sp>
      <p:sp>
        <p:nvSpPr>
          <p:cNvPr id="6" name="Slide Number Placeholder 5"/>
          <p:cNvSpPr>
            <a:spLocks noGrp="1"/>
          </p:cNvSpPr>
          <p:nvPr>
            <p:ph type="sldNum" sz="quarter" idx="12"/>
          </p:nvPr>
        </p:nvSpPr>
        <p:spPr/>
        <p:txBody>
          <a:bodyPr/>
          <a:lstStyle/>
          <a:p>
            <a:fld id="{2883F3C9-2EB4-41CD-9EE9-5A17A4797CC6}"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35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8/22/2019</a:t>
            </a:r>
          </a:p>
        </p:txBody>
      </p:sp>
      <p:sp>
        <p:nvSpPr>
          <p:cNvPr id="5" name="Footer Placeholder 4"/>
          <p:cNvSpPr>
            <a:spLocks noGrp="1"/>
          </p:cNvSpPr>
          <p:nvPr>
            <p:ph type="ftr" sz="quarter" idx="11"/>
          </p:nvPr>
        </p:nvSpPr>
        <p:spPr/>
        <p:txBody>
          <a:bodyPr/>
          <a:lstStyle/>
          <a:p>
            <a:r>
              <a:rPr lang="en-US"/>
              <a:t>Accelerator Physics and Technology Seminar </a:t>
            </a:r>
          </a:p>
        </p:txBody>
      </p:sp>
      <p:sp>
        <p:nvSpPr>
          <p:cNvPr id="6" name="Slide Number Placeholder 5"/>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186216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8/22/2019</a:t>
            </a:r>
          </a:p>
        </p:txBody>
      </p:sp>
      <p:sp>
        <p:nvSpPr>
          <p:cNvPr id="5" name="Footer Placeholder 4"/>
          <p:cNvSpPr>
            <a:spLocks noGrp="1"/>
          </p:cNvSpPr>
          <p:nvPr>
            <p:ph type="ftr" sz="quarter" idx="11"/>
          </p:nvPr>
        </p:nvSpPr>
        <p:spPr/>
        <p:txBody>
          <a:bodyPr/>
          <a:lstStyle/>
          <a:p>
            <a:r>
              <a:rPr lang="en-US"/>
              <a:t>Accelerator Physics and Technology Seminar </a:t>
            </a:r>
          </a:p>
        </p:txBody>
      </p:sp>
      <p:sp>
        <p:nvSpPr>
          <p:cNvPr id="6" name="Slide Number Placeholder 5"/>
          <p:cNvSpPr>
            <a:spLocks noGrp="1"/>
          </p:cNvSpPr>
          <p:nvPr>
            <p:ph type="sldNum" sz="quarter" idx="12"/>
          </p:nvPr>
        </p:nvSpPr>
        <p:spPr/>
        <p:txBody>
          <a:bodyPr/>
          <a:lstStyle/>
          <a:p>
            <a:fld id="{2883F3C9-2EB4-41CD-9EE9-5A17A4797CC6}"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7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8/22/2019</a:t>
            </a:r>
            <a:endParaRPr lang="en-US" dirty="0"/>
          </a:p>
        </p:txBody>
      </p:sp>
      <p:sp>
        <p:nvSpPr>
          <p:cNvPr id="6" name="Footer Placeholder 5"/>
          <p:cNvSpPr>
            <a:spLocks noGrp="1"/>
          </p:cNvSpPr>
          <p:nvPr>
            <p:ph type="ftr" sz="quarter" idx="11"/>
          </p:nvPr>
        </p:nvSpPr>
        <p:spPr/>
        <p:txBody>
          <a:bodyPr/>
          <a:lstStyle/>
          <a:p>
            <a:r>
              <a:rPr lang="en-US"/>
              <a:t>Accelerator Physics and Technology Seminar </a:t>
            </a:r>
          </a:p>
        </p:txBody>
      </p:sp>
      <p:sp>
        <p:nvSpPr>
          <p:cNvPr id="7" name="Slide Number Placeholder 6"/>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26050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8/22/2019</a:t>
            </a:r>
          </a:p>
        </p:txBody>
      </p:sp>
      <p:sp>
        <p:nvSpPr>
          <p:cNvPr id="8" name="Footer Placeholder 7"/>
          <p:cNvSpPr>
            <a:spLocks noGrp="1"/>
          </p:cNvSpPr>
          <p:nvPr>
            <p:ph type="ftr" sz="quarter" idx="11"/>
          </p:nvPr>
        </p:nvSpPr>
        <p:spPr/>
        <p:txBody>
          <a:bodyPr/>
          <a:lstStyle/>
          <a:p>
            <a:r>
              <a:rPr lang="en-US"/>
              <a:t>Accelerator Physics and Technology Seminar </a:t>
            </a:r>
          </a:p>
        </p:txBody>
      </p:sp>
      <p:sp>
        <p:nvSpPr>
          <p:cNvPr id="9" name="Slide Number Placeholder 8"/>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2602694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0" y="6601023"/>
            <a:ext cx="1615607" cy="274320"/>
          </a:xfrm>
        </p:spPr>
        <p:txBody>
          <a:bodyPr/>
          <a:lstStyle/>
          <a:p>
            <a:r>
              <a:rPr lang="en-US"/>
              <a:t>8/22/2019</a:t>
            </a:r>
            <a:endParaRPr lang="en-US" dirty="0"/>
          </a:p>
        </p:txBody>
      </p:sp>
      <p:sp>
        <p:nvSpPr>
          <p:cNvPr id="4" name="Footer Placeholder 3"/>
          <p:cNvSpPr>
            <a:spLocks noGrp="1"/>
          </p:cNvSpPr>
          <p:nvPr>
            <p:ph type="ftr" sz="quarter" idx="11"/>
          </p:nvPr>
        </p:nvSpPr>
        <p:spPr>
          <a:xfrm>
            <a:off x="3581543" y="6676890"/>
            <a:ext cx="2580520" cy="136267"/>
          </a:xfrm>
        </p:spPr>
        <p:txBody>
          <a:bodyPr/>
          <a:lstStyle/>
          <a:p>
            <a:r>
              <a:rPr lang="en-US" b="1" dirty="0"/>
              <a:t>Accelerator Physics and Technology Seminar</a:t>
            </a:r>
            <a:endParaRPr lang="en-US" dirty="0"/>
          </a:p>
          <a:p>
            <a:endParaRPr lang="en-US" dirty="0"/>
          </a:p>
        </p:txBody>
      </p:sp>
      <p:sp>
        <p:nvSpPr>
          <p:cNvPr id="5" name="Slide Number Placeholder 4"/>
          <p:cNvSpPr>
            <a:spLocks noGrp="1"/>
          </p:cNvSpPr>
          <p:nvPr>
            <p:ph type="sldNum" sz="quarter" idx="12"/>
          </p:nvPr>
        </p:nvSpPr>
        <p:spPr>
          <a:xfrm>
            <a:off x="8291902" y="6538837"/>
            <a:ext cx="730250" cy="274320"/>
          </a:xfrm>
        </p:spPr>
        <p:txBody>
          <a:bodyPr/>
          <a:lstStyle/>
          <a:p>
            <a:fld id="{2883F3C9-2EB4-41CD-9EE9-5A17A4797CC6}" type="slidenum">
              <a:rPr lang="en-US" smtClean="0"/>
              <a:t>‹#›</a:t>
            </a:fld>
            <a:endParaRPr lang="en-US" dirty="0"/>
          </a:p>
        </p:txBody>
      </p:sp>
    </p:spTree>
    <p:extLst>
      <p:ext uri="{BB962C8B-B14F-4D97-AF65-F5344CB8AC3E}">
        <p14:creationId xmlns:p14="http://schemas.microsoft.com/office/powerpoint/2010/main" val="24598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8/22/2019</a:t>
            </a:r>
          </a:p>
        </p:txBody>
      </p:sp>
      <p:sp>
        <p:nvSpPr>
          <p:cNvPr id="3" name="Footer Placeholder 2"/>
          <p:cNvSpPr>
            <a:spLocks noGrp="1"/>
          </p:cNvSpPr>
          <p:nvPr>
            <p:ph type="ftr" sz="quarter" idx="11"/>
          </p:nvPr>
        </p:nvSpPr>
        <p:spPr/>
        <p:txBody>
          <a:bodyPr/>
          <a:lstStyle/>
          <a:p>
            <a:r>
              <a:rPr lang="en-US"/>
              <a:t>Accelerator Physics and Technology Seminar </a:t>
            </a:r>
          </a:p>
        </p:txBody>
      </p:sp>
      <p:sp>
        <p:nvSpPr>
          <p:cNvPr id="4" name="Slide Number Placeholder 3"/>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626285543"/>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8/22/2019</a:t>
            </a:r>
          </a:p>
        </p:txBody>
      </p:sp>
      <p:sp>
        <p:nvSpPr>
          <p:cNvPr id="6" name="Footer Placeholder 5"/>
          <p:cNvSpPr>
            <a:spLocks noGrp="1"/>
          </p:cNvSpPr>
          <p:nvPr>
            <p:ph type="ftr" sz="quarter" idx="11"/>
          </p:nvPr>
        </p:nvSpPr>
        <p:spPr/>
        <p:txBody>
          <a:bodyPr/>
          <a:lstStyle/>
          <a:p>
            <a:r>
              <a:rPr lang="en-US"/>
              <a:t>Accelerator Physics and Technology Seminar </a:t>
            </a:r>
          </a:p>
        </p:txBody>
      </p:sp>
      <p:sp>
        <p:nvSpPr>
          <p:cNvPr id="7" name="Slide Number Placeholder 6"/>
          <p:cNvSpPr>
            <a:spLocks noGrp="1"/>
          </p:cNvSpPr>
          <p:nvPr>
            <p:ph type="sldNum" sz="quarter" idx="12"/>
          </p:nvPr>
        </p:nvSpPr>
        <p:spPr/>
        <p:txBody>
          <a:bodyPr/>
          <a:lstStyle/>
          <a:p>
            <a:fld id="{2883F3C9-2EB4-41CD-9EE9-5A17A4797CC6}" type="slidenum">
              <a:rPr lang="en-US" smtClean="0"/>
              <a:t>‹#›</a:t>
            </a:fld>
            <a:endParaRPr lang="en-US"/>
          </a:p>
        </p:txBody>
      </p:sp>
    </p:spTree>
    <p:extLst>
      <p:ext uri="{BB962C8B-B14F-4D97-AF65-F5344CB8AC3E}">
        <p14:creationId xmlns:p14="http://schemas.microsoft.com/office/powerpoint/2010/main" val="39246460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8/22/2019</a:t>
            </a:r>
            <a:endParaRPr lang="en-US" dirty="0"/>
          </a:p>
        </p:txBody>
      </p:sp>
      <p:sp>
        <p:nvSpPr>
          <p:cNvPr id="6" name="Footer Placeholder 5"/>
          <p:cNvSpPr>
            <a:spLocks noGrp="1"/>
          </p:cNvSpPr>
          <p:nvPr>
            <p:ph type="ftr" sz="quarter" idx="11"/>
          </p:nvPr>
        </p:nvSpPr>
        <p:spPr/>
        <p:txBody>
          <a:bodyPr/>
          <a:lstStyle/>
          <a:p>
            <a:r>
              <a:rPr lang="en-US"/>
              <a:t>Accelerator Physics and Technology Seminar </a:t>
            </a:r>
          </a:p>
        </p:txBody>
      </p:sp>
      <p:sp>
        <p:nvSpPr>
          <p:cNvPr id="7" name="Slide Number Placeholder 6"/>
          <p:cNvSpPr>
            <a:spLocks noGrp="1"/>
          </p:cNvSpPr>
          <p:nvPr>
            <p:ph type="sldNum" sz="quarter" idx="12"/>
          </p:nvPr>
        </p:nvSpPr>
        <p:spPr/>
        <p:txBody>
          <a:bodyPr/>
          <a:lstStyle/>
          <a:p>
            <a:fld id="{2883F3C9-2EB4-41CD-9EE9-5A17A4797CC6}"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85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8/22/2019</a:t>
            </a:r>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b="1" dirty="0"/>
              <a:t>Accelerator Physics and Technology Seminar</a:t>
            </a:r>
            <a:endParaRPr lang="en-US" dirty="0"/>
          </a:p>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dirty="0"/>
              <a:t>1</a:t>
            </a:r>
          </a:p>
        </p:txBody>
      </p:sp>
      <p:cxnSp>
        <p:nvCxnSpPr>
          <p:cNvPr id="7" name="Straight Connector 6"/>
          <p:cNvCxnSpPr/>
          <p:nvPr/>
        </p:nvCxnSpPr>
        <p:spPr>
          <a:xfrm flipV="1">
            <a:off x="571500" y="27424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1291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wmf"/><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jpg"/><Relationship Id="rId4" Type="http://schemas.openxmlformats.org/officeDocument/2006/relationships/image" Target="../media/image46.jpeg"/><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emf"/><Relationship Id="rId4" Type="http://schemas.openxmlformats.org/officeDocument/2006/relationships/image" Target="../media/image76.emf"/></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hyperlink" Target="https://en.wikipedia.org/wiki/Max_Planck_Institute_for_Chemist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m/imgres?imgurl=https%3A%2F%2Flegacy.gl.ciw.edu%2Fsites%2Fwww.gl.ciw.edu%2Ffiles%2Fbios%2FMeng1_0.jpg&amp;imgrefurl=https%3A%2F%2Flegacy.gl.ciw.edu%2Fbios%2Fymeng&amp;docid=R69DL5FW4cx1GM&amp;tbnid=71tDcBhUXIvp9M%3A&amp;vet=10ahUKEwji7ub43_PhAhXPm-AKHbC5ClYQMwg_KAIwAg..i&amp;w=150&amp;h=150&amp;bih=646&amp;biw=1333&amp;q=Yue%20meng&amp;ved=0ahUKEwji7ub43_PhAhXPm-AKHbC5ClYQMwg_KAIwAg&amp;iact=mrc&amp;uact=8" TargetMode="External"/><Relationship Id="rId13" Type="http://schemas.openxmlformats.org/officeDocument/2006/relationships/image" Target="../media/image107.jpeg"/><Relationship Id="rId18" Type="http://schemas.openxmlformats.org/officeDocument/2006/relationships/image" Target="../media/image111.jpeg"/><Relationship Id="rId3" Type="http://schemas.openxmlformats.org/officeDocument/2006/relationships/image" Target="../media/image102.jpg"/><Relationship Id="rId7" Type="http://schemas.openxmlformats.org/officeDocument/2006/relationships/image" Target="../media/image104.jpeg"/><Relationship Id="rId12" Type="http://schemas.openxmlformats.org/officeDocument/2006/relationships/hyperlink" Target="https://www.google.com/imgres?imgurl=https%3A%2F%2Flegacy.gl.ciw.edu%2Fsites%2Fwww.gl.ciw.edu%2Ffiles%2Fusers%2Fpwoodard%2Fmuramatsu.jpg&amp;imgrefurl=https%3A%2F%2Flegacy.gl.ciw.edu%2Fcontent%2F2011%2F9%2F12%2Ftakaki-muramatsu-joins-geophysical-laboratory-postdoctoral-associate&amp;docid=1XV2emt8z0kGOM&amp;tbnid=5099fiK1Sp3zGM%3A&amp;vet=10ahUKEwi-7M-w4PPhAhUCJt8KHXOGAJkQMwhAKAAwAA..i&amp;w=219&amp;h=240&amp;bih=646&amp;biw=1333&amp;q=Takaki%20muramatsu&amp;ved=0ahUKEwi-7M-w4PPhAhUCJt8KHXOGAJkQMwhAKAAwAA&amp;iact=mrc&amp;uact=8" TargetMode="External"/><Relationship Id="rId17" Type="http://schemas.openxmlformats.org/officeDocument/2006/relationships/hyperlink" Target="https://www.google.com/imgres?imgurl=https%3A%2F%2Fi1.rgstatic.net%2Fii%2Fprofile.image%2F273717032910861-1442270634995_Q512%2FChangyong_Park.jpg&amp;imgrefurl=https%3A%2F%2Fwww.researchgate.net%2Fprofile%2FChangyong_Park&amp;docid=39AXiIzFhSrAtM&amp;tbnid=wic4mDWoCErGXM%3A&amp;vet=10ahUKEwiB3NeGvY7iAhWLVt8KHUrnBdQQMwg8KAIwAg..i&amp;w=512&amp;h=512&amp;bih=655&amp;biw=1366&amp;q=changyong%20park&amp;ved=0ahUKEwiB3NeGvY7iAhWLVt8KHUrnBdQQMwg8KAIwAg&amp;iact=mrc&amp;uact=8" TargetMode="External"/><Relationship Id="rId2" Type="http://schemas.openxmlformats.org/officeDocument/2006/relationships/image" Target="../media/image101.jpeg"/><Relationship Id="rId16" Type="http://schemas.openxmlformats.org/officeDocument/2006/relationships/image" Target="../media/image110.jpg"/><Relationship Id="rId1" Type="http://schemas.openxmlformats.org/officeDocument/2006/relationships/slideLayout" Target="../slideLayouts/slideLayout2.xml"/><Relationship Id="rId6" Type="http://schemas.openxmlformats.org/officeDocument/2006/relationships/hyperlink" Target="https://www.google.com/imgres?imgurl=https%3A%2F%2Flegacy.gl.ciw.edu%2Fsites%2Fwww.gl.ciw.edu%2Ffiles%2Fusers%2Fmscholtes%2Fhliuthumb.jpg&amp;imgrefurl=https%3A%2F%2Flegacy.gl.ciw.edu%2Fcontent%2F2015%2F6%2F4%2Fwelcome-postdoctoral-associate-hanyu-liu&amp;docid=8ha29T5coN_bYM&amp;tbnid=oWuOxEU2eR8ShM%3A&amp;vet=10ahUKEwi2o8yM3_PhAhUEUt8KHaBIBFMQMwg9KAAwAA..i&amp;w=534&amp;h=534&amp;itg=1&amp;bih=646&amp;biw=1333&amp;q=Hanyu%20Liu%20geophysical%20lab&amp;ved=0ahUKEwi2o8yM3_PhAhUEUt8KHaBIBFMQMwg9KAAwAA&amp;iact=mrc&amp;uact=8" TargetMode="External"/><Relationship Id="rId11" Type="http://schemas.openxmlformats.org/officeDocument/2006/relationships/image" Target="../media/image106.jpeg"/><Relationship Id="rId5" Type="http://schemas.openxmlformats.org/officeDocument/2006/relationships/image" Target="../media/image103.jpeg"/><Relationship Id="rId15" Type="http://schemas.openxmlformats.org/officeDocument/2006/relationships/image" Target="../media/image109.png"/><Relationship Id="rId10" Type="http://schemas.openxmlformats.org/officeDocument/2006/relationships/hyperlink" Target="https://www.google.com/imgres?imgurl=https%3A%2F%2Fgl.carnegiescience.edu%2Fsites%2Fdefault%2Ffiles%2Ffield%2Fimage%2FSLC_7669.jpg&amp;imgrefurl=https%3A%2F%2Fgl.carnegiescience.edu%2Fnews%2Fahart-receives-berman-award&amp;docid=zVB_rj58GOCVYM&amp;tbnid=PaTeNOKJPH08ZM%3A&amp;vet=10ahUKEwijmfqg4PPhAhUPd98KHeK-De0QMwhCKAIwAg..i&amp;w=3600&amp;h=2384&amp;bih=646&amp;biw=1333&amp;q=Muhtar%20Ahart&amp;ved=0ahUKEwijmfqg4PPhAhUPd98KHeK-De0QMwhCKAIwAg&amp;iact=mrc&amp;uact=8" TargetMode="External"/><Relationship Id="rId19" Type="http://schemas.openxmlformats.org/officeDocument/2006/relationships/image" Target="../media/image112.jpg"/><Relationship Id="rId4" Type="http://schemas.openxmlformats.org/officeDocument/2006/relationships/hyperlink" Target="https://www.google.com/imgres?imgurl=https%3A%2F%2Flegacy.gl.ciw.edu%2Fsites%2Fwww.gl.ciw.edu%2Ffiles%2Fusers%2Fmscholtes%2Famishrathumb.png&amp;imgrefurl=https%3A%2F%2Flegacy.gl.ciw.edu%2Fcontent%2F2016%2F2%2F4%2Fajay-mishra-joins-postdoctoral-associate&amp;docid=es4Q2PBkoYs6-M&amp;tbnid=sQZcnbmDzRmYAM%3A&amp;vet=10ahUKEwiq6ob23vPhAhVSMt8KHR5BCYEQMwhAKAAwAA..i&amp;w=418&amp;h=418&amp;itg=1&amp;bih=646&amp;biw=1333&amp;q=Ajay%20Mishra%20geophysical%20lab&amp;ved=0ahUKEwiq6ob23vPhAhVSMt8KHR5BCYEQMwhAKAAwAA&amp;iact=mrc&amp;uact=8" TargetMode="External"/><Relationship Id="rId9" Type="http://schemas.openxmlformats.org/officeDocument/2006/relationships/image" Target="../media/image105.jpeg"/><Relationship Id="rId1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google.com/imgres?imgurl=https%3A%2F%2Fefree.carnegiescience.edu%2Fsites%2Fefree.carnegiescience.edu%2Ffiles%2FEFree%2520II%2520banner%25204-15-16.jpg&amp;imgrefurl=https%3A%2F%2Fefree.carnegiescience.edu%2F&amp;docid=DfdrdaunSlSGcM&amp;tbnid=WRWZ68UVMzs30M%3A&amp;vet=10ahUKEwiEgser4_PhAhUGT98KHVI0BCkQMwg_KAEwAQ..i&amp;w=1026&amp;h=150&amp;bih=646&amp;biw=1333&amp;q=Efree&amp;ved=0ahUKEwiEgser4_PhAhUGT98KHVI0BCkQMwg_KAEwAQ&amp;iact=mrc&amp;uact=8" TargetMode="Externa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g"/><Relationship Id="rId4" Type="http://schemas.openxmlformats.org/officeDocument/2006/relationships/image" Target="../media/image114.jpg"/></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8" name="Rectangle 12">
            <a:extLst>
              <a:ext uri="{FF2B5EF4-FFF2-40B4-BE49-F238E27FC236}">
                <a16:creationId xmlns:a16="http://schemas.microsoft.com/office/drawing/2014/main" id="{DF0ADB4E-94F7-4499-A048-25702426F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06A0A-72AB-4772-8687-33D8679B1888}"/>
              </a:ext>
            </a:extLst>
          </p:cNvPr>
          <p:cNvSpPr>
            <a:spLocks noGrp="1"/>
          </p:cNvSpPr>
          <p:nvPr>
            <p:ph type="title"/>
          </p:nvPr>
        </p:nvSpPr>
        <p:spPr>
          <a:xfrm>
            <a:off x="0" y="4480559"/>
            <a:ext cx="6163492" cy="2034057"/>
          </a:xfrm>
        </p:spPr>
        <p:txBody>
          <a:bodyPr vert="horz" lIns="91440" tIns="45720" rIns="91440" bIns="45720" rtlCol="0" anchor="ctr">
            <a:noAutofit/>
          </a:bodyPr>
          <a:lstStyle/>
          <a:p>
            <a:pPr algn="r"/>
            <a:r>
              <a:rPr lang="en-US" sz="4000" dirty="0"/>
              <a:t>Road to Room-Temperature Superconductivity: </a:t>
            </a:r>
            <a:r>
              <a:rPr lang="en-US" sz="4000" dirty="0" err="1"/>
              <a:t>Superhydrides</a:t>
            </a:r>
            <a:r>
              <a:rPr lang="en-US" sz="4000" dirty="0"/>
              <a:t> under Pressure.</a:t>
            </a:r>
            <a:endParaRPr lang="en-US" sz="4000" spc="200" dirty="0"/>
          </a:p>
        </p:txBody>
      </p:sp>
      <p:sp>
        <p:nvSpPr>
          <p:cNvPr id="10" name="Rectangle 14">
            <a:extLst>
              <a:ext uri="{FF2B5EF4-FFF2-40B4-BE49-F238E27FC236}">
                <a16:creationId xmlns:a16="http://schemas.microsoft.com/office/drawing/2014/main" id="{6AD96B72-46E2-410D-AD3A-DA76EE628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2336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6">
            <a:extLst>
              <a:ext uri="{FF2B5EF4-FFF2-40B4-BE49-F238E27FC236}">
                <a16:creationId xmlns:a16="http://schemas.microsoft.com/office/drawing/2014/main" id="{218498B7-553E-4F59-A6D1-B7F56A185C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040388"/>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3E00F812-68A4-4C84-B9FC-247491529553}"/>
              </a:ext>
            </a:extLst>
          </p:cNvPr>
          <p:cNvSpPr>
            <a:spLocks noGrp="1"/>
          </p:cNvSpPr>
          <p:nvPr>
            <p:ph type="dt" sz="half" idx="10"/>
          </p:nvPr>
        </p:nvSpPr>
        <p:spPr/>
        <p:txBody>
          <a:bodyPr/>
          <a:lstStyle/>
          <a:p>
            <a:r>
              <a:rPr lang="en-US"/>
              <a:t>8/22/2019</a:t>
            </a:r>
            <a:endParaRPr lang="en-US" dirty="0"/>
          </a:p>
        </p:txBody>
      </p:sp>
      <p:sp>
        <p:nvSpPr>
          <p:cNvPr id="7" name="Footer Placeholder 6">
            <a:extLst>
              <a:ext uri="{FF2B5EF4-FFF2-40B4-BE49-F238E27FC236}">
                <a16:creationId xmlns:a16="http://schemas.microsoft.com/office/drawing/2014/main" id="{26FD1EDA-A6E5-4E98-ACC6-23BD4E45E5B9}"/>
              </a:ext>
            </a:extLst>
          </p:cNvPr>
          <p:cNvSpPr>
            <a:spLocks noGrp="1"/>
          </p:cNvSpPr>
          <p:nvPr>
            <p:ph type="ftr" sz="quarter" idx="11"/>
          </p:nvPr>
        </p:nvSpPr>
        <p:spPr/>
        <p:txBody>
          <a:bodyPr/>
          <a:lstStyle/>
          <a:p>
            <a:r>
              <a:rPr lang="en-US" b="1" dirty="0"/>
              <a:t>Accelerator Physics and Technology Seminar</a:t>
            </a:r>
            <a:endParaRPr lang="en-US" dirty="0"/>
          </a:p>
          <a:p>
            <a:endParaRPr lang="en-US" dirty="0"/>
          </a:p>
        </p:txBody>
      </p:sp>
      <p:sp>
        <p:nvSpPr>
          <p:cNvPr id="9" name="Slide Number Placeholder 8">
            <a:extLst>
              <a:ext uri="{FF2B5EF4-FFF2-40B4-BE49-F238E27FC236}">
                <a16:creationId xmlns:a16="http://schemas.microsoft.com/office/drawing/2014/main" id="{D13B68A7-F9AB-47BC-9197-CEA0C5345B7D}"/>
              </a:ext>
            </a:extLst>
          </p:cNvPr>
          <p:cNvSpPr>
            <a:spLocks noGrp="1"/>
          </p:cNvSpPr>
          <p:nvPr>
            <p:ph type="sldNum" sz="quarter" idx="12"/>
          </p:nvPr>
        </p:nvSpPr>
        <p:spPr/>
        <p:txBody>
          <a:bodyPr/>
          <a:lstStyle/>
          <a:p>
            <a:fld id="{2883F3C9-2EB4-41CD-9EE9-5A17A4797CC6}" type="slidenum">
              <a:rPr lang="en-US" smtClean="0"/>
              <a:t>1</a:t>
            </a:fld>
            <a:endParaRPr lang="en-US" dirty="0"/>
          </a:p>
        </p:txBody>
      </p:sp>
      <p:sp>
        <p:nvSpPr>
          <p:cNvPr id="11" name="TextBox 10">
            <a:extLst>
              <a:ext uri="{FF2B5EF4-FFF2-40B4-BE49-F238E27FC236}">
                <a16:creationId xmlns:a16="http://schemas.microsoft.com/office/drawing/2014/main" id="{1C8BA377-5F0D-4ADD-8E82-AB3EAE75ADA9}"/>
              </a:ext>
            </a:extLst>
          </p:cNvPr>
          <p:cNvSpPr txBox="1"/>
          <p:nvPr/>
        </p:nvSpPr>
        <p:spPr>
          <a:xfrm>
            <a:off x="6416773" y="4989755"/>
            <a:ext cx="1181734" cy="1015663"/>
          </a:xfrm>
          <a:prstGeom prst="rect">
            <a:avLst/>
          </a:prstGeom>
          <a:noFill/>
        </p:spPr>
        <p:txBody>
          <a:bodyPr wrap="none" rtlCol="0">
            <a:spAutoFit/>
          </a:bodyPr>
          <a:lstStyle/>
          <a:p>
            <a:pPr algn="ctr"/>
            <a:r>
              <a:rPr lang="en-US" sz="2000" dirty="0">
                <a:latin typeface="+mj-lt"/>
              </a:rPr>
              <a:t>Maria Baldini</a:t>
            </a:r>
          </a:p>
          <a:p>
            <a:pPr algn="ctr"/>
            <a:r>
              <a:rPr lang="en-US" sz="2000" dirty="0">
                <a:latin typeface="+mj-lt"/>
              </a:rPr>
              <a:t>APS-TD</a:t>
            </a:r>
          </a:p>
          <a:p>
            <a:pPr algn="ctr"/>
            <a:r>
              <a:rPr lang="en-US" sz="2000" dirty="0">
                <a:latin typeface="+mj-lt"/>
              </a:rPr>
              <a:t>FNAL</a:t>
            </a:r>
          </a:p>
        </p:txBody>
      </p:sp>
    </p:spTree>
    <p:extLst>
      <p:ext uri="{BB962C8B-B14F-4D97-AF65-F5344CB8AC3E}">
        <p14:creationId xmlns:p14="http://schemas.microsoft.com/office/powerpoint/2010/main" val="71595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D1C3-7DB2-4A6A-9D64-EC0BD4FA01C8}"/>
              </a:ext>
            </a:extLst>
          </p:cNvPr>
          <p:cNvSpPr>
            <a:spLocks noGrp="1"/>
          </p:cNvSpPr>
          <p:nvPr>
            <p:ph type="title"/>
          </p:nvPr>
        </p:nvSpPr>
        <p:spPr>
          <a:xfrm>
            <a:off x="637468" y="114953"/>
            <a:ext cx="7290054" cy="1499616"/>
          </a:xfrm>
        </p:spPr>
        <p:txBody>
          <a:bodyPr/>
          <a:lstStyle/>
          <a:p>
            <a:r>
              <a:rPr lang="en-US" dirty="0"/>
              <a:t>High pressure technology: Myriad of new tools</a:t>
            </a:r>
          </a:p>
        </p:txBody>
      </p:sp>
      <p:pic>
        <p:nvPicPr>
          <p:cNvPr id="4" name="Picture 68">
            <a:extLst>
              <a:ext uri="{FF2B5EF4-FFF2-40B4-BE49-F238E27FC236}">
                <a16:creationId xmlns:a16="http://schemas.microsoft.com/office/drawing/2014/main" id="{46C0EF8A-0F0A-465A-B839-3B42C0F74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016" y="4757969"/>
            <a:ext cx="1661627" cy="16098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B99B4AF-50A0-4AEE-A801-2CC152522B76}"/>
              </a:ext>
            </a:extLst>
          </p:cNvPr>
          <p:cNvSpPr/>
          <p:nvPr/>
        </p:nvSpPr>
        <p:spPr>
          <a:xfrm>
            <a:off x="5475565" y="1579879"/>
            <a:ext cx="1991936" cy="615553"/>
          </a:xfrm>
          <a:prstGeom prst="rect">
            <a:avLst/>
          </a:prstGeom>
        </p:spPr>
        <p:txBody>
          <a:bodyPr wrap="square">
            <a:spAutoFit/>
          </a:bodyPr>
          <a:lstStyle/>
          <a:p>
            <a:pPr algn="ctr"/>
            <a:r>
              <a:rPr lang="en-US" sz="1600" dirty="0">
                <a:solidFill>
                  <a:srgbClr val="FFFFFF"/>
                </a:solidFill>
                <a:latin typeface="Tahoma" charset="0"/>
                <a:ea typeface="ＭＳ Ｐゴシック"/>
                <a:cs typeface="Arial" charset="0"/>
              </a:rPr>
              <a:t>CVD</a:t>
            </a:r>
          </a:p>
          <a:p>
            <a:pPr algn="ctr"/>
            <a:endParaRPr lang="en-US" dirty="0">
              <a:solidFill>
                <a:srgbClr val="FF0000"/>
              </a:solidFill>
              <a:latin typeface="Calibri" charset="0"/>
              <a:ea typeface="ＭＳ Ｐゴシック"/>
              <a:cs typeface="Arial" charset="0"/>
            </a:endParaRPr>
          </a:p>
        </p:txBody>
      </p:sp>
      <p:pic>
        <p:nvPicPr>
          <p:cNvPr id="7" name="Picture 69" descr="3novaerl">
            <a:extLst>
              <a:ext uri="{FF2B5EF4-FFF2-40B4-BE49-F238E27FC236}">
                <a16:creationId xmlns:a16="http://schemas.microsoft.com/office/drawing/2014/main" id="{B6E569E0-C0C9-495A-96C9-B1F1EDE27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79"/>
          <a:stretch>
            <a:fillRect/>
          </a:stretch>
        </p:blipFill>
        <p:spPr bwMode="auto">
          <a:xfrm>
            <a:off x="4616558" y="1433357"/>
            <a:ext cx="2909777" cy="1628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descr="SNS3.jpg">
            <a:extLst>
              <a:ext uri="{FF2B5EF4-FFF2-40B4-BE49-F238E27FC236}">
                <a16:creationId xmlns:a16="http://schemas.microsoft.com/office/drawing/2014/main" id="{78A76579-966F-4CD9-BBFD-1DB028BA2995}"/>
              </a:ext>
            </a:extLst>
          </p:cNvPr>
          <p:cNvPicPr>
            <a:picLocks noChangeAspect="1"/>
          </p:cNvPicPr>
          <p:nvPr/>
        </p:nvPicPr>
        <p:blipFill rotWithShape="1">
          <a:blip r:embed="rId4">
            <a:extLst>
              <a:ext uri="{28A0092B-C50C-407E-A947-70E740481C1C}">
                <a14:useLocalDpi xmlns:a14="http://schemas.microsoft.com/office/drawing/2010/main" val="0"/>
              </a:ext>
            </a:extLst>
          </a:blip>
          <a:srcRect l="4423" t="12158" r="17103" b="15263"/>
          <a:stretch/>
        </p:blipFill>
        <p:spPr bwMode="auto">
          <a:xfrm>
            <a:off x="5656291" y="4845054"/>
            <a:ext cx="2952763"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A718179-7ABF-4246-BB98-9C4605FF5366}"/>
              </a:ext>
            </a:extLst>
          </p:cNvPr>
          <p:cNvPicPr>
            <a:picLocks noChangeAspect="1"/>
          </p:cNvPicPr>
          <p:nvPr/>
        </p:nvPicPr>
        <p:blipFill rotWithShape="1">
          <a:blip r:embed="rId5"/>
          <a:srcRect l="11807" t="4717" r="10693" b="-4488"/>
          <a:stretch/>
        </p:blipFill>
        <p:spPr>
          <a:xfrm>
            <a:off x="5950054" y="2936729"/>
            <a:ext cx="3101348" cy="1822450"/>
          </a:xfrm>
          <a:prstGeom prst="rect">
            <a:avLst/>
          </a:prstGeom>
        </p:spPr>
      </p:pic>
      <p:pic>
        <p:nvPicPr>
          <p:cNvPr id="10" name="Picture 17" descr="NIFbldg">
            <a:extLst>
              <a:ext uri="{FF2B5EF4-FFF2-40B4-BE49-F238E27FC236}">
                <a16:creationId xmlns:a16="http://schemas.microsoft.com/office/drawing/2014/main" id="{672752AE-7BD1-43F4-9898-AF268F89C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699" y="3759255"/>
            <a:ext cx="2634543" cy="174122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67" descr="press">
            <a:extLst>
              <a:ext uri="{FF2B5EF4-FFF2-40B4-BE49-F238E27FC236}">
                <a16:creationId xmlns:a16="http://schemas.microsoft.com/office/drawing/2014/main" id="{AC6F7466-9BFF-4C7D-A50B-8825351CE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542" y="4245844"/>
            <a:ext cx="1661626" cy="2391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68">
            <a:extLst>
              <a:ext uri="{FF2B5EF4-FFF2-40B4-BE49-F238E27FC236}">
                <a16:creationId xmlns:a16="http://schemas.microsoft.com/office/drawing/2014/main" id="{E15AF628-E905-4A7E-99EF-C0E3F6608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848" y="4845054"/>
            <a:ext cx="1661627" cy="16098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meng_diamond1_0">
            <a:extLst>
              <a:ext uri="{FF2B5EF4-FFF2-40B4-BE49-F238E27FC236}">
                <a16:creationId xmlns:a16="http://schemas.microsoft.com/office/drawing/2014/main" id="{BD08DE72-0E8D-498B-9D11-080C40ADA0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49" t="-5294" r="32227" b="14573"/>
          <a:stretch/>
        </p:blipFill>
        <p:spPr bwMode="auto">
          <a:xfrm>
            <a:off x="7604111" y="739369"/>
            <a:ext cx="1440407" cy="1599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8704F4B-5A4A-4CEC-B5C3-6C40E124C310}"/>
              </a:ext>
            </a:extLst>
          </p:cNvPr>
          <p:cNvSpPr/>
          <p:nvPr/>
        </p:nvSpPr>
        <p:spPr>
          <a:xfrm>
            <a:off x="6931554" y="891065"/>
            <a:ext cx="1991936" cy="615553"/>
          </a:xfrm>
          <a:prstGeom prst="rect">
            <a:avLst/>
          </a:prstGeom>
        </p:spPr>
        <p:txBody>
          <a:bodyPr wrap="square">
            <a:spAutoFit/>
          </a:bodyPr>
          <a:lstStyle/>
          <a:p>
            <a:pPr algn="ctr"/>
            <a:r>
              <a:rPr lang="en-US" sz="1600" dirty="0">
                <a:solidFill>
                  <a:schemeClr val="bg1"/>
                </a:solidFill>
                <a:latin typeface="Tahoma" charset="0"/>
                <a:ea typeface="ＭＳ Ｐゴシック"/>
                <a:cs typeface="Arial" charset="0"/>
              </a:rPr>
              <a:t>CVD</a:t>
            </a:r>
          </a:p>
          <a:p>
            <a:pPr algn="ctr"/>
            <a:endParaRPr lang="en-US" dirty="0">
              <a:solidFill>
                <a:srgbClr val="FF0000"/>
              </a:solidFill>
              <a:latin typeface="Calibri" charset="0"/>
              <a:ea typeface="ＭＳ Ｐゴシック"/>
              <a:cs typeface="Arial" charset="0"/>
            </a:endParaRPr>
          </a:p>
        </p:txBody>
      </p:sp>
      <p:pic>
        <p:nvPicPr>
          <p:cNvPr id="16" name="Picture 3" descr="Diamond Anvil Cell.jpg">
            <a:extLst>
              <a:ext uri="{FF2B5EF4-FFF2-40B4-BE49-F238E27FC236}">
                <a16:creationId xmlns:a16="http://schemas.microsoft.com/office/drawing/2014/main" id="{C79A4DFF-9B9F-4D85-AC7B-E5493D59A24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9041" y="1887655"/>
            <a:ext cx="1640621"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A3600AC-471A-4FCA-89EF-6264F859DB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068" y="2147025"/>
            <a:ext cx="1851135" cy="1359888"/>
          </a:xfrm>
          <a:prstGeom prst="rect">
            <a:avLst/>
          </a:prstGeom>
        </p:spPr>
      </p:pic>
      <p:cxnSp>
        <p:nvCxnSpPr>
          <p:cNvPr id="18" name="Straight Connector 17">
            <a:extLst>
              <a:ext uri="{FF2B5EF4-FFF2-40B4-BE49-F238E27FC236}">
                <a16:creationId xmlns:a16="http://schemas.microsoft.com/office/drawing/2014/main" id="{E111843C-BB7A-4A69-9351-88F18FE97C08}"/>
              </a:ext>
            </a:extLst>
          </p:cNvPr>
          <p:cNvCxnSpPr>
            <a:cxnSpLocks/>
          </p:cNvCxnSpPr>
          <p:nvPr/>
        </p:nvCxnSpPr>
        <p:spPr>
          <a:xfrm flipV="1">
            <a:off x="1383974" y="2420617"/>
            <a:ext cx="2182336" cy="3288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EED868-1CB9-4E0E-8FDF-8ECF4C4AF7B7}"/>
              </a:ext>
            </a:extLst>
          </p:cNvPr>
          <p:cNvCxnSpPr>
            <a:cxnSpLocks/>
          </p:cNvCxnSpPr>
          <p:nvPr/>
        </p:nvCxnSpPr>
        <p:spPr>
          <a:xfrm>
            <a:off x="1386357" y="2905676"/>
            <a:ext cx="2142997" cy="5722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BBC642C-BA6D-457E-B233-E71184BB59E7}"/>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BC2D7060-9C15-4799-B783-DFCF9731E6D1}"/>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1" name="Slide Number Placeholder 10">
            <a:extLst>
              <a:ext uri="{FF2B5EF4-FFF2-40B4-BE49-F238E27FC236}">
                <a16:creationId xmlns:a16="http://schemas.microsoft.com/office/drawing/2014/main" id="{38BD464F-44F3-40DC-85F3-984218B0D4D6}"/>
              </a:ext>
            </a:extLst>
          </p:cNvPr>
          <p:cNvSpPr>
            <a:spLocks noGrp="1"/>
          </p:cNvSpPr>
          <p:nvPr>
            <p:ph type="sldNum" sz="quarter" idx="12"/>
          </p:nvPr>
        </p:nvSpPr>
        <p:spPr/>
        <p:txBody>
          <a:bodyPr/>
          <a:lstStyle/>
          <a:p>
            <a:fld id="{2883F3C9-2EB4-41CD-9EE9-5A17A4797CC6}" type="slidenum">
              <a:rPr lang="en-US" smtClean="0"/>
              <a:t>10</a:t>
            </a:fld>
            <a:endParaRPr lang="en-US" dirty="0"/>
          </a:p>
        </p:txBody>
      </p:sp>
    </p:spTree>
    <p:extLst>
      <p:ext uri="{BB962C8B-B14F-4D97-AF65-F5344CB8AC3E}">
        <p14:creationId xmlns:p14="http://schemas.microsoft.com/office/powerpoint/2010/main" val="977802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9A7-EC21-45AF-AFC8-B5FE39C2D266}"/>
              </a:ext>
            </a:extLst>
          </p:cNvPr>
          <p:cNvSpPr>
            <a:spLocks noGrp="1"/>
          </p:cNvSpPr>
          <p:nvPr>
            <p:ph type="title"/>
          </p:nvPr>
        </p:nvSpPr>
        <p:spPr>
          <a:xfrm>
            <a:off x="567799" y="0"/>
            <a:ext cx="7290054" cy="1499616"/>
          </a:xfrm>
        </p:spPr>
        <p:txBody>
          <a:bodyPr/>
          <a:lstStyle/>
          <a:p>
            <a:r>
              <a:rPr lang="en-US" dirty="0"/>
              <a:t>outline</a:t>
            </a:r>
          </a:p>
        </p:txBody>
      </p:sp>
      <p:sp>
        <p:nvSpPr>
          <p:cNvPr id="3" name="Rectangle 2">
            <a:extLst>
              <a:ext uri="{FF2B5EF4-FFF2-40B4-BE49-F238E27FC236}">
                <a16:creationId xmlns:a16="http://schemas.microsoft.com/office/drawing/2014/main" id="{3A2B5A68-5B81-4CC4-A213-77CB2BA898E4}"/>
              </a:ext>
            </a:extLst>
          </p:cNvPr>
          <p:cNvSpPr/>
          <p:nvPr/>
        </p:nvSpPr>
        <p:spPr>
          <a:xfrm>
            <a:off x="567799" y="1305342"/>
            <a:ext cx="6904155" cy="3416320"/>
          </a:xfrm>
          <a:prstGeom prst="rect">
            <a:avLst/>
          </a:prstGeom>
        </p:spPr>
        <p:txBody>
          <a:bodyPr wrap="square">
            <a:spAutoFit/>
          </a:bodyPr>
          <a:lstStyle/>
          <a:p>
            <a:pPr marL="342900" indent="-342900">
              <a:buFont typeface="Wingdings" panose="05000000000000000000" pitchFamily="2" charset="2"/>
              <a:buChar char="§"/>
            </a:pPr>
            <a:r>
              <a:rPr lang="en-US" sz="2400" dirty="0">
                <a:solidFill>
                  <a:schemeClr val="bg1">
                    <a:lumMod val="85000"/>
                  </a:schemeClr>
                </a:solidFill>
              </a:rPr>
              <a:t>Introduction I – Pressure as a unique variable </a:t>
            </a:r>
          </a:p>
          <a:p>
            <a:pPr marL="342900" indent="-342900">
              <a:buFont typeface="Wingdings" panose="05000000000000000000" pitchFamily="2" charset="2"/>
              <a:buChar char="§"/>
            </a:pPr>
            <a:r>
              <a:rPr lang="en-US" sz="2400" dirty="0"/>
              <a:t>Introduction II – Hydrogen metallization and Neil </a:t>
            </a:r>
            <a:r>
              <a:rPr lang="en-US" sz="2400" dirty="0" err="1"/>
              <a:t>Aschroft’s</a:t>
            </a:r>
            <a:r>
              <a:rPr lang="en-US" sz="2400" dirty="0"/>
              <a:t> predictions</a:t>
            </a:r>
          </a:p>
          <a:p>
            <a:pPr marL="342900" indent="-342900">
              <a:buFont typeface="Wingdings" panose="05000000000000000000" pitchFamily="2" charset="2"/>
              <a:buChar char="§"/>
            </a:pPr>
            <a:r>
              <a:rPr lang="en-US" sz="2400" dirty="0"/>
              <a:t>Doped hydrogen – molecular compounds, hydrides and </a:t>
            </a:r>
            <a:r>
              <a:rPr lang="en-US" sz="2400" dirty="0" err="1"/>
              <a:t>superhydrides</a:t>
            </a:r>
            <a:endParaRPr lang="en-US" sz="2400" dirty="0"/>
          </a:p>
          <a:p>
            <a:pPr marL="342900" indent="-342900">
              <a:buFont typeface="Wingdings" panose="05000000000000000000" pitchFamily="2" charset="2"/>
              <a:buChar char="§"/>
            </a:pPr>
            <a:r>
              <a:rPr lang="en-US" sz="2400" dirty="0">
                <a:solidFill>
                  <a:schemeClr val="bg1">
                    <a:lumMod val="85000"/>
                  </a:schemeClr>
                </a:solidFill>
              </a:rPr>
              <a:t>H3S – Conventional superconductivity at 203 K</a:t>
            </a:r>
            <a:endParaRPr lang="en-US" sz="2400" baseline="-25000" dirty="0">
              <a:solidFill>
                <a:schemeClr val="bg1">
                  <a:lumMod val="85000"/>
                </a:schemeClr>
              </a:solidFill>
            </a:endParaRPr>
          </a:p>
          <a:p>
            <a:pPr marL="342900" indent="-342900">
              <a:buFont typeface="Wingdings" panose="05000000000000000000" pitchFamily="2" charset="2"/>
              <a:buChar char="§"/>
            </a:pPr>
            <a:r>
              <a:rPr lang="en-US" sz="2400" dirty="0" err="1">
                <a:solidFill>
                  <a:schemeClr val="bg1">
                    <a:lumMod val="85000"/>
                  </a:schemeClr>
                </a:solidFill>
              </a:rPr>
              <a:t>LaH</a:t>
            </a:r>
            <a:r>
              <a:rPr lang="en-US" sz="2400" baseline="-25000" dirty="0" err="1">
                <a:solidFill>
                  <a:schemeClr val="bg1">
                    <a:lumMod val="85000"/>
                  </a:schemeClr>
                </a:solidFill>
              </a:rPr>
              <a:t>x</a:t>
            </a:r>
            <a:r>
              <a:rPr lang="en-US" sz="2400" dirty="0">
                <a:solidFill>
                  <a:schemeClr val="bg1">
                    <a:lumMod val="85000"/>
                  </a:schemeClr>
                </a:solidFill>
              </a:rPr>
              <a:t> – where all things seem to come together</a:t>
            </a:r>
          </a:p>
          <a:p>
            <a:pPr marL="342900" indent="-342900">
              <a:buFont typeface="Wingdings" panose="05000000000000000000" pitchFamily="2" charset="2"/>
              <a:buChar char="§"/>
            </a:pPr>
            <a:r>
              <a:rPr lang="en-US" sz="2400" dirty="0">
                <a:solidFill>
                  <a:schemeClr val="bg1">
                    <a:lumMod val="85000"/>
                  </a:schemeClr>
                </a:solidFill>
              </a:rPr>
              <a:t>Ternary systems and quest for reducing pressures</a:t>
            </a:r>
          </a:p>
          <a:p>
            <a:pPr marL="342900" indent="-342900">
              <a:buFont typeface="Wingdings" panose="05000000000000000000" pitchFamily="2" charset="2"/>
              <a:buChar char="§"/>
            </a:pPr>
            <a:r>
              <a:rPr lang="en-US" sz="2400" dirty="0">
                <a:solidFill>
                  <a:schemeClr val="bg1">
                    <a:lumMod val="85000"/>
                  </a:schemeClr>
                </a:solidFill>
              </a:rPr>
              <a:t>Acknowledgements</a:t>
            </a:r>
          </a:p>
        </p:txBody>
      </p:sp>
      <p:sp>
        <p:nvSpPr>
          <p:cNvPr id="4" name="Date Placeholder 3">
            <a:extLst>
              <a:ext uri="{FF2B5EF4-FFF2-40B4-BE49-F238E27FC236}">
                <a16:creationId xmlns:a16="http://schemas.microsoft.com/office/drawing/2014/main" id="{8672D47C-D92C-477A-A335-AB536A1F1FEA}"/>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95E258FF-B110-4886-8C15-28F7C6F760F2}"/>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B50C609B-9ACD-4C38-98A3-1E5BF50FF2B5}"/>
              </a:ext>
            </a:extLst>
          </p:cNvPr>
          <p:cNvSpPr>
            <a:spLocks noGrp="1"/>
          </p:cNvSpPr>
          <p:nvPr>
            <p:ph type="sldNum" sz="quarter" idx="12"/>
          </p:nvPr>
        </p:nvSpPr>
        <p:spPr/>
        <p:txBody>
          <a:bodyPr/>
          <a:lstStyle/>
          <a:p>
            <a:fld id="{2883F3C9-2EB4-41CD-9EE9-5A17A4797CC6}" type="slidenum">
              <a:rPr lang="en-US" smtClean="0"/>
              <a:t>11</a:t>
            </a:fld>
            <a:endParaRPr lang="en-US" dirty="0"/>
          </a:p>
        </p:txBody>
      </p:sp>
    </p:spTree>
    <p:extLst>
      <p:ext uri="{BB962C8B-B14F-4D97-AF65-F5344CB8AC3E}">
        <p14:creationId xmlns:p14="http://schemas.microsoft.com/office/powerpoint/2010/main" val="223636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Wigner JCP 1935 top">
            <a:extLst>
              <a:ext uri="{FF2B5EF4-FFF2-40B4-BE49-F238E27FC236}">
                <a16:creationId xmlns:a16="http://schemas.microsoft.com/office/drawing/2014/main" id="{3B4553C7-9495-4577-8603-FD701C485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772"/>
          <a:stretch>
            <a:fillRect/>
          </a:stretch>
        </p:blipFill>
        <p:spPr bwMode="auto">
          <a:xfrm>
            <a:off x="198165" y="1341636"/>
            <a:ext cx="8747669" cy="1381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descr="Hemley_Fig_1_new">
            <a:extLst>
              <a:ext uri="{FF2B5EF4-FFF2-40B4-BE49-F238E27FC236}">
                <a16:creationId xmlns:a16="http://schemas.microsoft.com/office/drawing/2014/main" id="{DAB168AD-3AE7-4CAB-AAB9-24E4D1496E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49" t="18251" r="8955" b="74248"/>
          <a:stretch/>
        </p:blipFill>
        <p:spPr bwMode="auto">
          <a:xfrm>
            <a:off x="4719957" y="3701202"/>
            <a:ext cx="2920182" cy="1210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Hemley_Fig_1_new">
            <a:extLst>
              <a:ext uri="{FF2B5EF4-FFF2-40B4-BE49-F238E27FC236}">
                <a16:creationId xmlns:a16="http://schemas.microsoft.com/office/drawing/2014/main" id="{39D82F82-134E-4EB3-801F-468F28DD4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7" r="58182" b="61957"/>
          <a:stretch/>
        </p:blipFill>
        <p:spPr bwMode="auto">
          <a:xfrm>
            <a:off x="602634" y="2841252"/>
            <a:ext cx="3748070" cy="3554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1">
            <a:extLst>
              <a:ext uri="{FF2B5EF4-FFF2-40B4-BE49-F238E27FC236}">
                <a16:creationId xmlns:a16="http://schemas.microsoft.com/office/drawing/2014/main" id="{0D1309C1-0C9D-43DB-A428-CCD448D2E21D}"/>
              </a:ext>
            </a:extLst>
          </p:cNvPr>
          <p:cNvSpPr>
            <a:spLocks noChangeArrowheads="1"/>
          </p:cNvSpPr>
          <p:nvPr/>
        </p:nvSpPr>
        <p:spPr bwMode="auto">
          <a:xfrm>
            <a:off x="4876711" y="3140299"/>
            <a:ext cx="3048000" cy="57740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lnSpc>
                <a:spcPct val="120000"/>
              </a:lnSpc>
              <a:spcBef>
                <a:spcPct val="0"/>
              </a:spcBef>
              <a:spcAft>
                <a:spcPct val="0"/>
              </a:spcAft>
            </a:pPr>
            <a:r>
              <a:rPr lang="en-US" sz="2800" b="1" dirty="0">
                <a:solidFill>
                  <a:schemeClr val="accent1">
                    <a:lumMod val="75000"/>
                  </a:schemeClr>
                </a:solidFill>
                <a:latin typeface="+mj-lt"/>
                <a:ea typeface="ＭＳ Ｐゴシック" charset="0"/>
                <a:cs typeface="Arial" charset="0"/>
                <a:sym typeface="Symbol" charset="0"/>
              </a:rPr>
              <a:t>Predicted at &gt; 25 GPa</a:t>
            </a:r>
            <a:endParaRPr lang="en-US" sz="2800" dirty="0">
              <a:solidFill>
                <a:schemeClr val="accent1">
                  <a:lumMod val="75000"/>
                </a:schemeClr>
              </a:solidFill>
              <a:latin typeface="+mj-lt"/>
              <a:ea typeface="ＭＳ Ｐゴシック" charset="0"/>
              <a:cs typeface="Arial" charset="0"/>
              <a:sym typeface="Symbol" charset="0"/>
            </a:endParaRPr>
          </a:p>
        </p:txBody>
      </p:sp>
      <p:sp>
        <p:nvSpPr>
          <p:cNvPr id="7" name="TextBox 6">
            <a:extLst>
              <a:ext uri="{FF2B5EF4-FFF2-40B4-BE49-F238E27FC236}">
                <a16:creationId xmlns:a16="http://schemas.microsoft.com/office/drawing/2014/main" id="{FA5DDA33-CB42-477A-A0A9-50C92E1007BE}"/>
              </a:ext>
            </a:extLst>
          </p:cNvPr>
          <p:cNvSpPr txBox="1"/>
          <p:nvPr/>
        </p:nvSpPr>
        <p:spPr>
          <a:xfrm>
            <a:off x="5037432" y="5513146"/>
            <a:ext cx="3503934" cy="830997"/>
          </a:xfrm>
          <a:prstGeom prst="rect">
            <a:avLst/>
          </a:prstGeom>
          <a:noFill/>
        </p:spPr>
        <p:txBody>
          <a:bodyPr wrap="square" rtlCol="0">
            <a:spAutoFit/>
          </a:bodyPr>
          <a:lstStyle/>
          <a:p>
            <a:r>
              <a:rPr lang="en-US" sz="2400" dirty="0"/>
              <a:t>solid lattice of protons with delocalized electrons</a:t>
            </a:r>
          </a:p>
        </p:txBody>
      </p:sp>
      <p:sp>
        <p:nvSpPr>
          <p:cNvPr id="2" name="Date Placeholder 1">
            <a:extLst>
              <a:ext uri="{FF2B5EF4-FFF2-40B4-BE49-F238E27FC236}">
                <a16:creationId xmlns:a16="http://schemas.microsoft.com/office/drawing/2014/main" id="{C505A1D8-0660-4247-9557-ED91C2565AFB}"/>
              </a:ext>
            </a:extLst>
          </p:cNvPr>
          <p:cNvSpPr>
            <a:spLocks noGrp="1"/>
          </p:cNvSpPr>
          <p:nvPr>
            <p:ph type="dt" sz="half" idx="10"/>
          </p:nvPr>
        </p:nvSpPr>
        <p:spPr/>
        <p:txBody>
          <a:bodyPr/>
          <a:lstStyle/>
          <a:p>
            <a:r>
              <a:rPr lang="en-US"/>
              <a:t>8/22/2019</a:t>
            </a:r>
            <a:endParaRPr lang="en-US" dirty="0"/>
          </a:p>
        </p:txBody>
      </p:sp>
      <p:sp>
        <p:nvSpPr>
          <p:cNvPr id="8" name="Footer Placeholder 7">
            <a:extLst>
              <a:ext uri="{FF2B5EF4-FFF2-40B4-BE49-F238E27FC236}">
                <a16:creationId xmlns:a16="http://schemas.microsoft.com/office/drawing/2014/main" id="{30A91AAB-AE6D-4814-9BD7-90E29AF00F3A}"/>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0" name="Slide Number Placeholder 9">
            <a:extLst>
              <a:ext uri="{FF2B5EF4-FFF2-40B4-BE49-F238E27FC236}">
                <a16:creationId xmlns:a16="http://schemas.microsoft.com/office/drawing/2014/main" id="{46E3E29B-E3D1-40BB-8D24-926A04CCEA4C}"/>
              </a:ext>
            </a:extLst>
          </p:cNvPr>
          <p:cNvSpPr>
            <a:spLocks noGrp="1"/>
          </p:cNvSpPr>
          <p:nvPr>
            <p:ph type="sldNum" sz="quarter" idx="12"/>
          </p:nvPr>
        </p:nvSpPr>
        <p:spPr/>
        <p:txBody>
          <a:bodyPr/>
          <a:lstStyle/>
          <a:p>
            <a:fld id="{2883F3C9-2EB4-41CD-9EE9-5A17A4797CC6}" type="slidenum">
              <a:rPr lang="en-US" smtClean="0"/>
              <a:t>12</a:t>
            </a:fld>
            <a:endParaRPr lang="en-US" dirty="0"/>
          </a:p>
        </p:txBody>
      </p:sp>
      <p:sp>
        <p:nvSpPr>
          <p:cNvPr id="11" name="Title 1">
            <a:extLst>
              <a:ext uri="{FF2B5EF4-FFF2-40B4-BE49-F238E27FC236}">
                <a16:creationId xmlns:a16="http://schemas.microsoft.com/office/drawing/2014/main" id="{09096DFC-9152-43BB-BC55-34CBA45EFC99}"/>
              </a:ext>
            </a:extLst>
          </p:cNvPr>
          <p:cNvSpPr txBox="1">
            <a:spLocks/>
          </p:cNvSpPr>
          <p:nvPr/>
        </p:nvSpPr>
        <p:spPr>
          <a:xfrm>
            <a:off x="926155" y="242166"/>
            <a:ext cx="7090108" cy="1040267"/>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Super Hydrides: Metallic Hydrogen</a:t>
            </a:r>
          </a:p>
        </p:txBody>
      </p:sp>
    </p:spTree>
    <p:extLst>
      <p:ext uri="{BB962C8B-B14F-4D97-AF65-F5344CB8AC3E}">
        <p14:creationId xmlns:p14="http://schemas.microsoft.com/office/powerpoint/2010/main" val="22098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E39F19-B6AD-47D6-80D2-948D8AF12ABF}"/>
              </a:ext>
            </a:extLst>
          </p:cNvPr>
          <p:cNvSpPr txBox="1">
            <a:spLocks/>
          </p:cNvSpPr>
          <p:nvPr/>
        </p:nvSpPr>
        <p:spPr>
          <a:xfrm>
            <a:off x="714454" y="29342"/>
            <a:ext cx="7290054" cy="1499616"/>
          </a:xfrm>
          <a:prstGeom prst="rect">
            <a:avLst/>
          </a:prstGeom>
        </p:spPr>
        <p:txBody>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Metallic hydrogen: A high temperature superconductor</a:t>
            </a:r>
          </a:p>
        </p:txBody>
      </p:sp>
      <p:sp>
        <p:nvSpPr>
          <p:cNvPr id="5" name="Date Placeholder 4">
            <a:extLst>
              <a:ext uri="{FF2B5EF4-FFF2-40B4-BE49-F238E27FC236}">
                <a16:creationId xmlns:a16="http://schemas.microsoft.com/office/drawing/2014/main" id="{8CB0EA69-E171-4864-91B6-2E458CDB517E}"/>
              </a:ext>
            </a:extLst>
          </p:cNvPr>
          <p:cNvSpPr>
            <a:spLocks noGrp="1"/>
          </p:cNvSpPr>
          <p:nvPr>
            <p:ph type="dt" sz="half" idx="10"/>
          </p:nvPr>
        </p:nvSpPr>
        <p:spPr/>
        <p:txBody>
          <a:bodyPr/>
          <a:lstStyle/>
          <a:p>
            <a:r>
              <a:rPr lang="en-US"/>
              <a:t>8/22/2019</a:t>
            </a:r>
          </a:p>
        </p:txBody>
      </p:sp>
      <p:sp>
        <p:nvSpPr>
          <p:cNvPr id="6" name="Footer Placeholder 5">
            <a:extLst>
              <a:ext uri="{FF2B5EF4-FFF2-40B4-BE49-F238E27FC236}">
                <a16:creationId xmlns:a16="http://schemas.microsoft.com/office/drawing/2014/main" id="{DCBEA657-CDA5-477C-88B3-1EC9E4CFC247}"/>
              </a:ext>
            </a:extLst>
          </p:cNvPr>
          <p:cNvSpPr>
            <a:spLocks noGrp="1"/>
          </p:cNvSpPr>
          <p:nvPr>
            <p:ph type="ftr" sz="quarter" idx="11"/>
          </p:nvPr>
        </p:nvSpPr>
        <p:spPr/>
        <p:txBody>
          <a:bodyPr/>
          <a:lstStyle/>
          <a:p>
            <a:r>
              <a:rPr lang="en-US"/>
              <a:t>Accelerator Physics and Technology Seminar </a:t>
            </a:r>
          </a:p>
        </p:txBody>
      </p:sp>
      <p:sp>
        <p:nvSpPr>
          <p:cNvPr id="7" name="Slide Number Placeholder 6">
            <a:extLst>
              <a:ext uri="{FF2B5EF4-FFF2-40B4-BE49-F238E27FC236}">
                <a16:creationId xmlns:a16="http://schemas.microsoft.com/office/drawing/2014/main" id="{B8873D85-D1F6-4B27-BF7A-EF3E3BC94F9F}"/>
              </a:ext>
            </a:extLst>
          </p:cNvPr>
          <p:cNvSpPr>
            <a:spLocks noGrp="1"/>
          </p:cNvSpPr>
          <p:nvPr>
            <p:ph type="sldNum" sz="quarter" idx="12"/>
          </p:nvPr>
        </p:nvSpPr>
        <p:spPr/>
        <p:txBody>
          <a:bodyPr/>
          <a:lstStyle/>
          <a:p>
            <a:fld id="{2883F3C9-2EB4-41CD-9EE9-5A17A4797CC6}" type="slidenum">
              <a:rPr lang="en-US" smtClean="0"/>
              <a:t>13</a:t>
            </a:fld>
            <a:endParaRPr lang="en-US"/>
          </a:p>
        </p:txBody>
      </p:sp>
      <p:pic>
        <p:nvPicPr>
          <p:cNvPr id="8" name="Picture 7">
            <a:extLst>
              <a:ext uri="{FF2B5EF4-FFF2-40B4-BE49-F238E27FC236}">
                <a16:creationId xmlns:a16="http://schemas.microsoft.com/office/drawing/2014/main" id="{521E2672-AED4-46B2-9B72-CA6C4FB658AC}"/>
              </a:ext>
            </a:extLst>
          </p:cNvPr>
          <p:cNvPicPr>
            <a:picLocks noChangeAspect="1"/>
          </p:cNvPicPr>
          <p:nvPr/>
        </p:nvPicPr>
        <p:blipFill>
          <a:blip r:embed="rId2"/>
          <a:stretch>
            <a:fillRect/>
          </a:stretch>
        </p:blipFill>
        <p:spPr>
          <a:xfrm>
            <a:off x="43405" y="1785290"/>
            <a:ext cx="9057190" cy="2917338"/>
          </a:xfrm>
          <a:prstGeom prst="rect">
            <a:avLst/>
          </a:prstGeom>
        </p:spPr>
      </p:pic>
      <p:sp>
        <p:nvSpPr>
          <p:cNvPr id="10" name="TextBox 9">
            <a:extLst>
              <a:ext uri="{FF2B5EF4-FFF2-40B4-BE49-F238E27FC236}">
                <a16:creationId xmlns:a16="http://schemas.microsoft.com/office/drawing/2014/main" id="{52FFA610-45DC-4DD8-835D-584C865B3EBC}"/>
              </a:ext>
            </a:extLst>
          </p:cNvPr>
          <p:cNvSpPr txBox="1"/>
          <p:nvPr/>
        </p:nvSpPr>
        <p:spPr>
          <a:xfrm>
            <a:off x="458701" y="5263500"/>
            <a:ext cx="7801559" cy="646331"/>
          </a:xfrm>
          <a:prstGeom prst="rect">
            <a:avLst/>
          </a:prstGeom>
          <a:solidFill>
            <a:schemeClr val="accent1">
              <a:lumMod val="20000"/>
              <a:lumOff val="80000"/>
            </a:schemeClr>
          </a:solidFill>
        </p:spPr>
        <p:txBody>
          <a:bodyPr wrap="none" rtlCol="0">
            <a:spAutoFit/>
          </a:bodyPr>
          <a:lstStyle/>
          <a:p>
            <a:r>
              <a:rPr lang="en-US" dirty="0"/>
              <a:t>high Debye temperature, large electron-phonon coupling, and large</a:t>
            </a:r>
          </a:p>
          <a:p>
            <a:r>
              <a:rPr lang="en-US" dirty="0"/>
              <a:t>density of states at the Fermi level expected for the atomic alkali-like metal system</a:t>
            </a:r>
          </a:p>
        </p:txBody>
      </p:sp>
    </p:spTree>
    <p:extLst>
      <p:ext uri="{BB962C8B-B14F-4D97-AF65-F5344CB8AC3E}">
        <p14:creationId xmlns:p14="http://schemas.microsoft.com/office/powerpoint/2010/main" val="716077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407D7C47-D261-4B31-91D2-910E21481142}"/>
              </a:ext>
            </a:extLst>
          </p:cNvPr>
          <p:cNvSpPr txBox="1">
            <a:spLocks noChangeArrowheads="1"/>
          </p:cNvSpPr>
          <p:nvPr/>
        </p:nvSpPr>
        <p:spPr bwMode="auto">
          <a:xfrm>
            <a:off x="294357" y="2795479"/>
            <a:ext cx="6356197" cy="3150863"/>
          </a:xfrm>
          <a:prstGeom prst="rect">
            <a:avLst/>
          </a:prstGeom>
          <a:noFill/>
          <a:ln>
            <a:noFill/>
          </a:ln>
        </p:spPr>
        <p:txBody>
          <a:bodyPr wrap="square">
            <a:spAutoFit/>
          </a:bodyPr>
          <a:lstStyle>
            <a:lvl1pPr>
              <a:defRPr sz="1600">
                <a:solidFill>
                  <a:schemeClr val="accent1"/>
                </a:solidFill>
                <a:latin typeface="Times New Roman" charset="0"/>
                <a:ea typeface="ＭＳ Ｐゴシック" charset="0"/>
                <a:cs typeface="ＭＳ Ｐゴシック" charset="0"/>
              </a:defRPr>
            </a:lvl1pPr>
            <a:lvl2pPr marL="742950" indent="-285750">
              <a:defRPr sz="1600">
                <a:solidFill>
                  <a:schemeClr val="accent1"/>
                </a:solidFill>
                <a:latin typeface="Times New Roman" charset="0"/>
                <a:ea typeface="ＭＳ Ｐゴシック" charset="0"/>
              </a:defRPr>
            </a:lvl2pPr>
            <a:lvl3pPr marL="1143000" indent="-228600">
              <a:defRPr sz="1600">
                <a:solidFill>
                  <a:schemeClr val="accent1"/>
                </a:solidFill>
                <a:latin typeface="Times New Roman" charset="0"/>
                <a:ea typeface="ＭＳ Ｐゴシック" charset="0"/>
              </a:defRPr>
            </a:lvl3pPr>
            <a:lvl4pPr marL="1600200" indent="-228600">
              <a:defRPr sz="1600">
                <a:solidFill>
                  <a:schemeClr val="accent1"/>
                </a:solidFill>
                <a:latin typeface="Times New Roman" charset="0"/>
                <a:ea typeface="ＭＳ Ｐゴシック" charset="0"/>
              </a:defRPr>
            </a:lvl4pPr>
            <a:lvl5pPr marL="2057400" indent="-228600">
              <a:defRPr sz="1600">
                <a:solidFill>
                  <a:schemeClr val="accent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accent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accent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accent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accent1"/>
                </a:solidFill>
                <a:latin typeface="Times New Roman" charset="0"/>
                <a:ea typeface="ＭＳ Ｐゴシック" charset="0"/>
              </a:defRPr>
            </a:lvl9pPr>
          </a:lstStyle>
          <a:p>
            <a:pPr marL="342900" indent="-342900">
              <a:buClr>
                <a:schemeClr val="tx1"/>
              </a:buClr>
              <a:buFont typeface="Arial" panose="020B0604020202020204" pitchFamily="34" charset="0"/>
              <a:buChar char="•"/>
            </a:pPr>
            <a:r>
              <a:rPr lang="en-US" sz="2400" dirty="0">
                <a:solidFill>
                  <a:srgbClr val="FF0000"/>
                </a:solidFill>
                <a:latin typeface="+mj-lt"/>
                <a:cs typeface="Arial" charset="0"/>
              </a:rPr>
              <a:t> </a:t>
            </a:r>
            <a:r>
              <a:rPr lang="en-US" sz="2400" dirty="0">
                <a:solidFill>
                  <a:schemeClr val="tx1"/>
                </a:solidFill>
                <a:latin typeface="+mj-lt"/>
                <a:cs typeface="Arial" charset="0"/>
              </a:rPr>
              <a:t>Most abundant element</a:t>
            </a:r>
            <a:endParaRPr lang="en-US" sz="2400" dirty="0">
              <a:solidFill>
                <a:srgbClr val="FF0000"/>
              </a:solidFill>
              <a:latin typeface="+mj-lt"/>
              <a:cs typeface="Arial" charset="0"/>
            </a:endParaRP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Chemical dichotomy</a:t>
            </a: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Tests of fundamental theory</a:t>
            </a: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   High-</a:t>
            </a:r>
            <a:r>
              <a:rPr lang="en-US" sz="2400" i="1" dirty="0">
                <a:solidFill>
                  <a:schemeClr val="tx1"/>
                </a:solidFill>
                <a:latin typeface="+mj-lt"/>
                <a:cs typeface="Arial" charset="0"/>
              </a:rPr>
              <a:t>T</a:t>
            </a:r>
            <a:r>
              <a:rPr lang="en-US" sz="2400" baseline="-25000" dirty="0">
                <a:solidFill>
                  <a:schemeClr val="tx1"/>
                </a:solidFill>
                <a:latin typeface="+mj-lt"/>
                <a:cs typeface="Arial" charset="0"/>
              </a:rPr>
              <a:t>c</a:t>
            </a:r>
            <a:r>
              <a:rPr lang="en-US" sz="2400" dirty="0">
                <a:solidFill>
                  <a:schemeClr val="tx1"/>
                </a:solidFill>
                <a:latin typeface="+mj-lt"/>
                <a:cs typeface="Arial" charset="0"/>
              </a:rPr>
              <a:t> superconductor?</a:t>
            </a: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   Fluid ground state?</a:t>
            </a: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   Superconducting/superfluid?</a:t>
            </a:r>
          </a:p>
          <a:p>
            <a:pPr marL="342900" indent="-342900">
              <a:buClr>
                <a:schemeClr val="tx1"/>
              </a:buClr>
              <a:buFont typeface="Arial" panose="020B0604020202020204" pitchFamily="34" charset="0"/>
              <a:buChar char="•"/>
            </a:pPr>
            <a:r>
              <a:rPr lang="en-US" sz="2400" dirty="0">
                <a:solidFill>
                  <a:schemeClr val="tx1"/>
                </a:solidFill>
                <a:latin typeface="+mj-lt"/>
                <a:cs typeface="Arial" charset="0"/>
              </a:rPr>
              <a:t>   Energetic material </a:t>
            </a:r>
          </a:p>
          <a:p>
            <a:pPr>
              <a:buClr>
                <a:schemeClr val="tx1"/>
              </a:buClr>
            </a:pPr>
            <a:r>
              <a:rPr lang="en-US" sz="2400" dirty="0">
                <a:solidFill>
                  <a:schemeClr val="tx1"/>
                </a:solidFill>
                <a:latin typeface="+mj-lt"/>
                <a:cs typeface="Arial" charset="0"/>
              </a:rPr>
              <a:t>(400 kJ/mole: 35 x TNT)</a:t>
            </a:r>
          </a:p>
          <a:p>
            <a:pPr>
              <a:buFontTx/>
              <a:buChar char="•"/>
            </a:pPr>
            <a:endParaRPr lang="en-US" sz="675" dirty="0">
              <a:solidFill>
                <a:srgbClr val="4F81BD"/>
              </a:solidFill>
              <a:latin typeface="+mn-lt"/>
              <a:cs typeface="Arial" charset="0"/>
            </a:endParaRPr>
          </a:p>
        </p:txBody>
      </p:sp>
      <p:pic>
        <p:nvPicPr>
          <p:cNvPr id="7" name="Picture 14" descr="Hemley - ICORS - Hydrogen">
            <a:extLst>
              <a:ext uri="{FF2B5EF4-FFF2-40B4-BE49-F238E27FC236}">
                <a16:creationId xmlns:a16="http://schemas.microsoft.com/office/drawing/2014/main" id="{D63A9674-A7A3-4EEB-817B-C81772093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 t="14444" r="36667" b="40001"/>
          <a:stretch>
            <a:fillRect/>
          </a:stretch>
        </p:blipFill>
        <p:spPr bwMode="auto">
          <a:xfrm>
            <a:off x="3627421" y="2795479"/>
            <a:ext cx="5313739" cy="294400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id="{3F13A6DA-C86B-4D1C-BFA4-21490B4E7B02}"/>
              </a:ext>
            </a:extLst>
          </p:cNvPr>
          <p:cNvSpPr/>
          <p:nvPr/>
        </p:nvSpPr>
        <p:spPr>
          <a:xfrm>
            <a:off x="470263" y="1400252"/>
            <a:ext cx="8540566" cy="1200329"/>
          </a:xfrm>
          <a:prstGeom prst="rect">
            <a:avLst/>
          </a:prstGeom>
        </p:spPr>
        <p:txBody>
          <a:bodyPr wrap="square">
            <a:spAutoFit/>
          </a:bodyPr>
          <a:lstStyle/>
          <a:p>
            <a:r>
              <a:rPr lang="en-US" dirty="0">
                <a:latin typeface="NimbusRomNo9L-Regu"/>
              </a:rPr>
              <a:t>V. L. Ginzburg was asked </a:t>
            </a:r>
            <a:r>
              <a:rPr lang="en-US" dirty="0">
                <a:latin typeface="NimbusRomNo9L-ReguItal"/>
              </a:rPr>
              <a:t>”</a:t>
            </a:r>
            <a:r>
              <a:rPr lang="en-US" i="1" dirty="0">
                <a:latin typeface="NimbusRomNo9L-ReguItal"/>
              </a:rPr>
              <a:t>What problems of physics and astrophysics seem now to be especially important and interesting?”</a:t>
            </a:r>
            <a:r>
              <a:rPr lang="en-US" i="1" dirty="0">
                <a:latin typeface="NimbusRomNo9L-Regu"/>
              </a:rPr>
              <a:t>, </a:t>
            </a:r>
            <a:r>
              <a:rPr lang="en-US" b="1" dirty="0">
                <a:latin typeface="NimbusRomNo9L-ReguItal"/>
              </a:rPr>
              <a:t>Room-temperature Superconductivity</a:t>
            </a:r>
          </a:p>
          <a:p>
            <a:r>
              <a:rPr lang="en-US" b="1" dirty="0">
                <a:latin typeface="NimbusRomNo9L-Regu"/>
              </a:rPr>
              <a:t>and </a:t>
            </a:r>
            <a:r>
              <a:rPr lang="en-US" b="1" dirty="0">
                <a:latin typeface="NimbusRomNo9L-ReguItal"/>
              </a:rPr>
              <a:t>Metallic Hydrogen</a:t>
            </a:r>
            <a:r>
              <a:rPr lang="en-US" dirty="0">
                <a:latin typeface="NimbusRomNo9L-ReguItal"/>
              </a:rPr>
              <a:t> </a:t>
            </a:r>
            <a:r>
              <a:rPr lang="en-US" dirty="0">
                <a:latin typeface="NimbusRomNo9L-Regu"/>
              </a:rPr>
              <a:t>appeared as number two and three on his list (</a:t>
            </a:r>
            <a:r>
              <a:rPr lang="en-US" dirty="0">
                <a:ea typeface="ＭＳ Ｐゴシック"/>
              </a:rPr>
              <a:t>Ginzburg, </a:t>
            </a:r>
            <a:r>
              <a:rPr lang="en-US" i="1" dirty="0">
                <a:ea typeface="ＭＳ Ｐゴシック"/>
              </a:rPr>
              <a:t>Key Problems in Physics and Astrophysics </a:t>
            </a:r>
            <a:r>
              <a:rPr lang="en-US" dirty="0">
                <a:ea typeface="ＭＳ Ｐゴシック"/>
              </a:rPr>
              <a:t>(1982)</a:t>
            </a:r>
            <a:r>
              <a:rPr lang="en-US" dirty="0"/>
              <a:t>)</a:t>
            </a:r>
          </a:p>
        </p:txBody>
      </p:sp>
      <p:sp>
        <p:nvSpPr>
          <p:cNvPr id="2" name="Date Placeholder 1">
            <a:extLst>
              <a:ext uri="{FF2B5EF4-FFF2-40B4-BE49-F238E27FC236}">
                <a16:creationId xmlns:a16="http://schemas.microsoft.com/office/drawing/2014/main" id="{4FCC247E-5EBE-49FE-92BD-EA0BF7FD76C3}"/>
              </a:ext>
            </a:extLst>
          </p:cNvPr>
          <p:cNvSpPr>
            <a:spLocks noGrp="1"/>
          </p:cNvSpPr>
          <p:nvPr>
            <p:ph type="dt" sz="half" idx="10"/>
          </p:nvPr>
        </p:nvSpPr>
        <p:spPr/>
        <p:txBody>
          <a:bodyPr/>
          <a:lstStyle/>
          <a:p>
            <a:r>
              <a:rPr lang="en-US"/>
              <a:t>8/22/2019</a:t>
            </a:r>
            <a:endParaRPr lang="en-US" dirty="0"/>
          </a:p>
        </p:txBody>
      </p:sp>
      <p:sp>
        <p:nvSpPr>
          <p:cNvPr id="3" name="Footer Placeholder 2">
            <a:extLst>
              <a:ext uri="{FF2B5EF4-FFF2-40B4-BE49-F238E27FC236}">
                <a16:creationId xmlns:a16="http://schemas.microsoft.com/office/drawing/2014/main" id="{5250C9BA-E29D-4581-A595-07058A21F180}"/>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94614D94-EE1A-4CCC-AFF3-E577EAB535C0}"/>
              </a:ext>
            </a:extLst>
          </p:cNvPr>
          <p:cNvSpPr>
            <a:spLocks noGrp="1"/>
          </p:cNvSpPr>
          <p:nvPr>
            <p:ph type="sldNum" sz="quarter" idx="12"/>
          </p:nvPr>
        </p:nvSpPr>
        <p:spPr/>
        <p:txBody>
          <a:bodyPr/>
          <a:lstStyle/>
          <a:p>
            <a:fld id="{2883F3C9-2EB4-41CD-9EE9-5A17A4797CC6}" type="slidenum">
              <a:rPr lang="en-US" smtClean="0"/>
              <a:t>14</a:t>
            </a:fld>
            <a:endParaRPr lang="en-US" dirty="0"/>
          </a:p>
        </p:txBody>
      </p:sp>
      <p:sp>
        <p:nvSpPr>
          <p:cNvPr id="10" name="Title 1">
            <a:extLst>
              <a:ext uri="{FF2B5EF4-FFF2-40B4-BE49-F238E27FC236}">
                <a16:creationId xmlns:a16="http://schemas.microsoft.com/office/drawing/2014/main" id="{55B497CF-63C6-41AF-879F-756573282334}"/>
              </a:ext>
            </a:extLst>
          </p:cNvPr>
          <p:cNvSpPr txBox="1">
            <a:spLocks/>
          </p:cNvSpPr>
          <p:nvPr/>
        </p:nvSpPr>
        <p:spPr>
          <a:xfrm>
            <a:off x="607506" y="178130"/>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Metallic hydrogen: the holy grail of high pressure science</a:t>
            </a:r>
          </a:p>
        </p:txBody>
      </p:sp>
    </p:spTree>
    <p:extLst>
      <p:ext uri="{BB962C8B-B14F-4D97-AF65-F5344CB8AC3E}">
        <p14:creationId xmlns:p14="http://schemas.microsoft.com/office/powerpoint/2010/main" val="102939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261590-9BAC-4003-8296-53E9DEE7D4E2}"/>
              </a:ext>
            </a:extLst>
          </p:cNvPr>
          <p:cNvSpPr txBox="1">
            <a:spLocks/>
          </p:cNvSpPr>
          <p:nvPr/>
        </p:nvSpPr>
        <p:spPr>
          <a:xfrm>
            <a:off x="714454" y="29342"/>
            <a:ext cx="7290054" cy="1499616"/>
          </a:xfrm>
          <a:prstGeom prst="rect">
            <a:avLst/>
          </a:prstGeom>
        </p:spPr>
        <p:txBody>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Metallic hydrogen: where are we now?</a:t>
            </a:r>
          </a:p>
        </p:txBody>
      </p:sp>
      <p:sp>
        <p:nvSpPr>
          <p:cNvPr id="2" name="Date Placeholder 1">
            <a:extLst>
              <a:ext uri="{FF2B5EF4-FFF2-40B4-BE49-F238E27FC236}">
                <a16:creationId xmlns:a16="http://schemas.microsoft.com/office/drawing/2014/main" id="{61E2CBBE-62D3-484C-ABA6-85C7147E8F61}"/>
              </a:ext>
            </a:extLst>
          </p:cNvPr>
          <p:cNvSpPr>
            <a:spLocks noGrp="1"/>
          </p:cNvSpPr>
          <p:nvPr>
            <p:ph type="dt" sz="half" idx="10"/>
          </p:nvPr>
        </p:nvSpPr>
        <p:spPr/>
        <p:txBody>
          <a:bodyPr/>
          <a:lstStyle/>
          <a:p>
            <a:r>
              <a:rPr lang="en-US"/>
              <a:t>8/22/2019</a:t>
            </a:r>
          </a:p>
        </p:txBody>
      </p:sp>
      <p:sp>
        <p:nvSpPr>
          <p:cNvPr id="3" name="Footer Placeholder 2">
            <a:extLst>
              <a:ext uri="{FF2B5EF4-FFF2-40B4-BE49-F238E27FC236}">
                <a16:creationId xmlns:a16="http://schemas.microsoft.com/office/drawing/2014/main" id="{1FB15CEB-8D91-4D62-97A6-6885E5C8A514}"/>
              </a:ext>
            </a:extLst>
          </p:cNvPr>
          <p:cNvSpPr>
            <a:spLocks noGrp="1"/>
          </p:cNvSpPr>
          <p:nvPr>
            <p:ph type="ftr" sz="quarter" idx="11"/>
          </p:nvPr>
        </p:nvSpPr>
        <p:spPr/>
        <p:txBody>
          <a:bodyPr/>
          <a:lstStyle/>
          <a:p>
            <a:r>
              <a:rPr lang="en-US"/>
              <a:t>Accelerator Physics and Technology Seminar </a:t>
            </a:r>
          </a:p>
        </p:txBody>
      </p:sp>
      <p:sp>
        <p:nvSpPr>
          <p:cNvPr id="4" name="Slide Number Placeholder 3">
            <a:extLst>
              <a:ext uri="{FF2B5EF4-FFF2-40B4-BE49-F238E27FC236}">
                <a16:creationId xmlns:a16="http://schemas.microsoft.com/office/drawing/2014/main" id="{58803B68-375A-4829-930C-8557C542A3EB}"/>
              </a:ext>
            </a:extLst>
          </p:cNvPr>
          <p:cNvSpPr>
            <a:spLocks noGrp="1"/>
          </p:cNvSpPr>
          <p:nvPr>
            <p:ph type="sldNum" sz="quarter" idx="12"/>
          </p:nvPr>
        </p:nvSpPr>
        <p:spPr/>
        <p:txBody>
          <a:bodyPr/>
          <a:lstStyle/>
          <a:p>
            <a:fld id="{2883F3C9-2EB4-41CD-9EE9-5A17A4797CC6}" type="slidenum">
              <a:rPr lang="en-US" smtClean="0"/>
              <a:t>15</a:t>
            </a:fld>
            <a:endParaRPr lang="en-US"/>
          </a:p>
        </p:txBody>
      </p:sp>
      <p:sp>
        <p:nvSpPr>
          <p:cNvPr id="15" name="Text Box 16">
            <a:extLst>
              <a:ext uri="{FF2B5EF4-FFF2-40B4-BE49-F238E27FC236}">
                <a16:creationId xmlns:a16="http://schemas.microsoft.com/office/drawing/2014/main" id="{E9EA44AA-929B-4A4E-B86F-83CB02AFEF4E}"/>
              </a:ext>
            </a:extLst>
          </p:cNvPr>
          <p:cNvSpPr txBox="1">
            <a:spLocks noChangeArrowheads="1"/>
          </p:cNvSpPr>
          <p:nvPr/>
        </p:nvSpPr>
        <p:spPr bwMode="auto">
          <a:xfrm>
            <a:off x="1747838" y="5417494"/>
            <a:ext cx="6152469" cy="849463"/>
          </a:xfrm>
          <a:prstGeom prst="rect">
            <a:avLst/>
          </a:prstGeom>
          <a:solidFill>
            <a:schemeClr val="accent1">
              <a:lumMod val="20000"/>
              <a:lumOff val="8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lnSpc>
                <a:spcPct val="105000"/>
              </a:lnSpc>
              <a:buFont typeface="Arial" panose="020B0604020202020204" pitchFamily="34" charset="0"/>
              <a:buChar char="•"/>
              <a:defRPr/>
            </a:pPr>
            <a:r>
              <a:rPr lang="fr-FR" sz="2400" dirty="0" err="1">
                <a:solidFill>
                  <a:srgbClr val="000000"/>
                </a:solidFill>
                <a:latin typeface="+mj-lt"/>
              </a:rPr>
              <a:t>Metallic</a:t>
            </a:r>
            <a:r>
              <a:rPr lang="fr-FR" sz="2400" dirty="0">
                <a:solidFill>
                  <a:srgbClr val="000000"/>
                </a:solidFill>
                <a:latin typeface="+mj-lt"/>
              </a:rPr>
              <a:t> </a:t>
            </a:r>
            <a:r>
              <a:rPr lang="fr-FR" sz="2400" dirty="0" err="1">
                <a:solidFill>
                  <a:srgbClr val="000000"/>
                </a:solidFill>
                <a:latin typeface="+mj-lt"/>
              </a:rPr>
              <a:t>Hydrogen</a:t>
            </a:r>
            <a:r>
              <a:rPr lang="fr-FR" sz="2400" dirty="0">
                <a:solidFill>
                  <a:srgbClr val="000000"/>
                </a:solidFill>
                <a:latin typeface="+mj-lt"/>
              </a:rPr>
              <a:t> </a:t>
            </a:r>
            <a:r>
              <a:rPr lang="fr-FR" sz="2400" dirty="0" err="1">
                <a:solidFill>
                  <a:srgbClr val="000000"/>
                </a:solidFill>
                <a:latin typeface="+mj-lt"/>
              </a:rPr>
              <a:t>remains</a:t>
            </a:r>
            <a:r>
              <a:rPr lang="fr-FR" sz="2400" dirty="0">
                <a:solidFill>
                  <a:srgbClr val="000000"/>
                </a:solidFill>
                <a:latin typeface="+mj-lt"/>
              </a:rPr>
              <a:t> an </a:t>
            </a:r>
            <a:r>
              <a:rPr lang="fr-FR" sz="2400" dirty="0" err="1">
                <a:solidFill>
                  <a:srgbClr val="000000"/>
                </a:solidFill>
                <a:latin typeface="+mj-lt"/>
              </a:rPr>
              <a:t>unsolved</a:t>
            </a:r>
            <a:r>
              <a:rPr lang="fr-FR" sz="2400" dirty="0">
                <a:solidFill>
                  <a:srgbClr val="000000"/>
                </a:solidFill>
                <a:latin typeface="+mj-lt"/>
              </a:rPr>
              <a:t> </a:t>
            </a:r>
            <a:r>
              <a:rPr lang="fr-FR" sz="2400" dirty="0" err="1">
                <a:solidFill>
                  <a:srgbClr val="000000"/>
                </a:solidFill>
                <a:latin typeface="+mj-lt"/>
              </a:rPr>
              <a:t>problem</a:t>
            </a:r>
            <a:r>
              <a:rPr lang="fr-FR" sz="2400" dirty="0">
                <a:solidFill>
                  <a:srgbClr val="000000"/>
                </a:solidFill>
                <a:latin typeface="+mj-lt"/>
              </a:rPr>
              <a:t> in science.</a:t>
            </a:r>
          </a:p>
          <a:p>
            <a:pPr marL="342900" indent="-342900">
              <a:buFont typeface="Arial" panose="020B0604020202020204" pitchFamily="34" charset="0"/>
              <a:buChar char="•"/>
            </a:pPr>
            <a:r>
              <a:rPr lang="en-US" sz="2400" dirty="0">
                <a:latin typeface="+mj-lt"/>
                <a:cs typeface="Arial" charset="0"/>
              </a:rPr>
              <a:t>Driven the development of high </a:t>
            </a:r>
            <a:r>
              <a:rPr lang="en-US" sz="2400" i="1" dirty="0">
                <a:latin typeface="+mj-lt"/>
                <a:cs typeface="Arial" charset="0"/>
              </a:rPr>
              <a:t>P-T </a:t>
            </a:r>
            <a:r>
              <a:rPr lang="en-US" sz="2400" dirty="0">
                <a:latin typeface="+mj-lt"/>
                <a:cs typeface="Arial" charset="0"/>
              </a:rPr>
              <a:t>techniques</a:t>
            </a:r>
          </a:p>
        </p:txBody>
      </p:sp>
      <p:grpSp>
        <p:nvGrpSpPr>
          <p:cNvPr id="12" name="Group 11">
            <a:extLst>
              <a:ext uri="{FF2B5EF4-FFF2-40B4-BE49-F238E27FC236}">
                <a16:creationId xmlns:a16="http://schemas.microsoft.com/office/drawing/2014/main" id="{8BD5DD2C-ACB0-45ED-B41D-591717971BA6}"/>
              </a:ext>
            </a:extLst>
          </p:cNvPr>
          <p:cNvGrpSpPr/>
          <p:nvPr/>
        </p:nvGrpSpPr>
        <p:grpSpPr>
          <a:xfrm>
            <a:off x="1382799" y="980827"/>
            <a:ext cx="7290054" cy="2210770"/>
            <a:chOff x="-25654" y="1015925"/>
            <a:chExt cx="7290054" cy="2210770"/>
          </a:xfrm>
        </p:grpSpPr>
        <p:grpSp>
          <p:nvGrpSpPr>
            <p:cNvPr id="14" name="Group 13">
              <a:extLst>
                <a:ext uri="{FF2B5EF4-FFF2-40B4-BE49-F238E27FC236}">
                  <a16:creationId xmlns:a16="http://schemas.microsoft.com/office/drawing/2014/main" id="{EF630FE9-DD9E-4A88-A525-ED6D01F42E6D}"/>
                </a:ext>
              </a:extLst>
            </p:cNvPr>
            <p:cNvGrpSpPr/>
            <p:nvPr/>
          </p:nvGrpSpPr>
          <p:grpSpPr>
            <a:xfrm>
              <a:off x="-25654" y="1015925"/>
              <a:ext cx="7290054" cy="2210770"/>
              <a:chOff x="-25654" y="1015925"/>
              <a:chExt cx="7290054" cy="2210770"/>
            </a:xfrm>
          </p:grpSpPr>
          <p:pic>
            <p:nvPicPr>
              <p:cNvPr id="9" name="Picture 8">
                <a:extLst>
                  <a:ext uri="{FF2B5EF4-FFF2-40B4-BE49-F238E27FC236}">
                    <a16:creationId xmlns:a16="http://schemas.microsoft.com/office/drawing/2014/main" id="{73636C9A-F5F3-4FD7-B742-3F13AC9085B9}"/>
                  </a:ext>
                </a:extLst>
              </p:cNvPr>
              <p:cNvPicPr>
                <a:picLocks noChangeAspect="1"/>
              </p:cNvPicPr>
              <p:nvPr/>
            </p:nvPicPr>
            <p:blipFill>
              <a:blip r:embed="rId2"/>
              <a:stretch>
                <a:fillRect/>
              </a:stretch>
            </p:blipFill>
            <p:spPr>
              <a:xfrm>
                <a:off x="192334" y="1451629"/>
                <a:ext cx="4865914" cy="1775066"/>
              </a:xfrm>
              <a:prstGeom prst="rect">
                <a:avLst/>
              </a:prstGeom>
            </p:spPr>
          </p:pic>
          <p:sp>
            <p:nvSpPr>
              <p:cNvPr id="11" name="TextBox 10">
                <a:extLst>
                  <a:ext uri="{FF2B5EF4-FFF2-40B4-BE49-F238E27FC236}">
                    <a16:creationId xmlns:a16="http://schemas.microsoft.com/office/drawing/2014/main" id="{CAAC7A9A-33FD-4AF2-ABF1-2BE22E85C46A}"/>
                  </a:ext>
                </a:extLst>
              </p:cNvPr>
              <p:cNvSpPr txBox="1"/>
              <p:nvPr/>
            </p:nvSpPr>
            <p:spPr>
              <a:xfrm>
                <a:off x="-25654" y="1015925"/>
                <a:ext cx="7290054" cy="646331"/>
              </a:xfrm>
              <a:prstGeom prst="rect">
                <a:avLst/>
              </a:prstGeom>
              <a:noFill/>
              <a:ln>
                <a:solidFill>
                  <a:schemeClr val="tx1"/>
                </a:solidFill>
              </a:ln>
            </p:spPr>
            <p:txBody>
              <a:bodyPr wrap="square" rtlCol="0">
                <a:spAutoFit/>
              </a:bodyPr>
              <a:lstStyle/>
              <a:p>
                <a:r>
                  <a:rPr lang="en-US" b="1" dirty="0"/>
                  <a:t>Observation of the Wigner-Huntington transition to metallic hydrogen</a:t>
                </a:r>
              </a:p>
              <a:p>
                <a:r>
                  <a:rPr lang="fr-FR" dirty="0"/>
                  <a:t>Dias and </a:t>
                </a:r>
                <a:r>
                  <a:rPr lang="fr-FR" dirty="0" err="1"/>
                  <a:t>Silvera</a:t>
                </a:r>
                <a:r>
                  <a:rPr lang="fr-FR" dirty="0"/>
                  <a:t>, Science 355, 715–718 (2017)</a:t>
                </a:r>
                <a:endParaRPr lang="en-US" dirty="0"/>
              </a:p>
            </p:txBody>
          </p:sp>
        </p:grpSp>
        <p:sp>
          <p:nvSpPr>
            <p:cNvPr id="10" name="TextBox 9">
              <a:extLst>
                <a:ext uri="{FF2B5EF4-FFF2-40B4-BE49-F238E27FC236}">
                  <a16:creationId xmlns:a16="http://schemas.microsoft.com/office/drawing/2014/main" id="{4B40EA85-690E-413F-9053-A35C021A3910}"/>
                </a:ext>
              </a:extLst>
            </p:cNvPr>
            <p:cNvSpPr txBox="1"/>
            <p:nvPr/>
          </p:nvSpPr>
          <p:spPr>
            <a:xfrm>
              <a:off x="5077011" y="1792949"/>
              <a:ext cx="1233094" cy="523220"/>
            </a:xfrm>
            <a:prstGeom prst="rect">
              <a:avLst/>
            </a:prstGeom>
            <a:noFill/>
          </p:spPr>
          <p:txBody>
            <a:bodyPr wrap="none" rtlCol="0">
              <a:spAutoFit/>
            </a:bodyPr>
            <a:lstStyle/>
            <a:p>
              <a:r>
                <a:rPr lang="en-US" sz="2800" b="1" dirty="0">
                  <a:solidFill>
                    <a:schemeClr val="accent2"/>
                  </a:solidFill>
                  <a:latin typeface="+mj-lt"/>
                </a:rPr>
                <a:t>495 </a:t>
              </a:r>
              <a:r>
                <a:rPr lang="en-US" sz="2800" b="1" dirty="0" err="1">
                  <a:solidFill>
                    <a:schemeClr val="accent2"/>
                  </a:solidFill>
                  <a:latin typeface="+mj-lt"/>
                </a:rPr>
                <a:t>GPa</a:t>
              </a:r>
              <a:endParaRPr lang="en-US" sz="2800" dirty="0">
                <a:solidFill>
                  <a:schemeClr val="accent2"/>
                </a:solidFill>
                <a:latin typeface="+mj-lt"/>
              </a:endParaRPr>
            </a:p>
          </p:txBody>
        </p:sp>
      </p:grpSp>
      <p:grpSp>
        <p:nvGrpSpPr>
          <p:cNvPr id="17" name="Group 16">
            <a:extLst>
              <a:ext uri="{FF2B5EF4-FFF2-40B4-BE49-F238E27FC236}">
                <a16:creationId xmlns:a16="http://schemas.microsoft.com/office/drawing/2014/main" id="{DD913224-0CD8-41D8-B18B-3CAB147118FB}"/>
              </a:ext>
            </a:extLst>
          </p:cNvPr>
          <p:cNvGrpSpPr/>
          <p:nvPr/>
        </p:nvGrpSpPr>
        <p:grpSpPr>
          <a:xfrm>
            <a:off x="211097" y="3177789"/>
            <a:ext cx="6024985" cy="2137832"/>
            <a:chOff x="211097" y="3106485"/>
            <a:chExt cx="6024985" cy="2137832"/>
          </a:xfrm>
        </p:grpSpPr>
        <p:grpSp>
          <p:nvGrpSpPr>
            <p:cNvPr id="8" name="Group 7">
              <a:extLst>
                <a:ext uri="{FF2B5EF4-FFF2-40B4-BE49-F238E27FC236}">
                  <a16:creationId xmlns:a16="http://schemas.microsoft.com/office/drawing/2014/main" id="{7DDDA542-4096-42BF-B9E4-7F57261242C6}"/>
                </a:ext>
              </a:extLst>
            </p:cNvPr>
            <p:cNvGrpSpPr/>
            <p:nvPr/>
          </p:nvGrpSpPr>
          <p:grpSpPr>
            <a:xfrm>
              <a:off x="211097" y="3106485"/>
              <a:ext cx="4766729" cy="2137832"/>
              <a:chOff x="211097" y="3106485"/>
              <a:chExt cx="4766729" cy="2137832"/>
            </a:xfrm>
          </p:grpSpPr>
          <p:pic>
            <p:nvPicPr>
              <p:cNvPr id="6" name="Picture 5">
                <a:extLst>
                  <a:ext uri="{FF2B5EF4-FFF2-40B4-BE49-F238E27FC236}">
                    <a16:creationId xmlns:a16="http://schemas.microsoft.com/office/drawing/2014/main" id="{D5F926C0-1E34-417D-B4F3-872F94A01D45}"/>
                  </a:ext>
                </a:extLst>
              </p:cNvPr>
              <p:cNvPicPr>
                <a:picLocks noChangeAspect="1"/>
              </p:cNvPicPr>
              <p:nvPr/>
            </p:nvPicPr>
            <p:blipFill>
              <a:blip r:embed="rId3"/>
              <a:stretch>
                <a:fillRect/>
              </a:stretch>
            </p:blipFill>
            <p:spPr>
              <a:xfrm>
                <a:off x="211097" y="3864230"/>
                <a:ext cx="4505189" cy="1380087"/>
              </a:xfrm>
              <a:prstGeom prst="rect">
                <a:avLst/>
              </a:prstGeom>
            </p:spPr>
          </p:pic>
          <p:sp>
            <p:nvSpPr>
              <p:cNvPr id="13" name="TextBox 12">
                <a:extLst>
                  <a:ext uri="{FF2B5EF4-FFF2-40B4-BE49-F238E27FC236}">
                    <a16:creationId xmlns:a16="http://schemas.microsoft.com/office/drawing/2014/main" id="{E16D46E2-E60C-450F-94B0-6C7E277433D4}"/>
                  </a:ext>
                </a:extLst>
              </p:cNvPr>
              <p:cNvSpPr txBox="1"/>
              <p:nvPr/>
            </p:nvSpPr>
            <p:spPr>
              <a:xfrm>
                <a:off x="261097" y="3106485"/>
                <a:ext cx="4716729" cy="1107996"/>
              </a:xfrm>
              <a:prstGeom prst="rect">
                <a:avLst/>
              </a:prstGeom>
              <a:noFill/>
              <a:ln w="28575">
                <a:solidFill>
                  <a:schemeClr val="tx1"/>
                </a:solidFill>
              </a:ln>
            </p:spPr>
            <p:txBody>
              <a:bodyPr wrap="square" rtlCol="0">
                <a:spAutoFit/>
              </a:bodyPr>
              <a:lstStyle/>
              <a:p>
                <a:r>
                  <a:rPr lang="en-US" sz="1600" b="1" dirty="0"/>
                  <a:t>Observation of a first order phase transition to metal hydrogen near 425 </a:t>
                </a:r>
                <a:r>
                  <a:rPr lang="en-US" sz="1600" b="1" dirty="0" err="1"/>
                  <a:t>GPa</a:t>
                </a:r>
                <a:r>
                  <a:rPr lang="en-US" sz="1600" b="1" dirty="0"/>
                  <a:t> </a:t>
                </a:r>
              </a:p>
              <a:p>
                <a:r>
                  <a:rPr lang="en-US" sz="1600" dirty="0"/>
                  <a:t>Paul </a:t>
                </a:r>
                <a:r>
                  <a:rPr lang="en-US" sz="1600" dirty="0" err="1"/>
                  <a:t>Loubeyre</a:t>
                </a:r>
                <a:r>
                  <a:rPr lang="en-US" sz="1600" dirty="0"/>
                  <a:t>, F. </a:t>
                </a:r>
                <a:r>
                  <a:rPr lang="en-US" sz="1600" dirty="0" err="1"/>
                  <a:t>Occelli</a:t>
                </a:r>
                <a:r>
                  <a:rPr lang="en-US" sz="1600" dirty="0"/>
                  <a:t> and P. Dumas, </a:t>
                </a:r>
                <a:r>
                  <a:rPr lang="en-US" sz="1600" dirty="0" err="1"/>
                  <a:t>ArXiv</a:t>
                </a:r>
                <a:r>
                  <a:rPr lang="en-US" sz="1600" dirty="0"/>
                  <a:t> June 2019</a:t>
                </a:r>
              </a:p>
              <a:p>
                <a:endParaRPr lang="en-US" dirty="0"/>
              </a:p>
            </p:txBody>
          </p:sp>
        </p:grpSp>
        <p:sp>
          <p:nvSpPr>
            <p:cNvPr id="16" name="TextBox 15">
              <a:extLst>
                <a:ext uri="{FF2B5EF4-FFF2-40B4-BE49-F238E27FC236}">
                  <a16:creationId xmlns:a16="http://schemas.microsoft.com/office/drawing/2014/main" id="{6795732B-16CB-4DAC-89DE-5E0DFECDA1AF}"/>
                </a:ext>
              </a:extLst>
            </p:cNvPr>
            <p:cNvSpPr txBox="1"/>
            <p:nvPr/>
          </p:nvSpPr>
          <p:spPr>
            <a:xfrm>
              <a:off x="5002988" y="3172255"/>
              <a:ext cx="1233094" cy="523220"/>
            </a:xfrm>
            <a:prstGeom prst="rect">
              <a:avLst/>
            </a:prstGeom>
            <a:noFill/>
          </p:spPr>
          <p:txBody>
            <a:bodyPr wrap="none" rtlCol="0">
              <a:spAutoFit/>
            </a:bodyPr>
            <a:lstStyle/>
            <a:p>
              <a:r>
                <a:rPr lang="en-US" sz="2800" b="1" dirty="0">
                  <a:solidFill>
                    <a:schemeClr val="accent2"/>
                  </a:solidFill>
                  <a:latin typeface="+mj-lt"/>
                </a:rPr>
                <a:t>425 </a:t>
              </a:r>
              <a:r>
                <a:rPr lang="en-US" sz="2800" b="1" dirty="0" err="1">
                  <a:solidFill>
                    <a:schemeClr val="accent2"/>
                  </a:solidFill>
                  <a:latin typeface="+mj-lt"/>
                </a:rPr>
                <a:t>GPa</a:t>
              </a:r>
              <a:endParaRPr lang="en-US" sz="2800" dirty="0">
                <a:solidFill>
                  <a:schemeClr val="accent2"/>
                </a:solidFill>
                <a:latin typeface="+mj-lt"/>
              </a:endParaRPr>
            </a:p>
          </p:txBody>
        </p:sp>
      </p:grpSp>
    </p:spTree>
    <p:extLst>
      <p:ext uri="{BB962C8B-B14F-4D97-AF65-F5344CB8AC3E}">
        <p14:creationId xmlns:p14="http://schemas.microsoft.com/office/powerpoint/2010/main" val="2282375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4453E7-641F-4D7D-B321-7C7D5A01F159}"/>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3869E175-CD9E-492C-9E3E-5A40383B21C4}"/>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14465F75-5208-40CC-8018-149D044DBB71}"/>
              </a:ext>
            </a:extLst>
          </p:cNvPr>
          <p:cNvSpPr>
            <a:spLocks noGrp="1"/>
          </p:cNvSpPr>
          <p:nvPr>
            <p:ph type="sldNum" sz="quarter" idx="12"/>
          </p:nvPr>
        </p:nvSpPr>
        <p:spPr/>
        <p:txBody>
          <a:bodyPr/>
          <a:lstStyle/>
          <a:p>
            <a:fld id="{2883F3C9-2EB4-41CD-9EE9-5A17A4797CC6}" type="slidenum">
              <a:rPr lang="en-US" smtClean="0"/>
              <a:t>16</a:t>
            </a:fld>
            <a:endParaRPr lang="en-US" dirty="0"/>
          </a:p>
        </p:txBody>
      </p:sp>
      <p:sp>
        <p:nvSpPr>
          <p:cNvPr id="6" name="Title 1">
            <a:extLst>
              <a:ext uri="{FF2B5EF4-FFF2-40B4-BE49-F238E27FC236}">
                <a16:creationId xmlns:a16="http://schemas.microsoft.com/office/drawing/2014/main" id="{8A187BB0-A501-48E8-939B-1DF4738C146F}"/>
              </a:ext>
            </a:extLst>
          </p:cNvPr>
          <p:cNvSpPr>
            <a:spLocks noGrp="1"/>
          </p:cNvSpPr>
          <p:nvPr>
            <p:ph type="title"/>
          </p:nvPr>
        </p:nvSpPr>
        <p:spPr>
          <a:xfrm>
            <a:off x="807803" y="117817"/>
            <a:ext cx="7289800" cy="1498600"/>
          </a:xfrm>
        </p:spPr>
        <p:txBody>
          <a:bodyPr/>
          <a:lstStyle/>
          <a:p>
            <a:r>
              <a:rPr lang="en-US" dirty="0"/>
              <a:t>The era of Hydrides</a:t>
            </a:r>
          </a:p>
        </p:txBody>
      </p:sp>
      <p:pic>
        <p:nvPicPr>
          <p:cNvPr id="7" name="Picture 6">
            <a:extLst>
              <a:ext uri="{FF2B5EF4-FFF2-40B4-BE49-F238E27FC236}">
                <a16:creationId xmlns:a16="http://schemas.microsoft.com/office/drawing/2014/main" id="{1E146B14-05A8-419C-BADE-8401938A8E32}"/>
              </a:ext>
            </a:extLst>
          </p:cNvPr>
          <p:cNvPicPr>
            <a:picLocks noChangeAspect="1"/>
          </p:cNvPicPr>
          <p:nvPr/>
        </p:nvPicPr>
        <p:blipFill>
          <a:blip r:embed="rId2"/>
          <a:stretch>
            <a:fillRect/>
          </a:stretch>
        </p:blipFill>
        <p:spPr>
          <a:xfrm>
            <a:off x="378822" y="1063073"/>
            <a:ext cx="8386355" cy="3017149"/>
          </a:xfrm>
          <a:prstGeom prst="rect">
            <a:avLst/>
          </a:prstGeom>
        </p:spPr>
      </p:pic>
      <p:sp>
        <p:nvSpPr>
          <p:cNvPr id="8" name="TextBox 7">
            <a:extLst>
              <a:ext uri="{FF2B5EF4-FFF2-40B4-BE49-F238E27FC236}">
                <a16:creationId xmlns:a16="http://schemas.microsoft.com/office/drawing/2014/main" id="{408A8411-B12F-4075-AE02-B9DCC2D559D0}"/>
              </a:ext>
            </a:extLst>
          </p:cNvPr>
          <p:cNvSpPr txBox="1"/>
          <p:nvPr/>
        </p:nvSpPr>
        <p:spPr>
          <a:xfrm>
            <a:off x="2142309" y="4737463"/>
            <a:ext cx="4190314" cy="646331"/>
          </a:xfrm>
          <a:prstGeom prst="rect">
            <a:avLst/>
          </a:prstGeom>
          <a:noFill/>
        </p:spPr>
        <p:txBody>
          <a:bodyPr wrap="none" rtlCol="0">
            <a:spAutoFit/>
          </a:bodyPr>
          <a:lstStyle/>
          <a:p>
            <a:r>
              <a:rPr lang="en-US" sz="3600" dirty="0">
                <a:latin typeface="+mj-lt"/>
              </a:rPr>
              <a:t>Use dopants in the structure?</a:t>
            </a:r>
          </a:p>
        </p:txBody>
      </p:sp>
    </p:spTree>
    <p:extLst>
      <p:ext uri="{BB962C8B-B14F-4D97-AF65-F5344CB8AC3E}">
        <p14:creationId xmlns:p14="http://schemas.microsoft.com/office/powerpoint/2010/main" val="200229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D36DC2-9E50-4181-8F66-5F52EFD1941D}"/>
              </a:ext>
            </a:extLst>
          </p:cNvPr>
          <p:cNvSpPr/>
          <p:nvPr/>
        </p:nvSpPr>
        <p:spPr>
          <a:xfrm>
            <a:off x="166848" y="593819"/>
            <a:ext cx="4572000" cy="1569660"/>
          </a:xfrm>
          <a:prstGeom prst="rect">
            <a:avLst/>
          </a:prstGeom>
        </p:spPr>
        <p:txBody>
          <a:bodyPr>
            <a:spAutoFit/>
          </a:bodyPr>
          <a:lstStyle/>
          <a:p>
            <a:r>
              <a:rPr lang="en-US" sz="2400" dirty="0"/>
              <a:t>Search for new compounds: oxygen-, carbon-, sulfur-, and rare gas-bearing materials mixed with hydrogen.</a:t>
            </a:r>
          </a:p>
        </p:txBody>
      </p:sp>
      <p:pic>
        <p:nvPicPr>
          <p:cNvPr id="8" name="Picture 7">
            <a:extLst>
              <a:ext uri="{FF2B5EF4-FFF2-40B4-BE49-F238E27FC236}">
                <a16:creationId xmlns:a16="http://schemas.microsoft.com/office/drawing/2014/main" id="{37588955-C54C-42C9-AC2B-DF558F63E1B2}"/>
              </a:ext>
            </a:extLst>
          </p:cNvPr>
          <p:cNvPicPr>
            <a:picLocks noChangeAspect="1"/>
          </p:cNvPicPr>
          <p:nvPr/>
        </p:nvPicPr>
        <p:blipFill>
          <a:blip r:embed="rId2"/>
          <a:stretch>
            <a:fillRect/>
          </a:stretch>
        </p:blipFill>
        <p:spPr>
          <a:xfrm>
            <a:off x="198508" y="2154964"/>
            <a:ext cx="8410575" cy="1332238"/>
          </a:xfrm>
          <a:prstGeom prst="rect">
            <a:avLst/>
          </a:prstGeom>
        </p:spPr>
      </p:pic>
      <p:pic>
        <p:nvPicPr>
          <p:cNvPr id="9" name="Picture 8">
            <a:extLst>
              <a:ext uri="{FF2B5EF4-FFF2-40B4-BE49-F238E27FC236}">
                <a16:creationId xmlns:a16="http://schemas.microsoft.com/office/drawing/2014/main" id="{70CC92CD-D5A5-49EE-B294-F05682E23E45}"/>
              </a:ext>
            </a:extLst>
          </p:cNvPr>
          <p:cNvPicPr>
            <a:picLocks noChangeAspect="1"/>
          </p:cNvPicPr>
          <p:nvPr/>
        </p:nvPicPr>
        <p:blipFill>
          <a:blip r:embed="rId3"/>
          <a:stretch>
            <a:fillRect/>
          </a:stretch>
        </p:blipFill>
        <p:spPr>
          <a:xfrm>
            <a:off x="96164" y="3131718"/>
            <a:ext cx="8951672" cy="1496056"/>
          </a:xfrm>
          <a:prstGeom prst="rect">
            <a:avLst/>
          </a:prstGeom>
        </p:spPr>
      </p:pic>
      <p:pic>
        <p:nvPicPr>
          <p:cNvPr id="10" name="Picture 9">
            <a:extLst>
              <a:ext uri="{FF2B5EF4-FFF2-40B4-BE49-F238E27FC236}">
                <a16:creationId xmlns:a16="http://schemas.microsoft.com/office/drawing/2014/main" id="{8A5786CA-3682-460C-81D1-71B07B70EB85}"/>
              </a:ext>
            </a:extLst>
          </p:cNvPr>
          <p:cNvPicPr>
            <a:picLocks noChangeAspect="1"/>
          </p:cNvPicPr>
          <p:nvPr/>
        </p:nvPicPr>
        <p:blipFill>
          <a:blip r:embed="rId4"/>
          <a:stretch>
            <a:fillRect/>
          </a:stretch>
        </p:blipFill>
        <p:spPr>
          <a:xfrm>
            <a:off x="192328" y="4407603"/>
            <a:ext cx="7128164" cy="2438451"/>
          </a:xfrm>
          <a:prstGeom prst="rect">
            <a:avLst/>
          </a:prstGeom>
        </p:spPr>
      </p:pic>
      <p:pic>
        <p:nvPicPr>
          <p:cNvPr id="11" name="Picture 10">
            <a:extLst>
              <a:ext uri="{FF2B5EF4-FFF2-40B4-BE49-F238E27FC236}">
                <a16:creationId xmlns:a16="http://schemas.microsoft.com/office/drawing/2014/main" id="{915F361C-79E3-4855-B19E-44FC32115AA9}"/>
              </a:ext>
            </a:extLst>
          </p:cNvPr>
          <p:cNvPicPr>
            <a:picLocks noChangeAspect="1"/>
          </p:cNvPicPr>
          <p:nvPr/>
        </p:nvPicPr>
        <p:blipFill>
          <a:blip r:embed="rId5"/>
          <a:stretch>
            <a:fillRect/>
          </a:stretch>
        </p:blipFill>
        <p:spPr>
          <a:xfrm>
            <a:off x="2808287" y="3246361"/>
            <a:ext cx="6010275" cy="2171700"/>
          </a:xfrm>
          <a:prstGeom prst="rect">
            <a:avLst/>
          </a:prstGeom>
        </p:spPr>
      </p:pic>
      <p:grpSp>
        <p:nvGrpSpPr>
          <p:cNvPr id="3" name="Group 2">
            <a:extLst>
              <a:ext uri="{FF2B5EF4-FFF2-40B4-BE49-F238E27FC236}">
                <a16:creationId xmlns:a16="http://schemas.microsoft.com/office/drawing/2014/main" id="{FAC50829-2C3A-4D42-A5E4-8A827380F50C}"/>
              </a:ext>
            </a:extLst>
          </p:cNvPr>
          <p:cNvGrpSpPr/>
          <p:nvPr/>
        </p:nvGrpSpPr>
        <p:grpSpPr>
          <a:xfrm>
            <a:off x="4764328" y="537427"/>
            <a:ext cx="4212824" cy="1569660"/>
            <a:chOff x="4833522" y="2725519"/>
            <a:chExt cx="4212824" cy="1569660"/>
          </a:xfrm>
        </p:grpSpPr>
        <p:sp>
          <p:nvSpPr>
            <p:cNvPr id="5" name="TextBox 4">
              <a:extLst>
                <a:ext uri="{FF2B5EF4-FFF2-40B4-BE49-F238E27FC236}">
                  <a16:creationId xmlns:a16="http://schemas.microsoft.com/office/drawing/2014/main" id="{4044F33C-8FA9-4939-9230-7834A1BC91A6}"/>
                </a:ext>
              </a:extLst>
            </p:cNvPr>
            <p:cNvSpPr txBox="1"/>
            <p:nvPr/>
          </p:nvSpPr>
          <p:spPr>
            <a:xfrm>
              <a:off x="4833522" y="2725519"/>
              <a:ext cx="1585430" cy="1569660"/>
            </a:xfrm>
            <a:prstGeom prst="rect">
              <a:avLst/>
            </a:prstGeom>
            <a:noFill/>
          </p:spPr>
          <p:txBody>
            <a:bodyPr wrap="square" rtlCol="0">
              <a:spAutoFit/>
            </a:bodyPr>
            <a:lstStyle/>
            <a:p>
              <a:r>
                <a:rPr lang="en-US" sz="2400" dirty="0">
                  <a:latin typeface="+mj-lt"/>
                </a:rPr>
                <a:t>H</a:t>
              </a:r>
              <a:r>
                <a:rPr lang="en-US" sz="2400" baseline="-25000" dirty="0">
                  <a:latin typeface="+mj-lt"/>
                </a:rPr>
                <a:t>2</a:t>
              </a:r>
              <a:r>
                <a:rPr lang="en-US" sz="2400" dirty="0">
                  <a:latin typeface="+mj-lt"/>
                </a:rPr>
                <a:t>O-H</a:t>
              </a:r>
              <a:r>
                <a:rPr lang="en-US" sz="2400" baseline="-25000" dirty="0">
                  <a:latin typeface="+mj-lt"/>
                </a:rPr>
                <a:t>2</a:t>
              </a:r>
            </a:p>
            <a:p>
              <a:r>
                <a:rPr lang="en-US" sz="2400" dirty="0">
                  <a:latin typeface="+mj-lt"/>
                </a:rPr>
                <a:t>CH</a:t>
              </a:r>
              <a:r>
                <a:rPr lang="en-US" sz="2400" baseline="-25000" dirty="0">
                  <a:latin typeface="+mj-lt"/>
                </a:rPr>
                <a:t>4</a:t>
              </a:r>
              <a:r>
                <a:rPr lang="en-US" sz="2400" dirty="0">
                  <a:latin typeface="+mj-lt"/>
                </a:rPr>
                <a:t>-H</a:t>
              </a:r>
              <a:r>
                <a:rPr lang="en-US" sz="2400" baseline="-25000" dirty="0">
                  <a:latin typeface="+mj-lt"/>
                </a:rPr>
                <a:t>2</a:t>
              </a:r>
            </a:p>
            <a:p>
              <a:r>
                <a:rPr lang="en-US" sz="2400" dirty="0">
                  <a:latin typeface="+mj-lt"/>
                </a:rPr>
                <a:t>H</a:t>
              </a:r>
              <a:r>
                <a:rPr lang="en-US" sz="2400" baseline="-25000" dirty="0">
                  <a:latin typeface="+mj-lt"/>
                </a:rPr>
                <a:t>2</a:t>
              </a:r>
              <a:r>
                <a:rPr lang="en-US" sz="2400" dirty="0">
                  <a:latin typeface="+mj-lt"/>
                </a:rPr>
                <a:t>S-H</a:t>
              </a:r>
              <a:r>
                <a:rPr lang="en-US" sz="2400" baseline="-25000" dirty="0">
                  <a:latin typeface="+mj-lt"/>
                </a:rPr>
                <a:t>2</a:t>
              </a:r>
            </a:p>
            <a:p>
              <a:r>
                <a:rPr lang="en-US" sz="2400" dirty="0">
                  <a:latin typeface="+mj-lt"/>
                </a:rPr>
                <a:t>Xe-H</a:t>
              </a:r>
              <a:r>
                <a:rPr lang="en-US" sz="2400" baseline="-25000" dirty="0">
                  <a:latin typeface="+mj-lt"/>
                </a:rPr>
                <a:t>2</a:t>
              </a:r>
            </a:p>
          </p:txBody>
        </p:sp>
        <p:sp>
          <p:nvSpPr>
            <p:cNvPr id="6" name="TextBox 5">
              <a:extLst>
                <a:ext uri="{FF2B5EF4-FFF2-40B4-BE49-F238E27FC236}">
                  <a16:creationId xmlns:a16="http://schemas.microsoft.com/office/drawing/2014/main" id="{1F42B00C-050B-4D35-A21B-3B107A7B9EB2}"/>
                </a:ext>
              </a:extLst>
            </p:cNvPr>
            <p:cNvSpPr txBox="1"/>
            <p:nvPr/>
          </p:nvSpPr>
          <p:spPr>
            <a:xfrm>
              <a:off x="6015844" y="2786083"/>
              <a:ext cx="3030502" cy="830997"/>
            </a:xfrm>
            <a:prstGeom prst="rect">
              <a:avLst/>
            </a:prstGeom>
            <a:noFill/>
          </p:spPr>
          <p:txBody>
            <a:bodyPr wrap="square" rtlCol="0">
              <a:spAutoFit/>
            </a:bodyPr>
            <a:lstStyle/>
            <a:p>
              <a:r>
                <a:rPr lang="en-US" sz="2400" dirty="0">
                  <a:latin typeface="+mj-lt"/>
                </a:rPr>
                <a:t>New chemistry but no dissociation of molecular H</a:t>
              </a:r>
              <a:r>
                <a:rPr lang="en-US" sz="2400" baseline="-25000" dirty="0">
                  <a:latin typeface="+mj-lt"/>
                </a:rPr>
                <a:t>2</a:t>
              </a:r>
            </a:p>
          </p:txBody>
        </p:sp>
      </p:grpSp>
      <p:sp>
        <p:nvSpPr>
          <p:cNvPr id="7" name="Date Placeholder 6">
            <a:extLst>
              <a:ext uri="{FF2B5EF4-FFF2-40B4-BE49-F238E27FC236}">
                <a16:creationId xmlns:a16="http://schemas.microsoft.com/office/drawing/2014/main" id="{BCA172E5-09C1-4D31-84B7-0AD02B54D13E}"/>
              </a:ext>
            </a:extLst>
          </p:cNvPr>
          <p:cNvSpPr>
            <a:spLocks noGrp="1"/>
          </p:cNvSpPr>
          <p:nvPr>
            <p:ph type="dt" sz="half" idx="10"/>
          </p:nvPr>
        </p:nvSpPr>
        <p:spPr/>
        <p:txBody>
          <a:bodyPr/>
          <a:lstStyle/>
          <a:p>
            <a:r>
              <a:rPr lang="en-US"/>
              <a:t>8/22/2019</a:t>
            </a:r>
          </a:p>
        </p:txBody>
      </p:sp>
      <p:sp>
        <p:nvSpPr>
          <p:cNvPr id="12" name="Footer Placeholder 11">
            <a:extLst>
              <a:ext uri="{FF2B5EF4-FFF2-40B4-BE49-F238E27FC236}">
                <a16:creationId xmlns:a16="http://schemas.microsoft.com/office/drawing/2014/main" id="{48D2DA61-C1CD-4EDE-99D2-17031E8AB799}"/>
              </a:ext>
            </a:extLst>
          </p:cNvPr>
          <p:cNvSpPr>
            <a:spLocks noGrp="1"/>
          </p:cNvSpPr>
          <p:nvPr>
            <p:ph type="ftr" sz="quarter" idx="11"/>
          </p:nvPr>
        </p:nvSpPr>
        <p:spPr/>
        <p:txBody>
          <a:bodyPr/>
          <a:lstStyle/>
          <a:p>
            <a:r>
              <a:rPr lang="en-US"/>
              <a:t>Accelerator Physics and Technology Seminar </a:t>
            </a:r>
          </a:p>
        </p:txBody>
      </p:sp>
      <p:sp>
        <p:nvSpPr>
          <p:cNvPr id="13" name="Slide Number Placeholder 12">
            <a:extLst>
              <a:ext uri="{FF2B5EF4-FFF2-40B4-BE49-F238E27FC236}">
                <a16:creationId xmlns:a16="http://schemas.microsoft.com/office/drawing/2014/main" id="{D45A6FFC-AFE4-43A7-B5E1-91AE446D7CCD}"/>
              </a:ext>
            </a:extLst>
          </p:cNvPr>
          <p:cNvSpPr>
            <a:spLocks noGrp="1"/>
          </p:cNvSpPr>
          <p:nvPr>
            <p:ph type="sldNum" sz="quarter" idx="12"/>
          </p:nvPr>
        </p:nvSpPr>
        <p:spPr/>
        <p:txBody>
          <a:bodyPr/>
          <a:lstStyle/>
          <a:p>
            <a:fld id="{2883F3C9-2EB4-41CD-9EE9-5A17A4797CC6}" type="slidenum">
              <a:rPr lang="en-US" smtClean="0"/>
              <a:t>17</a:t>
            </a:fld>
            <a:endParaRPr lang="en-US"/>
          </a:p>
        </p:txBody>
      </p:sp>
      <p:sp>
        <p:nvSpPr>
          <p:cNvPr id="16" name="Title 1">
            <a:extLst>
              <a:ext uri="{FF2B5EF4-FFF2-40B4-BE49-F238E27FC236}">
                <a16:creationId xmlns:a16="http://schemas.microsoft.com/office/drawing/2014/main" id="{9656EF86-1F5A-4121-BB17-9C2DF77189EC}"/>
              </a:ext>
            </a:extLst>
          </p:cNvPr>
          <p:cNvSpPr txBox="1">
            <a:spLocks/>
          </p:cNvSpPr>
          <p:nvPr/>
        </p:nvSpPr>
        <p:spPr>
          <a:xfrm>
            <a:off x="691896" y="137541"/>
            <a:ext cx="7290054" cy="1499616"/>
          </a:xfrm>
          <a:prstGeom prst="rect">
            <a:avLst/>
          </a:prstGeom>
        </p:spPr>
        <p:txBody>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a:t>The era of Hydrides</a:t>
            </a:r>
            <a:endParaRPr lang="en-US" dirty="0"/>
          </a:p>
        </p:txBody>
      </p:sp>
    </p:spTree>
    <p:extLst>
      <p:ext uri="{BB962C8B-B14F-4D97-AF65-F5344CB8AC3E}">
        <p14:creationId xmlns:p14="http://schemas.microsoft.com/office/powerpoint/2010/main" val="1438410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F873-64D6-4B5D-9C25-F8615906BC9D}"/>
              </a:ext>
            </a:extLst>
          </p:cNvPr>
          <p:cNvSpPr>
            <a:spLocks noGrp="1"/>
          </p:cNvSpPr>
          <p:nvPr>
            <p:ph type="title"/>
          </p:nvPr>
        </p:nvSpPr>
        <p:spPr>
          <a:xfrm>
            <a:off x="691896" y="137541"/>
            <a:ext cx="7290054" cy="1499616"/>
          </a:xfrm>
        </p:spPr>
        <p:txBody>
          <a:bodyPr/>
          <a:lstStyle/>
          <a:p>
            <a:r>
              <a:rPr lang="en-US" dirty="0"/>
              <a:t>Hydrides as high temperature superconductors</a:t>
            </a:r>
          </a:p>
        </p:txBody>
      </p:sp>
      <p:pic>
        <p:nvPicPr>
          <p:cNvPr id="3" name="Picture 2">
            <a:extLst>
              <a:ext uri="{FF2B5EF4-FFF2-40B4-BE49-F238E27FC236}">
                <a16:creationId xmlns:a16="http://schemas.microsoft.com/office/drawing/2014/main" id="{5238FC4B-7A6E-430D-BF75-D6457070D60A}"/>
              </a:ext>
            </a:extLst>
          </p:cNvPr>
          <p:cNvPicPr>
            <a:picLocks noChangeAspect="1"/>
          </p:cNvPicPr>
          <p:nvPr/>
        </p:nvPicPr>
        <p:blipFill>
          <a:blip r:embed="rId3"/>
          <a:stretch>
            <a:fillRect/>
          </a:stretch>
        </p:blipFill>
        <p:spPr>
          <a:xfrm>
            <a:off x="512799" y="1464800"/>
            <a:ext cx="7939306" cy="2391911"/>
          </a:xfrm>
          <a:prstGeom prst="rect">
            <a:avLst/>
          </a:prstGeom>
          <a:ln w="19050">
            <a:solidFill>
              <a:schemeClr val="tx1"/>
            </a:solidFill>
          </a:ln>
        </p:spPr>
      </p:pic>
      <p:grpSp>
        <p:nvGrpSpPr>
          <p:cNvPr id="15" name="Group 14">
            <a:extLst>
              <a:ext uri="{FF2B5EF4-FFF2-40B4-BE49-F238E27FC236}">
                <a16:creationId xmlns:a16="http://schemas.microsoft.com/office/drawing/2014/main" id="{DFC5297B-5EE3-4AE1-AE86-6F7E74E2AEF4}"/>
              </a:ext>
            </a:extLst>
          </p:cNvPr>
          <p:cNvGrpSpPr/>
          <p:nvPr/>
        </p:nvGrpSpPr>
        <p:grpSpPr>
          <a:xfrm>
            <a:off x="159968" y="3931737"/>
            <a:ext cx="4827809" cy="2470388"/>
            <a:chOff x="159968" y="3931737"/>
            <a:chExt cx="4827809" cy="2470388"/>
          </a:xfrm>
        </p:grpSpPr>
        <p:sp>
          <p:nvSpPr>
            <p:cNvPr id="4" name="TextBox 3">
              <a:extLst>
                <a:ext uri="{FF2B5EF4-FFF2-40B4-BE49-F238E27FC236}">
                  <a16:creationId xmlns:a16="http://schemas.microsoft.com/office/drawing/2014/main" id="{04ED2273-D0D6-4730-A37F-3465E1D63B1F}"/>
                </a:ext>
              </a:extLst>
            </p:cNvPr>
            <p:cNvSpPr txBox="1"/>
            <p:nvPr/>
          </p:nvSpPr>
          <p:spPr>
            <a:xfrm>
              <a:off x="997192" y="3931737"/>
              <a:ext cx="2863091" cy="523220"/>
            </a:xfrm>
            <a:prstGeom prst="rect">
              <a:avLst/>
            </a:prstGeom>
            <a:solidFill>
              <a:schemeClr val="accent1">
                <a:lumMod val="20000"/>
                <a:lumOff val="80000"/>
              </a:schemeClr>
            </a:solidFill>
          </p:spPr>
          <p:txBody>
            <a:bodyPr wrap="none" rtlCol="0">
              <a:spAutoFit/>
            </a:bodyPr>
            <a:lstStyle/>
            <a:p>
              <a:r>
                <a:rPr lang="en-US" sz="2800" dirty="0">
                  <a:latin typeface="+mj-lt"/>
                </a:rPr>
                <a:t>chemical precompression</a:t>
              </a:r>
            </a:p>
          </p:txBody>
        </p:sp>
        <p:sp>
          <p:nvSpPr>
            <p:cNvPr id="5" name="Rectangle 4">
              <a:extLst>
                <a:ext uri="{FF2B5EF4-FFF2-40B4-BE49-F238E27FC236}">
                  <a16:creationId xmlns:a16="http://schemas.microsoft.com/office/drawing/2014/main" id="{4D419EBB-9F57-47A4-B385-CF4679A4B8D2}"/>
                </a:ext>
              </a:extLst>
            </p:cNvPr>
            <p:cNvSpPr/>
            <p:nvPr/>
          </p:nvSpPr>
          <p:spPr>
            <a:xfrm>
              <a:off x="159968" y="4467941"/>
              <a:ext cx="4827809" cy="923330"/>
            </a:xfrm>
            <a:prstGeom prst="rect">
              <a:avLst/>
            </a:prstGeom>
            <a:solidFill>
              <a:schemeClr val="accent1">
                <a:lumMod val="20000"/>
                <a:lumOff val="80000"/>
              </a:schemeClr>
            </a:solidFill>
          </p:spPr>
          <p:txBody>
            <a:bodyPr wrap="square">
              <a:spAutoFit/>
            </a:bodyPr>
            <a:lstStyle/>
            <a:p>
              <a:pPr algn="ctr"/>
              <a:r>
                <a:rPr lang="en-US" dirty="0"/>
                <a:t>H</a:t>
              </a:r>
              <a:r>
                <a:rPr lang="en-US" baseline="-25000" dirty="0"/>
                <a:t>2</a:t>
              </a:r>
              <a:r>
                <a:rPr lang="en-US" dirty="0"/>
                <a:t> molecules in dense structures might be expected to dissociate at pressures well below those required for pure hydrogen</a:t>
              </a:r>
            </a:p>
          </p:txBody>
        </p:sp>
        <p:sp>
          <p:nvSpPr>
            <p:cNvPr id="7" name="Rectangle 6">
              <a:extLst>
                <a:ext uri="{FF2B5EF4-FFF2-40B4-BE49-F238E27FC236}">
                  <a16:creationId xmlns:a16="http://schemas.microsoft.com/office/drawing/2014/main" id="{AB3AF01C-41F0-467B-96DB-6FE38167C191}"/>
                </a:ext>
              </a:extLst>
            </p:cNvPr>
            <p:cNvSpPr/>
            <p:nvPr/>
          </p:nvSpPr>
          <p:spPr>
            <a:xfrm>
              <a:off x="266981" y="5478795"/>
              <a:ext cx="4613781" cy="923330"/>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en-US" dirty="0"/>
                <a:t>New computational structure-search methods</a:t>
              </a:r>
            </a:p>
            <a:p>
              <a:pPr marL="285750" indent="-285750">
                <a:buFont typeface="Arial" panose="020B0604020202020204" pitchFamily="34" charset="0"/>
                <a:buChar char="•"/>
              </a:pPr>
              <a:r>
                <a:rPr lang="en-US" dirty="0"/>
                <a:t>Density functional theory</a:t>
              </a:r>
            </a:p>
            <a:p>
              <a:pPr marL="285750" indent="-285750">
                <a:buFont typeface="Arial" panose="020B0604020202020204" pitchFamily="34" charset="0"/>
                <a:buChar char="•"/>
              </a:pPr>
              <a:r>
                <a:rPr lang="en-US" dirty="0"/>
                <a:t>Ab initio crystal structure prediction</a:t>
              </a:r>
            </a:p>
          </p:txBody>
        </p:sp>
      </p:grpSp>
      <p:grpSp>
        <p:nvGrpSpPr>
          <p:cNvPr id="6" name="Group 5">
            <a:extLst>
              <a:ext uri="{FF2B5EF4-FFF2-40B4-BE49-F238E27FC236}">
                <a16:creationId xmlns:a16="http://schemas.microsoft.com/office/drawing/2014/main" id="{630A91F2-A9CA-4326-90E7-C7651363D5DD}"/>
              </a:ext>
            </a:extLst>
          </p:cNvPr>
          <p:cNvGrpSpPr/>
          <p:nvPr/>
        </p:nvGrpSpPr>
        <p:grpSpPr>
          <a:xfrm>
            <a:off x="5024767" y="4044962"/>
            <a:ext cx="3959264" cy="2082739"/>
            <a:chOff x="3459216" y="3819249"/>
            <a:chExt cx="5684784" cy="3038751"/>
          </a:xfrm>
        </p:grpSpPr>
        <p:pic>
          <p:nvPicPr>
            <p:cNvPr id="9" name="Picture 8">
              <a:extLst>
                <a:ext uri="{FF2B5EF4-FFF2-40B4-BE49-F238E27FC236}">
                  <a16:creationId xmlns:a16="http://schemas.microsoft.com/office/drawing/2014/main" id="{5F1D1AD0-4E01-4166-A05C-3506FC2AE7DB}"/>
                </a:ext>
              </a:extLst>
            </p:cNvPr>
            <p:cNvPicPr>
              <a:picLocks noChangeAspect="1"/>
            </p:cNvPicPr>
            <p:nvPr/>
          </p:nvPicPr>
          <p:blipFill>
            <a:blip r:embed="rId4"/>
            <a:stretch>
              <a:fillRect/>
            </a:stretch>
          </p:blipFill>
          <p:spPr>
            <a:xfrm>
              <a:off x="3459216" y="3944721"/>
              <a:ext cx="5030157" cy="806704"/>
            </a:xfrm>
            <a:prstGeom prst="rect">
              <a:avLst/>
            </a:prstGeom>
          </p:spPr>
        </p:pic>
        <p:pic>
          <p:nvPicPr>
            <p:cNvPr id="10" name="Picture 9">
              <a:extLst>
                <a:ext uri="{FF2B5EF4-FFF2-40B4-BE49-F238E27FC236}">
                  <a16:creationId xmlns:a16="http://schemas.microsoft.com/office/drawing/2014/main" id="{7E52D417-58F3-423C-BF66-216C85561DA6}"/>
                </a:ext>
              </a:extLst>
            </p:cNvPr>
            <p:cNvPicPr>
              <a:picLocks noChangeAspect="1"/>
            </p:cNvPicPr>
            <p:nvPr/>
          </p:nvPicPr>
          <p:blipFill>
            <a:blip r:embed="rId5"/>
            <a:stretch>
              <a:fillRect/>
            </a:stretch>
          </p:blipFill>
          <p:spPr>
            <a:xfrm>
              <a:off x="4096330" y="4719959"/>
              <a:ext cx="4446153" cy="464425"/>
            </a:xfrm>
            <a:prstGeom prst="rect">
              <a:avLst/>
            </a:prstGeom>
          </p:spPr>
        </p:pic>
        <p:pic>
          <p:nvPicPr>
            <p:cNvPr id="11" name="Picture 10">
              <a:extLst>
                <a:ext uri="{FF2B5EF4-FFF2-40B4-BE49-F238E27FC236}">
                  <a16:creationId xmlns:a16="http://schemas.microsoft.com/office/drawing/2014/main" id="{D96F672C-3689-4509-B7DD-71E59370785A}"/>
                </a:ext>
              </a:extLst>
            </p:cNvPr>
            <p:cNvPicPr>
              <a:picLocks noChangeAspect="1"/>
            </p:cNvPicPr>
            <p:nvPr/>
          </p:nvPicPr>
          <p:blipFill>
            <a:blip r:embed="rId6"/>
            <a:stretch>
              <a:fillRect/>
            </a:stretch>
          </p:blipFill>
          <p:spPr>
            <a:xfrm>
              <a:off x="8646079" y="3819249"/>
              <a:ext cx="429480" cy="1393750"/>
            </a:xfrm>
            <a:prstGeom prst="rect">
              <a:avLst/>
            </a:prstGeom>
          </p:spPr>
        </p:pic>
        <p:pic>
          <p:nvPicPr>
            <p:cNvPr id="12" name="Picture 11">
              <a:extLst>
                <a:ext uri="{FF2B5EF4-FFF2-40B4-BE49-F238E27FC236}">
                  <a16:creationId xmlns:a16="http://schemas.microsoft.com/office/drawing/2014/main" id="{3989F50E-1CBB-4FF4-A38B-E768A5000B7F}"/>
                </a:ext>
              </a:extLst>
            </p:cNvPr>
            <p:cNvPicPr>
              <a:picLocks noChangeAspect="1"/>
            </p:cNvPicPr>
            <p:nvPr/>
          </p:nvPicPr>
          <p:blipFill>
            <a:blip r:embed="rId7"/>
            <a:stretch>
              <a:fillRect/>
            </a:stretch>
          </p:blipFill>
          <p:spPr>
            <a:xfrm>
              <a:off x="4572000" y="5162105"/>
              <a:ext cx="4572000" cy="1695895"/>
            </a:xfrm>
            <a:prstGeom prst="rect">
              <a:avLst/>
            </a:prstGeom>
          </p:spPr>
        </p:pic>
      </p:grpSp>
      <p:sp>
        <p:nvSpPr>
          <p:cNvPr id="8" name="Date Placeholder 7">
            <a:extLst>
              <a:ext uri="{FF2B5EF4-FFF2-40B4-BE49-F238E27FC236}">
                <a16:creationId xmlns:a16="http://schemas.microsoft.com/office/drawing/2014/main" id="{AD7AD04F-27BD-4C97-A53D-2441F3D4FA52}"/>
              </a:ext>
            </a:extLst>
          </p:cNvPr>
          <p:cNvSpPr>
            <a:spLocks noGrp="1"/>
          </p:cNvSpPr>
          <p:nvPr>
            <p:ph type="dt" sz="half" idx="10"/>
          </p:nvPr>
        </p:nvSpPr>
        <p:spPr/>
        <p:txBody>
          <a:bodyPr/>
          <a:lstStyle/>
          <a:p>
            <a:r>
              <a:rPr lang="en-US"/>
              <a:t>8/22/2019</a:t>
            </a:r>
            <a:endParaRPr lang="en-US" dirty="0"/>
          </a:p>
        </p:txBody>
      </p:sp>
      <p:sp>
        <p:nvSpPr>
          <p:cNvPr id="13" name="Footer Placeholder 12">
            <a:extLst>
              <a:ext uri="{FF2B5EF4-FFF2-40B4-BE49-F238E27FC236}">
                <a16:creationId xmlns:a16="http://schemas.microsoft.com/office/drawing/2014/main" id="{10183DCE-5558-4267-AE38-AAD87AF5EA1A}"/>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4" name="Slide Number Placeholder 13">
            <a:extLst>
              <a:ext uri="{FF2B5EF4-FFF2-40B4-BE49-F238E27FC236}">
                <a16:creationId xmlns:a16="http://schemas.microsoft.com/office/drawing/2014/main" id="{4EEE2FCD-5DB6-4216-9B22-FC8B5F04D9B8}"/>
              </a:ext>
            </a:extLst>
          </p:cNvPr>
          <p:cNvSpPr>
            <a:spLocks noGrp="1"/>
          </p:cNvSpPr>
          <p:nvPr>
            <p:ph type="sldNum" sz="quarter" idx="12"/>
          </p:nvPr>
        </p:nvSpPr>
        <p:spPr/>
        <p:txBody>
          <a:bodyPr/>
          <a:lstStyle/>
          <a:p>
            <a:fld id="{2883F3C9-2EB4-41CD-9EE9-5A17A4797CC6}" type="slidenum">
              <a:rPr lang="en-US" smtClean="0"/>
              <a:t>18</a:t>
            </a:fld>
            <a:endParaRPr lang="en-US" dirty="0"/>
          </a:p>
        </p:txBody>
      </p:sp>
    </p:spTree>
    <p:extLst>
      <p:ext uri="{BB962C8B-B14F-4D97-AF65-F5344CB8AC3E}">
        <p14:creationId xmlns:p14="http://schemas.microsoft.com/office/powerpoint/2010/main" val="3983101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64D-29A7-46F1-A141-4DE4D97ED9F8}"/>
              </a:ext>
            </a:extLst>
          </p:cNvPr>
          <p:cNvSpPr>
            <a:spLocks noGrp="1"/>
          </p:cNvSpPr>
          <p:nvPr>
            <p:ph type="title"/>
          </p:nvPr>
        </p:nvSpPr>
        <p:spPr>
          <a:xfrm>
            <a:off x="726532" y="221535"/>
            <a:ext cx="7290054" cy="1499616"/>
          </a:xfrm>
        </p:spPr>
        <p:txBody>
          <a:bodyPr>
            <a:normAutofit fontScale="90000"/>
          </a:bodyPr>
          <a:lstStyle/>
          <a:p>
            <a:r>
              <a:rPr lang="en-US" dirty="0">
                <a:cs typeface="Arial" panose="020B0604020202020204" pitchFamily="34" charset="0"/>
              </a:rPr>
              <a:t>Qualitative Guideposts for BCS Superconductivity</a:t>
            </a:r>
            <a:br>
              <a:rPr lang="en-US" b="1" dirty="0">
                <a:latin typeface="Arial" panose="020B0604020202020204" pitchFamily="34" charset="0"/>
                <a:cs typeface="Arial" panose="020B0604020202020204" pitchFamily="34" charset="0"/>
              </a:rPr>
            </a:br>
            <a:endParaRPr lang="en-US" dirty="0"/>
          </a:p>
        </p:txBody>
      </p:sp>
      <p:sp>
        <p:nvSpPr>
          <p:cNvPr id="3" name="Rectangle 2">
            <a:extLst>
              <a:ext uri="{FF2B5EF4-FFF2-40B4-BE49-F238E27FC236}">
                <a16:creationId xmlns:a16="http://schemas.microsoft.com/office/drawing/2014/main" id="{20E05131-FF58-4381-8616-6A64641C2434}"/>
              </a:ext>
            </a:extLst>
          </p:cNvPr>
          <p:cNvSpPr/>
          <p:nvPr/>
        </p:nvSpPr>
        <p:spPr>
          <a:xfrm>
            <a:off x="925798" y="1312117"/>
            <a:ext cx="7086600" cy="1938992"/>
          </a:xfrm>
          <a:prstGeom prst="rect">
            <a:avLst/>
          </a:prstGeom>
        </p:spPr>
        <p:txBody>
          <a:bodyPr wrap="square">
            <a:spAutoFit/>
          </a:bodyPr>
          <a:lstStyle/>
          <a:p>
            <a:r>
              <a:rPr lang="en-US" sz="2000" dirty="0">
                <a:solidFill>
                  <a:srgbClr val="000000"/>
                </a:solidFill>
                <a:latin typeface="Times New Roman" panose="02020603050405020304" pitchFamily="18" charset="0"/>
              </a:rPr>
              <a:t> </a:t>
            </a:r>
            <a:r>
              <a:rPr lang="en-US" sz="2400" dirty="0">
                <a:solidFill>
                  <a:srgbClr val="000000"/>
                </a:solidFill>
              </a:rPr>
              <a:t>Bardeen-Cooper-Schrieffer (BCS) theory gives a guide for achieving high Tc  and does not put bounds on Tc, all that is needed is a favorable combination of high frequency phonons (</a:t>
            </a:r>
            <a:r>
              <a:rPr lang="en-US" sz="2400" dirty="0">
                <a:solidFill>
                  <a:srgbClr val="000000"/>
                </a:solidFill>
                <a:latin typeface="Symbol" panose="05050102010706020507" pitchFamily="18" charset="2"/>
              </a:rPr>
              <a:t>w</a:t>
            </a:r>
            <a:r>
              <a:rPr lang="en-US" sz="2400" dirty="0">
                <a:solidFill>
                  <a:srgbClr val="000000"/>
                </a:solidFill>
              </a:rPr>
              <a:t>), strong electron-phonon coupling (</a:t>
            </a:r>
            <a:r>
              <a:rPr lang="en-US" sz="2400" dirty="0">
                <a:solidFill>
                  <a:srgbClr val="000000"/>
                </a:solidFill>
                <a:latin typeface="Symbol" panose="05050102010706020507" pitchFamily="18" charset="2"/>
              </a:rPr>
              <a:t>l</a:t>
            </a:r>
            <a:r>
              <a:rPr lang="en-US" sz="2400" dirty="0">
                <a:solidFill>
                  <a:srgbClr val="000000"/>
                </a:solidFill>
              </a:rPr>
              <a:t>), and a high density of states. </a:t>
            </a:r>
            <a:endParaRPr lang="en-US" sz="2400" dirty="0"/>
          </a:p>
        </p:txBody>
      </p:sp>
      <p:grpSp>
        <p:nvGrpSpPr>
          <p:cNvPr id="4" name="Group 3">
            <a:extLst>
              <a:ext uri="{FF2B5EF4-FFF2-40B4-BE49-F238E27FC236}">
                <a16:creationId xmlns:a16="http://schemas.microsoft.com/office/drawing/2014/main" id="{50442913-4B4B-433D-9F53-6784AC867871}"/>
              </a:ext>
            </a:extLst>
          </p:cNvPr>
          <p:cNvGrpSpPr/>
          <p:nvPr/>
        </p:nvGrpSpPr>
        <p:grpSpPr>
          <a:xfrm>
            <a:off x="925798" y="3799720"/>
            <a:ext cx="7269619" cy="1376548"/>
            <a:chOff x="1427954" y="3339450"/>
            <a:chExt cx="7269619" cy="1376548"/>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F6C41B3-9CBE-4D9D-8A5A-8B81A59287DB}"/>
                    </a:ext>
                  </a:extLst>
                </p:cNvPr>
                <p:cNvSpPr/>
                <p:nvPr/>
              </p:nvSpPr>
              <p:spPr>
                <a:xfrm>
                  <a:off x="2209800" y="3339450"/>
                  <a:ext cx="5257800"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𝑐</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𝑙𝑛</m:t>
                                </m:r>
                              </m:sub>
                            </m:sSub>
                          </m:num>
                          <m:den>
                            <m:r>
                              <a:rPr lang="en-US" i="0">
                                <a:latin typeface="Cambria Math" panose="02040503050406030204" pitchFamily="18" charset="0"/>
                              </a:rPr>
                              <m:t>1.2</m:t>
                            </m:r>
                          </m:den>
                        </m:f>
                        <m:r>
                          <m:rPr>
                            <m:sty m:val="p"/>
                          </m:rPr>
                          <a:rPr lang="en-US" i="0">
                            <a:latin typeface="Cambria Math" panose="02040503050406030204" pitchFamily="18" charset="0"/>
                          </a:rPr>
                          <m:t>exp</m:t>
                        </m:r>
                        <m:d>
                          <m:dPr>
                            <m:begChr m:val="["/>
                            <m:endChr m:val="]"/>
                            <m:ctrlPr>
                              <a:rPr lang="en-US" i="1">
                                <a:latin typeface="Cambria Math" panose="02040503050406030204" pitchFamily="18" charset="0"/>
                              </a:rPr>
                            </m:ctrlPr>
                          </m:dPr>
                          <m:e>
                            <m:r>
                              <a:rPr lang="en-US" i="0">
                                <a:latin typeface="Cambria Math" panose="02040503050406030204" pitchFamily="18" charset="0"/>
                              </a:rPr>
                              <m:t>−</m:t>
                            </m:r>
                            <m:func>
                              <m:funcPr>
                                <m:ctrlPr>
                                  <a:rPr lang="en-US" i="1">
                                    <a:latin typeface="Cambria Math" panose="02040503050406030204" pitchFamily="18" charset="0"/>
                                  </a:rPr>
                                </m:ctrlPr>
                              </m:funcPr>
                              <m:fName>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0">
                                            <a:latin typeface="Cambria Math" panose="02040503050406030204" pitchFamily="18" charset="0"/>
                                          </a:rPr>
                                          <m:t>1.04(1+</m:t>
                                        </m:r>
                                        <m:r>
                                          <a:rPr lang="en-US" i="1">
                                            <a:latin typeface="Cambria Math" panose="02040503050406030204" pitchFamily="18" charset="0"/>
                                          </a:rPr>
                                          <m:t>𝜆</m:t>
                                        </m:r>
                                      </m:e>
                                    </m:d>
                                  </m:num>
                                  <m:den>
                                    <m:d>
                                      <m:dPr>
                                        <m:begChr m:val=""/>
                                        <m:ctrlPr>
                                          <a:rPr lang="en-US" i="1">
                                            <a:latin typeface="Cambria Math" panose="02040503050406030204" pitchFamily="18" charset="0"/>
                                          </a:rPr>
                                        </m:ctrlPr>
                                      </m:dPr>
                                      <m:e>
                                        <m:r>
                                          <a:rPr lang="en-US" i="1">
                                            <a:latin typeface="Cambria Math" panose="02040503050406030204" pitchFamily="18" charset="0"/>
                                          </a:rPr>
                                          <m:t>𝜆</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𝜇</m:t>
                                            </m:r>
                                          </m:e>
                                          <m:sup>
                                            <m:r>
                                              <a:rPr lang="en-US" i="0">
                                                <a:latin typeface="Cambria Math" panose="02040503050406030204" pitchFamily="18" charset="0"/>
                                              </a:rPr>
                                              <m:t>∗</m:t>
                                            </m:r>
                                          </m:sup>
                                        </m:sSup>
                                        <m:r>
                                          <a:rPr lang="en-US" i="0">
                                            <a:latin typeface="Cambria Math" panose="02040503050406030204" pitchFamily="18" charset="0"/>
                                          </a:rPr>
                                          <m:t>(1+0.62</m:t>
                                        </m:r>
                                        <m:r>
                                          <a:rPr lang="en-US" i="1">
                                            <a:latin typeface="Cambria Math" panose="02040503050406030204" pitchFamily="18" charset="0"/>
                                          </a:rPr>
                                          <m:t>𝜆</m:t>
                                        </m:r>
                                      </m:e>
                                    </m:d>
                                  </m:den>
                                </m:f>
                              </m:fName>
                              <m:e/>
                            </m:func>
                          </m:e>
                        </m:d>
                      </m:oMath>
                    </m:oMathPara>
                  </a14:m>
                  <a:endParaRPr lang="en-US" dirty="0"/>
                </a:p>
              </p:txBody>
            </p:sp>
          </mc:Choice>
          <mc:Fallback xmlns="">
            <p:sp>
              <p:nvSpPr>
                <p:cNvPr id="4" name="Rectangle 3">
                  <a:extLst>
                    <a:ext uri="{FF2B5EF4-FFF2-40B4-BE49-F238E27FC236}">
                      <a16:creationId xmlns:a16="http://schemas.microsoft.com/office/drawing/2014/main" id="{3AF6A7A2-663A-4328-96A8-4DBCB664B850}"/>
                    </a:ext>
                  </a:extLst>
                </p:cNvPr>
                <p:cNvSpPr>
                  <a:spLocks noRot="1" noChangeAspect="1" noMove="1" noResize="1" noEditPoints="1" noAdjustHandles="1" noChangeArrowheads="1" noChangeShapeType="1" noTextEdit="1"/>
                </p:cNvSpPr>
                <p:nvPr/>
              </p:nvSpPr>
              <p:spPr>
                <a:xfrm>
                  <a:off x="2209800" y="3339450"/>
                  <a:ext cx="5257800" cy="708720"/>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431851D-5A5D-4F7F-93B5-D45D8D5048A2}"/>
                </a:ext>
              </a:extLst>
            </p:cNvPr>
            <p:cNvSpPr txBox="1"/>
            <p:nvPr/>
          </p:nvSpPr>
          <p:spPr>
            <a:xfrm>
              <a:off x="1427954" y="4254333"/>
              <a:ext cx="7269619" cy="461665"/>
            </a:xfrm>
            <a:prstGeom prst="rect">
              <a:avLst/>
            </a:prstGeom>
            <a:noFill/>
          </p:spPr>
          <p:txBody>
            <a:bodyPr wrap="none" rtlCol="0">
              <a:spAutoFit/>
            </a:bodyPr>
            <a:lstStyle/>
            <a:p>
              <a:r>
                <a:rPr lang="en-US" sz="2400" dirty="0"/>
                <a:t>the best superconductors are covalent metals like hydrides</a:t>
              </a:r>
            </a:p>
          </p:txBody>
        </p:sp>
      </p:grpSp>
      <p:sp>
        <p:nvSpPr>
          <p:cNvPr id="7" name="Rectangle 6">
            <a:extLst>
              <a:ext uri="{FF2B5EF4-FFF2-40B4-BE49-F238E27FC236}">
                <a16:creationId xmlns:a16="http://schemas.microsoft.com/office/drawing/2014/main" id="{0236DB42-4687-4BA1-B215-D5097C62A58F}"/>
              </a:ext>
            </a:extLst>
          </p:cNvPr>
          <p:cNvSpPr/>
          <p:nvPr/>
        </p:nvSpPr>
        <p:spPr>
          <a:xfrm>
            <a:off x="921610" y="2494415"/>
            <a:ext cx="7048500" cy="696686"/>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9C60F15-42B6-4547-B7D2-FDE07685BFDD}"/>
              </a:ext>
            </a:extLst>
          </p:cNvPr>
          <p:cNvSpPr txBox="1"/>
          <p:nvPr/>
        </p:nvSpPr>
        <p:spPr>
          <a:xfrm>
            <a:off x="391336" y="5711139"/>
            <a:ext cx="7890045" cy="369332"/>
          </a:xfrm>
          <a:prstGeom prst="rect">
            <a:avLst/>
          </a:prstGeom>
          <a:noFill/>
        </p:spPr>
        <p:txBody>
          <a:bodyPr wrap="none" rtlCol="0">
            <a:spAutoFit/>
          </a:bodyPr>
          <a:lstStyle/>
          <a:p>
            <a:r>
              <a:rPr lang="en-US" dirty="0"/>
              <a:t>BCS require a metallic ground state/ covalent metals are rare at ambient conditions</a:t>
            </a:r>
          </a:p>
        </p:txBody>
      </p:sp>
      <p:sp>
        <p:nvSpPr>
          <p:cNvPr id="9" name="Date Placeholder 8">
            <a:extLst>
              <a:ext uri="{FF2B5EF4-FFF2-40B4-BE49-F238E27FC236}">
                <a16:creationId xmlns:a16="http://schemas.microsoft.com/office/drawing/2014/main" id="{131E6255-FB83-46D9-ADDC-AA14865563CD}"/>
              </a:ext>
            </a:extLst>
          </p:cNvPr>
          <p:cNvSpPr>
            <a:spLocks noGrp="1"/>
          </p:cNvSpPr>
          <p:nvPr>
            <p:ph type="dt" sz="half" idx="10"/>
          </p:nvPr>
        </p:nvSpPr>
        <p:spPr/>
        <p:txBody>
          <a:bodyPr/>
          <a:lstStyle/>
          <a:p>
            <a:r>
              <a:rPr lang="en-US"/>
              <a:t>8/22/2019</a:t>
            </a:r>
            <a:endParaRPr lang="en-US" dirty="0"/>
          </a:p>
        </p:txBody>
      </p:sp>
      <p:sp>
        <p:nvSpPr>
          <p:cNvPr id="10" name="Footer Placeholder 9">
            <a:extLst>
              <a:ext uri="{FF2B5EF4-FFF2-40B4-BE49-F238E27FC236}">
                <a16:creationId xmlns:a16="http://schemas.microsoft.com/office/drawing/2014/main" id="{1CB2AD68-896B-4CB9-8EFF-89A65997E647}"/>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1" name="Slide Number Placeholder 10">
            <a:extLst>
              <a:ext uri="{FF2B5EF4-FFF2-40B4-BE49-F238E27FC236}">
                <a16:creationId xmlns:a16="http://schemas.microsoft.com/office/drawing/2014/main" id="{16B5565C-2273-41C7-880B-821A4C538BAF}"/>
              </a:ext>
            </a:extLst>
          </p:cNvPr>
          <p:cNvSpPr>
            <a:spLocks noGrp="1"/>
          </p:cNvSpPr>
          <p:nvPr>
            <p:ph type="sldNum" sz="quarter" idx="12"/>
          </p:nvPr>
        </p:nvSpPr>
        <p:spPr/>
        <p:txBody>
          <a:bodyPr/>
          <a:lstStyle/>
          <a:p>
            <a:fld id="{2883F3C9-2EB4-41CD-9EE9-5A17A4797CC6}" type="slidenum">
              <a:rPr lang="en-US" smtClean="0"/>
              <a:t>19</a:t>
            </a:fld>
            <a:endParaRPr lang="en-US" dirty="0"/>
          </a:p>
        </p:txBody>
      </p:sp>
    </p:spTree>
    <p:extLst>
      <p:ext uri="{BB962C8B-B14F-4D97-AF65-F5344CB8AC3E}">
        <p14:creationId xmlns:p14="http://schemas.microsoft.com/office/powerpoint/2010/main" val="191464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9A7-EC21-45AF-AFC8-B5FE39C2D266}"/>
              </a:ext>
            </a:extLst>
          </p:cNvPr>
          <p:cNvSpPr>
            <a:spLocks noGrp="1"/>
          </p:cNvSpPr>
          <p:nvPr>
            <p:ph type="title"/>
          </p:nvPr>
        </p:nvSpPr>
        <p:spPr>
          <a:xfrm>
            <a:off x="567799" y="0"/>
            <a:ext cx="7290054" cy="1499616"/>
          </a:xfrm>
        </p:spPr>
        <p:txBody>
          <a:bodyPr/>
          <a:lstStyle/>
          <a:p>
            <a:r>
              <a:rPr lang="en-US" dirty="0"/>
              <a:t>outline</a:t>
            </a:r>
          </a:p>
        </p:txBody>
      </p:sp>
      <p:sp>
        <p:nvSpPr>
          <p:cNvPr id="3" name="Rectangle 2">
            <a:extLst>
              <a:ext uri="{FF2B5EF4-FFF2-40B4-BE49-F238E27FC236}">
                <a16:creationId xmlns:a16="http://schemas.microsoft.com/office/drawing/2014/main" id="{3A2B5A68-5B81-4CC4-A213-77CB2BA898E4}"/>
              </a:ext>
            </a:extLst>
          </p:cNvPr>
          <p:cNvSpPr/>
          <p:nvPr/>
        </p:nvSpPr>
        <p:spPr>
          <a:xfrm>
            <a:off x="567799" y="1305342"/>
            <a:ext cx="6904155" cy="3416320"/>
          </a:xfrm>
          <a:prstGeom prst="rect">
            <a:avLst/>
          </a:prstGeom>
        </p:spPr>
        <p:txBody>
          <a:bodyPr wrap="square">
            <a:spAutoFit/>
          </a:bodyPr>
          <a:lstStyle/>
          <a:p>
            <a:pPr marL="342900" indent="-342900">
              <a:buFont typeface="Wingdings" panose="05000000000000000000" pitchFamily="2" charset="2"/>
              <a:buChar char="§"/>
            </a:pPr>
            <a:r>
              <a:rPr lang="en-US" sz="2400" dirty="0"/>
              <a:t>Introduction I – Pressure as a unique variable </a:t>
            </a:r>
          </a:p>
          <a:p>
            <a:pPr marL="342900" indent="-342900">
              <a:buFont typeface="Wingdings" panose="05000000000000000000" pitchFamily="2" charset="2"/>
              <a:buChar char="§"/>
            </a:pPr>
            <a:r>
              <a:rPr lang="en-US" sz="2400" dirty="0"/>
              <a:t>Introduction II – Hydrogen metallization and Neil </a:t>
            </a:r>
            <a:r>
              <a:rPr lang="en-US" sz="2400" dirty="0" err="1"/>
              <a:t>Aschroft’s</a:t>
            </a:r>
            <a:r>
              <a:rPr lang="en-US" sz="2400" dirty="0"/>
              <a:t> predictions</a:t>
            </a:r>
          </a:p>
          <a:p>
            <a:pPr marL="342900" indent="-342900">
              <a:buFont typeface="Wingdings" panose="05000000000000000000" pitchFamily="2" charset="2"/>
              <a:buChar char="§"/>
            </a:pPr>
            <a:r>
              <a:rPr lang="en-US" sz="2400" dirty="0"/>
              <a:t>Doped hydrogen – molecular compounds, hydrides and </a:t>
            </a:r>
            <a:r>
              <a:rPr lang="en-US" sz="2400" dirty="0" err="1"/>
              <a:t>superhydrides</a:t>
            </a:r>
            <a:endParaRPr lang="en-US" sz="2400" dirty="0"/>
          </a:p>
          <a:p>
            <a:pPr marL="342900" indent="-342900">
              <a:buFont typeface="Wingdings" panose="05000000000000000000" pitchFamily="2" charset="2"/>
              <a:buChar char="§"/>
            </a:pPr>
            <a:r>
              <a:rPr lang="en-US" sz="2400" dirty="0"/>
              <a:t>H</a:t>
            </a:r>
            <a:r>
              <a:rPr lang="en-US" sz="2400" baseline="-25000" dirty="0"/>
              <a:t>3</a:t>
            </a:r>
            <a:r>
              <a:rPr lang="en-US" sz="2400" dirty="0"/>
              <a:t>S – Conventional superconductivity at 203 K</a:t>
            </a:r>
            <a:endParaRPr lang="en-US" sz="2400" baseline="-25000" dirty="0"/>
          </a:p>
          <a:p>
            <a:pPr marL="342900" indent="-342900">
              <a:buFont typeface="Wingdings" panose="05000000000000000000" pitchFamily="2" charset="2"/>
              <a:buChar char="§"/>
            </a:pPr>
            <a:r>
              <a:rPr lang="en-US" sz="2400" dirty="0" err="1"/>
              <a:t>LaH</a:t>
            </a:r>
            <a:r>
              <a:rPr lang="en-US" sz="2400" baseline="-25000" dirty="0" err="1"/>
              <a:t>x</a:t>
            </a:r>
            <a:r>
              <a:rPr lang="en-US" sz="2400" dirty="0"/>
              <a:t> – where all things seem to come together</a:t>
            </a:r>
          </a:p>
          <a:p>
            <a:pPr marL="342900" indent="-342900">
              <a:buFont typeface="Wingdings" panose="05000000000000000000" pitchFamily="2" charset="2"/>
              <a:buChar char="§"/>
            </a:pPr>
            <a:r>
              <a:rPr lang="en-US" sz="2400" dirty="0"/>
              <a:t>Ternary systems and quest for reducing pressures</a:t>
            </a:r>
          </a:p>
          <a:p>
            <a:pPr marL="342900" indent="-342900">
              <a:buFont typeface="Wingdings" panose="05000000000000000000" pitchFamily="2" charset="2"/>
              <a:buChar char="§"/>
            </a:pPr>
            <a:r>
              <a:rPr lang="en-US" sz="2400" dirty="0"/>
              <a:t>Acknowledgements</a:t>
            </a:r>
          </a:p>
        </p:txBody>
      </p:sp>
      <p:sp>
        <p:nvSpPr>
          <p:cNvPr id="4" name="Date Placeholder 3">
            <a:extLst>
              <a:ext uri="{FF2B5EF4-FFF2-40B4-BE49-F238E27FC236}">
                <a16:creationId xmlns:a16="http://schemas.microsoft.com/office/drawing/2014/main" id="{2995909C-6E34-4175-92F6-A0FDF5906B9F}"/>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0761D817-3B23-4D65-8EBA-0F6B7C0466F4}"/>
              </a:ext>
            </a:extLst>
          </p:cNvPr>
          <p:cNvSpPr>
            <a:spLocks noGrp="1"/>
          </p:cNvSpPr>
          <p:nvPr>
            <p:ph type="ftr" sz="quarter" idx="11"/>
          </p:nvPr>
        </p:nvSpPr>
        <p:spPr>
          <a:xfrm>
            <a:off x="3614056" y="6607864"/>
            <a:ext cx="2528351" cy="274320"/>
          </a:xfrm>
        </p:spPr>
        <p:txBody>
          <a:bodyPr/>
          <a:lstStyle/>
          <a:p>
            <a:r>
              <a:rPr lang="en-US" b="1" dirty="0"/>
              <a:t>Accelerator Physics and Technology Seminar</a:t>
            </a:r>
            <a:endParaRPr lang="en-US" dirty="0"/>
          </a:p>
          <a:p>
            <a:endParaRPr lang="en-US" dirty="0"/>
          </a:p>
        </p:txBody>
      </p:sp>
      <p:sp>
        <p:nvSpPr>
          <p:cNvPr id="6" name="Slide Number Placeholder 5">
            <a:extLst>
              <a:ext uri="{FF2B5EF4-FFF2-40B4-BE49-F238E27FC236}">
                <a16:creationId xmlns:a16="http://schemas.microsoft.com/office/drawing/2014/main" id="{708ABA2E-6B8F-42F9-A180-06188ED50D8F}"/>
              </a:ext>
            </a:extLst>
          </p:cNvPr>
          <p:cNvSpPr>
            <a:spLocks noGrp="1"/>
          </p:cNvSpPr>
          <p:nvPr>
            <p:ph type="sldNum" sz="quarter" idx="12"/>
          </p:nvPr>
        </p:nvSpPr>
        <p:spPr/>
        <p:txBody>
          <a:bodyPr/>
          <a:lstStyle/>
          <a:p>
            <a:fld id="{2883F3C9-2EB4-41CD-9EE9-5A17A4797CC6}" type="slidenum">
              <a:rPr lang="en-US" smtClean="0"/>
              <a:t>2</a:t>
            </a:fld>
            <a:endParaRPr lang="en-US" dirty="0"/>
          </a:p>
        </p:txBody>
      </p:sp>
    </p:spTree>
    <p:extLst>
      <p:ext uri="{BB962C8B-B14F-4D97-AF65-F5344CB8AC3E}">
        <p14:creationId xmlns:p14="http://schemas.microsoft.com/office/powerpoint/2010/main" val="293539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2B8C61-C15F-4D56-8F98-F77658F492A9}"/>
              </a:ext>
            </a:extLst>
          </p:cNvPr>
          <p:cNvSpPr>
            <a:spLocks noGrp="1"/>
          </p:cNvSpPr>
          <p:nvPr>
            <p:ph type="title"/>
          </p:nvPr>
        </p:nvSpPr>
        <p:spPr>
          <a:xfrm>
            <a:off x="757959" y="180543"/>
            <a:ext cx="7289800" cy="1440309"/>
          </a:xfrm>
        </p:spPr>
        <p:txBody>
          <a:bodyPr>
            <a:normAutofit/>
          </a:bodyPr>
          <a:lstStyle/>
          <a:p>
            <a:r>
              <a:rPr lang="en-US" dirty="0">
                <a:cs typeface="Arial" panose="020B0604020202020204" pitchFamily="34" charset="0"/>
              </a:rPr>
              <a:t>Qualitative Guideposts for BCS Superconductivity</a:t>
            </a:r>
            <a:endParaRPr lang="en-US" dirty="0"/>
          </a:p>
        </p:txBody>
      </p:sp>
      <p:pic>
        <p:nvPicPr>
          <p:cNvPr id="4" name="Picture 3">
            <a:extLst>
              <a:ext uri="{FF2B5EF4-FFF2-40B4-BE49-F238E27FC236}">
                <a16:creationId xmlns:a16="http://schemas.microsoft.com/office/drawing/2014/main" id="{D4A762CD-0D8F-4641-B82C-BAB18C0765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742" y="1929746"/>
            <a:ext cx="5357813" cy="31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4">
            <a:extLst>
              <a:ext uri="{FF2B5EF4-FFF2-40B4-BE49-F238E27FC236}">
                <a16:creationId xmlns:a16="http://schemas.microsoft.com/office/drawing/2014/main" id="{5E9AA742-7BC6-49F9-AE7D-3D552D9C2CD4}"/>
              </a:ext>
            </a:extLst>
          </p:cNvPr>
          <p:cNvPicPr>
            <a:picLocks noChangeAspect="1"/>
          </p:cNvPicPr>
          <p:nvPr/>
        </p:nvPicPr>
        <p:blipFill>
          <a:blip r:embed="rId3"/>
          <a:stretch>
            <a:fillRect/>
          </a:stretch>
        </p:blipFill>
        <p:spPr>
          <a:xfrm>
            <a:off x="637075" y="1824314"/>
            <a:ext cx="1506917" cy="2419524"/>
          </a:xfrm>
          <a:prstGeom prst="rect">
            <a:avLst/>
          </a:prstGeom>
        </p:spPr>
      </p:pic>
      <p:sp>
        <p:nvSpPr>
          <p:cNvPr id="6" name="TextBox 5">
            <a:extLst>
              <a:ext uri="{FF2B5EF4-FFF2-40B4-BE49-F238E27FC236}">
                <a16:creationId xmlns:a16="http://schemas.microsoft.com/office/drawing/2014/main" id="{295C9AFD-830A-42AF-8885-0DD92588CA96}"/>
              </a:ext>
            </a:extLst>
          </p:cNvPr>
          <p:cNvSpPr txBox="1"/>
          <p:nvPr/>
        </p:nvSpPr>
        <p:spPr>
          <a:xfrm>
            <a:off x="93518" y="1351475"/>
            <a:ext cx="9050482" cy="400110"/>
          </a:xfrm>
          <a:prstGeom prst="rect">
            <a:avLst/>
          </a:prstGeom>
          <a:noFill/>
        </p:spPr>
        <p:txBody>
          <a:bodyPr wrap="square" rtlCol="0">
            <a:spAutoFit/>
          </a:bodyPr>
          <a:lstStyle/>
          <a:p>
            <a:r>
              <a:rPr lang="en-US" sz="2000" dirty="0">
                <a:cs typeface="Arial" panose="020B0604020202020204" pitchFamily="34" charset="0"/>
              </a:rPr>
              <a:t>large DOS at E</a:t>
            </a:r>
            <a:r>
              <a:rPr lang="en-US" sz="2000" baseline="-25000" dirty="0">
                <a:cs typeface="Arial" panose="020B0604020202020204" pitchFamily="34" charset="0"/>
              </a:rPr>
              <a:t>F</a:t>
            </a:r>
            <a:r>
              <a:rPr lang="en-US" sz="2000" dirty="0">
                <a:cs typeface="Arial" panose="020B0604020202020204" pitchFamily="34" charset="0"/>
              </a:rPr>
              <a:t>	      high phonon frequencies           large electron-phonon coupling</a:t>
            </a:r>
          </a:p>
        </p:txBody>
      </p:sp>
      <p:sp>
        <p:nvSpPr>
          <p:cNvPr id="7" name="Oval 6">
            <a:extLst>
              <a:ext uri="{FF2B5EF4-FFF2-40B4-BE49-F238E27FC236}">
                <a16:creationId xmlns:a16="http://schemas.microsoft.com/office/drawing/2014/main" id="{6C565AC6-B6DF-4A9B-83B8-766FD60D365D}"/>
              </a:ext>
            </a:extLst>
          </p:cNvPr>
          <p:cNvSpPr/>
          <p:nvPr/>
        </p:nvSpPr>
        <p:spPr>
          <a:xfrm>
            <a:off x="3024006" y="1679143"/>
            <a:ext cx="838200" cy="1447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AA9F911-1E4C-47D5-A975-BA84661E8137}"/>
              </a:ext>
            </a:extLst>
          </p:cNvPr>
          <p:cNvSpPr/>
          <p:nvPr/>
        </p:nvSpPr>
        <p:spPr>
          <a:xfrm>
            <a:off x="6571021" y="2153950"/>
            <a:ext cx="1371600" cy="84007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BE84C43-0A83-4152-B5F3-A0AEDE172E4D}"/>
              </a:ext>
            </a:extLst>
          </p:cNvPr>
          <p:cNvGrpSpPr/>
          <p:nvPr/>
        </p:nvGrpSpPr>
        <p:grpSpPr>
          <a:xfrm>
            <a:off x="1258797" y="5287620"/>
            <a:ext cx="6475875" cy="1065818"/>
            <a:chOff x="1092543" y="4953982"/>
            <a:chExt cx="6475875" cy="1065818"/>
          </a:xfrm>
        </p:grpSpPr>
        <p:sp>
          <p:nvSpPr>
            <p:cNvPr id="10" name="TextBox 9">
              <a:extLst>
                <a:ext uri="{FF2B5EF4-FFF2-40B4-BE49-F238E27FC236}">
                  <a16:creationId xmlns:a16="http://schemas.microsoft.com/office/drawing/2014/main" id="{1AEA75D9-4CBA-4F7E-8AA5-79E6A64F6BD6}"/>
                </a:ext>
              </a:extLst>
            </p:cNvPr>
            <p:cNvSpPr txBox="1"/>
            <p:nvPr/>
          </p:nvSpPr>
          <p:spPr>
            <a:xfrm>
              <a:off x="1092543" y="4953982"/>
              <a:ext cx="6475875" cy="523220"/>
            </a:xfrm>
            <a:prstGeom prst="rect">
              <a:avLst/>
            </a:prstGeom>
            <a:noFill/>
          </p:spPr>
          <p:txBody>
            <a:bodyPr wrap="none" rtlCol="0">
              <a:spAutoFit/>
            </a:bodyPr>
            <a:lstStyle/>
            <a:p>
              <a:r>
                <a:rPr lang="en-US" sz="2800" b="1" dirty="0">
                  <a:latin typeface="+mj-lt"/>
                </a:rPr>
                <a:t>covalent metal can be stabilized by high pressures</a:t>
              </a:r>
            </a:p>
          </p:txBody>
        </p:sp>
        <p:sp>
          <p:nvSpPr>
            <p:cNvPr id="11" name="Arrow: Striped Right 10">
              <a:extLst>
                <a:ext uri="{FF2B5EF4-FFF2-40B4-BE49-F238E27FC236}">
                  <a16:creationId xmlns:a16="http://schemas.microsoft.com/office/drawing/2014/main" id="{CE192832-6467-490A-B902-C9858777BD8D}"/>
                </a:ext>
              </a:extLst>
            </p:cNvPr>
            <p:cNvSpPr/>
            <p:nvPr/>
          </p:nvSpPr>
          <p:spPr>
            <a:xfrm rot="5400000">
              <a:off x="4438488" y="4761576"/>
              <a:ext cx="553536" cy="196291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ate Placeholder 1">
            <a:extLst>
              <a:ext uri="{FF2B5EF4-FFF2-40B4-BE49-F238E27FC236}">
                <a16:creationId xmlns:a16="http://schemas.microsoft.com/office/drawing/2014/main" id="{874AF62C-FD18-4297-9A78-AF95155E9D46}"/>
              </a:ext>
            </a:extLst>
          </p:cNvPr>
          <p:cNvSpPr>
            <a:spLocks noGrp="1"/>
          </p:cNvSpPr>
          <p:nvPr>
            <p:ph type="dt" sz="half" idx="10"/>
          </p:nvPr>
        </p:nvSpPr>
        <p:spPr/>
        <p:txBody>
          <a:bodyPr/>
          <a:lstStyle/>
          <a:p>
            <a:r>
              <a:rPr lang="en-US"/>
              <a:t>8/22/2019</a:t>
            </a:r>
            <a:endParaRPr lang="en-US" dirty="0"/>
          </a:p>
        </p:txBody>
      </p:sp>
      <p:sp>
        <p:nvSpPr>
          <p:cNvPr id="12" name="Footer Placeholder 11">
            <a:extLst>
              <a:ext uri="{FF2B5EF4-FFF2-40B4-BE49-F238E27FC236}">
                <a16:creationId xmlns:a16="http://schemas.microsoft.com/office/drawing/2014/main" id="{EF1E8128-B236-42E4-8344-9DBEB4032853}"/>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3" name="Slide Number Placeholder 12">
            <a:extLst>
              <a:ext uri="{FF2B5EF4-FFF2-40B4-BE49-F238E27FC236}">
                <a16:creationId xmlns:a16="http://schemas.microsoft.com/office/drawing/2014/main" id="{179A74DB-9EF7-4AD3-A539-503D6C8938FE}"/>
              </a:ext>
            </a:extLst>
          </p:cNvPr>
          <p:cNvSpPr>
            <a:spLocks noGrp="1"/>
          </p:cNvSpPr>
          <p:nvPr>
            <p:ph type="sldNum" sz="quarter" idx="12"/>
          </p:nvPr>
        </p:nvSpPr>
        <p:spPr/>
        <p:txBody>
          <a:bodyPr/>
          <a:lstStyle/>
          <a:p>
            <a:fld id="{2883F3C9-2EB4-41CD-9EE9-5A17A4797CC6}" type="slidenum">
              <a:rPr lang="en-US" smtClean="0"/>
              <a:t>20</a:t>
            </a:fld>
            <a:endParaRPr lang="en-US" dirty="0"/>
          </a:p>
        </p:txBody>
      </p:sp>
    </p:spTree>
    <p:extLst>
      <p:ext uri="{BB962C8B-B14F-4D97-AF65-F5344CB8AC3E}">
        <p14:creationId xmlns:p14="http://schemas.microsoft.com/office/powerpoint/2010/main" val="104663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4E762-C52C-462C-8A16-9466EDE97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41" y="1565862"/>
            <a:ext cx="5750731" cy="589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9BE5552B-3FF2-418E-9D5D-682C5704F232}"/>
              </a:ext>
            </a:extLst>
          </p:cNvPr>
          <p:cNvSpPr txBox="1">
            <a:spLocks/>
          </p:cNvSpPr>
          <p:nvPr/>
        </p:nvSpPr>
        <p:spPr>
          <a:xfrm>
            <a:off x="927100" y="211044"/>
            <a:ext cx="7289800" cy="144030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cs typeface="Arial" panose="020B0604020202020204" pitchFamily="34" charset="0"/>
              </a:rPr>
              <a:t>Qualitative Guideposts for BCS Superconductivity</a:t>
            </a:r>
            <a:endParaRPr lang="en-US" dirty="0"/>
          </a:p>
        </p:txBody>
      </p:sp>
      <p:sp>
        <p:nvSpPr>
          <p:cNvPr id="6" name="Rectangle 5">
            <a:extLst>
              <a:ext uri="{FF2B5EF4-FFF2-40B4-BE49-F238E27FC236}">
                <a16:creationId xmlns:a16="http://schemas.microsoft.com/office/drawing/2014/main" id="{55400E93-FF74-443C-AB79-E1128658A6C5}"/>
              </a:ext>
            </a:extLst>
          </p:cNvPr>
          <p:cNvSpPr/>
          <p:nvPr/>
        </p:nvSpPr>
        <p:spPr>
          <a:xfrm>
            <a:off x="6104529" y="1500372"/>
            <a:ext cx="2828376" cy="1754326"/>
          </a:xfrm>
          <a:prstGeom prst="rect">
            <a:avLst/>
          </a:prstGeom>
        </p:spPr>
        <p:txBody>
          <a:bodyPr wrap="square">
            <a:spAutoFit/>
          </a:bodyPr>
          <a:lstStyle/>
          <a:p>
            <a:r>
              <a:rPr lang="en-US" dirty="0">
                <a:latin typeface="NimbusRomNo9L-Regu"/>
              </a:rPr>
              <a:t>Extreme pressure allows to stabilize chemical</a:t>
            </a:r>
          </a:p>
          <a:p>
            <a:r>
              <a:rPr lang="en-US" dirty="0">
                <a:latin typeface="NimbusRomNo9L-Regu"/>
              </a:rPr>
              <a:t>environments which would not exist spontaneously at ambient pressure (</a:t>
            </a:r>
            <a:r>
              <a:rPr lang="en-US" dirty="0">
                <a:latin typeface="NimbusRomNo9L-ReguItal"/>
              </a:rPr>
              <a:t>forbidden chemistry</a:t>
            </a:r>
            <a:r>
              <a:rPr lang="en-US" dirty="0">
                <a:latin typeface="NimbusRomNo9L-Regu"/>
              </a:rPr>
              <a:t>).</a:t>
            </a:r>
            <a:endParaRPr lang="en-US" dirty="0"/>
          </a:p>
        </p:txBody>
      </p:sp>
      <p:pic>
        <p:nvPicPr>
          <p:cNvPr id="2" name="Picture 1">
            <a:extLst>
              <a:ext uri="{FF2B5EF4-FFF2-40B4-BE49-F238E27FC236}">
                <a16:creationId xmlns:a16="http://schemas.microsoft.com/office/drawing/2014/main" id="{9C0A9DD3-D279-47B0-A679-3FAB8A82199E}"/>
              </a:ext>
            </a:extLst>
          </p:cNvPr>
          <p:cNvPicPr>
            <a:picLocks noChangeAspect="1"/>
          </p:cNvPicPr>
          <p:nvPr/>
        </p:nvPicPr>
        <p:blipFill>
          <a:blip r:embed="rId3"/>
          <a:stretch>
            <a:fillRect/>
          </a:stretch>
        </p:blipFill>
        <p:spPr>
          <a:xfrm>
            <a:off x="353798" y="2093271"/>
            <a:ext cx="3176869" cy="2671458"/>
          </a:xfrm>
          <a:prstGeom prst="rect">
            <a:avLst/>
          </a:prstGeom>
        </p:spPr>
      </p:pic>
      <p:pic>
        <p:nvPicPr>
          <p:cNvPr id="8" name="Picture 7">
            <a:extLst>
              <a:ext uri="{FF2B5EF4-FFF2-40B4-BE49-F238E27FC236}">
                <a16:creationId xmlns:a16="http://schemas.microsoft.com/office/drawing/2014/main" id="{373E4872-1244-4274-A875-E3C462744503}"/>
              </a:ext>
            </a:extLst>
          </p:cNvPr>
          <p:cNvPicPr>
            <a:picLocks noChangeAspect="1"/>
          </p:cNvPicPr>
          <p:nvPr/>
        </p:nvPicPr>
        <p:blipFill>
          <a:blip r:embed="rId4"/>
          <a:stretch>
            <a:fillRect/>
          </a:stretch>
        </p:blipFill>
        <p:spPr>
          <a:xfrm>
            <a:off x="3642724" y="3618006"/>
            <a:ext cx="4791075" cy="3028950"/>
          </a:xfrm>
          <a:prstGeom prst="rect">
            <a:avLst/>
          </a:prstGeom>
        </p:spPr>
      </p:pic>
      <p:sp>
        <p:nvSpPr>
          <p:cNvPr id="3" name="Date Placeholder 2">
            <a:extLst>
              <a:ext uri="{FF2B5EF4-FFF2-40B4-BE49-F238E27FC236}">
                <a16:creationId xmlns:a16="http://schemas.microsoft.com/office/drawing/2014/main" id="{43890C04-4CCE-4DA7-A348-031139FC7BB6}"/>
              </a:ext>
            </a:extLst>
          </p:cNvPr>
          <p:cNvSpPr>
            <a:spLocks noGrp="1"/>
          </p:cNvSpPr>
          <p:nvPr>
            <p:ph type="dt" sz="half" idx="10"/>
          </p:nvPr>
        </p:nvSpPr>
        <p:spPr/>
        <p:txBody>
          <a:bodyPr/>
          <a:lstStyle/>
          <a:p>
            <a:r>
              <a:rPr lang="en-US"/>
              <a:t>8/22/2019</a:t>
            </a:r>
            <a:endParaRPr lang="en-US" dirty="0"/>
          </a:p>
        </p:txBody>
      </p:sp>
      <p:sp>
        <p:nvSpPr>
          <p:cNvPr id="7" name="Footer Placeholder 6">
            <a:extLst>
              <a:ext uri="{FF2B5EF4-FFF2-40B4-BE49-F238E27FC236}">
                <a16:creationId xmlns:a16="http://schemas.microsoft.com/office/drawing/2014/main" id="{94FA8B24-060F-4E0D-B317-47CAFF6F0CBA}"/>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9" name="Slide Number Placeholder 8">
            <a:extLst>
              <a:ext uri="{FF2B5EF4-FFF2-40B4-BE49-F238E27FC236}">
                <a16:creationId xmlns:a16="http://schemas.microsoft.com/office/drawing/2014/main" id="{221C1C2F-4C54-427E-B477-A172757158BC}"/>
              </a:ext>
            </a:extLst>
          </p:cNvPr>
          <p:cNvSpPr>
            <a:spLocks noGrp="1"/>
          </p:cNvSpPr>
          <p:nvPr>
            <p:ph type="sldNum" sz="quarter" idx="12"/>
          </p:nvPr>
        </p:nvSpPr>
        <p:spPr/>
        <p:txBody>
          <a:bodyPr/>
          <a:lstStyle/>
          <a:p>
            <a:fld id="{2883F3C9-2EB4-41CD-9EE9-5A17A4797CC6}" type="slidenum">
              <a:rPr lang="en-US" smtClean="0"/>
              <a:t>21</a:t>
            </a:fld>
            <a:endParaRPr lang="en-US" dirty="0"/>
          </a:p>
        </p:txBody>
      </p:sp>
    </p:spTree>
    <p:extLst>
      <p:ext uri="{BB962C8B-B14F-4D97-AF65-F5344CB8AC3E}">
        <p14:creationId xmlns:p14="http://schemas.microsoft.com/office/powerpoint/2010/main" val="2146161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9A7-EC21-45AF-AFC8-B5FE39C2D266}"/>
              </a:ext>
            </a:extLst>
          </p:cNvPr>
          <p:cNvSpPr>
            <a:spLocks noGrp="1"/>
          </p:cNvSpPr>
          <p:nvPr>
            <p:ph type="title"/>
          </p:nvPr>
        </p:nvSpPr>
        <p:spPr>
          <a:xfrm>
            <a:off x="567799" y="0"/>
            <a:ext cx="7290054" cy="1499616"/>
          </a:xfrm>
        </p:spPr>
        <p:txBody>
          <a:bodyPr/>
          <a:lstStyle/>
          <a:p>
            <a:r>
              <a:rPr lang="en-US" dirty="0"/>
              <a:t>outline</a:t>
            </a:r>
          </a:p>
        </p:txBody>
      </p:sp>
      <p:sp>
        <p:nvSpPr>
          <p:cNvPr id="3" name="Rectangle 2">
            <a:extLst>
              <a:ext uri="{FF2B5EF4-FFF2-40B4-BE49-F238E27FC236}">
                <a16:creationId xmlns:a16="http://schemas.microsoft.com/office/drawing/2014/main" id="{3A2B5A68-5B81-4CC4-A213-77CB2BA898E4}"/>
              </a:ext>
            </a:extLst>
          </p:cNvPr>
          <p:cNvSpPr/>
          <p:nvPr/>
        </p:nvSpPr>
        <p:spPr>
          <a:xfrm>
            <a:off x="567799" y="1305342"/>
            <a:ext cx="6904155" cy="3416320"/>
          </a:xfrm>
          <a:prstGeom prst="rect">
            <a:avLst/>
          </a:prstGeom>
        </p:spPr>
        <p:txBody>
          <a:bodyPr wrap="square">
            <a:spAutoFit/>
          </a:bodyPr>
          <a:lstStyle/>
          <a:p>
            <a:pPr marL="342900" indent="-342900">
              <a:buFont typeface="Wingdings" panose="05000000000000000000" pitchFamily="2" charset="2"/>
              <a:buChar char="§"/>
            </a:pPr>
            <a:r>
              <a:rPr lang="en-US" sz="2400" dirty="0">
                <a:solidFill>
                  <a:schemeClr val="bg1">
                    <a:lumMod val="75000"/>
                  </a:schemeClr>
                </a:solidFill>
              </a:rPr>
              <a:t>Introduction I – Pressure as a unique variable </a:t>
            </a:r>
          </a:p>
          <a:p>
            <a:pPr marL="342900" indent="-342900">
              <a:buFont typeface="Wingdings" panose="05000000000000000000" pitchFamily="2" charset="2"/>
              <a:buChar char="§"/>
            </a:pPr>
            <a:r>
              <a:rPr lang="en-US" sz="2400" dirty="0">
                <a:solidFill>
                  <a:schemeClr val="bg1">
                    <a:lumMod val="75000"/>
                  </a:schemeClr>
                </a:solidFill>
              </a:rPr>
              <a:t>Introduction II – Hydrogen metallization and Neil </a:t>
            </a:r>
            <a:r>
              <a:rPr lang="en-US" sz="2400" dirty="0" err="1">
                <a:solidFill>
                  <a:schemeClr val="bg1">
                    <a:lumMod val="75000"/>
                  </a:schemeClr>
                </a:solidFill>
              </a:rPr>
              <a:t>Aschroft’s</a:t>
            </a:r>
            <a:r>
              <a:rPr lang="en-US" sz="2400" dirty="0">
                <a:solidFill>
                  <a:schemeClr val="bg1">
                    <a:lumMod val="75000"/>
                  </a:schemeClr>
                </a:solidFill>
              </a:rPr>
              <a:t> predictions</a:t>
            </a:r>
          </a:p>
          <a:p>
            <a:pPr marL="342900" indent="-342900">
              <a:buFont typeface="Wingdings" panose="05000000000000000000" pitchFamily="2" charset="2"/>
              <a:buChar char="§"/>
            </a:pPr>
            <a:r>
              <a:rPr lang="en-US" sz="2400" dirty="0">
                <a:solidFill>
                  <a:schemeClr val="bg1">
                    <a:lumMod val="75000"/>
                  </a:schemeClr>
                </a:solidFill>
              </a:rPr>
              <a:t>Doped hydrogen – molecular compounds, hydrides and </a:t>
            </a:r>
            <a:r>
              <a:rPr lang="en-US" sz="2400" dirty="0" err="1">
                <a:solidFill>
                  <a:schemeClr val="bg1">
                    <a:lumMod val="75000"/>
                  </a:schemeClr>
                </a:solidFill>
              </a:rPr>
              <a:t>superhydrides</a:t>
            </a:r>
            <a:endParaRPr lang="en-US" sz="2400" dirty="0">
              <a:solidFill>
                <a:schemeClr val="bg1">
                  <a:lumMod val="75000"/>
                </a:schemeClr>
              </a:solidFill>
            </a:endParaRPr>
          </a:p>
          <a:p>
            <a:pPr marL="342900" indent="-342900">
              <a:buFont typeface="Wingdings" panose="05000000000000000000" pitchFamily="2" charset="2"/>
              <a:buChar char="§"/>
            </a:pPr>
            <a:r>
              <a:rPr lang="en-US" sz="2400" dirty="0"/>
              <a:t>H</a:t>
            </a:r>
            <a:r>
              <a:rPr lang="en-US" sz="2400" baseline="-25000" dirty="0"/>
              <a:t>3</a:t>
            </a:r>
            <a:r>
              <a:rPr lang="en-US" sz="2400" dirty="0"/>
              <a:t>S – Conventional superconductivity at 203 K</a:t>
            </a:r>
            <a:endParaRPr lang="en-US" sz="2400" baseline="-25000" dirty="0"/>
          </a:p>
          <a:p>
            <a:pPr marL="342900" indent="-342900">
              <a:buFont typeface="Wingdings" panose="05000000000000000000" pitchFamily="2" charset="2"/>
              <a:buChar char="§"/>
            </a:pPr>
            <a:r>
              <a:rPr lang="en-US" sz="2400" dirty="0" err="1"/>
              <a:t>LaH</a:t>
            </a:r>
            <a:r>
              <a:rPr lang="en-US" sz="2400" baseline="-25000" dirty="0" err="1"/>
              <a:t>x</a:t>
            </a:r>
            <a:r>
              <a:rPr lang="en-US" sz="2400" dirty="0"/>
              <a:t> – where all things seem to come together</a:t>
            </a:r>
          </a:p>
          <a:p>
            <a:pPr marL="342900" indent="-342900">
              <a:buFont typeface="Wingdings" panose="05000000000000000000" pitchFamily="2" charset="2"/>
              <a:buChar char="§"/>
            </a:pPr>
            <a:r>
              <a:rPr lang="en-US" sz="2400" dirty="0"/>
              <a:t>Ternary systems and quest for reducing pressures</a:t>
            </a:r>
          </a:p>
          <a:p>
            <a:pPr marL="342900" indent="-342900">
              <a:buFont typeface="Wingdings" panose="05000000000000000000" pitchFamily="2" charset="2"/>
              <a:buChar char="§"/>
            </a:pPr>
            <a:r>
              <a:rPr lang="en-US" sz="2400" dirty="0"/>
              <a:t>Acknowledgements</a:t>
            </a:r>
          </a:p>
        </p:txBody>
      </p:sp>
      <p:sp>
        <p:nvSpPr>
          <p:cNvPr id="4" name="Date Placeholder 3">
            <a:extLst>
              <a:ext uri="{FF2B5EF4-FFF2-40B4-BE49-F238E27FC236}">
                <a16:creationId xmlns:a16="http://schemas.microsoft.com/office/drawing/2014/main" id="{C733EE8E-19A9-4B24-9954-F8680EF6A203}"/>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238B8A71-8A42-4C85-8FF1-ECD569DFD442}"/>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109D8982-B2AC-4A0F-880A-C797B45013A6}"/>
              </a:ext>
            </a:extLst>
          </p:cNvPr>
          <p:cNvSpPr>
            <a:spLocks noGrp="1"/>
          </p:cNvSpPr>
          <p:nvPr>
            <p:ph type="sldNum" sz="quarter" idx="12"/>
          </p:nvPr>
        </p:nvSpPr>
        <p:spPr/>
        <p:txBody>
          <a:bodyPr/>
          <a:lstStyle/>
          <a:p>
            <a:fld id="{2883F3C9-2EB4-41CD-9EE9-5A17A4797CC6}" type="slidenum">
              <a:rPr lang="en-US" smtClean="0"/>
              <a:t>22</a:t>
            </a:fld>
            <a:endParaRPr lang="en-US" dirty="0"/>
          </a:p>
        </p:txBody>
      </p:sp>
    </p:spTree>
    <p:extLst>
      <p:ext uri="{BB962C8B-B14F-4D97-AF65-F5344CB8AC3E}">
        <p14:creationId xmlns:p14="http://schemas.microsoft.com/office/powerpoint/2010/main" val="234996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961E8A-FF18-4967-9C7F-62670FF4F2CD}"/>
              </a:ext>
            </a:extLst>
          </p:cNvPr>
          <p:cNvPicPr>
            <a:picLocks noChangeAspect="1" noChangeArrowheads="1"/>
          </p:cNvPicPr>
          <p:nvPr/>
        </p:nvPicPr>
        <p:blipFill>
          <a:blip r:embed="rId2"/>
          <a:srcRect/>
          <a:stretch>
            <a:fillRect/>
          </a:stretch>
        </p:blipFill>
        <p:spPr bwMode="auto">
          <a:xfrm>
            <a:off x="2840051" y="1498386"/>
            <a:ext cx="3770177" cy="2721189"/>
          </a:xfrm>
          <a:prstGeom prst="rect">
            <a:avLst/>
          </a:prstGeom>
          <a:noFill/>
          <a:ln w="9525">
            <a:noFill/>
            <a:miter lim="800000"/>
            <a:headEnd/>
            <a:tailEnd/>
          </a:ln>
          <a:effectLst/>
        </p:spPr>
      </p:pic>
      <p:pic>
        <p:nvPicPr>
          <p:cNvPr id="13" name="Picture 12">
            <a:extLst>
              <a:ext uri="{FF2B5EF4-FFF2-40B4-BE49-F238E27FC236}">
                <a16:creationId xmlns:a16="http://schemas.microsoft.com/office/drawing/2014/main" id="{B2C6FC67-5E9C-407A-9CDC-9946F8A3F03B}"/>
              </a:ext>
            </a:extLst>
          </p:cNvPr>
          <p:cNvPicPr>
            <a:picLocks noChangeAspect="1"/>
          </p:cNvPicPr>
          <p:nvPr/>
        </p:nvPicPr>
        <p:blipFill>
          <a:blip r:embed="rId3"/>
          <a:stretch>
            <a:fillRect/>
          </a:stretch>
        </p:blipFill>
        <p:spPr>
          <a:xfrm>
            <a:off x="21778" y="1498386"/>
            <a:ext cx="3187658" cy="4420839"/>
          </a:xfrm>
          <a:prstGeom prst="rect">
            <a:avLst/>
          </a:prstGeom>
        </p:spPr>
      </p:pic>
      <p:sp>
        <p:nvSpPr>
          <p:cNvPr id="3" name="Title 1">
            <a:extLst>
              <a:ext uri="{FF2B5EF4-FFF2-40B4-BE49-F238E27FC236}">
                <a16:creationId xmlns:a16="http://schemas.microsoft.com/office/drawing/2014/main" id="{D878E7A3-3FBB-42E5-8AF6-110092FEE275}"/>
              </a:ext>
            </a:extLst>
          </p:cNvPr>
          <p:cNvSpPr>
            <a:spLocks noGrp="1"/>
          </p:cNvSpPr>
          <p:nvPr>
            <p:ph type="title"/>
          </p:nvPr>
        </p:nvSpPr>
        <p:spPr>
          <a:xfrm>
            <a:off x="655138" y="71982"/>
            <a:ext cx="8179508" cy="1498600"/>
          </a:xfrm>
        </p:spPr>
        <p:txBody>
          <a:bodyPr/>
          <a:lstStyle/>
          <a:p>
            <a:r>
              <a:rPr lang="en-US" dirty="0"/>
              <a:t>Challenges in Megabar environments</a:t>
            </a:r>
          </a:p>
        </p:txBody>
      </p:sp>
      <p:pic>
        <p:nvPicPr>
          <p:cNvPr id="7" name="Picture 6">
            <a:extLst>
              <a:ext uri="{FF2B5EF4-FFF2-40B4-BE49-F238E27FC236}">
                <a16:creationId xmlns:a16="http://schemas.microsoft.com/office/drawing/2014/main" id="{A1F02468-0BBE-4320-A235-FD4D25503F0B}"/>
              </a:ext>
            </a:extLst>
          </p:cNvPr>
          <p:cNvPicPr>
            <a:picLocks noChangeAspect="1"/>
          </p:cNvPicPr>
          <p:nvPr/>
        </p:nvPicPr>
        <p:blipFill>
          <a:blip r:embed="rId4"/>
          <a:stretch>
            <a:fillRect/>
          </a:stretch>
        </p:blipFill>
        <p:spPr>
          <a:xfrm>
            <a:off x="6295438" y="2832752"/>
            <a:ext cx="2671669" cy="1752108"/>
          </a:xfrm>
          <a:prstGeom prst="rect">
            <a:avLst/>
          </a:prstGeom>
        </p:spPr>
      </p:pic>
      <p:pic>
        <p:nvPicPr>
          <p:cNvPr id="10" name="Picture 9">
            <a:extLst>
              <a:ext uri="{FF2B5EF4-FFF2-40B4-BE49-F238E27FC236}">
                <a16:creationId xmlns:a16="http://schemas.microsoft.com/office/drawing/2014/main" id="{5CF94C4A-9F96-48EF-8F15-C40AEA870EC4}"/>
              </a:ext>
            </a:extLst>
          </p:cNvPr>
          <p:cNvPicPr>
            <a:picLocks noChangeAspect="1"/>
          </p:cNvPicPr>
          <p:nvPr/>
        </p:nvPicPr>
        <p:blipFill>
          <a:blip r:embed="rId5"/>
          <a:stretch>
            <a:fillRect/>
          </a:stretch>
        </p:blipFill>
        <p:spPr>
          <a:xfrm>
            <a:off x="6374604" y="1651371"/>
            <a:ext cx="2238286" cy="1255795"/>
          </a:xfrm>
          <a:prstGeom prst="rect">
            <a:avLst/>
          </a:prstGeom>
        </p:spPr>
      </p:pic>
      <p:sp>
        <p:nvSpPr>
          <p:cNvPr id="11" name="TextBox 10">
            <a:extLst>
              <a:ext uri="{FF2B5EF4-FFF2-40B4-BE49-F238E27FC236}">
                <a16:creationId xmlns:a16="http://schemas.microsoft.com/office/drawing/2014/main" id="{3D47F937-E0AC-4011-9EF5-7A348CB083ED}"/>
              </a:ext>
            </a:extLst>
          </p:cNvPr>
          <p:cNvSpPr txBox="1"/>
          <p:nvPr/>
        </p:nvSpPr>
        <p:spPr>
          <a:xfrm>
            <a:off x="2840052" y="4599845"/>
            <a:ext cx="5185005" cy="1938992"/>
          </a:xfrm>
          <a:prstGeom prst="rect">
            <a:avLst/>
          </a:prstGeom>
          <a:solidFill>
            <a:schemeClr val="accent2">
              <a:lumMod val="20000"/>
              <a:lumOff val="80000"/>
            </a:schemeClr>
          </a:solidFill>
        </p:spPr>
        <p:txBody>
          <a:bodyPr wrap="square" rtlCol="0">
            <a:spAutoFit/>
          </a:bodyPr>
          <a:lstStyle/>
          <a:p>
            <a:pPr marL="342900" indent="-342900">
              <a:buFont typeface="Arial" panose="020B0604020202020204" pitchFamily="34" charset="0"/>
              <a:buChar char="•"/>
            </a:pPr>
            <a:r>
              <a:rPr lang="en-US" sz="2400" dirty="0">
                <a:latin typeface="+mj-lt"/>
              </a:rPr>
              <a:t>Mbar pressure: samples size is 10-20 </a:t>
            </a:r>
            <a:r>
              <a:rPr lang="en-US" sz="2400" dirty="0">
                <a:latin typeface="Symbol" panose="05050102010706020507" pitchFamily="18" charset="2"/>
              </a:rPr>
              <a:t>m</a:t>
            </a:r>
            <a:r>
              <a:rPr lang="en-US" sz="2400" dirty="0">
                <a:latin typeface="+mj-lt"/>
              </a:rPr>
              <a:t>m</a:t>
            </a:r>
          </a:p>
          <a:p>
            <a:pPr marL="342900" indent="-342900">
              <a:buFont typeface="Arial" panose="020B0604020202020204" pitchFamily="34" charset="0"/>
              <a:buChar char="•"/>
            </a:pPr>
            <a:r>
              <a:rPr lang="en-US" sz="2400" dirty="0">
                <a:latin typeface="+mj-lt"/>
              </a:rPr>
              <a:t>H</a:t>
            </a:r>
            <a:r>
              <a:rPr lang="en-US" sz="2400" baseline="-25000" dirty="0">
                <a:latin typeface="+mj-lt"/>
              </a:rPr>
              <a:t>2 </a:t>
            </a:r>
            <a:r>
              <a:rPr lang="en-US" sz="2400" dirty="0">
                <a:latin typeface="+mj-lt"/>
              </a:rPr>
              <a:t>is dangerous for diamonds</a:t>
            </a:r>
          </a:p>
          <a:p>
            <a:pPr marL="342900" indent="-342900">
              <a:buFont typeface="Arial" panose="020B0604020202020204" pitchFamily="34" charset="0"/>
              <a:buChar char="•"/>
            </a:pPr>
            <a:r>
              <a:rPr lang="en-US" sz="2400" dirty="0">
                <a:latin typeface="+mj-lt"/>
              </a:rPr>
              <a:t>Find a good synthesis route: pressure and Temperature</a:t>
            </a:r>
          </a:p>
          <a:p>
            <a:pPr marL="342900" indent="-342900">
              <a:buFont typeface="Arial" panose="020B0604020202020204" pitchFamily="34" charset="0"/>
              <a:buChar char="•"/>
            </a:pPr>
            <a:r>
              <a:rPr lang="en-US" sz="2400" dirty="0">
                <a:latin typeface="+mj-lt"/>
              </a:rPr>
              <a:t>Reproducibility of the results </a:t>
            </a:r>
          </a:p>
        </p:txBody>
      </p:sp>
      <p:sp>
        <p:nvSpPr>
          <p:cNvPr id="12" name="TextBox 11">
            <a:extLst>
              <a:ext uri="{FF2B5EF4-FFF2-40B4-BE49-F238E27FC236}">
                <a16:creationId xmlns:a16="http://schemas.microsoft.com/office/drawing/2014/main" id="{CD8B0C2A-21B0-47E6-9969-F32A9C867A49}"/>
              </a:ext>
            </a:extLst>
          </p:cNvPr>
          <p:cNvSpPr txBox="1"/>
          <p:nvPr/>
        </p:nvSpPr>
        <p:spPr>
          <a:xfrm>
            <a:off x="6934182" y="2661051"/>
            <a:ext cx="1975413" cy="369332"/>
          </a:xfrm>
          <a:prstGeom prst="rect">
            <a:avLst/>
          </a:prstGeom>
          <a:noFill/>
        </p:spPr>
        <p:txBody>
          <a:bodyPr wrap="none" rtlCol="0">
            <a:spAutoFit/>
          </a:bodyPr>
          <a:lstStyle/>
          <a:p>
            <a:r>
              <a:rPr lang="en-US" dirty="0"/>
              <a:t>Sputtered </a:t>
            </a:r>
            <a:r>
              <a:rPr lang="en-US" dirty="0" err="1"/>
              <a:t>electrods</a:t>
            </a:r>
            <a:endParaRPr lang="en-US" dirty="0"/>
          </a:p>
        </p:txBody>
      </p:sp>
      <p:sp>
        <p:nvSpPr>
          <p:cNvPr id="2" name="Date Placeholder 1">
            <a:extLst>
              <a:ext uri="{FF2B5EF4-FFF2-40B4-BE49-F238E27FC236}">
                <a16:creationId xmlns:a16="http://schemas.microsoft.com/office/drawing/2014/main" id="{7537BF7F-617B-4D9C-99D8-55EFC994FCDE}"/>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AAB237B8-816B-40C2-8887-F4A7D30B9F36}"/>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8DC64449-5A5B-4417-89CF-6A0E76EB7476}"/>
              </a:ext>
            </a:extLst>
          </p:cNvPr>
          <p:cNvSpPr>
            <a:spLocks noGrp="1"/>
          </p:cNvSpPr>
          <p:nvPr>
            <p:ph type="sldNum" sz="quarter" idx="12"/>
          </p:nvPr>
        </p:nvSpPr>
        <p:spPr/>
        <p:txBody>
          <a:bodyPr/>
          <a:lstStyle/>
          <a:p>
            <a:fld id="{2883F3C9-2EB4-41CD-9EE9-5A17A4797CC6}" type="slidenum">
              <a:rPr lang="en-US" smtClean="0"/>
              <a:t>23</a:t>
            </a:fld>
            <a:endParaRPr lang="en-US" dirty="0"/>
          </a:p>
        </p:txBody>
      </p:sp>
    </p:spTree>
    <p:extLst>
      <p:ext uri="{BB962C8B-B14F-4D97-AF65-F5344CB8AC3E}">
        <p14:creationId xmlns:p14="http://schemas.microsoft.com/office/powerpoint/2010/main" val="99413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D75FF4-EF37-4654-A031-9F5DD253871E}"/>
              </a:ext>
            </a:extLst>
          </p:cNvPr>
          <p:cNvPicPr>
            <a:picLocks noChangeAspect="1"/>
          </p:cNvPicPr>
          <p:nvPr/>
        </p:nvPicPr>
        <p:blipFill>
          <a:blip r:embed="rId2"/>
          <a:stretch>
            <a:fillRect/>
          </a:stretch>
        </p:blipFill>
        <p:spPr>
          <a:xfrm>
            <a:off x="5166615" y="166386"/>
            <a:ext cx="3928023" cy="2593502"/>
          </a:xfrm>
          <a:prstGeom prst="rect">
            <a:avLst/>
          </a:prstGeom>
        </p:spPr>
      </p:pic>
      <p:pic>
        <p:nvPicPr>
          <p:cNvPr id="14" name="Picture 13">
            <a:extLst>
              <a:ext uri="{FF2B5EF4-FFF2-40B4-BE49-F238E27FC236}">
                <a16:creationId xmlns:a16="http://schemas.microsoft.com/office/drawing/2014/main" id="{46E26C26-AD78-4C4B-9E84-43C78FA07521}"/>
              </a:ext>
            </a:extLst>
          </p:cNvPr>
          <p:cNvPicPr>
            <a:picLocks noChangeAspect="1"/>
          </p:cNvPicPr>
          <p:nvPr/>
        </p:nvPicPr>
        <p:blipFill>
          <a:blip r:embed="rId3"/>
          <a:stretch>
            <a:fillRect/>
          </a:stretch>
        </p:blipFill>
        <p:spPr>
          <a:xfrm>
            <a:off x="2373412" y="1763184"/>
            <a:ext cx="3096753" cy="3279362"/>
          </a:xfrm>
          <a:prstGeom prst="rect">
            <a:avLst/>
          </a:prstGeom>
        </p:spPr>
      </p:pic>
      <p:sp>
        <p:nvSpPr>
          <p:cNvPr id="2" name="Title 1">
            <a:extLst>
              <a:ext uri="{FF2B5EF4-FFF2-40B4-BE49-F238E27FC236}">
                <a16:creationId xmlns:a16="http://schemas.microsoft.com/office/drawing/2014/main" id="{B0DFA460-EF9A-4B97-B9F5-80CFC4E69F1B}"/>
              </a:ext>
            </a:extLst>
          </p:cNvPr>
          <p:cNvSpPr>
            <a:spLocks noGrp="1"/>
          </p:cNvSpPr>
          <p:nvPr>
            <p:ph type="title"/>
          </p:nvPr>
        </p:nvSpPr>
        <p:spPr>
          <a:xfrm>
            <a:off x="601403" y="-13445"/>
            <a:ext cx="7290054" cy="1499616"/>
          </a:xfrm>
        </p:spPr>
        <p:txBody>
          <a:bodyPr/>
          <a:lstStyle/>
          <a:p>
            <a:r>
              <a:rPr lang="en-US" dirty="0"/>
              <a:t>H</a:t>
            </a:r>
            <a:r>
              <a:rPr lang="en-US" baseline="-25000" dirty="0"/>
              <a:t>3</a:t>
            </a:r>
            <a:r>
              <a:rPr lang="en-US" dirty="0"/>
              <a:t>S: T</a:t>
            </a:r>
            <a:r>
              <a:rPr lang="en-US" baseline="-25000" dirty="0"/>
              <a:t>c</a:t>
            </a:r>
            <a:r>
              <a:rPr lang="en-US" dirty="0"/>
              <a:t>=203 K</a:t>
            </a:r>
          </a:p>
        </p:txBody>
      </p:sp>
      <p:sp>
        <p:nvSpPr>
          <p:cNvPr id="6" name="TextBox 5">
            <a:extLst>
              <a:ext uri="{FF2B5EF4-FFF2-40B4-BE49-F238E27FC236}">
                <a16:creationId xmlns:a16="http://schemas.microsoft.com/office/drawing/2014/main" id="{A338BEB0-3E72-4077-9966-3873D35F4438}"/>
              </a:ext>
            </a:extLst>
          </p:cNvPr>
          <p:cNvSpPr txBox="1"/>
          <p:nvPr/>
        </p:nvSpPr>
        <p:spPr>
          <a:xfrm>
            <a:off x="5166615" y="6119134"/>
            <a:ext cx="3709851" cy="338554"/>
          </a:xfrm>
          <a:prstGeom prst="rect">
            <a:avLst/>
          </a:prstGeom>
          <a:solidFill>
            <a:schemeClr val="accent1">
              <a:lumMod val="20000"/>
              <a:lumOff val="80000"/>
            </a:schemeClr>
          </a:solidFill>
        </p:spPr>
        <p:txBody>
          <a:bodyPr wrap="square" rtlCol="0">
            <a:spAutoFit/>
          </a:bodyPr>
          <a:lstStyle/>
          <a:p>
            <a:r>
              <a:rPr lang="en-US" sz="1600" dirty="0">
                <a:latin typeface="+mj-lt"/>
              </a:rPr>
              <a:t>A.P. </a:t>
            </a:r>
            <a:r>
              <a:rPr lang="en-US" sz="1600" dirty="0" err="1">
                <a:latin typeface="+mj-lt"/>
              </a:rPr>
              <a:t>Drozdov</a:t>
            </a:r>
            <a:r>
              <a:rPr lang="en-US" sz="1600" dirty="0">
                <a:latin typeface="+mj-lt"/>
              </a:rPr>
              <a:t>, M.I. </a:t>
            </a:r>
            <a:r>
              <a:rPr lang="en-US" sz="1600" dirty="0" err="1">
                <a:latin typeface="+mj-lt"/>
              </a:rPr>
              <a:t>Eremets</a:t>
            </a:r>
            <a:r>
              <a:rPr lang="en-US" sz="1600" dirty="0">
                <a:latin typeface="+mj-lt"/>
              </a:rPr>
              <a:t>, et al. Nature 525:73–76 (2015).</a:t>
            </a:r>
          </a:p>
        </p:txBody>
      </p:sp>
      <p:sp>
        <p:nvSpPr>
          <p:cNvPr id="11" name="TextBox 10">
            <a:extLst>
              <a:ext uri="{FF2B5EF4-FFF2-40B4-BE49-F238E27FC236}">
                <a16:creationId xmlns:a16="http://schemas.microsoft.com/office/drawing/2014/main" id="{8DE6BC3E-F192-447E-A96A-3AA029C540E4}"/>
              </a:ext>
            </a:extLst>
          </p:cNvPr>
          <p:cNvSpPr txBox="1"/>
          <p:nvPr/>
        </p:nvSpPr>
        <p:spPr>
          <a:xfrm>
            <a:off x="158639" y="3144953"/>
            <a:ext cx="2143977" cy="954107"/>
          </a:xfrm>
          <a:prstGeom prst="rect">
            <a:avLst/>
          </a:prstGeom>
          <a:solidFill>
            <a:schemeClr val="accent1">
              <a:lumMod val="20000"/>
              <a:lumOff val="80000"/>
            </a:schemeClr>
          </a:solidFill>
        </p:spPr>
        <p:txBody>
          <a:bodyPr wrap="square" rtlCol="0">
            <a:spAutoFit/>
          </a:bodyPr>
          <a:lstStyle/>
          <a:p>
            <a:r>
              <a:rPr lang="en-US" dirty="0"/>
              <a:t>Superconductive H</a:t>
            </a:r>
            <a:r>
              <a:rPr lang="en-US" baseline="-25000" dirty="0"/>
              <a:t>2</a:t>
            </a:r>
            <a:r>
              <a:rPr lang="en-US" dirty="0"/>
              <a:t>S: Tc∼80 K at 160 </a:t>
            </a:r>
            <a:r>
              <a:rPr lang="en-US" dirty="0" err="1"/>
              <a:t>GPa</a:t>
            </a:r>
            <a:r>
              <a:rPr lang="en-US" dirty="0"/>
              <a:t> </a:t>
            </a:r>
          </a:p>
          <a:p>
            <a:r>
              <a:rPr lang="en-US" sz="1000" dirty="0"/>
              <a:t>Y. Li et al. The Journal of chemical physics 140 (17) (2014) 174712.</a:t>
            </a:r>
          </a:p>
        </p:txBody>
      </p:sp>
      <p:sp>
        <p:nvSpPr>
          <p:cNvPr id="12" name="TextBox 11">
            <a:extLst>
              <a:ext uri="{FF2B5EF4-FFF2-40B4-BE49-F238E27FC236}">
                <a16:creationId xmlns:a16="http://schemas.microsoft.com/office/drawing/2014/main" id="{863FD78C-8832-4E91-A09A-84A67FC061C8}"/>
              </a:ext>
            </a:extLst>
          </p:cNvPr>
          <p:cNvSpPr txBox="1"/>
          <p:nvPr/>
        </p:nvSpPr>
        <p:spPr>
          <a:xfrm>
            <a:off x="490889" y="5123695"/>
            <a:ext cx="3958208" cy="1477328"/>
          </a:xfrm>
          <a:prstGeom prst="rect">
            <a:avLst/>
          </a:prstGeom>
          <a:noFill/>
        </p:spPr>
        <p:txBody>
          <a:bodyPr wrap="square" rtlCol="0">
            <a:spAutoFit/>
          </a:bodyPr>
          <a:lstStyle/>
          <a:p>
            <a:r>
              <a:rPr lang="en-US" dirty="0"/>
              <a:t>Tc increasing with pressure &gt; 80 K</a:t>
            </a:r>
          </a:p>
          <a:p>
            <a:endParaRPr lang="en-US" dirty="0"/>
          </a:p>
          <a:p>
            <a:pPr marL="285750" indent="-285750">
              <a:buFont typeface="Arial" panose="020B0604020202020204" pitchFamily="34" charset="0"/>
              <a:buChar char="•"/>
            </a:pPr>
            <a:r>
              <a:rPr lang="en-US" dirty="0"/>
              <a:t>Reproduce the result</a:t>
            </a:r>
          </a:p>
          <a:p>
            <a:pPr marL="285750" indent="-285750">
              <a:buFont typeface="Arial" panose="020B0604020202020204" pitchFamily="34" charset="0"/>
              <a:buChar char="•"/>
            </a:pPr>
            <a:r>
              <a:rPr lang="en-US" dirty="0"/>
              <a:t>Find a stable route</a:t>
            </a:r>
          </a:p>
          <a:p>
            <a:pPr marL="285750" indent="-285750">
              <a:buFont typeface="Arial" panose="020B0604020202020204" pitchFamily="34" charset="0"/>
              <a:buChar char="•"/>
            </a:pPr>
            <a:r>
              <a:rPr lang="en-US" dirty="0"/>
              <a:t>Prove superconductivity </a:t>
            </a:r>
          </a:p>
        </p:txBody>
      </p:sp>
      <p:sp>
        <p:nvSpPr>
          <p:cNvPr id="5" name="TextBox 4">
            <a:extLst>
              <a:ext uri="{FF2B5EF4-FFF2-40B4-BE49-F238E27FC236}">
                <a16:creationId xmlns:a16="http://schemas.microsoft.com/office/drawing/2014/main" id="{4825106E-6BF3-4E6D-9A58-B277A1DBCD3D}"/>
              </a:ext>
            </a:extLst>
          </p:cNvPr>
          <p:cNvSpPr txBox="1"/>
          <p:nvPr/>
        </p:nvSpPr>
        <p:spPr>
          <a:xfrm>
            <a:off x="5473163" y="3144953"/>
            <a:ext cx="309675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Insulated gasket as Teflon, NaCl or CaSO4: No reaction with H</a:t>
            </a:r>
            <a:r>
              <a:rPr lang="en-US" baseline="-25000" dirty="0"/>
              <a:t>2</a:t>
            </a:r>
            <a:r>
              <a:rPr lang="en-US" dirty="0"/>
              <a:t>S</a:t>
            </a:r>
          </a:p>
          <a:p>
            <a:pPr marL="285750" indent="-285750">
              <a:buFont typeface="Arial" panose="020B0604020202020204" pitchFamily="34" charset="0"/>
              <a:buChar char="•"/>
            </a:pPr>
            <a:r>
              <a:rPr lang="en-US" dirty="0" err="1"/>
              <a:t>Ti</a:t>
            </a:r>
            <a:r>
              <a:rPr lang="en-US" dirty="0"/>
              <a:t> sputtered electrodes </a:t>
            </a:r>
          </a:p>
          <a:p>
            <a:pPr marL="285750" indent="-285750">
              <a:buFont typeface="Arial" panose="020B0604020202020204" pitchFamily="34" charset="0"/>
              <a:buChar char="•"/>
            </a:pPr>
            <a:r>
              <a:rPr lang="en-US" dirty="0"/>
              <a:t>Sample size 25/10 um 1 um thick</a:t>
            </a:r>
          </a:p>
          <a:p>
            <a:pPr marL="285750" indent="-285750">
              <a:buFont typeface="Arial" panose="020B0604020202020204" pitchFamily="34" charset="0"/>
              <a:buChar char="•"/>
            </a:pPr>
            <a:r>
              <a:rPr lang="en-US" dirty="0"/>
              <a:t>Low temperature loading at 200 K: liquid H</a:t>
            </a:r>
            <a:r>
              <a:rPr lang="en-US" baseline="-25000" dirty="0"/>
              <a:t>2</a:t>
            </a:r>
            <a:r>
              <a:rPr lang="en-US" dirty="0"/>
              <a:t>S</a:t>
            </a:r>
          </a:p>
          <a:p>
            <a:pPr marL="285750" indent="-285750">
              <a:buFont typeface="Arial" panose="020B0604020202020204" pitchFamily="34" charset="0"/>
              <a:buChar char="•"/>
            </a:pPr>
            <a:r>
              <a:rPr lang="en-US" dirty="0"/>
              <a:t>Increase P afterwards.</a:t>
            </a:r>
          </a:p>
        </p:txBody>
      </p:sp>
      <p:sp>
        <p:nvSpPr>
          <p:cNvPr id="3" name="Date Placeholder 2">
            <a:extLst>
              <a:ext uri="{FF2B5EF4-FFF2-40B4-BE49-F238E27FC236}">
                <a16:creationId xmlns:a16="http://schemas.microsoft.com/office/drawing/2014/main" id="{4C900FFB-8FAA-4641-8BBD-C4E78445B099}"/>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E3D36A7D-71B6-4523-870B-B4174DBC1CC3}"/>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7" name="Slide Number Placeholder 6">
            <a:extLst>
              <a:ext uri="{FF2B5EF4-FFF2-40B4-BE49-F238E27FC236}">
                <a16:creationId xmlns:a16="http://schemas.microsoft.com/office/drawing/2014/main" id="{644D7F4D-7D7A-435E-831A-58FDF5AB1D9F}"/>
              </a:ext>
            </a:extLst>
          </p:cNvPr>
          <p:cNvSpPr>
            <a:spLocks noGrp="1"/>
          </p:cNvSpPr>
          <p:nvPr>
            <p:ph type="sldNum" sz="quarter" idx="12"/>
          </p:nvPr>
        </p:nvSpPr>
        <p:spPr/>
        <p:txBody>
          <a:bodyPr/>
          <a:lstStyle/>
          <a:p>
            <a:fld id="{2883F3C9-2EB4-41CD-9EE9-5A17A4797CC6}" type="slidenum">
              <a:rPr lang="en-US" smtClean="0"/>
              <a:t>24</a:t>
            </a:fld>
            <a:endParaRPr lang="en-US" dirty="0"/>
          </a:p>
        </p:txBody>
      </p:sp>
      <p:sp>
        <p:nvSpPr>
          <p:cNvPr id="17" name="Rectangle 16">
            <a:extLst>
              <a:ext uri="{FF2B5EF4-FFF2-40B4-BE49-F238E27FC236}">
                <a16:creationId xmlns:a16="http://schemas.microsoft.com/office/drawing/2014/main" id="{8277ACE4-9F62-47E5-A95A-66930EB61A20}"/>
              </a:ext>
            </a:extLst>
          </p:cNvPr>
          <p:cNvSpPr/>
          <p:nvPr/>
        </p:nvSpPr>
        <p:spPr>
          <a:xfrm>
            <a:off x="6334552" y="5784440"/>
            <a:ext cx="2839239" cy="369332"/>
          </a:xfrm>
          <a:prstGeom prst="rect">
            <a:avLst/>
          </a:prstGeom>
        </p:spPr>
        <p:txBody>
          <a:bodyPr wrap="none">
            <a:spAutoFit/>
          </a:bodyPr>
          <a:lstStyle/>
          <a:p>
            <a:r>
              <a:rPr lang="en-US" dirty="0">
                <a:latin typeface="+mj-lt"/>
                <a:hlinkClick r:id="rId4" tooltip="Max Planck Institute for Chemistry">
                  <a:extLst>
                    <a:ext uri="{A12FA001-AC4F-418D-AE19-62706E023703}">
                      <ahyp:hlinkClr xmlns:ahyp="http://schemas.microsoft.com/office/drawing/2018/hyperlinkcolor" val="tx"/>
                    </a:ext>
                  </a:extLst>
                </a:hlinkClick>
              </a:rPr>
              <a:t>@Max Planck Institute for Chemistry</a:t>
            </a:r>
            <a:r>
              <a:rPr lang="en-US" dirty="0">
                <a:latin typeface="+mj-lt"/>
              </a:rPr>
              <a:t> </a:t>
            </a:r>
          </a:p>
        </p:txBody>
      </p:sp>
      <p:sp>
        <p:nvSpPr>
          <p:cNvPr id="13" name="TextBox 12">
            <a:extLst>
              <a:ext uri="{FF2B5EF4-FFF2-40B4-BE49-F238E27FC236}">
                <a16:creationId xmlns:a16="http://schemas.microsoft.com/office/drawing/2014/main" id="{EB6C277C-9F4B-4867-B3AC-EB26EC478BEC}"/>
              </a:ext>
            </a:extLst>
          </p:cNvPr>
          <p:cNvSpPr txBox="1"/>
          <p:nvPr/>
        </p:nvSpPr>
        <p:spPr>
          <a:xfrm>
            <a:off x="158639" y="1191854"/>
            <a:ext cx="2519708" cy="1754326"/>
          </a:xfrm>
          <a:prstGeom prst="rect">
            <a:avLst/>
          </a:prstGeom>
          <a:solidFill>
            <a:schemeClr val="accent1">
              <a:lumMod val="20000"/>
              <a:lumOff val="80000"/>
            </a:schemeClr>
          </a:solidFill>
        </p:spPr>
        <p:txBody>
          <a:bodyPr wrap="square" rtlCol="0">
            <a:spAutoFit/>
          </a:bodyPr>
          <a:lstStyle/>
          <a:p>
            <a:r>
              <a:rPr lang="en-US" dirty="0"/>
              <a:t>First covalent metal hydrides was synthesized in 2008: </a:t>
            </a:r>
            <a:r>
              <a:rPr lang="en-US" dirty="0" err="1"/>
              <a:t>SiHx</a:t>
            </a:r>
            <a:endParaRPr lang="en-US" dirty="0"/>
          </a:p>
          <a:p>
            <a:r>
              <a:rPr lang="en-US" i="1" dirty="0"/>
              <a:t>M. I. </a:t>
            </a:r>
            <a:r>
              <a:rPr lang="en-US" i="1" dirty="0" err="1"/>
              <a:t>Eremets</a:t>
            </a:r>
            <a:r>
              <a:rPr lang="en-US" i="1" dirty="0"/>
              <a:t> et al. </a:t>
            </a:r>
            <a:r>
              <a:rPr lang="en-US" i="1" dirty="0" err="1"/>
              <a:t>Science</a:t>
            </a:r>
            <a:r>
              <a:rPr lang="en-US" dirty="0" err="1"/>
              <a:t>:Vol</a:t>
            </a:r>
            <a:r>
              <a:rPr lang="en-US" dirty="0"/>
              <a:t>. 319, Issue 5869, pp. 1506-1509</a:t>
            </a:r>
          </a:p>
        </p:txBody>
      </p:sp>
    </p:spTree>
    <p:extLst>
      <p:ext uri="{BB962C8B-B14F-4D97-AF65-F5344CB8AC3E}">
        <p14:creationId xmlns:p14="http://schemas.microsoft.com/office/powerpoint/2010/main" val="333760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2856-017D-4BAA-8444-D2FC1804B82F}"/>
              </a:ext>
            </a:extLst>
          </p:cNvPr>
          <p:cNvSpPr>
            <a:spLocks noGrp="1"/>
          </p:cNvSpPr>
          <p:nvPr>
            <p:ph type="title"/>
          </p:nvPr>
        </p:nvSpPr>
        <p:spPr>
          <a:xfrm>
            <a:off x="659144" y="-56290"/>
            <a:ext cx="7290054" cy="1499616"/>
          </a:xfrm>
        </p:spPr>
        <p:txBody>
          <a:bodyPr/>
          <a:lstStyle/>
          <a:p>
            <a:r>
              <a:rPr lang="en-US" dirty="0"/>
              <a:t>H</a:t>
            </a:r>
            <a:r>
              <a:rPr lang="en-US" baseline="-25000" dirty="0"/>
              <a:t>3</a:t>
            </a:r>
            <a:r>
              <a:rPr lang="en-US" dirty="0"/>
              <a:t>S : Isotope effect</a:t>
            </a:r>
          </a:p>
        </p:txBody>
      </p:sp>
      <p:sp>
        <p:nvSpPr>
          <p:cNvPr id="6" name="TextBox 5">
            <a:extLst>
              <a:ext uri="{FF2B5EF4-FFF2-40B4-BE49-F238E27FC236}">
                <a16:creationId xmlns:a16="http://schemas.microsoft.com/office/drawing/2014/main" id="{E2843E2B-9254-491E-BA5B-040C363BD750}"/>
              </a:ext>
            </a:extLst>
          </p:cNvPr>
          <p:cNvSpPr txBox="1"/>
          <p:nvPr/>
        </p:nvSpPr>
        <p:spPr>
          <a:xfrm>
            <a:off x="5312301" y="6030560"/>
            <a:ext cx="3709851" cy="338554"/>
          </a:xfrm>
          <a:prstGeom prst="rect">
            <a:avLst/>
          </a:prstGeom>
          <a:solidFill>
            <a:schemeClr val="accent1">
              <a:lumMod val="20000"/>
              <a:lumOff val="80000"/>
            </a:schemeClr>
          </a:solidFill>
        </p:spPr>
        <p:txBody>
          <a:bodyPr wrap="square" rtlCol="0">
            <a:spAutoFit/>
          </a:bodyPr>
          <a:lstStyle/>
          <a:p>
            <a:r>
              <a:rPr lang="en-US" sz="1600" dirty="0">
                <a:latin typeface="+mj-lt"/>
              </a:rPr>
              <a:t>A.P. </a:t>
            </a:r>
            <a:r>
              <a:rPr lang="en-US" sz="1600" dirty="0" err="1">
                <a:latin typeface="+mj-lt"/>
              </a:rPr>
              <a:t>Drozdov</a:t>
            </a:r>
            <a:r>
              <a:rPr lang="en-US" sz="1600" dirty="0">
                <a:latin typeface="+mj-lt"/>
              </a:rPr>
              <a:t>, M.I. </a:t>
            </a:r>
            <a:r>
              <a:rPr lang="en-US" sz="1600" dirty="0" err="1">
                <a:latin typeface="+mj-lt"/>
              </a:rPr>
              <a:t>Eremets</a:t>
            </a:r>
            <a:r>
              <a:rPr lang="en-US" sz="1600" dirty="0">
                <a:latin typeface="+mj-lt"/>
              </a:rPr>
              <a:t>, et al. Nature 525:73–76 (2015).</a:t>
            </a:r>
          </a:p>
        </p:txBody>
      </p:sp>
      <p:sp>
        <p:nvSpPr>
          <p:cNvPr id="5" name="Date Placeholder 4">
            <a:extLst>
              <a:ext uri="{FF2B5EF4-FFF2-40B4-BE49-F238E27FC236}">
                <a16:creationId xmlns:a16="http://schemas.microsoft.com/office/drawing/2014/main" id="{8D617B58-0980-4EDC-98BB-638EC2EBEB42}"/>
              </a:ext>
            </a:extLst>
          </p:cNvPr>
          <p:cNvSpPr>
            <a:spLocks noGrp="1"/>
          </p:cNvSpPr>
          <p:nvPr>
            <p:ph type="dt" sz="half" idx="10"/>
          </p:nvPr>
        </p:nvSpPr>
        <p:spPr/>
        <p:txBody>
          <a:bodyPr/>
          <a:lstStyle/>
          <a:p>
            <a:r>
              <a:rPr lang="en-US"/>
              <a:t>8/22/2019</a:t>
            </a:r>
            <a:endParaRPr lang="en-US" dirty="0"/>
          </a:p>
        </p:txBody>
      </p:sp>
      <p:sp>
        <p:nvSpPr>
          <p:cNvPr id="7" name="Footer Placeholder 6">
            <a:extLst>
              <a:ext uri="{FF2B5EF4-FFF2-40B4-BE49-F238E27FC236}">
                <a16:creationId xmlns:a16="http://schemas.microsoft.com/office/drawing/2014/main" id="{05F239EE-5884-4722-BE2A-45D5675E221A}"/>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9" name="Slide Number Placeholder 8">
            <a:extLst>
              <a:ext uri="{FF2B5EF4-FFF2-40B4-BE49-F238E27FC236}">
                <a16:creationId xmlns:a16="http://schemas.microsoft.com/office/drawing/2014/main" id="{A82FC335-69E2-402A-9670-542AA8083F37}"/>
              </a:ext>
            </a:extLst>
          </p:cNvPr>
          <p:cNvSpPr>
            <a:spLocks noGrp="1"/>
          </p:cNvSpPr>
          <p:nvPr>
            <p:ph type="sldNum" sz="quarter" idx="12"/>
          </p:nvPr>
        </p:nvSpPr>
        <p:spPr/>
        <p:txBody>
          <a:bodyPr/>
          <a:lstStyle/>
          <a:p>
            <a:fld id="{2883F3C9-2EB4-41CD-9EE9-5A17A4797CC6}" type="slidenum">
              <a:rPr lang="en-US" smtClean="0"/>
              <a:t>25</a:t>
            </a:fld>
            <a:endParaRPr lang="en-US" dirty="0"/>
          </a:p>
        </p:txBody>
      </p:sp>
      <p:grpSp>
        <p:nvGrpSpPr>
          <p:cNvPr id="21" name="Group 20">
            <a:extLst>
              <a:ext uri="{FF2B5EF4-FFF2-40B4-BE49-F238E27FC236}">
                <a16:creationId xmlns:a16="http://schemas.microsoft.com/office/drawing/2014/main" id="{908FB6A4-2D49-414B-9EA5-FDC5641BCCBC}"/>
              </a:ext>
            </a:extLst>
          </p:cNvPr>
          <p:cNvGrpSpPr/>
          <p:nvPr/>
        </p:nvGrpSpPr>
        <p:grpSpPr>
          <a:xfrm>
            <a:off x="62480" y="1067727"/>
            <a:ext cx="3583710" cy="5608270"/>
            <a:chOff x="62480" y="1067727"/>
            <a:chExt cx="3583710" cy="5608270"/>
          </a:xfrm>
        </p:grpSpPr>
        <p:sp>
          <p:nvSpPr>
            <p:cNvPr id="8" name="TextBox 7">
              <a:extLst>
                <a:ext uri="{FF2B5EF4-FFF2-40B4-BE49-F238E27FC236}">
                  <a16:creationId xmlns:a16="http://schemas.microsoft.com/office/drawing/2014/main" id="{1652F4B7-917A-41EA-9C14-9D2FFA15D423}"/>
                </a:ext>
              </a:extLst>
            </p:cNvPr>
            <p:cNvSpPr txBox="1"/>
            <p:nvPr/>
          </p:nvSpPr>
          <p:spPr>
            <a:xfrm>
              <a:off x="659144" y="4921671"/>
              <a:ext cx="2987046" cy="1754326"/>
            </a:xfrm>
            <a:prstGeom prst="rect">
              <a:avLst/>
            </a:prstGeom>
            <a:noFill/>
          </p:spPr>
          <p:txBody>
            <a:bodyPr wrap="square" rtlCol="0">
              <a:spAutoFit/>
            </a:bodyPr>
            <a:lstStyle/>
            <a:p>
              <a:r>
                <a:rPr lang="en-US" dirty="0"/>
                <a:t>Synthesis route:</a:t>
              </a:r>
            </a:p>
            <a:p>
              <a:pPr marL="285750" indent="-285750">
                <a:buFont typeface="Arial" panose="020B0604020202020204" pitchFamily="34" charset="0"/>
                <a:buChar char="•"/>
              </a:pPr>
              <a:r>
                <a:rPr lang="en-US" dirty="0"/>
                <a:t>Increase P at around 150 </a:t>
              </a:r>
              <a:r>
                <a:rPr lang="en-US" dirty="0" err="1"/>
                <a:t>GPa</a:t>
              </a:r>
              <a:endParaRPr lang="en-US" dirty="0"/>
            </a:p>
            <a:p>
              <a:pPr marL="285750" indent="-285750">
                <a:buFont typeface="Arial" panose="020B0604020202020204" pitchFamily="34" charset="0"/>
                <a:buChar char="•"/>
              </a:pPr>
              <a:r>
                <a:rPr lang="en-US" dirty="0"/>
                <a:t>Annealing up to room T</a:t>
              </a:r>
            </a:p>
            <a:p>
              <a:pPr marL="285750" indent="-285750">
                <a:buFont typeface="Arial" panose="020B0604020202020204" pitchFamily="34" charset="0"/>
                <a:buChar char="•"/>
              </a:pPr>
              <a:r>
                <a:rPr lang="en-US" dirty="0"/>
                <a:t>Measuring R during cooldown and warm up</a:t>
              </a:r>
            </a:p>
          </p:txBody>
        </p:sp>
        <p:pic>
          <p:nvPicPr>
            <p:cNvPr id="11" name="Picture 10">
              <a:extLst>
                <a:ext uri="{FF2B5EF4-FFF2-40B4-BE49-F238E27FC236}">
                  <a16:creationId xmlns:a16="http://schemas.microsoft.com/office/drawing/2014/main" id="{263BE865-11D1-4611-A798-95CFB3D8DB54}"/>
                </a:ext>
              </a:extLst>
            </p:cNvPr>
            <p:cNvPicPr>
              <a:picLocks noChangeAspect="1"/>
            </p:cNvPicPr>
            <p:nvPr/>
          </p:nvPicPr>
          <p:blipFill>
            <a:blip r:embed="rId2"/>
            <a:stretch>
              <a:fillRect/>
            </a:stretch>
          </p:blipFill>
          <p:spPr>
            <a:xfrm>
              <a:off x="62480" y="1067727"/>
              <a:ext cx="3376514" cy="3881727"/>
            </a:xfrm>
            <a:prstGeom prst="rect">
              <a:avLst/>
            </a:prstGeom>
          </p:spPr>
        </p:pic>
        <p:grpSp>
          <p:nvGrpSpPr>
            <p:cNvPr id="20" name="Group 19">
              <a:extLst>
                <a:ext uri="{FF2B5EF4-FFF2-40B4-BE49-F238E27FC236}">
                  <a16:creationId xmlns:a16="http://schemas.microsoft.com/office/drawing/2014/main" id="{5FC845AF-9B01-4DBC-98ED-D492BA1FC577}"/>
                </a:ext>
              </a:extLst>
            </p:cNvPr>
            <p:cNvGrpSpPr/>
            <p:nvPr/>
          </p:nvGrpSpPr>
          <p:grpSpPr>
            <a:xfrm>
              <a:off x="807803" y="1274494"/>
              <a:ext cx="1489407" cy="954107"/>
              <a:chOff x="3344091" y="1244071"/>
              <a:chExt cx="1489407" cy="954107"/>
            </a:xfrm>
          </p:grpSpPr>
          <p:sp>
            <p:nvSpPr>
              <p:cNvPr id="15" name="Oval 14">
                <a:extLst>
                  <a:ext uri="{FF2B5EF4-FFF2-40B4-BE49-F238E27FC236}">
                    <a16:creationId xmlns:a16="http://schemas.microsoft.com/office/drawing/2014/main" id="{19CD38A1-25A2-42B1-A1E5-8FB5C6803EF8}"/>
                  </a:ext>
                </a:extLst>
              </p:cNvPr>
              <p:cNvSpPr/>
              <p:nvPr/>
            </p:nvSpPr>
            <p:spPr>
              <a:xfrm>
                <a:off x="3381115" y="1366532"/>
                <a:ext cx="57879" cy="87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A65720E-08B6-4731-A2A3-9941F5DA2D57}"/>
                  </a:ext>
                </a:extLst>
              </p:cNvPr>
              <p:cNvGrpSpPr/>
              <p:nvPr/>
            </p:nvGrpSpPr>
            <p:grpSpPr>
              <a:xfrm>
                <a:off x="3381115" y="1244071"/>
                <a:ext cx="1452383" cy="954107"/>
                <a:chOff x="3380620" y="1228864"/>
                <a:chExt cx="1452383" cy="954107"/>
              </a:xfrm>
            </p:grpSpPr>
            <p:sp>
              <p:nvSpPr>
                <p:cNvPr id="14" name="TextBox 13">
                  <a:extLst>
                    <a:ext uri="{FF2B5EF4-FFF2-40B4-BE49-F238E27FC236}">
                      <a16:creationId xmlns:a16="http://schemas.microsoft.com/office/drawing/2014/main" id="{41379709-D85C-40CD-9E5C-02F70937703E}"/>
                    </a:ext>
                  </a:extLst>
                </p:cNvPr>
                <p:cNvSpPr txBox="1"/>
                <p:nvPr/>
              </p:nvSpPr>
              <p:spPr>
                <a:xfrm>
                  <a:off x="3475452" y="1228864"/>
                  <a:ext cx="1357551" cy="954107"/>
                </a:xfrm>
                <a:prstGeom prst="rect">
                  <a:avLst/>
                </a:prstGeom>
                <a:noFill/>
              </p:spPr>
              <p:txBody>
                <a:bodyPr wrap="none" rtlCol="0">
                  <a:spAutoFit/>
                </a:bodyPr>
                <a:lstStyle/>
                <a:p>
                  <a:r>
                    <a:rPr lang="en-US" sz="1400" dirty="0"/>
                    <a:t>Pure sulfur</a:t>
                  </a:r>
                </a:p>
                <a:p>
                  <a:r>
                    <a:rPr lang="en-US" sz="1400" dirty="0"/>
                    <a:t>H</a:t>
                  </a:r>
                  <a:r>
                    <a:rPr lang="en-US" sz="1400" baseline="-25000" dirty="0"/>
                    <a:t>3</a:t>
                  </a:r>
                  <a:r>
                    <a:rPr lang="en-US" sz="1400" dirty="0"/>
                    <a:t>S experiments</a:t>
                  </a:r>
                </a:p>
                <a:p>
                  <a:r>
                    <a:rPr lang="en-US" sz="1400" dirty="0"/>
                    <a:t>H</a:t>
                  </a:r>
                  <a:r>
                    <a:rPr lang="en-US" sz="1400" baseline="-25000" dirty="0"/>
                    <a:t>3</a:t>
                  </a:r>
                  <a:r>
                    <a:rPr lang="en-US" sz="1400" dirty="0"/>
                    <a:t>S experiments</a:t>
                  </a:r>
                </a:p>
                <a:p>
                  <a:r>
                    <a:rPr lang="en-US" sz="1400" dirty="0"/>
                    <a:t>H</a:t>
                  </a:r>
                  <a:r>
                    <a:rPr lang="en-US" sz="1400" baseline="-25000" dirty="0"/>
                    <a:t>3</a:t>
                  </a:r>
                  <a:r>
                    <a:rPr lang="en-US" sz="1400" dirty="0"/>
                    <a:t>S calculation</a:t>
                  </a:r>
                </a:p>
              </p:txBody>
            </p:sp>
            <p:sp>
              <p:nvSpPr>
                <p:cNvPr id="16" name="Oval 15">
                  <a:extLst>
                    <a:ext uri="{FF2B5EF4-FFF2-40B4-BE49-F238E27FC236}">
                      <a16:creationId xmlns:a16="http://schemas.microsoft.com/office/drawing/2014/main" id="{66E33583-54A9-427A-8C8B-6F6D6625A16E}"/>
                    </a:ext>
                  </a:extLst>
                </p:cNvPr>
                <p:cNvSpPr/>
                <p:nvPr/>
              </p:nvSpPr>
              <p:spPr>
                <a:xfrm>
                  <a:off x="3381114" y="1537121"/>
                  <a:ext cx="57879" cy="870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529C3-646B-4F53-9E1E-20B30F9D33C1}"/>
                    </a:ext>
                  </a:extLst>
                </p:cNvPr>
                <p:cNvSpPr/>
                <p:nvPr/>
              </p:nvSpPr>
              <p:spPr>
                <a:xfrm>
                  <a:off x="3380620" y="1725127"/>
                  <a:ext cx="57879" cy="87086"/>
                </a:xfrm>
                <a:prstGeom prst="ellipse">
                  <a:avLst/>
                </a:prstGeom>
                <a:solidFill>
                  <a:srgbClr val="D232B4"/>
                </a:solidFill>
                <a:ln>
                  <a:solidFill>
                    <a:srgbClr val="D23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tar: 5 Points 17">
                <a:extLst>
                  <a:ext uri="{FF2B5EF4-FFF2-40B4-BE49-F238E27FC236}">
                    <a16:creationId xmlns:a16="http://schemas.microsoft.com/office/drawing/2014/main" id="{30EBC284-7CA0-4A43-94B5-51868302E843}"/>
                  </a:ext>
                </a:extLst>
              </p:cNvPr>
              <p:cNvSpPr/>
              <p:nvPr/>
            </p:nvSpPr>
            <p:spPr>
              <a:xfrm>
                <a:off x="3344091" y="1924269"/>
                <a:ext cx="135150" cy="10902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F08EB9A6-53EB-4D89-B248-B98A9290021A}"/>
              </a:ext>
            </a:extLst>
          </p:cNvPr>
          <p:cNvGrpSpPr/>
          <p:nvPr/>
        </p:nvGrpSpPr>
        <p:grpSpPr>
          <a:xfrm>
            <a:off x="3646190" y="1068406"/>
            <a:ext cx="5442218" cy="4333740"/>
            <a:chOff x="3646190" y="1068406"/>
            <a:chExt cx="5442218" cy="4333740"/>
          </a:xfrm>
        </p:grpSpPr>
        <p:sp>
          <p:nvSpPr>
            <p:cNvPr id="4" name="Rectangle 3">
              <a:extLst>
                <a:ext uri="{FF2B5EF4-FFF2-40B4-BE49-F238E27FC236}">
                  <a16:creationId xmlns:a16="http://schemas.microsoft.com/office/drawing/2014/main" id="{F5644FD6-19C7-45A5-B223-0366207B02B0}"/>
                </a:ext>
              </a:extLst>
            </p:cNvPr>
            <p:cNvSpPr/>
            <p:nvPr/>
          </p:nvSpPr>
          <p:spPr>
            <a:xfrm>
              <a:off x="4333600" y="4817371"/>
              <a:ext cx="4572000" cy="584775"/>
            </a:xfrm>
            <a:prstGeom prst="rect">
              <a:avLst/>
            </a:prstGeom>
          </p:spPr>
          <p:txBody>
            <a:bodyPr>
              <a:spAutoFit/>
            </a:bodyPr>
            <a:lstStyle/>
            <a:p>
              <a:r>
                <a:rPr lang="en-US" sz="3200" dirty="0">
                  <a:latin typeface="+mj-lt"/>
                </a:rPr>
                <a:t>Conventional superconductivity</a:t>
              </a:r>
            </a:p>
          </p:txBody>
        </p:sp>
        <p:sp>
          <p:nvSpPr>
            <p:cNvPr id="12" name="TextBox 11">
              <a:extLst>
                <a:ext uri="{FF2B5EF4-FFF2-40B4-BE49-F238E27FC236}">
                  <a16:creationId xmlns:a16="http://schemas.microsoft.com/office/drawing/2014/main" id="{3F595D74-8AA0-4AAF-B20A-C050CA129B60}"/>
                </a:ext>
              </a:extLst>
            </p:cNvPr>
            <p:cNvSpPr txBox="1"/>
            <p:nvPr/>
          </p:nvSpPr>
          <p:spPr>
            <a:xfrm>
              <a:off x="4476578" y="1068406"/>
              <a:ext cx="4451359" cy="646331"/>
            </a:xfrm>
            <a:prstGeom prst="rect">
              <a:avLst/>
            </a:prstGeom>
            <a:noFill/>
          </p:spPr>
          <p:txBody>
            <a:bodyPr wrap="square" rtlCol="0">
              <a:spAutoFit/>
            </a:bodyPr>
            <a:lstStyle/>
            <a:p>
              <a:r>
                <a:rPr lang="en-US" dirty="0"/>
                <a:t>Clear Isotope effect: Shift of Tc to lower temperature for D</a:t>
              </a:r>
              <a:r>
                <a:rPr lang="en-US" baseline="-25000" dirty="0"/>
                <a:t>2</a:t>
              </a:r>
              <a:r>
                <a:rPr lang="en-US" dirty="0"/>
                <a:t>S</a:t>
              </a:r>
            </a:p>
          </p:txBody>
        </p:sp>
        <p:grpSp>
          <p:nvGrpSpPr>
            <p:cNvPr id="24" name="Group 23">
              <a:extLst>
                <a:ext uri="{FF2B5EF4-FFF2-40B4-BE49-F238E27FC236}">
                  <a16:creationId xmlns:a16="http://schemas.microsoft.com/office/drawing/2014/main" id="{1F8E195A-D740-4F2C-9032-EBAE360325C6}"/>
                </a:ext>
              </a:extLst>
            </p:cNvPr>
            <p:cNvGrpSpPr/>
            <p:nvPr/>
          </p:nvGrpSpPr>
          <p:grpSpPr>
            <a:xfrm>
              <a:off x="3646190" y="1794152"/>
              <a:ext cx="5442218" cy="2969334"/>
              <a:chOff x="3762742" y="1795239"/>
              <a:chExt cx="5442218" cy="2969334"/>
            </a:xfrm>
          </p:grpSpPr>
          <p:pic>
            <p:nvPicPr>
              <p:cNvPr id="10" name="Picture 9">
                <a:extLst>
                  <a:ext uri="{FF2B5EF4-FFF2-40B4-BE49-F238E27FC236}">
                    <a16:creationId xmlns:a16="http://schemas.microsoft.com/office/drawing/2014/main" id="{A7A7CA18-E6C4-4F8C-B691-F2B875733B34}"/>
                  </a:ext>
                </a:extLst>
              </p:cNvPr>
              <p:cNvPicPr>
                <a:picLocks noChangeAspect="1"/>
              </p:cNvPicPr>
              <p:nvPr/>
            </p:nvPicPr>
            <p:blipFill>
              <a:blip r:embed="rId3"/>
              <a:stretch>
                <a:fillRect/>
              </a:stretch>
            </p:blipFill>
            <p:spPr>
              <a:xfrm>
                <a:off x="3762742" y="1795239"/>
                <a:ext cx="5442218" cy="2969334"/>
              </a:xfrm>
              <a:prstGeom prst="rect">
                <a:avLst/>
              </a:prstGeom>
            </p:spPr>
          </p:pic>
          <p:sp>
            <p:nvSpPr>
              <p:cNvPr id="22" name="TextBox 21">
                <a:extLst>
                  <a:ext uri="{FF2B5EF4-FFF2-40B4-BE49-F238E27FC236}">
                    <a16:creationId xmlns:a16="http://schemas.microsoft.com/office/drawing/2014/main" id="{D1C96699-979D-4432-80A3-D317A5B2B596}"/>
                  </a:ext>
                </a:extLst>
              </p:cNvPr>
              <p:cNvSpPr txBox="1"/>
              <p:nvPr/>
            </p:nvSpPr>
            <p:spPr>
              <a:xfrm>
                <a:off x="7167226" y="2823924"/>
                <a:ext cx="524503" cy="369332"/>
              </a:xfrm>
              <a:prstGeom prst="rect">
                <a:avLst/>
              </a:prstGeom>
              <a:noFill/>
            </p:spPr>
            <p:txBody>
              <a:bodyPr wrap="none" rtlCol="0">
                <a:spAutoFit/>
              </a:bodyPr>
              <a:lstStyle/>
              <a:p>
                <a:r>
                  <a:rPr lang="en-US" dirty="0"/>
                  <a:t>D</a:t>
                </a:r>
                <a:r>
                  <a:rPr lang="en-US" baseline="-25000" dirty="0"/>
                  <a:t>2</a:t>
                </a:r>
                <a:r>
                  <a:rPr lang="en-US" dirty="0"/>
                  <a:t>S</a:t>
                </a:r>
              </a:p>
            </p:txBody>
          </p:sp>
          <p:sp>
            <p:nvSpPr>
              <p:cNvPr id="23" name="TextBox 22">
                <a:extLst>
                  <a:ext uri="{FF2B5EF4-FFF2-40B4-BE49-F238E27FC236}">
                    <a16:creationId xmlns:a16="http://schemas.microsoft.com/office/drawing/2014/main" id="{3C8913D5-8ACA-4721-B6BE-5B65F1EA1175}"/>
                  </a:ext>
                </a:extLst>
              </p:cNvPr>
              <p:cNvSpPr txBox="1"/>
              <p:nvPr/>
            </p:nvSpPr>
            <p:spPr>
              <a:xfrm>
                <a:off x="6473900" y="2302650"/>
                <a:ext cx="524503" cy="369332"/>
              </a:xfrm>
              <a:prstGeom prst="rect">
                <a:avLst/>
              </a:prstGeom>
              <a:noFill/>
            </p:spPr>
            <p:txBody>
              <a:bodyPr wrap="none" rtlCol="0">
                <a:spAutoFit/>
              </a:bodyPr>
              <a:lstStyle/>
              <a:p>
                <a:r>
                  <a:rPr lang="en-US" dirty="0"/>
                  <a:t>H</a:t>
                </a:r>
                <a:r>
                  <a:rPr lang="en-US" baseline="-25000" dirty="0"/>
                  <a:t>2</a:t>
                </a:r>
                <a:r>
                  <a:rPr lang="en-US" dirty="0"/>
                  <a:t>S</a:t>
                </a:r>
              </a:p>
            </p:txBody>
          </p:sp>
        </p:grpSp>
      </p:grpSp>
    </p:spTree>
    <p:extLst>
      <p:ext uri="{BB962C8B-B14F-4D97-AF65-F5344CB8AC3E}">
        <p14:creationId xmlns:p14="http://schemas.microsoft.com/office/powerpoint/2010/main" val="16746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994159-40B8-477F-BDA8-EE6A993FA369}"/>
              </a:ext>
            </a:extLst>
          </p:cNvPr>
          <p:cNvSpPr txBox="1">
            <a:spLocks/>
          </p:cNvSpPr>
          <p:nvPr/>
        </p:nvSpPr>
        <p:spPr>
          <a:xfrm>
            <a:off x="684968" y="129003"/>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H</a:t>
            </a:r>
            <a:r>
              <a:rPr lang="en-US" baseline="-25000" dirty="0"/>
              <a:t>3</a:t>
            </a:r>
            <a:r>
              <a:rPr lang="en-US" dirty="0"/>
              <a:t>S : Magnetic field effect</a:t>
            </a:r>
          </a:p>
        </p:txBody>
      </p:sp>
      <p:pic>
        <p:nvPicPr>
          <p:cNvPr id="2" name="Picture 1">
            <a:extLst>
              <a:ext uri="{FF2B5EF4-FFF2-40B4-BE49-F238E27FC236}">
                <a16:creationId xmlns:a16="http://schemas.microsoft.com/office/drawing/2014/main" id="{810B43C0-A311-4B43-AAE7-60176E0EA06F}"/>
              </a:ext>
            </a:extLst>
          </p:cNvPr>
          <p:cNvPicPr>
            <a:picLocks noChangeAspect="1"/>
          </p:cNvPicPr>
          <p:nvPr/>
        </p:nvPicPr>
        <p:blipFill>
          <a:blip r:embed="rId2"/>
          <a:stretch>
            <a:fillRect/>
          </a:stretch>
        </p:blipFill>
        <p:spPr>
          <a:xfrm>
            <a:off x="0" y="1797177"/>
            <a:ext cx="8570194" cy="3552861"/>
          </a:xfrm>
          <a:prstGeom prst="rect">
            <a:avLst/>
          </a:prstGeom>
        </p:spPr>
      </p:pic>
      <p:pic>
        <p:nvPicPr>
          <p:cNvPr id="5" name="Picture 4">
            <a:extLst>
              <a:ext uri="{FF2B5EF4-FFF2-40B4-BE49-F238E27FC236}">
                <a16:creationId xmlns:a16="http://schemas.microsoft.com/office/drawing/2014/main" id="{19F96903-9A5A-45D8-B42B-23967312509F}"/>
              </a:ext>
            </a:extLst>
          </p:cNvPr>
          <p:cNvPicPr>
            <a:picLocks noChangeAspect="1"/>
          </p:cNvPicPr>
          <p:nvPr/>
        </p:nvPicPr>
        <p:blipFill>
          <a:blip r:embed="rId3"/>
          <a:stretch>
            <a:fillRect/>
          </a:stretch>
        </p:blipFill>
        <p:spPr>
          <a:xfrm>
            <a:off x="7636821" y="422213"/>
            <a:ext cx="1168978" cy="1691436"/>
          </a:xfrm>
          <a:prstGeom prst="rect">
            <a:avLst/>
          </a:prstGeom>
        </p:spPr>
      </p:pic>
      <p:sp>
        <p:nvSpPr>
          <p:cNvPr id="6" name="TextBox 5">
            <a:extLst>
              <a:ext uri="{FF2B5EF4-FFF2-40B4-BE49-F238E27FC236}">
                <a16:creationId xmlns:a16="http://schemas.microsoft.com/office/drawing/2014/main" id="{44D37450-786D-463C-A093-B5EC75D42E9B}"/>
              </a:ext>
            </a:extLst>
          </p:cNvPr>
          <p:cNvSpPr txBox="1"/>
          <p:nvPr/>
        </p:nvSpPr>
        <p:spPr>
          <a:xfrm>
            <a:off x="6162063" y="546192"/>
            <a:ext cx="1436915" cy="923330"/>
          </a:xfrm>
          <a:prstGeom prst="rect">
            <a:avLst/>
          </a:prstGeom>
          <a:noFill/>
        </p:spPr>
        <p:txBody>
          <a:bodyPr wrap="square" rtlCol="0">
            <a:spAutoFit/>
          </a:bodyPr>
          <a:lstStyle/>
          <a:p>
            <a:pPr algn="ctr"/>
            <a:r>
              <a:rPr lang="en-US" dirty="0"/>
              <a:t>Non magnetic DAC made of </a:t>
            </a:r>
            <a:r>
              <a:rPr lang="en-US" dirty="0" err="1"/>
              <a:t>Cu:Ti</a:t>
            </a:r>
            <a:endParaRPr lang="en-US" dirty="0"/>
          </a:p>
        </p:txBody>
      </p:sp>
      <p:sp>
        <p:nvSpPr>
          <p:cNvPr id="7" name="TextBox 6">
            <a:extLst>
              <a:ext uri="{FF2B5EF4-FFF2-40B4-BE49-F238E27FC236}">
                <a16:creationId xmlns:a16="http://schemas.microsoft.com/office/drawing/2014/main" id="{3C6AC236-3713-44F5-AF1B-E19D0256C6AF}"/>
              </a:ext>
            </a:extLst>
          </p:cNvPr>
          <p:cNvSpPr txBox="1"/>
          <p:nvPr/>
        </p:nvSpPr>
        <p:spPr>
          <a:xfrm>
            <a:off x="1027611" y="5512526"/>
            <a:ext cx="6148252" cy="1200329"/>
          </a:xfrm>
          <a:prstGeom prst="rect">
            <a:avLst/>
          </a:prstGeom>
          <a:noFill/>
        </p:spPr>
        <p:txBody>
          <a:bodyPr wrap="square" rtlCol="0">
            <a:spAutoFit/>
          </a:bodyPr>
          <a:lstStyle/>
          <a:p>
            <a:r>
              <a:rPr lang="en-US" dirty="0"/>
              <a:t>T</a:t>
            </a:r>
            <a:r>
              <a:rPr lang="en-US" baseline="-25000" dirty="0"/>
              <a:t>c</a:t>
            </a:r>
            <a:r>
              <a:rPr lang="en-US" dirty="0"/>
              <a:t> shifts to lower values with magnetic fields</a:t>
            </a:r>
          </a:p>
          <a:p>
            <a:r>
              <a:rPr lang="en-US" dirty="0"/>
              <a:t>Critical field extrapolated using: </a:t>
            </a:r>
            <a:r>
              <a:rPr lang="en-US" dirty="0" err="1"/>
              <a:t>H</a:t>
            </a:r>
            <a:r>
              <a:rPr lang="en-US" baseline="-25000" dirty="0" err="1"/>
              <a:t>c</a:t>
            </a:r>
            <a:r>
              <a:rPr lang="en-US" dirty="0"/>
              <a:t>(T)=  H</a:t>
            </a:r>
            <a:r>
              <a:rPr lang="en-US" baseline="-25000" dirty="0"/>
              <a:t>c0</a:t>
            </a:r>
            <a:r>
              <a:rPr lang="en-US" dirty="0"/>
              <a:t>(1- (T/T</a:t>
            </a:r>
            <a:r>
              <a:rPr lang="en-US" baseline="-25000" dirty="0"/>
              <a:t>c</a:t>
            </a:r>
            <a:r>
              <a:rPr lang="en-US" dirty="0"/>
              <a:t>)</a:t>
            </a:r>
            <a:r>
              <a:rPr lang="en-US" baseline="30000" dirty="0"/>
              <a:t>2</a:t>
            </a:r>
            <a:r>
              <a:rPr lang="en-US" dirty="0"/>
              <a:t>) </a:t>
            </a:r>
          </a:p>
          <a:p>
            <a:r>
              <a:rPr lang="en-US" dirty="0" err="1"/>
              <a:t>Hc</a:t>
            </a:r>
            <a:r>
              <a:rPr lang="en-US" dirty="0"/>
              <a:t>= 70 T with 95% confidence</a:t>
            </a:r>
          </a:p>
          <a:p>
            <a:endParaRPr lang="en-US" dirty="0"/>
          </a:p>
        </p:txBody>
      </p:sp>
      <p:sp>
        <p:nvSpPr>
          <p:cNvPr id="3" name="Date Placeholder 2">
            <a:extLst>
              <a:ext uri="{FF2B5EF4-FFF2-40B4-BE49-F238E27FC236}">
                <a16:creationId xmlns:a16="http://schemas.microsoft.com/office/drawing/2014/main" id="{58DBBE13-3684-4A72-844F-C1CC841F6BB9}"/>
              </a:ext>
            </a:extLst>
          </p:cNvPr>
          <p:cNvSpPr>
            <a:spLocks noGrp="1"/>
          </p:cNvSpPr>
          <p:nvPr>
            <p:ph type="dt" sz="half" idx="10"/>
          </p:nvPr>
        </p:nvSpPr>
        <p:spPr/>
        <p:txBody>
          <a:bodyPr/>
          <a:lstStyle/>
          <a:p>
            <a:r>
              <a:rPr lang="en-US"/>
              <a:t>8/22/2019</a:t>
            </a:r>
            <a:endParaRPr lang="en-US" dirty="0"/>
          </a:p>
        </p:txBody>
      </p:sp>
      <p:sp>
        <p:nvSpPr>
          <p:cNvPr id="8" name="Footer Placeholder 7">
            <a:extLst>
              <a:ext uri="{FF2B5EF4-FFF2-40B4-BE49-F238E27FC236}">
                <a16:creationId xmlns:a16="http://schemas.microsoft.com/office/drawing/2014/main" id="{E95EBE2C-6B72-47ED-B5AE-C3146521E7CE}"/>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9" name="Slide Number Placeholder 8">
            <a:extLst>
              <a:ext uri="{FF2B5EF4-FFF2-40B4-BE49-F238E27FC236}">
                <a16:creationId xmlns:a16="http://schemas.microsoft.com/office/drawing/2014/main" id="{3D52A985-D129-461F-A711-12E728D9ADE5}"/>
              </a:ext>
            </a:extLst>
          </p:cNvPr>
          <p:cNvSpPr>
            <a:spLocks noGrp="1"/>
          </p:cNvSpPr>
          <p:nvPr>
            <p:ph type="sldNum" sz="quarter" idx="12"/>
          </p:nvPr>
        </p:nvSpPr>
        <p:spPr/>
        <p:txBody>
          <a:bodyPr/>
          <a:lstStyle/>
          <a:p>
            <a:fld id="{2883F3C9-2EB4-41CD-9EE9-5A17A4797CC6}" type="slidenum">
              <a:rPr lang="en-US" smtClean="0"/>
              <a:t>26</a:t>
            </a:fld>
            <a:endParaRPr lang="en-US" dirty="0"/>
          </a:p>
        </p:txBody>
      </p:sp>
      <p:sp>
        <p:nvSpPr>
          <p:cNvPr id="10" name="TextBox 9">
            <a:extLst>
              <a:ext uri="{FF2B5EF4-FFF2-40B4-BE49-F238E27FC236}">
                <a16:creationId xmlns:a16="http://schemas.microsoft.com/office/drawing/2014/main" id="{AC3E4CBC-7315-4C6C-A56B-93529630513B}"/>
              </a:ext>
            </a:extLst>
          </p:cNvPr>
          <p:cNvSpPr txBox="1"/>
          <p:nvPr/>
        </p:nvSpPr>
        <p:spPr>
          <a:xfrm>
            <a:off x="2203269" y="1532709"/>
            <a:ext cx="1048685" cy="369332"/>
          </a:xfrm>
          <a:prstGeom prst="rect">
            <a:avLst/>
          </a:prstGeom>
          <a:noFill/>
        </p:spPr>
        <p:txBody>
          <a:bodyPr wrap="none" rtlCol="0">
            <a:spAutoFit/>
          </a:bodyPr>
          <a:lstStyle/>
          <a:p>
            <a:r>
              <a:rPr lang="en-US" dirty="0"/>
              <a:t>Up to 7 T</a:t>
            </a:r>
          </a:p>
        </p:txBody>
      </p:sp>
    </p:spTree>
    <p:extLst>
      <p:ext uri="{BB962C8B-B14F-4D97-AF65-F5344CB8AC3E}">
        <p14:creationId xmlns:p14="http://schemas.microsoft.com/office/powerpoint/2010/main" val="1393218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7786-ECAC-4A8D-880E-0E6E56855EA6}"/>
              </a:ext>
            </a:extLst>
          </p:cNvPr>
          <p:cNvSpPr>
            <a:spLocks noGrp="1"/>
          </p:cNvSpPr>
          <p:nvPr>
            <p:ph type="title"/>
          </p:nvPr>
        </p:nvSpPr>
        <p:spPr>
          <a:xfrm>
            <a:off x="672302" y="149787"/>
            <a:ext cx="7290054" cy="1499616"/>
          </a:xfrm>
        </p:spPr>
        <p:txBody>
          <a:bodyPr/>
          <a:lstStyle/>
          <a:p>
            <a:r>
              <a:rPr lang="en-US" dirty="0"/>
              <a:t>H</a:t>
            </a:r>
            <a:r>
              <a:rPr lang="en-US" baseline="-25000" dirty="0"/>
              <a:t>3</a:t>
            </a:r>
            <a:r>
              <a:rPr lang="en-US" dirty="0"/>
              <a:t>S : </a:t>
            </a:r>
            <a:r>
              <a:rPr lang="en-US" spc="200" dirty="0"/>
              <a:t>Magnetic field effect</a:t>
            </a:r>
            <a:endParaRPr lang="en-US" dirty="0"/>
          </a:p>
        </p:txBody>
      </p:sp>
      <p:sp>
        <p:nvSpPr>
          <p:cNvPr id="3" name="Date Placeholder 2">
            <a:extLst>
              <a:ext uri="{FF2B5EF4-FFF2-40B4-BE49-F238E27FC236}">
                <a16:creationId xmlns:a16="http://schemas.microsoft.com/office/drawing/2014/main" id="{B519C0AC-E6AC-4FDE-B3F1-B6C142E51A25}"/>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4F6899E4-9B6E-4025-AC3B-D07BF4407E8A}"/>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5F137BD6-2FCA-4789-9975-0D225BEE3F2C}"/>
              </a:ext>
            </a:extLst>
          </p:cNvPr>
          <p:cNvSpPr>
            <a:spLocks noGrp="1"/>
          </p:cNvSpPr>
          <p:nvPr>
            <p:ph type="sldNum" sz="quarter" idx="12"/>
          </p:nvPr>
        </p:nvSpPr>
        <p:spPr/>
        <p:txBody>
          <a:bodyPr/>
          <a:lstStyle/>
          <a:p>
            <a:fld id="{2883F3C9-2EB4-41CD-9EE9-5A17A4797CC6}" type="slidenum">
              <a:rPr lang="en-US" smtClean="0"/>
              <a:t>27</a:t>
            </a:fld>
            <a:endParaRPr lang="en-US" dirty="0"/>
          </a:p>
        </p:txBody>
      </p:sp>
      <p:pic>
        <p:nvPicPr>
          <p:cNvPr id="6" name="Picture 5">
            <a:extLst>
              <a:ext uri="{FF2B5EF4-FFF2-40B4-BE49-F238E27FC236}">
                <a16:creationId xmlns:a16="http://schemas.microsoft.com/office/drawing/2014/main" id="{93A8BA79-B646-4D8C-B117-A77D8DF88303}"/>
              </a:ext>
            </a:extLst>
          </p:cNvPr>
          <p:cNvPicPr>
            <a:picLocks noChangeAspect="1"/>
          </p:cNvPicPr>
          <p:nvPr/>
        </p:nvPicPr>
        <p:blipFill>
          <a:blip r:embed="rId2"/>
          <a:stretch>
            <a:fillRect/>
          </a:stretch>
        </p:blipFill>
        <p:spPr>
          <a:xfrm>
            <a:off x="338407" y="1333368"/>
            <a:ext cx="3463921" cy="3325364"/>
          </a:xfrm>
          <a:prstGeom prst="rect">
            <a:avLst/>
          </a:prstGeom>
        </p:spPr>
      </p:pic>
      <p:grpSp>
        <p:nvGrpSpPr>
          <p:cNvPr id="7" name="Group 6">
            <a:extLst>
              <a:ext uri="{FF2B5EF4-FFF2-40B4-BE49-F238E27FC236}">
                <a16:creationId xmlns:a16="http://schemas.microsoft.com/office/drawing/2014/main" id="{51196421-A909-410D-B85C-0DBEBBD6A035}"/>
              </a:ext>
            </a:extLst>
          </p:cNvPr>
          <p:cNvGrpSpPr/>
          <p:nvPr/>
        </p:nvGrpSpPr>
        <p:grpSpPr>
          <a:xfrm>
            <a:off x="4317328" y="1649403"/>
            <a:ext cx="2776731" cy="2829993"/>
            <a:chOff x="8478670" y="1025968"/>
            <a:chExt cx="2558143" cy="2735001"/>
          </a:xfrm>
        </p:grpSpPr>
        <p:pic>
          <p:nvPicPr>
            <p:cNvPr id="8" name="Picture 2">
              <a:extLst>
                <a:ext uri="{FF2B5EF4-FFF2-40B4-BE49-F238E27FC236}">
                  <a16:creationId xmlns:a16="http://schemas.microsoft.com/office/drawing/2014/main" id="{C8DBDFF4-6212-49F6-9CA0-B08FEB6936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15"/>
            <a:stretch/>
          </p:blipFill>
          <p:spPr bwMode="auto">
            <a:xfrm>
              <a:off x="8478670" y="1463920"/>
              <a:ext cx="2358471" cy="22970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a:extLst>
                <a:ext uri="{FF2B5EF4-FFF2-40B4-BE49-F238E27FC236}">
                  <a16:creationId xmlns:a16="http://schemas.microsoft.com/office/drawing/2014/main" id="{7A55E9AB-DC6C-40F7-8275-16E961B8A9A9}"/>
                </a:ext>
              </a:extLst>
            </p:cNvPr>
            <p:cNvSpPr txBox="1"/>
            <p:nvPr/>
          </p:nvSpPr>
          <p:spPr>
            <a:xfrm>
              <a:off x="8478670" y="1025968"/>
              <a:ext cx="2558143" cy="738664"/>
            </a:xfrm>
            <a:prstGeom prst="rect">
              <a:avLst/>
            </a:prstGeom>
            <a:noFill/>
          </p:spPr>
          <p:txBody>
            <a:bodyPr wrap="square" rtlCol="0">
              <a:spAutoFit/>
            </a:bodyPr>
            <a:lstStyle/>
            <a:p>
              <a:r>
                <a:rPr lang="en-US" sz="2400" b="1" dirty="0">
                  <a:latin typeface="Garamond" panose="02020404030301010803" pitchFamily="18" charset="0"/>
                </a:rPr>
                <a:t>H</a:t>
              </a:r>
              <a:r>
                <a:rPr lang="en-US" sz="2400" b="1" baseline="-25000" dirty="0">
                  <a:latin typeface="Garamond" panose="02020404030301010803" pitchFamily="18" charset="0"/>
                </a:rPr>
                <a:t>3</a:t>
              </a:r>
              <a:r>
                <a:rPr lang="en-US" sz="2400" b="1" dirty="0">
                  <a:latin typeface="Garamond" panose="02020404030301010803" pitchFamily="18" charset="0"/>
                </a:rPr>
                <a:t>S: cubic Im-3m</a:t>
              </a:r>
            </a:p>
            <a:p>
              <a:endParaRPr lang="en-US" dirty="0"/>
            </a:p>
          </p:txBody>
        </p:sp>
      </p:grpSp>
      <p:sp>
        <p:nvSpPr>
          <p:cNvPr id="10" name="TextBox 9">
            <a:extLst>
              <a:ext uri="{FF2B5EF4-FFF2-40B4-BE49-F238E27FC236}">
                <a16:creationId xmlns:a16="http://schemas.microsoft.com/office/drawing/2014/main" id="{EE7A23CE-98B4-4C6F-A047-4C24C1ED6061}"/>
              </a:ext>
            </a:extLst>
          </p:cNvPr>
          <p:cNvSpPr txBox="1"/>
          <p:nvPr/>
        </p:nvSpPr>
        <p:spPr>
          <a:xfrm>
            <a:off x="5877724" y="4495680"/>
            <a:ext cx="3029201" cy="646331"/>
          </a:xfrm>
          <a:prstGeom prst="rect">
            <a:avLst/>
          </a:prstGeom>
          <a:noFill/>
        </p:spPr>
        <p:txBody>
          <a:bodyPr wrap="square" rtlCol="0">
            <a:spAutoFit/>
          </a:bodyPr>
          <a:lstStyle/>
          <a:p>
            <a:r>
              <a:rPr lang="en-US" dirty="0" err="1"/>
              <a:t>Dua</a:t>
            </a:r>
            <a:r>
              <a:rPr lang="en-US" dirty="0"/>
              <a:t> et al., SCIENTIFIC REPORTS | 4,  6968 (2014)</a:t>
            </a:r>
          </a:p>
        </p:txBody>
      </p:sp>
      <p:sp>
        <p:nvSpPr>
          <p:cNvPr id="11" name="TextBox 10">
            <a:extLst>
              <a:ext uri="{FF2B5EF4-FFF2-40B4-BE49-F238E27FC236}">
                <a16:creationId xmlns:a16="http://schemas.microsoft.com/office/drawing/2014/main" id="{6D9A390A-05D3-43EA-86BB-3ADB65D14906}"/>
              </a:ext>
            </a:extLst>
          </p:cNvPr>
          <p:cNvSpPr txBox="1"/>
          <p:nvPr/>
        </p:nvSpPr>
        <p:spPr>
          <a:xfrm>
            <a:off x="1396580" y="5142011"/>
            <a:ext cx="1595052" cy="523220"/>
          </a:xfrm>
          <a:prstGeom prst="rect">
            <a:avLst/>
          </a:prstGeom>
          <a:noFill/>
        </p:spPr>
        <p:txBody>
          <a:bodyPr wrap="none" rtlCol="0">
            <a:spAutoFit/>
          </a:bodyPr>
          <a:lstStyle/>
          <a:p>
            <a:r>
              <a:rPr lang="en-US" sz="2800" dirty="0"/>
              <a:t>Tc=203 K</a:t>
            </a:r>
          </a:p>
        </p:txBody>
      </p:sp>
    </p:spTree>
    <p:extLst>
      <p:ext uri="{BB962C8B-B14F-4D97-AF65-F5344CB8AC3E}">
        <p14:creationId xmlns:p14="http://schemas.microsoft.com/office/powerpoint/2010/main" val="31238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9A7-EC21-45AF-AFC8-B5FE39C2D266}"/>
              </a:ext>
            </a:extLst>
          </p:cNvPr>
          <p:cNvSpPr>
            <a:spLocks noGrp="1"/>
          </p:cNvSpPr>
          <p:nvPr>
            <p:ph type="title"/>
          </p:nvPr>
        </p:nvSpPr>
        <p:spPr>
          <a:xfrm>
            <a:off x="567799" y="0"/>
            <a:ext cx="7290054" cy="1499616"/>
          </a:xfrm>
        </p:spPr>
        <p:txBody>
          <a:bodyPr/>
          <a:lstStyle/>
          <a:p>
            <a:r>
              <a:rPr lang="en-US" dirty="0"/>
              <a:t>outline</a:t>
            </a:r>
          </a:p>
        </p:txBody>
      </p:sp>
      <p:sp>
        <p:nvSpPr>
          <p:cNvPr id="3" name="Rectangle 2">
            <a:extLst>
              <a:ext uri="{FF2B5EF4-FFF2-40B4-BE49-F238E27FC236}">
                <a16:creationId xmlns:a16="http://schemas.microsoft.com/office/drawing/2014/main" id="{3A2B5A68-5B81-4CC4-A213-77CB2BA898E4}"/>
              </a:ext>
            </a:extLst>
          </p:cNvPr>
          <p:cNvSpPr/>
          <p:nvPr/>
        </p:nvSpPr>
        <p:spPr>
          <a:xfrm>
            <a:off x="567799" y="1305342"/>
            <a:ext cx="6904155" cy="3416320"/>
          </a:xfrm>
          <a:prstGeom prst="rect">
            <a:avLst/>
          </a:prstGeom>
        </p:spPr>
        <p:txBody>
          <a:bodyPr wrap="square">
            <a:spAutoFit/>
          </a:bodyPr>
          <a:lstStyle/>
          <a:p>
            <a:pPr marL="342900" indent="-342900">
              <a:buFont typeface="Wingdings" panose="05000000000000000000" pitchFamily="2" charset="2"/>
              <a:buChar char="§"/>
            </a:pPr>
            <a:r>
              <a:rPr lang="en-US" sz="2400" dirty="0">
                <a:solidFill>
                  <a:schemeClr val="bg1">
                    <a:lumMod val="75000"/>
                  </a:schemeClr>
                </a:solidFill>
              </a:rPr>
              <a:t>Introduction I – Pressure as a unique variable </a:t>
            </a:r>
          </a:p>
          <a:p>
            <a:pPr marL="342900" indent="-342900">
              <a:buFont typeface="Wingdings" panose="05000000000000000000" pitchFamily="2" charset="2"/>
              <a:buChar char="§"/>
            </a:pPr>
            <a:r>
              <a:rPr lang="en-US" sz="2400" dirty="0">
                <a:solidFill>
                  <a:schemeClr val="bg1">
                    <a:lumMod val="75000"/>
                  </a:schemeClr>
                </a:solidFill>
              </a:rPr>
              <a:t>Introduction II – Hydrogen metallization and Neil </a:t>
            </a:r>
            <a:r>
              <a:rPr lang="en-US" sz="2400" dirty="0" err="1">
                <a:solidFill>
                  <a:schemeClr val="bg1">
                    <a:lumMod val="75000"/>
                  </a:schemeClr>
                </a:solidFill>
              </a:rPr>
              <a:t>Aschroft’s</a:t>
            </a:r>
            <a:r>
              <a:rPr lang="en-US" sz="2400" dirty="0">
                <a:solidFill>
                  <a:schemeClr val="bg1">
                    <a:lumMod val="75000"/>
                  </a:schemeClr>
                </a:solidFill>
              </a:rPr>
              <a:t> predictions</a:t>
            </a:r>
          </a:p>
          <a:p>
            <a:pPr marL="342900" indent="-342900">
              <a:buFont typeface="Wingdings" panose="05000000000000000000" pitchFamily="2" charset="2"/>
              <a:buChar char="§"/>
            </a:pPr>
            <a:r>
              <a:rPr lang="en-US" sz="2400" dirty="0">
                <a:solidFill>
                  <a:schemeClr val="bg1">
                    <a:lumMod val="75000"/>
                  </a:schemeClr>
                </a:solidFill>
              </a:rPr>
              <a:t>Doped hydrogen – molecular compounds, hydrides and </a:t>
            </a:r>
            <a:r>
              <a:rPr lang="en-US" sz="2400" dirty="0" err="1">
                <a:solidFill>
                  <a:schemeClr val="bg1">
                    <a:lumMod val="75000"/>
                  </a:schemeClr>
                </a:solidFill>
              </a:rPr>
              <a:t>superhydrides</a:t>
            </a:r>
            <a:endParaRPr lang="en-US" sz="2400" dirty="0">
              <a:solidFill>
                <a:schemeClr val="bg1">
                  <a:lumMod val="75000"/>
                </a:schemeClr>
              </a:solidFill>
            </a:endParaRPr>
          </a:p>
          <a:p>
            <a:pPr marL="342900" indent="-342900">
              <a:buFont typeface="Wingdings" panose="05000000000000000000" pitchFamily="2" charset="2"/>
              <a:buChar char="§"/>
            </a:pPr>
            <a:r>
              <a:rPr lang="en-US" sz="2400" dirty="0">
                <a:solidFill>
                  <a:schemeClr val="bg1">
                    <a:lumMod val="75000"/>
                  </a:schemeClr>
                </a:solidFill>
              </a:rPr>
              <a:t>H</a:t>
            </a:r>
            <a:r>
              <a:rPr lang="en-US" sz="2400" baseline="-25000" dirty="0">
                <a:solidFill>
                  <a:schemeClr val="bg1">
                    <a:lumMod val="75000"/>
                  </a:schemeClr>
                </a:solidFill>
              </a:rPr>
              <a:t>3</a:t>
            </a:r>
            <a:r>
              <a:rPr lang="en-US" sz="2400" dirty="0">
                <a:solidFill>
                  <a:schemeClr val="bg1">
                    <a:lumMod val="75000"/>
                  </a:schemeClr>
                </a:solidFill>
              </a:rPr>
              <a:t>S – Conventional superconductivity at 203 K</a:t>
            </a:r>
            <a:endParaRPr lang="en-US" sz="2400" baseline="-25000" dirty="0">
              <a:solidFill>
                <a:schemeClr val="bg1">
                  <a:lumMod val="75000"/>
                </a:schemeClr>
              </a:solidFill>
            </a:endParaRPr>
          </a:p>
          <a:p>
            <a:pPr marL="342900" indent="-342900">
              <a:buFont typeface="Wingdings" panose="05000000000000000000" pitchFamily="2" charset="2"/>
              <a:buChar char="§"/>
            </a:pPr>
            <a:r>
              <a:rPr lang="en-US" sz="2400" dirty="0" err="1"/>
              <a:t>LaH</a:t>
            </a:r>
            <a:r>
              <a:rPr lang="en-US" sz="2400" baseline="-25000" dirty="0" err="1"/>
              <a:t>x</a:t>
            </a:r>
            <a:r>
              <a:rPr lang="en-US" sz="2400" dirty="0"/>
              <a:t> – where all things seem to come together</a:t>
            </a:r>
          </a:p>
          <a:p>
            <a:pPr marL="342900" indent="-342900">
              <a:buFont typeface="Wingdings" panose="05000000000000000000" pitchFamily="2" charset="2"/>
              <a:buChar char="§"/>
            </a:pPr>
            <a:r>
              <a:rPr lang="en-US" sz="2400" dirty="0"/>
              <a:t>Ternary systems and quest for reducing pressures</a:t>
            </a:r>
          </a:p>
          <a:p>
            <a:pPr marL="342900" indent="-342900">
              <a:buFont typeface="Wingdings" panose="05000000000000000000" pitchFamily="2" charset="2"/>
              <a:buChar char="§"/>
            </a:pPr>
            <a:r>
              <a:rPr lang="en-US" sz="2400" dirty="0"/>
              <a:t>Acknowledgements</a:t>
            </a:r>
          </a:p>
        </p:txBody>
      </p:sp>
      <p:sp>
        <p:nvSpPr>
          <p:cNvPr id="4" name="Date Placeholder 3">
            <a:extLst>
              <a:ext uri="{FF2B5EF4-FFF2-40B4-BE49-F238E27FC236}">
                <a16:creationId xmlns:a16="http://schemas.microsoft.com/office/drawing/2014/main" id="{C733EE8E-19A9-4B24-9954-F8680EF6A203}"/>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238B8A71-8A42-4C85-8FF1-ECD569DFD442}"/>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109D8982-B2AC-4A0F-880A-C797B45013A6}"/>
              </a:ext>
            </a:extLst>
          </p:cNvPr>
          <p:cNvSpPr>
            <a:spLocks noGrp="1"/>
          </p:cNvSpPr>
          <p:nvPr>
            <p:ph type="sldNum" sz="quarter" idx="12"/>
          </p:nvPr>
        </p:nvSpPr>
        <p:spPr/>
        <p:txBody>
          <a:bodyPr/>
          <a:lstStyle/>
          <a:p>
            <a:fld id="{2883F3C9-2EB4-41CD-9EE9-5A17A4797CC6}" type="slidenum">
              <a:rPr lang="en-US" smtClean="0"/>
              <a:t>28</a:t>
            </a:fld>
            <a:endParaRPr lang="en-US" dirty="0"/>
          </a:p>
        </p:txBody>
      </p:sp>
    </p:spTree>
    <p:extLst>
      <p:ext uri="{BB962C8B-B14F-4D97-AF65-F5344CB8AC3E}">
        <p14:creationId xmlns:p14="http://schemas.microsoft.com/office/powerpoint/2010/main" val="3666334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E319F5-0488-410F-A015-A79C31D73642}"/>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6365C682-8BC8-4EAE-9267-AAF67122F8C6}"/>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9B822A18-E4C2-4369-A230-B5C8965CDED3}"/>
              </a:ext>
            </a:extLst>
          </p:cNvPr>
          <p:cNvSpPr>
            <a:spLocks noGrp="1"/>
          </p:cNvSpPr>
          <p:nvPr>
            <p:ph type="sldNum" sz="quarter" idx="12"/>
          </p:nvPr>
        </p:nvSpPr>
        <p:spPr/>
        <p:txBody>
          <a:bodyPr/>
          <a:lstStyle/>
          <a:p>
            <a:fld id="{2883F3C9-2EB4-41CD-9EE9-5A17A4797CC6}" type="slidenum">
              <a:rPr lang="en-US" smtClean="0"/>
              <a:t>29</a:t>
            </a:fld>
            <a:endParaRPr lang="en-US" dirty="0"/>
          </a:p>
        </p:txBody>
      </p:sp>
      <p:sp>
        <p:nvSpPr>
          <p:cNvPr id="7" name="TextBox 6">
            <a:extLst>
              <a:ext uri="{FF2B5EF4-FFF2-40B4-BE49-F238E27FC236}">
                <a16:creationId xmlns:a16="http://schemas.microsoft.com/office/drawing/2014/main" id="{A38E1C6D-051F-4025-A4AA-EE9B2CE03639}"/>
              </a:ext>
            </a:extLst>
          </p:cNvPr>
          <p:cNvSpPr txBox="1"/>
          <p:nvPr/>
        </p:nvSpPr>
        <p:spPr>
          <a:xfrm>
            <a:off x="0" y="680987"/>
            <a:ext cx="4729758" cy="276999"/>
          </a:xfrm>
          <a:prstGeom prst="rect">
            <a:avLst/>
          </a:prstGeom>
          <a:noFill/>
        </p:spPr>
        <p:txBody>
          <a:bodyPr wrap="square" rtlCol="0">
            <a:spAutoFit/>
          </a:bodyPr>
          <a:lstStyle/>
          <a:p>
            <a:endParaRPr lang="en-US" sz="1200" dirty="0"/>
          </a:p>
        </p:txBody>
      </p:sp>
      <p:sp>
        <p:nvSpPr>
          <p:cNvPr id="11" name="Title 1">
            <a:extLst>
              <a:ext uri="{FF2B5EF4-FFF2-40B4-BE49-F238E27FC236}">
                <a16:creationId xmlns:a16="http://schemas.microsoft.com/office/drawing/2014/main" id="{180748F8-C3AD-4126-AF9D-33D1A93CDFAC}"/>
              </a:ext>
            </a:extLst>
          </p:cNvPr>
          <p:cNvSpPr txBox="1">
            <a:spLocks noGrp="1"/>
          </p:cNvSpPr>
          <p:nvPr>
            <p:ph type="title"/>
          </p:nvPr>
        </p:nvSpPr>
        <p:spPr>
          <a:xfrm>
            <a:off x="706537" y="-97869"/>
            <a:ext cx="7289800" cy="1498600"/>
          </a:xfrm>
          <a:prstGeom prst="rect">
            <a:avLst/>
          </a:prstGeom>
        </p:spPr>
        <p:txBody>
          <a:bodyP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err="1">
                <a:solidFill>
                  <a:schemeClr val="tx1"/>
                </a:solidFill>
              </a:rPr>
              <a:t>Superhydrides</a:t>
            </a:r>
            <a:r>
              <a:rPr lang="en-US" dirty="0">
                <a:solidFill>
                  <a:schemeClr val="tx1"/>
                </a:solidFill>
              </a:rPr>
              <a:t> </a:t>
            </a:r>
            <a:r>
              <a:rPr lang="en-US" dirty="0" err="1">
                <a:solidFill>
                  <a:schemeClr val="tx1"/>
                </a:solidFill>
              </a:rPr>
              <a:t>RUSh</a:t>
            </a:r>
            <a:endParaRPr lang="en-US" dirty="0">
              <a:solidFill>
                <a:schemeClr val="tx1"/>
              </a:solidFill>
            </a:endParaRPr>
          </a:p>
        </p:txBody>
      </p:sp>
      <p:grpSp>
        <p:nvGrpSpPr>
          <p:cNvPr id="15" name="Group 14">
            <a:extLst>
              <a:ext uri="{FF2B5EF4-FFF2-40B4-BE49-F238E27FC236}">
                <a16:creationId xmlns:a16="http://schemas.microsoft.com/office/drawing/2014/main" id="{BE903CB1-B809-4C0B-B460-12116EB13334}"/>
              </a:ext>
            </a:extLst>
          </p:cNvPr>
          <p:cNvGrpSpPr/>
          <p:nvPr/>
        </p:nvGrpSpPr>
        <p:grpSpPr>
          <a:xfrm>
            <a:off x="807803" y="931593"/>
            <a:ext cx="6463388" cy="4007354"/>
            <a:chOff x="166126" y="1010205"/>
            <a:chExt cx="6463388" cy="4007354"/>
          </a:xfrm>
        </p:grpSpPr>
        <p:sp>
          <p:nvSpPr>
            <p:cNvPr id="9" name="Rectangle 8">
              <a:extLst>
                <a:ext uri="{FF2B5EF4-FFF2-40B4-BE49-F238E27FC236}">
                  <a16:creationId xmlns:a16="http://schemas.microsoft.com/office/drawing/2014/main" id="{DD6E32A3-15D6-4BD6-A4E4-019174228F08}"/>
                </a:ext>
              </a:extLst>
            </p:cNvPr>
            <p:cNvSpPr/>
            <p:nvPr/>
          </p:nvSpPr>
          <p:spPr>
            <a:xfrm>
              <a:off x="166126" y="4463561"/>
              <a:ext cx="3415417" cy="553998"/>
            </a:xfrm>
            <a:prstGeom prst="rect">
              <a:avLst/>
            </a:prstGeom>
            <a:solidFill>
              <a:schemeClr val="tx2">
                <a:lumMod val="20000"/>
                <a:lumOff val="80000"/>
              </a:schemeClr>
            </a:solidFill>
          </p:spPr>
          <p:txBody>
            <a:bodyPr wrap="square">
              <a:spAutoFit/>
            </a:bodyPr>
            <a:lstStyle/>
            <a:p>
              <a:r>
                <a:rPr lang="en-US" sz="1000" dirty="0"/>
                <a:t>Mishra, T. </a:t>
              </a:r>
              <a:r>
                <a:rPr lang="en-US" sz="1000" dirty="0" err="1"/>
                <a:t>Muramatsu</a:t>
              </a:r>
              <a:r>
                <a:rPr lang="en-US" sz="1000" dirty="0"/>
                <a:t>, H. Liu, Z. M. </a:t>
              </a:r>
              <a:r>
                <a:rPr lang="en-US" sz="1000" dirty="0" err="1"/>
                <a:t>Geballe</a:t>
              </a:r>
              <a:r>
                <a:rPr lang="en-US" sz="1000" dirty="0"/>
                <a:t>, M. Somayazulu, </a:t>
              </a:r>
              <a:r>
                <a:rPr lang="en-US" sz="1000" dirty="0" err="1"/>
                <a:t>M.Ahart</a:t>
              </a:r>
              <a:r>
                <a:rPr lang="en-US" sz="1000" dirty="0"/>
                <a:t>, M. Baldini,† Y. Meng, E. Zurek, and </a:t>
              </a:r>
              <a:r>
                <a:rPr lang="en-US" sz="1000" dirty="0" err="1"/>
                <a:t>R.Hemley</a:t>
              </a:r>
              <a:endParaRPr lang="en-US" sz="1000" dirty="0"/>
            </a:p>
            <a:p>
              <a:r>
                <a:rPr lang="de-DE" sz="1000" i="1" dirty="0">
                  <a:solidFill>
                    <a:srgbClr val="000000"/>
                  </a:solidFill>
                </a:rPr>
                <a:t> J. Phys. Chem. C</a:t>
              </a:r>
              <a:r>
                <a:rPr lang="de-DE" sz="1000" dirty="0">
                  <a:solidFill>
                    <a:srgbClr val="000000"/>
                  </a:solidFill>
                </a:rPr>
                <a:t>, </a:t>
              </a:r>
              <a:r>
                <a:rPr lang="de-DE" sz="1000" b="1" dirty="0">
                  <a:solidFill>
                    <a:srgbClr val="000000"/>
                  </a:solidFill>
                </a:rPr>
                <a:t>122</a:t>
              </a:r>
              <a:r>
                <a:rPr lang="de-DE" sz="1000" dirty="0">
                  <a:solidFill>
                    <a:srgbClr val="000000"/>
                  </a:solidFill>
                </a:rPr>
                <a:t>, pp 19370–19378 (2018)</a:t>
              </a:r>
              <a:endParaRPr lang="en-US" sz="1000" dirty="0"/>
            </a:p>
          </p:txBody>
        </p:sp>
        <p:sp>
          <p:nvSpPr>
            <p:cNvPr id="10" name="TextBox 9">
              <a:extLst>
                <a:ext uri="{FF2B5EF4-FFF2-40B4-BE49-F238E27FC236}">
                  <a16:creationId xmlns:a16="http://schemas.microsoft.com/office/drawing/2014/main" id="{CD87DEFB-AEA0-4F23-A43C-96411A10F716}"/>
                </a:ext>
              </a:extLst>
            </p:cNvPr>
            <p:cNvSpPr txBox="1"/>
            <p:nvPr/>
          </p:nvSpPr>
          <p:spPr>
            <a:xfrm>
              <a:off x="1678661" y="1010205"/>
              <a:ext cx="2893339" cy="369332"/>
            </a:xfrm>
            <a:prstGeom prst="rect">
              <a:avLst/>
            </a:prstGeom>
            <a:solidFill>
              <a:schemeClr val="bg1"/>
            </a:solidFill>
          </p:spPr>
          <p:txBody>
            <a:bodyPr wrap="square" rtlCol="0">
              <a:spAutoFit/>
            </a:bodyPr>
            <a:lstStyle/>
            <a:p>
              <a:r>
                <a:rPr lang="en-US" dirty="0"/>
                <a:t>Ca-H system</a:t>
              </a:r>
            </a:p>
          </p:txBody>
        </p:sp>
        <p:sp>
          <p:nvSpPr>
            <p:cNvPr id="12" name="Rectangle 11">
              <a:extLst>
                <a:ext uri="{FF2B5EF4-FFF2-40B4-BE49-F238E27FC236}">
                  <a16:creationId xmlns:a16="http://schemas.microsoft.com/office/drawing/2014/main" id="{09352B8E-9B6C-4DA1-B57B-DA3D2C3C374C}"/>
                </a:ext>
              </a:extLst>
            </p:cNvPr>
            <p:cNvSpPr/>
            <p:nvPr/>
          </p:nvSpPr>
          <p:spPr>
            <a:xfrm>
              <a:off x="2461129" y="1485950"/>
              <a:ext cx="4168385" cy="2862322"/>
            </a:xfrm>
            <a:prstGeom prst="rect">
              <a:avLst/>
            </a:prstGeom>
          </p:spPr>
          <p:txBody>
            <a:bodyPr wrap="square">
              <a:spAutoFit/>
            </a:bodyPr>
            <a:lstStyle/>
            <a:p>
              <a:pPr marL="285750" indent="-285750">
                <a:buFont typeface="Arial" panose="020B0604020202020204" pitchFamily="34" charset="0"/>
                <a:buChar char="•"/>
              </a:pPr>
              <a:r>
                <a:rPr lang="en-US" sz="2000" dirty="0"/>
                <a:t>Ca+H</a:t>
              </a:r>
              <a:r>
                <a:rPr lang="en-US" sz="2000" baseline="-25000" dirty="0"/>
                <a:t>2</a:t>
              </a:r>
              <a:r>
                <a:rPr lang="en-US" sz="2000" dirty="0"/>
                <a:t> forms Ca</a:t>
              </a:r>
              <a:r>
                <a:rPr lang="en-US" sz="2000" baseline="-25000" dirty="0"/>
                <a:t>2</a:t>
              </a:r>
              <a:r>
                <a:rPr lang="en-US" sz="2000" dirty="0"/>
                <a:t>H</a:t>
              </a:r>
              <a:r>
                <a:rPr lang="en-US" sz="2000" baseline="-25000" dirty="0"/>
                <a:t>5</a:t>
              </a:r>
              <a:r>
                <a:rPr lang="en-US" sz="2000" dirty="0"/>
                <a:t> for P &lt; 20 </a:t>
              </a:r>
              <a:r>
                <a:rPr lang="en-US" sz="2000" dirty="0" err="1"/>
                <a:t>GPa</a:t>
              </a:r>
              <a:r>
                <a:rPr lang="en-US" sz="2000" dirty="0"/>
                <a:t> and T &gt; 800 K – monoclinic phase</a:t>
              </a:r>
            </a:p>
            <a:p>
              <a:pPr marL="285750" indent="-285750">
                <a:buFont typeface="Arial" panose="020B0604020202020204" pitchFamily="34" charset="0"/>
                <a:buChar char="•"/>
              </a:pPr>
              <a:r>
                <a:rPr lang="en-US" sz="2000" dirty="0"/>
                <a:t>Ca+H</a:t>
              </a:r>
              <a:r>
                <a:rPr lang="en-US" sz="2000" baseline="-25000" dirty="0"/>
                <a:t>2</a:t>
              </a:r>
              <a:r>
                <a:rPr lang="en-US" sz="2000" dirty="0"/>
                <a:t> forms CaH</a:t>
              </a:r>
              <a:r>
                <a:rPr lang="en-US" sz="2000" baseline="-25000" dirty="0"/>
                <a:t>4</a:t>
              </a:r>
              <a:r>
                <a:rPr lang="en-US" sz="2000" dirty="0"/>
                <a:t> for P &lt; 80 </a:t>
              </a:r>
              <a:r>
                <a:rPr lang="en-US" sz="2000" dirty="0" err="1"/>
                <a:t>GPa</a:t>
              </a:r>
              <a:r>
                <a:rPr lang="en-US" sz="2000" dirty="0"/>
                <a:t> and T &gt; 1200 K – tI10 phase</a:t>
              </a:r>
            </a:p>
            <a:p>
              <a:pPr marL="285750" indent="-285750">
                <a:buFont typeface="Arial" panose="020B0604020202020204" pitchFamily="34" charset="0"/>
                <a:buChar char="•"/>
              </a:pPr>
              <a:r>
                <a:rPr lang="en-US" sz="2000" dirty="0"/>
                <a:t>Ca+H</a:t>
              </a:r>
              <a:r>
                <a:rPr lang="en-US" sz="2000" baseline="-25000" dirty="0"/>
                <a:t>2</a:t>
              </a:r>
              <a:r>
                <a:rPr lang="en-US" sz="2000" dirty="0"/>
                <a:t> forms </a:t>
              </a:r>
              <a:r>
                <a:rPr lang="en-US" sz="2000" dirty="0" err="1"/>
                <a:t>CaH</a:t>
              </a:r>
              <a:r>
                <a:rPr lang="en-US" sz="2000" dirty="0"/>
                <a:t> for P ~ 120 </a:t>
              </a:r>
              <a:r>
                <a:rPr lang="en-US" sz="2000" dirty="0" err="1"/>
                <a:t>GPa</a:t>
              </a:r>
              <a:r>
                <a:rPr lang="en-US" sz="2000" dirty="0"/>
                <a:t> and T &gt; 1800 K, Pm3m structure</a:t>
              </a:r>
            </a:p>
            <a:p>
              <a:pPr marL="285750" indent="-285750">
                <a:buFont typeface="Arial" panose="020B0604020202020204" pitchFamily="34" charset="0"/>
                <a:buChar char="•"/>
              </a:pPr>
              <a:r>
                <a:rPr lang="en-US" sz="2000" dirty="0"/>
                <a:t>Ca+H</a:t>
              </a:r>
              <a:r>
                <a:rPr lang="en-US" sz="2000" baseline="-25000" dirty="0"/>
                <a:t>2</a:t>
              </a:r>
              <a:r>
                <a:rPr lang="en-US" sz="2000" dirty="0"/>
                <a:t> forms </a:t>
              </a:r>
              <a:r>
                <a:rPr lang="en-US" sz="2000" dirty="0" err="1"/>
                <a:t>CaH</a:t>
              </a:r>
              <a:r>
                <a:rPr lang="en-US" sz="2000" baseline="-25000" dirty="0" err="1"/>
                <a:t>x</a:t>
              </a:r>
              <a:r>
                <a:rPr lang="en-US" sz="2000" dirty="0"/>
                <a:t> for P ~ 190 </a:t>
              </a:r>
              <a:r>
                <a:rPr lang="en-US" sz="2000" dirty="0" err="1"/>
                <a:t>GPa</a:t>
              </a:r>
              <a:r>
                <a:rPr lang="en-US" sz="2000" dirty="0"/>
                <a:t> and T &gt; 2000 K, monoclinic phase not predicted by theory.</a:t>
              </a:r>
            </a:p>
          </p:txBody>
        </p:sp>
        <p:pic>
          <p:nvPicPr>
            <p:cNvPr id="13" name="Picture 12">
              <a:extLst>
                <a:ext uri="{FF2B5EF4-FFF2-40B4-BE49-F238E27FC236}">
                  <a16:creationId xmlns:a16="http://schemas.microsoft.com/office/drawing/2014/main" id="{BC10BC34-CBC1-49B9-9573-8C11A6789066}"/>
                </a:ext>
              </a:extLst>
            </p:cNvPr>
            <p:cNvPicPr>
              <a:picLocks noChangeAspect="1"/>
            </p:cNvPicPr>
            <p:nvPr/>
          </p:nvPicPr>
          <p:blipFill>
            <a:blip r:embed="rId2"/>
            <a:stretch>
              <a:fillRect/>
            </a:stretch>
          </p:blipFill>
          <p:spPr>
            <a:xfrm>
              <a:off x="462616" y="1293902"/>
              <a:ext cx="1626066" cy="2978899"/>
            </a:xfrm>
            <a:prstGeom prst="rect">
              <a:avLst/>
            </a:prstGeom>
          </p:spPr>
        </p:pic>
      </p:grpSp>
      <p:sp>
        <p:nvSpPr>
          <p:cNvPr id="16" name="TextBox 15">
            <a:extLst>
              <a:ext uri="{FF2B5EF4-FFF2-40B4-BE49-F238E27FC236}">
                <a16:creationId xmlns:a16="http://schemas.microsoft.com/office/drawing/2014/main" id="{D11BAD05-D0F1-490F-A167-E6F309C0C035}"/>
              </a:ext>
            </a:extLst>
          </p:cNvPr>
          <p:cNvSpPr txBox="1"/>
          <p:nvPr/>
        </p:nvSpPr>
        <p:spPr>
          <a:xfrm>
            <a:off x="4351437" y="4976684"/>
            <a:ext cx="4145237" cy="1200329"/>
          </a:xfrm>
          <a:prstGeom prst="rect">
            <a:avLst/>
          </a:prstGeom>
          <a:solidFill>
            <a:schemeClr val="accent1">
              <a:lumMod val="20000"/>
              <a:lumOff val="80000"/>
            </a:schemeClr>
          </a:solidFill>
        </p:spPr>
        <p:txBody>
          <a:bodyPr wrap="none" rtlCol="0">
            <a:spAutoFit/>
          </a:bodyPr>
          <a:lstStyle/>
          <a:p>
            <a:r>
              <a:rPr lang="en-US" sz="2400" dirty="0">
                <a:latin typeface="+mj-lt"/>
              </a:rPr>
              <a:t>Relevant issues</a:t>
            </a:r>
          </a:p>
          <a:p>
            <a:pPr marL="285750" indent="-285750">
              <a:buFont typeface="Arial" panose="020B0604020202020204" pitchFamily="34" charset="0"/>
              <a:buChar char="•"/>
            </a:pPr>
            <a:r>
              <a:rPr lang="en-US" sz="2400" dirty="0">
                <a:latin typeface="+mj-lt"/>
              </a:rPr>
              <a:t>Temperature play a critical role </a:t>
            </a:r>
          </a:p>
          <a:p>
            <a:pPr marL="285750" indent="-285750">
              <a:buFont typeface="Arial" panose="020B0604020202020204" pitchFamily="34" charset="0"/>
              <a:buChar char="•"/>
            </a:pPr>
            <a:r>
              <a:rPr lang="en-US" sz="2400" dirty="0">
                <a:latin typeface="+mj-lt"/>
              </a:rPr>
              <a:t>find a good reproducible synthesis route</a:t>
            </a:r>
          </a:p>
        </p:txBody>
      </p:sp>
      <p:sp>
        <p:nvSpPr>
          <p:cNvPr id="14" name="TextBox 13">
            <a:extLst>
              <a:ext uri="{FF2B5EF4-FFF2-40B4-BE49-F238E27FC236}">
                <a16:creationId xmlns:a16="http://schemas.microsoft.com/office/drawing/2014/main" id="{69922571-FD9A-4BA7-AA85-52C94C8887D9}"/>
              </a:ext>
            </a:extLst>
          </p:cNvPr>
          <p:cNvSpPr txBox="1"/>
          <p:nvPr/>
        </p:nvSpPr>
        <p:spPr>
          <a:xfrm>
            <a:off x="230025" y="5207754"/>
            <a:ext cx="3196474" cy="1200329"/>
          </a:xfrm>
          <a:prstGeom prst="rect">
            <a:avLst/>
          </a:prstGeom>
          <a:noFill/>
        </p:spPr>
        <p:txBody>
          <a:bodyPr wrap="square" rtlCol="0">
            <a:spAutoFit/>
          </a:bodyPr>
          <a:lstStyle/>
          <a:p>
            <a:r>
              <a:rPr lang="en-US" dirty="0"/>
              <a:t>HPCAT beamline @APS Argonne National Lab.</a:t>
            </a:r>
          </a:p>
          <a:p>
            <a:r>
              <a:rPr lang="en-US" dirty="0"/>
              <a:t>Geophysical Lab @Carnegie Institution of Washington</a:t>
            </a:r>
          </a:p>
        </p:txBody>
      </p:sp>
    </p:spTree>
    <p:extLst>
      <p:ext uri="{BB962C8B-B14F-4D97-AF65-F5344CB8AC3E}">
        <p14:creationId xmlns:p14="http://schemas.microsoft.com/office/powerpoint/2010/main" val="3149433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BD24-5347-4A09-A3AA-305D71C25823}"/>
              </a:ext>
            </a:extLst>
          </p:cNvPr>
          <p:cNvSpPr>
            <a:spLocks noGrp="1"/>
          </p:cNvSpPr>
          <p:nvPr>
            <p:ph type="title"/>
          </p:nvPr>
        </p:nvSpPr>
        <p:spPr>
          <a:xfrm>
            <a:off x="628759" y="104917"/>
            <a:ext cx="7290054" cy="1499616"/>
          </a:xfrm>
        </p:spPr>
        <p:txBody>
          <a:bodyPr/>
          <a:lstStyle/>
          <a:p>
            <a:r>
              <a:rPr lang="en-US" dirty="0"/>
              <a:t>Superconductivity and high pressure</a:t>
            </a:r>
          </a:p>
        </p:txBody>
      </p:sp>
      <p:pic>
        <p:nvPicPr>
          <p:cNvPr id="3" name="Picture 4" descr="Superconducting Elements">
            <a:extLst>
              <a:ext uri="{FF2B5EF4-FFF2-40B4-BE49-F238E27FC236}">
                <a16:creationId xmlns:a16="http://schemas.microsoft.com/office/drawing/2014/main" id="{682E755A-0263-4B02-9B6E-27E7F7E6B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568"/>
          <a:stretch>
            <a:fillRect/>
          </a:stretch>
        </p:blipFill>
        <p:spPr bwMode="auto">
          <a:xfrm>
            <a:off x="273547" y="3632180"/>
            <a:ext cx="5387023" cy="294437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D191DC7-3BDA-4D65-9066-C9C9DFAD54DF}"/>
              </a:ext>
            </a:extLst>
          </p:cNvPr>
          <p:cNvSpPr>
            <a:spLocks noChangeArrowheads="1"/>
          </p:cNvSpPr>
          <p:nvPr/>
        </p:nvSpPr>
        <p:spPr bwMode="auto">
          <a:xfrm>
            <a:off x="5660570" y="4227206"/>
            <a:ext cx="3483429"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0"/>
              </a:spcBef>
              <a:spcAft>
                <a:spcPct val="0"/>
              </a:spcAft>
            </a:pPr>
            <a:r>
              <a:rPr lang="en-US" sz="2200" b="1" dirty="0">
                <a:latin typeface="+mj-lt"/>
                <a:ea typeface="ＭＳ Ｐゴシック" charset="0"/>
              </a:rPr>
              <a:t>SUPERCONDUCTING ELEMENTS</a:t>
            </a:r>
          </a:p>
          <a:p>
            <a:pPr algn="ctr" defTabSz="914400" eaLnBrk="0" fontAlgn="base" hangingPunct="0">
              <a:spcBef>
                <a:spcPct val="0"/>
              </a:spcBef>
              <a:spcAft>
                <a:spcPct val="0"/>
              </a:spcAft>
            </a:pPr>
            <a:endParaRPr lang="en-US" sz="2200" b="1" i="1" dirty="0">
              <a:latin typeface="+mj-lt"/>
              <a:ea typeface="ＭＳ Ｐゴシック" charset="0"/>
            </a:endParaRPr>
          </a:p>
          <a:p>
            <a:pPr algn="ctr" defTabSz="914400" eaLnBrk="0" fontAlgn="base" hangingPunct="0">
              <a:spcBef>
                <a:spcPct val="0"/>
              </a:spcBef>
              <a:spcAft>
                <a:spcPct val="0"/>
              </a:spcAft>
            </a:pPr>
            <a:r>
              <a:rPr lang="en-US" sz="2200" b="1" i="1" dirty="0">
                <a:latin typeface="+mj-lt"/>
                <a:ea typeface="ＭＳ Ｐゴシック" charset="0"/>
              </a:rPr>
              <a:t> 23 produced under pressure; </a:t>
            </a:r>
          </a:p>
          <a:p>
            <a:pPr algn="ctr" defTabSz="914400" eaLnBrk="0" fontAlgn="base" hangingPunct="0">
              <a:spcBef>
                <a:spcPct val="0"/>
              </a:spcBef>
              <a:spcAft>
                <a:spcPct val="0"/>
              </a:spcAft>
            </a:pPr>
            <a:r>
              <a:rPr lang="en-US" sz="2200" b="1" i="1" dirty="0">
                <a:latin typeface="+mj-lt"/>
                <a:ea typeface="ＭＳ Ｐゴシック" charset="0"/>
              </a:rPr>
              <a:t> e.g., O, S, B, Fe, Li, </a:t>
            </a:r>
            <a:r>
              <a:rPr lang="en-US" sz="2200" b="1" i="1" dirty="0" err="1">
                <a:latin typeface="+mj-lt"/>
                <a:ea typeface="ＭＳ Ｐゴシック" charset="0"/>
              </a:rPr>
              <a:t>Ca</a:t>
            </a:r>
            <a:endParaRPr lang="en-US" sz="2200" b="1" i="1" dirty="0">
              <a:latin typeface="+mj-lt"/>
              <a:ea typeface="ＭＳ Ｐゴシック" charset="0"/>
              <a:cs typeface="Arial Unicode MS" charset="0"/>
            </a:endParaRPr>
          </a:p>
          <a:p>
            <a:pPr defTabSz="914400" eaLnBrk="0" fontAlgn="base" hangingPunct="0">
              <a:spcBef>
                <a:spcPct val="0"/>
              </a:spcBef>
              <a:spcAft>
                <a:spcPct val="0"/>
              </a:spcAft>
            </a:pPr>
            <a:endParaRPr lang="en-US" sz="2000" b="1" i="1" dirty="0">
              <a:solidFill>
                <a:srgbClr val="003399"/>
              </a:solidFill>
              <a:latin typeface="Arial" charset="0"/>
              <a:ea typeface="ＭＳ Ｐゴシック" charset="0"/>
              <a:cs typeface="Arial Unicode MS" charset="0"/>
            </a:endParaRPr>
          </a:p>
        </p:txBody>
      </p:sp>
      <p:sp>
        <p:nvSpPr>
          <p:cNvPr id="6" name="TextBox 5">
            <a:extLst>
              <a:ext uri="{FF2B5EF4-FFF2-40B4-BE49-F238E27FC236}">
                <a16:creationId xmlns:a16="http://schemas.microsoft.com/office/drawing/2014/main" id="{6085E333-65DA-4DE4-877C-7519A36DF33F}"/>
              </a:ext>
            </a:extLst>
          </p:cNvPr>
          <p:cNvSpPr txBox="1"/>
          <p:nvPr/>
        </p:nvSpPr>
        <p:spPr>
          <a:xfrm>
            <a:off x="936122" y="1343069"/>
            <a:ext cx="2386148" cy="1754326"/>
          </a:xfrm>
          <a:prstGeom prst="rect">
            <a:avLst/>
          </a:prstGeom>
          <a:noFill/>
        </p:spPr>
        <p:txBody>
          <a:bodyPr wrap="square" rtlCol="0">
            <a:spAutoFit/>
          </a:bodyPr>
          <a:lstStyle/>
          <a:p>
            <a:r>
              <a:rPr lang="en-US" b="1" dirty="0"/>
              <a:t>1925:</a:t>
            </a:r>
            <a:r>
              <a:rPr lang="en-US" dirty="0"/>
              <a:t> 14 years after the discovery of superconductivity. First study on Sn and Sb: </a:t>
            </a:r>
            <a:r>
              <a:rPr lang="en-US" i="1" dirty="0" err="1"/>
              <a:t>Commun</a:t>
            </a:r>
            <a:r>
              <a:rPr lang="en-US" i="1" dirty="0"/>
              <a:t>. Phys. Lab. Univ. Leiden 180b</a:t>
            </a:r>
          </a:p>
        </p:txBody>
      </p:sp>
      <p:pic>
        <p:nvPicPr>
          <p:cNvPr id="8" name="Picture 7">
            <a:extLst>
              <a:ext uri="{FF2B5EF4-FFF2-40B4-BE49-F238E27FC236}">
                <a16:creationId xmlns:a16="http://schemas.microsoft.com/office/drawing/2014/main" id="{BDD1E252-F905-4BFE-9470-88C8CF4F87B1}"/>
              </a:ext>
            </a:extLst>
          </p:cNvPr>
          <p:cNvPicPr>
            <a:picLocks noChangeAspect="1"/>
          </p:cNvPicPr>
          <p:nvPr/>
        </p:nvPicPr>
        <p:blipFill>
          <a:blip r:embed="rId3"/>
          <a:stretch>
            <a:fillRect/>
          </a:stretch>
        </p:blipFill>
        <p:spPr>
          <a:xfrm>
            <a:off x="3991827" y="1494973"/>
            <a:ext cx="4047910" cy="896520"/>
          </a:xfrm>
          <a:prstGeom prst="rect">
            <a:avLst/>
          </a:prstGeom>
        </p:spPr>
      </p:pic>
      <p:sp>
        <p:nvSpPr>
          <p:cNvPr id="4" name="Date Placeholder 3">
            <a:extLst>
              <a:ext uri="{FF2B5EF4-FFF2-40B4-BE49-F238E27FC236}">
                <a16:creationId xmlns:a16="http://schemas.microsoft.com/office/drawing/2014/main" id="{2A50248B-D94C-4B0B-BFFD-74C5EB987200}"/>
              </a:ext>
            </a:extLst>
          </p:cNvPr>
          <p:cNvSpPr>
            <a:spLocks noGrp="1"/>
          </p:cNvSpPr>
          <p:nvPr>
            <p:ph type="dt" sz="half" idx="10"/>
          </p:nvPr>
        </p:nvSpPr>
        <p:spPr/>
        <p:txBody>
          <a:bodyPr/>
          <a:lstStyle/>
          <a:p>
            <a:r>
              <a:rPr lang="en-US"/>
              <a:t>8/22/2019</a:t>
            </a:r>
            <a:endParaRPr lang="en-US" dirty="0"/>
          </a:p>
        </p:txBody>
      </p:sp>
      <p:sp>
        <p:nvSpPr>
          <p:cNvPr id="7" name="Footer Placeholder 6">
            <a:extLst>
              <a:ext uri="{FF2B5EF4-FFF2-40B4-BE49-F238E27FC236}">
                <a16:creationId xmlns:a16="http://schemas.microsoft.com/office/drawing/2014/main" id="{9CF1EF6A-BA88-4557-AC42-ACEFB5C01456}"/>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9" name="Slide Number Placeholder 8">
            <a:extLst>
              <a:ext uri="{FF2B5EF4-FFF2-40B4-BE49-F238E27FC236}">
                <a16:creationId xmlns:a16="http://schemas.microsoft.com/office/drawing/2014/main" id="{31EEB971-2DD4-4B5D-B1A4-1CB703186125}"/>
              </a:ext>
            </a:extLst>
          </p:cNvPr>
          <p:cNvSpPr>
            <a:spLocks noGrp="1"/>
          </p:cNvSpPr>
          <p:nvPr>
            <p:ph type="sldNum" sz="quarter" idx="12"/>
          </p:nvPr>
        </p:nvSpPr>
        <p:spPr/>
        <p:txBody>
          <a:bodyPr/>
          <a:lstStyle/>
          <a:p>
            <a:fld id="{2883F3C9-2EB4-41CD-9EE9-5A17A4797CC6}" type="slidenum">
              <a:rPr lang="en-US" smtClean="0"/>
              <a:t>3</a:t>
            </a:fld>
            <a:endParaRPr lang="en-US" dirty="0"/>
          </a:p>
        </p:txBody>
      </p:sp>
    </p:spTree>
    <p:extLst>
      <p:ext uri="{BB962C8B-B14F-4D97-AF65-F5344CB8AC3E}">
        <p14:creationId xmlns:p14="http://schemas.microsoft.com/office/powerpoint/2010/main" val="323091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3B4CE4-F114-46E2-AFD2-058421212A61}"/>
              </a:ext>
            </a:extLst>
          </p:cNvPr>
          <p:cNvPicPr>
            <a:picLocks noChangeAspect="1"/>
          </p:cNvPicPr>
          <p:nvPr/>
        </p:nvPicPr>
        <p:blipFill>
          <a:blip r:embed="rId2"/>
          <a:stretch>
            <a:fillRect/>
          </a:stretch>
        </p:blipFill>
        <p:spPr>
          <a:xfrm>
            <a:off x="4704684" y="1845552"/>
            <a:ext cx="4248815" cy="3371342"/>
          </a:xfrm>
          <a:prstGeom prst="rect">
            <a:avLst/>
          </a:prstGeom>
        </p:spPr>
      </p:pic>
      <p:sp>
        <p:nvSpPr>
          <p:cNvPr id="2" name="Title 1">
            <a:extLst>
              <a:ext uri="{FF2B5EF4-FFF2-40B4-BE49-F238E27FC236}">
                <a16:creationId xmlns:a16="http://schemas.microsoft.com/office/drawing/2014/main" id="{83B0938F-24DA-4D2D-875B-9AD8A78F4195}"/>
              </a:ext>
            </a:extLst>
          </p:cNvPr>
          <p:cNvSpPr>
            <a:spLocks noGrp="1"/>
          </p:cNvSpPr>
          <p:nvPr>
            <p:ph type="title"/>
          </p:nvPr>
        </p:nvSpPr>
        <p:spPr>
          <a:xfrm>
            <a:off x="738599" y="100901"/>
            <a:ext cx="7290054" cy="1499616"/>
          </a:xfrm>
        </p:spPr>
        <p:txBody>
          <a:bodyPr/>
          <a:lstStyle/>
          <a:p>
            <a:r>
              <a:rPr lang="en-US" dirty="0"/>
              <a:t>Synthesis and Stability of Lanthanum </a:t>
            </a:r>
            <a:r>
              <a:rPr lang="en-US" dirty="0" err="1"/>
              <a:t>superhydrides</a:t>
            </a:r>
            <a:endParaRPr lang="en-US" dirty="0"/>
          </a:p>
        </p:txBody>
      </p:sp>
      <p:sp>
        <p:nvSpPr>
          <p:cNvPr id="4" name="Rectangle 3">
            <a:extLst>
              <a:ext uri="{FF2B5EF4-FFF2-40B4-BE49-F238E27FC236}">
                <a16:creationId xmlns:a16="http://schemas.microsoft.com/office/drawing/2014/main" id="{6A279B96-CE61-4334-A3A5-1CD55F3FFB58}"/>
              </a:ext>
            </a:extLst>
          </p:cNvPr>
          <p:cNvSpPr/>
          <p:nvPr/>
        </p:nvSpPr>
        <p:spPr>
          <a:xfrm>
            <a:off x="346347" y="2200409"/>
            <a:ext cx="4381500" cy="830997"/>
          </a:xfrm>
          <a:prstGeom prst="rect">
            <a:avLst/>
          </a:prstGeom>
          <a:solidFill>
            <a:schemeClr val="accent1">
              <a:lumMod val="20000"/>
              <a:lumOff val="80000"/>
            </a:schemeClr>
          </a:solidFill>
        </p:spPr>
        <p:txBody>
          <a:bodyPr wrap="square">
            <a:spAutoFit/>
          </a:bodyPr>
          <a:lstStyle/>
          <a:p>
            <a:r>
              <a:rPr lang="en-US" sz="1200" b="1" dirty="0">
                <a:solidFill>
                  <a:srgbClr val="000000"/>
                </a:solidFill>
                <a:latin typeface="&amp;quot"/>
              </a:rPr>
              <a:t>Potential high-</a:t>
            </a:r>
            <a:r>
              <a:rPr lang="en-US" sz="1200" b="1" i="1" dirty="0">
                <a:solidFill>
                  <a:srgbClr val="000000"/>
                </a:solidFill>
                <a:latin typeface="&amp;quot"/>
              </a:rPr>
              <a:t>T</a:t>
            </a:r>
            <a:r>
              <a:rPr lang="en-US" sz="1200" b="1" i="1" baseline="-25000" dirty="0">
                <a:solidFill>
                  <a:srgbClr val="000000"/>
                </a:solidFill>
                <a:latin typeface="&amp;quot"/>
              </a:rPr>
              <a:t>c</a:t>
            </a:r>
            <a:r>
              <a:rPr lang="en-US" sz="1200" b="1" dirty="0">
                <a:solidFill>
                  <a:srgbClr val="000000"/>
                </a:solidFill>
                <a:latin typeface="&amp;quot"/>
              </a:rPr>
              <a:t> superconducting lanthanum and yttrium hydrides at high pressure</a:t>
            </a:r>
          </a:p>
          <a:p>
            <a:r>
              <a:rPr lang="en-US" sz="1200" dirty="0" err="1">
                <a:solidFill>
                  <a:srgbClr val="333333"/>
                </a:solidFill>
                <a:latin typeface="&amp;quot"/>
              </a:rPr>
              <a:t>Hanyu</a:t>
            </a:r>
            <a:r>
              <a:rPr lang="en-US" sz="1200" dirty="0">
                <a:solidFill>
                  <a:srgbClr val="333333"/>
                </a:solidFill>
                <a:latin typeface="&amp;quot"/>
              </a:rPr>
              <a:t> Liu, Ivan I. </a:t>
            </a:r>
            <a:r>
              <a:rPr lang="en-US" sz="1200" dirty="0" err="1">
                <a:solidFill>
                  <a:srgbClr val="333333"/>
                </a:solidFill>
                <a:latin typeface="&amp;quot"/>
              </a:rPr>
              <a:t>Naumov</a:t>
            </a:r>
            <a:r>
              <a:rPr lang="en-US" sz="1200" dirty="0">
                <a:solidFill>
                  <a:srgbClr val="333333"/>
                </a:solidFill>
                <a:latin typeface="&amp;quot"/>
              </a:rPr>
              <a:t>, Roald Hoffmann, N. W. Ashcroft, and Russell J. </a:t>
            </a:r>
            <a:r>
              <a:rPr lang="en-US" sz="1200" dirty="0" err="1">
                <a:solidFill>
                  <a:srgbClr val="333333"/>
                </a:solidFill>
                <a:latin typeface="&amp;quot"/>
              </a:rPr>
              <a:t>Hemley</a:t>
            </a:r>
            <a:endParaRPr lang="en-US" sz="1200" dirty="0">
              <a:solidFill>
                <a:srgbClr val="333333"/>
              </a:solidFill>
              <a:latin typeface="&amp;quot"/>
            </a:endParaRPr>
          </a:p>
        </p:txBody>
      </p:sp>
      <p:sp>
        <p:nvSpPr>
          <p:cNvPr id="5" name="Rectangle 4">
            <a:extLst>
              <a:ext uri="{FF2B5EF4-FFF2-40B4-BE49-F238E27FC236}">
                <a16:creationId xmlns:a16="http://schemas.microsoft.com/office/drawing/2014/main" id="{6D3CEE95-4D33-43AC-B02D-031557577E2D}"/>
              </a:ext>
            </a:extLst>
          </p:cNvPr>
          <p:cNvSpPr/>
          <p:nvPr/>
        </p:nvSpPr>
        <p:spPr>
          <a:xfrm>
            <a:off x="346347" y="3190575"/>
            <a:ext cx="4572000" cy="1038746"/>
          </a:xfrm>
          <a:prstGeom prst="rect">
            <a:avLst/>
          </a:prstGeom>
        </p:spPr>
        <p:txBody>
          <a:bodyPr>
            <a:spAutoFit/>
          </a:bodyPr>
          <a:lstStyle/>
          <a:p>
            <a:r>
              <a:rPr lang="en-US" sz="1200" b="1" dirty="0">
                <a:solidFill>
                  <a:srgbClr val="333333"/>
                </a:solidFill>
                <a:latin typeface="&amp;quot"/>
              </a:rPr>
              <a:t>Hydrogen Clathrate Structures in Rare Earth Hydrides at High Pressures: Possible Route to Room-Temperature Superconductivity</a:t>
            </a:r>
          </a:p>
          <a:p>
            <a:r>
              <a:rPr lang="en-US" sz="1200" dirty="0">
                <a:solidFill>
                  <a:srgbClr val="555555"/>
                </a:solidFill>
                <a:latin typeface="&amp;quot"/>
              </a:rPr>
              <a:t>Feng Peng, Ying Sun, Chris J. Pickard, Richard J. Needs, </a:t>
            </a:r>
            <a:r>
              <a:rPr lang="en-US" sz="1200" dirty="0" err="1">
                <a:solidFill>
                  <a:srgbClr val="555555"/>
                </a:solidFill>
                <a:latin typeface="&amp;quot"/>
              </a:rPr>
              <a:t>Qiang</a:t>
            </a:r>
            <a:r>
              <a:rPr lang="en-US" sz="1200" dirty="0">
                <a:solidFill>
                  <a:srgbClr val="555555"/>
                </a:solidFill>
                <a:latin typeface="&amp;quot"/>
              </a:rPr>
              <a:t> Wu, and </a:t>
            </a:r>
            <a:r>
              <a:rPr lang="en-US" sz="1200" dirty="0" err="1">
                <a:solidFill>
                  <a:srgbClr val="555555"/>
                </a:solidFill>
                <a:latin typeface="&amp;quot"/>
              </a:rPr>
              <a:t>Yanming</a:t>
            </a:r>
            <a:r>
              <a:rPr lang="en-US" sz="1200" dirty="0">
                <a:solidFill>
                  <a:srgbClr val="555555"/>
                </a:solidFill>
                <a:latin typeface="&amp;quot"/>
              </a:rPr>
              <a:t> Ma.       </a:t>
            </a:r>
            <a:r>
              <a:rPr lang="en-US" sz="1350" dirty="0">
                <a:solidFill>
                  <a:srgbClr val="555555"/>
                </a:solidFill>
                <a:latin typeface="&amp;quot"/>
              </a:rPr>
              <a:t>Phys. Rev. Lett. </a:t>
            </a:r>
            <a:r>
              <a:rPr lang="en-US" sz="1350" b="1" dirty="0">
                <a:solidFill>
                  <a:srgbClr val="555555"/>
                </a:solidFill>
                <a:latin typeface="&amp;quot"/>
              </a:rPr>
              <a:t>119</a:t>
            </a:r>
            <a:r>
              <a:rPr lang="en-US" sz="1350" dirty="0">
                <a:solidFill>
                  <a:srgbClr val="555555"/>
                </a:solidFill>
                <a:latin typeface="&amp;quot"/>
              </a:rPr>
              <a:t>, 107001, 2017</a:t>
            </a:r>
            <a:endParaRPr lang="en-US" sz="1200" dirty="0">
              <a:solidFill>
                <a:srgbClr val="555555"/>
              </a:solidFill>
              <a:latin typeface="&amp;quot"/>
            </a:endParaRPr>
          </a:p>
          <a:p>
            <a:endParaRPr lang="en-US" sz="1200" dirty="0">
              <a:solidFill>
                <a:srgbClr val="555555"/>
              </a:solidFill>
              <a:latin typeface="&amp;quot"/>
            </a:endParaRPr>
          </a:p>
        </p:txBody>
      </p:sp>
      <p:sp>
        <p:nvSpPr>
          <p:cNvPr id="6" name="Rectangle 5">
            <a:extLst>
              <a:ext uri="{FF2B5EF4-FFF2-40B4-BE49-F238E27FC236}">
                <a16:creationId xmlns:a16="http://schemas.microsoft.com/office/drawing/2014/main" id="{73400368-7D21-4F82-9309-ED1AADA905A7}"/>
              </a:ext>
            </a:extLst>
          </p:cNvPr>
          <p:cNvSpPr/>
          <p:nvPr/>
        </p:nvSpPr>
        <p:spPr>
          <a:xfrm>
            <a:off x="346347" y="4898323"/>
            <a:ext cx="4572000" cy="830997"/>
          </a:xfrm>
          <a:prstGeom prst="rect">
            <a:avLst/>
          </a:prstGeom>
        </p:spPr>
        <p:txBody>
          <a:bodyPr>
            <a:spAutoFit/>
          </a:bodyPr>
          <a:lstStyle/>
          <a:p>
            <a:r>
              <a:rPr lang="en-US" sz="1200" b="1" dirty="0"/>
              <a:t>Super-Hydrides of Lanthanum and Yttrium: On Optimal Conditions for Achieving near Room Temperature Superconductivity. </a:t>
            </a:r>
            <a:r>
              <a:rPr lang="en-US" sz="1200" dirty="0"/>
              <a:t>Otto, H.H. (2019)</a:t>
            </a:r>
            <a:r>
              <a:rPr lang="en-US" sz="1200" b="1" dirty="0"/>
              <a:t> </a:t>
            </a:r>
            <a:r>
              <a:rPr lang="en-US" sz="1200" i="1" dirty="0"/>
              <a:t>World Journal of Condensed Matter Physics </a:t>
            </a:r>
            <a:r>
              <a:rPr lang="en-US" sz="1200" b="1" dirty="0"/>
              <a:t>9</a:t>
            </a:r>
            <a:r>
              <a:rPr lang="en-US" sz="1200" dirty="0"/>
              <a:t>, 22-26</a:t>
            </a:r>
            <a:endParaRPr lang="en-US" sz="1200" i="1" dirty="0"/>
          </a:p>
        </p:txBody>
      </p:sp>
      <p:sp>
        <p:nvSpPr>
          <p:cNvPr id="7" name="Rectangle 6">
            <a:extLst>
              <a:ext uri="{FF2B5EF4-FFF2-40B4-BE49-F238E27FC236}">
                <a16:creationId xmlns:a16="http://schemas.microsoft.com/office/drawing/2014/main" id="{57AD4E18-6DA7-484B-8510-00AADE1DE107}"/>
              </a:ext>
            </a:extLst>
          </p:cNvPr>
          <p:cNvSpPr/>
          <p:nvPr/>
        </p:nvSpPr>
        <p:spPr>
          <a:xfrm>
            <a:off x="299803" y="4151189"/>
            <a:ext cx="4572000" cy="646331"/>
          </a:xfrm>
          <a:prstGeom prst="rect">
            <a:avLst/>
          </a:prstGeom>
        </p:spPr>
        <p:txBody>
          <a:bodyPr>
            <a:spAutoFit/>
          </a:bodyPr>
          <a:lstStyle/>
          <a:p>
            <a:r>
              <a:rPr lang="en-US" sz="1200" b="1" dirty="0"/>
              <a:t>Superconductivity in LaH10: A New Twist of the Story. </a:t>
            </a:r>
          </a:p>
          <a:p>
            <a:r>
              <a:rPr lang="en-US" sz="1200" dirty="0" err="1"/>
              <a:t>Kruglov</a:t>
            </a:r>
            <a:r>
              <a:rPr lang="en-US" sz="1200" dirty="0"/>
              <a:t>, I.A., </a:t>
            </a:r>
            <a:r>
              <a:rPr lang="en-US" sz="1200" dirty="0" err="1"/>
              <a:t>Semenok</a:t>
            </a:r>
            <a:r>
              <a:rPr lang="en-US" sz="1200" dirty="0"/>
              <a:t>, D.V., </a:t>
            </a:r>
            <a:r>
              <a:rPr lang="en-US" sz="1200" dirty="0" err="1"/>
              <a:t>Szcęśniak</a:t>
            </a:r>
            <a:r>
              <a:rPr lang="en-US" sz="1200" dirty="0"/>
              <a:t>, R., </a:t>
            </a:r>
            <a:r>
              <a:rPr lang="en-US" sz="1200" dirty="0" err="1"/>
              <a:t>Esfahani</a:t>
            </a:r>
            <a:r>
              <a:rPr lang="en-US" sz="1200" dirty="0"/>
              <a:t>, M.M.D., </a:t>
            </a:r>
            <a:r>
              <a:rPr lang="en-US" sz="1200" dirty="0" err="1"/>
              <a:t>Kvashnin</a:t>
            </a:r>
            <a:r>
              <a:rPr lang="en-US" sz="1200" dirty="0"/>
              <a:t>, A.G. and </a:t>
            </a:r>
            <a:r>
              <a:rPr lang="en-US" sz="1200" dirty="0" err="1"/>
              <a:t>Oganov</a:t>
            </a:r>
            <a:r>
              <a:rPr lang="en-US" sz="1200" dirty="0"/>
              <a:t>, A.R. (2018) </a:t>
            </a:r>
            <a:r>
              <a:rPr lang="en-US" sz="1200" dirty="0" err="1"/>
              <a:t>arXiv</a:t>
            </a:r>
            <a:r>
              <a:rPr lang="en-US" sz="1200" dirty="0"/>
              <a:t>: 1810.01113</a:t>
            </a:r>
          </a:p>
        </p:txBody>
      </p:sp>
      <p:sp>
        <p:nvSpPr>
          <p:cNvPr id="8" name="TextBox 7">
            <a:extLst>
              <a:ext uri="{FF2B5EF4-FFF2-40B4-BE49-F238E27FC236}">
                <a16:creationId xmlns:a16="http://schemas.microsoft.com/office/drawing/2014/main" id="{5FC9CE93-DC64-4012-82E2-0CB3DD762E20}"/>
              </a:ext>
            </a:extLst>
          </p:cNvPr>
          <p:cNvSpPr txBox="1"/>
          <p:nvPr/>
        </p:nvSpPr>
        <p:spPr>
          <a:xfrm>
            <a:off x="2204884" y="1747684"/>
            <a:ext cx="1165704" cy="369332"/>
          </a:xfrm>
          <a:prstGeom prst="rect">
            <a:avLst/>
          </a:prstGeom>
          <a:noFill/>
        </p:spPr>
        <p:txBody>
          <a:bodyPr wrap="none" rtlCol="0">
            <a:spAutoFit/>
          </a:bodyPr>
          <a:lstStyle/>
          <a:p>
            <a:r>
              <a:rPr lang="en-US" dirty="0"/>
              <a:t>Predictions</a:t>
            </a:r>
          </a:p>
        </p:txBody>
      </p:sp>
      <p:sp>
        <p:nvSpPr>
          <p:cNvPr id="9" name="Rectangle 8">
            <a:extLst>
              <a:ext uri="{FF2B5EF4-FFF2-40B4-BE49-F238E27FC236}">
                <a16:creationId xmlns:a16="http://schemas.microsoft.com/office/drawing/2014/main" id="{ABD0E7BD-6250-4E9C-9A9F-56AC26C6D71E}"/>
              </a:ext>
            </a:extLst>
          </p:cNvPr>
          <p:cNvSpPr/>
          <p:nvPr/>
        </p:nvSpPr>
        <p:spPr>
          <a:xfrm>
            <a:off x="1721540" y="2754345"/>
            <a:ext cx="2850460" cy="300082"/>
          </a:xfrm>
          <a:prstGeom prst="rect">
            <a:avLst/>
          </a:prstGeom>
        </p:spPr>
        <p:txBody>
          <a:bodyPr wrap="none">
            <a:spAutoFit/>
          </a:bodyPr>
          <a:lstStyle/>
          <a:p>
            <a:r>
              <a:rPr lang="en-US" sz="1350" dirty="0">
                <a:solidFill>
                  <a:srgbClr val="333333"/>
                </a:solidFill>
                <a:latin typeface="&amp;quot"/>
              </a:rPr>
              <a:t>PNAS July 3, 2017 114 (27) 6990-6995</a:t>
            </a:r>
            <a:endParaRPr lang="en-US" sz="1350" dirty="0"/>
          </a:p>
        </p:txBody>
      </p:sp>
      <p:sp>
        <p:nvSpPr>
          <p:cNvPr id="10" name="Date Placeholder 9">
            <a:extLst>
              <a:ext uri="{FF2B5EF4-FFF2-40B4-BE49-F238E27FC236}">
                <a16:creationId xmlns:a16="http://schemas.microsoft.com/office/drawing/2014/main" id="{91CA238E-72FC-4474-9F4B-2B83ABB6FC5D}"/>
              </a:ext>
            </a:extLst>
          </p:cNvPr>
          <p:cNvSpPr>
            <a:spLocks noGrp="1"/>
          </p:cNvSpPr>
          <p:nvPr>
            <p:ph type="dt" sz="half" idx="10"/>
          </p:nvPr>
        </p:nvSpPr>
        <p:spPr/>
        <p:txBody>
          <a:bodyPr/>
          <a:lstStyle/>
          <a:p>
            <a:r>
              <a:rPr lang="en-US"/>
              <a:t>8/22/2019</a:t>
            </a:r>
            <a:endParaRPr lang="en-US" dirty="0"/>
          </a:p>
        </p:txBody>
      </p:sp>
      <p:sp>
        <p:nvSpPr>
          <p:cNvPr id="11" name="Footer Placeholder 10">
            <a:extLst>
              <a:ext uri="{FF2B5EF4-FFF2-40B4-BE49-F238E27FC236}">
                <a16:creationId xmlns:a16="http://schemas.microsoft.com/office/drawing/2014/main" id="{3B0E76A1-B303-45E9-BAC5-B9E6FF42331B}"/>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2" name="Slide Number Placeholder 11">
            <a:extLst>
              <a:ext uri="{FF2B5EF4-FFF2-40B4-BE49-F238E27FC236}">
                <a16:creationId xmlns:a16="http://schemas.microsoft.com/office/drawing/2014/main" id="{2500BC22-2B3B-40DB-98C1-F90C66279E99}"/>
              </a:ext>
            </a:extLst>
          </p:cNvPr>
          <p:cNvSpPr>
            <a:spLocks noGrp="1"/>
          </p:cNvSpPr>
          <p:nvPr>
            <p:ph type="sldNum" sz="quarter" idx="12"/>
          </p:nvPr>
        </p:nvSpPr>
        <p:spPr/>
        <p:txBody>
          <a:bodyPr/>
          <a:lstStyle/>
          <a:p>
            <a:fld id="{2883F3C9-2EB4-41CD-9EE9-5A17A4797CC6}" type="slidenum">
              <a:rPr lang="en-US" smtClean="0"/>
              <a:t>30</a:t>
            </a:fld>
            <a:endParaRPr lang="en-US" dirty="0"/>
          </a:p>
        </p:txBody>
      </p:sp>
    </p:spTree>
    <p:extLst>
      <p:ext uri="{BB962C8B-B14F-4D97-AF65-F5344CB8AC3E}">
        <p14:creationId xmlns:p14="http://schemas.microsoft.com/office/powerpoint/2010/main" val="336720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B2741-5406-4C75-AFD1-9358C5F22597}"/>
              </a:ext>
            </a:extLst>
          </p:cNvPr>
          <p:cNvPicPr>
            <a:picLocks noChangeAspect="1"/>
          </p:cNvPicPr>
          <p:nvPr/>
        </p:nvPicPr>
        <p:blipFill>
          <a:blip r:embed="rId2"/>
          <a:stretch>
            <a:fillRect/>
          </a:stretch>
        </p:blipFill>
        <p:spPr>
          <a:xfrm>
            <a:off x="172273" y="1465793"/>
            <a:ext cx="5303178" cy="3985462"/>
          </a:xfrm>
          <a:prstGeom prst="rect">
            <a:avLst/>
          </a:prstGeom>
        </p:spPr>
      </p:pic>
      <p:pic>
        <p:nvPicPr>
          <p:cNvPr id="6" name="Picture 5">
            <a:extLst>
              <a:ext uri="{FF2B5EF4-FFF2-40B4-BE49-F238E27FC236}">
                <a16:creationId xmlns:a16="http://schemas.microsoft.com/office/drawing/2014/main" id="{49F17780-D5BC-40A1-946A-DAEF42BB3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792" y="884470"/>
            <a:ext cx="3426999" cy="1943426"/>
          </a:xfrm>
          <a:prstGeom prst="rect">
            <a:avLst/>
          </a:prstGeom>
        </p:spPr>
      </p:pic>
      <p:sp>
        <p:nvSpPr>
          <p:cNvPr id="8" name="Rectangle 7">
            <a:extLst>
              <a:ext uri="{FF2B5EF4-FFF2-40B4-BE49-F238E27FC236}">
                <a16:creationId xmlns:a16="http://schemas.microsoft.com/office/drawing/2014/main" id="{6608F97A-3E9A-4C7B-853C-1150B85FF6D5}"/>
              </a:ext>
            </a:extLst>
          </p:cNvPr>
          <p:cNvSpPr/>
          <p:nvPr/>
        </p:nvSpPr>
        <p:spPr>
          <a:xfrm>
            <a:off x="5300588" y="5658623"/>
            <a:ext cx="3763203" cy="707886"/>
          </a:xfrm>
          <a:prstGeom prst="rect">
            <a:avLst/>
          </a:prstGeom>
          <a:solidFill>
            <a:schemeClr val="tx2">
              <a:lumMod val="20000"/>
              <a:lumOff val="80000"/>
            </a:schemeClr>
          </a:solidFill>
        </p:spPr>
        <p:txBody>
          <a:bodyPr wrap="square">
            <a:spAutoFit/>
          </a:bodyPr>
          <a:lstStyle/>
          <a:p>
            <a:r>
              <a:rPr lang="en-US" sz="1000" b="1" dirty="0">
                <a:solidFill>
                  <a:srgbClr val="1C1D1E"/>
                </a:solidFill>
              </a:rPr>
              <a:t>Synthesis and Stability of Lanthanum </a:t>
            </a:r>
            <a:r>
              <a:rPr lang="en-US" sz="1000" b="1" dirty="0" err="1">
                <a:solidFill>
                  <a:srgbClr val="1C1D1E"/>
                </a:solidFill>
              </a:rPr>
              <a:t>Superhydrides</a:t>
            </a:r>
            <a:endParaRPr lang="en-US" sz="1000" b="1" dirty="0">
              <a:solidFill>
                <a:srgbClr val="1C1D1E"/>
              </a:solidFill>
            </a:endParaRPr>
          </a:p>
          <a:p>
            <a:r>
              <a:rPr lang="en-US" sz="1000" dirty="0"/>
              <a:t>Zachary M. </a:t>
            </a:r>
            <a:r>
              <a:rPr lang="en-US" sz="1000" dirty="0" err="1"/>
              <a:t>Geballe</a:t>
            </a:r>
            <a:r>
              <a:rPr lang="en-US" sz="1000" dirty="0"/>
              <a:t> ,</a:t>
            </a:r>
            <a:r>
              <a:rPr lang="en-US" sz="1000" dirty="0" err="1"/>
              <a:t>Hanyu</a:t>
            </a:r>
            <a:r>
              <a:rPr lang="en-US" sz="1000" dirty="0"/>
              <a:t> Liu ,Ajay K. Mishra ,Muhtar </a:t>
            </a:r>
            <a:r>
              <a:rPr lang="en-US" sz="1000" dirty="0" err="1"/>
              <a:t>Ahart</a:t>
            </a:r>
            <a:r>
              <a:rPr lang="en-US" sz="1000" dirty="0"/>
              <a:t>, Maddury Somayazulu Yue Meng  Maria </a:t>
            </a:r>
            <a:r>
              <a:rPr lang="en-US" sz="1000" dirty="0" err="1"/>
              <a:t>Baldini</a:t>
            </a:r>
            <a:r>
              <a:rPr lang="en-US" sz="1000" dirty="0"/>
              <a:t> , Russell J. </a:t>
            </a:r>
            <a:r>
              <a:rPr lang="en-US" sz="1000" dirty="0" err="1"/>
              <a:t>Hemley</a:t>
            </a:r>
            <a:endParaRPr lang="en-US" sz="1000" dirty="0"/>
          </a:p>
          <a:p>
            <a:r>
              <a:rPr lang="en-US" sz="1000" dirty="0" err="1"/>
              <a:t>Angnew</a:t>
            </a:r>
            <a:r>
              <a:rPr lang="en-US" sz="1000" dirty="0"/>
              <a:t>. </a:t>
            </a:r>
            <a:r>
              <a:rPr lang="en-US" sz="1000" dirty="0" err="1"/>
              <a:t>Chemie</a:t>
            </a:r>
            <a:r>
              <a:rPr lang="en-US" sz="1000" dirty="0"/>
              <a:t>, </a:t>
            </a:r>
            <a:r>
              <a:rPr lang="en-US" sz="1000" b="1" dirty="0"/>
              <a:t>57</a:t>
            </a:r>
            <a:r>
              <a:rPr lang="en-US" sz="1000" dirty="0"/>
              <a:t>, 688-692 (2018)</a:t>
            </a:r>
          </a:p>
        </p:txBody>
      </p:sp>
      <p:pic>
        <p:nvPicPr>
          <p:cNvPr id="7" name="Picture 6">
            <a:extLst>
              <a:ext uri="{FF2B5EF4-FFF2-40B4-BE49-F238E27FC236}">
                <a16:creationId xmlns:a16="http://schemas.microsoft.com/office/drawing/2014/main" id="{B37248AE-9FFF-4BDF-B707-E0186CD055B9}"/>
              </a:ext>
            </a:extLst>
          </p:cNvPr>
          <p:cNvPicPr>
            <a:picLocks noChangeAspect="1"/>
          </p:cNvPicPr>
          <p:nvPr/>
        </p:nvPicPr>
        <p:blipFill>
          <a:blip r:embed="rId4"/>
          <a:stretch>
            <a:fillRect/>
          </a:stretch>
        </p:blipFill>
        <p:spPr>
          <a:xfrm>
            <a:off x="5536799" y="2684220"/>
            <a:ext cx="3626983" cy="1834755"/>
          </a:xfrm>
          <a:prstGeom prst="rect">
            <a:avLst/>
          </a:prstGeom>
        </p:spPr>
      </p:pic>
      <p:sp>
        <p:nvSpPr>
          <p:cNvPr id="2" name="Title 1">
            <a:extLst>
              <a:ext uri="{FF2B5EF4-FFF2-40B4-BE49-F238E27FC236}">
                <a16:creationId xmlns:a16="http://schemas.microsoft.com/office/drawing/2014/main" id="{FE170187-4ED9-483F-9C2C-0C76FC7231B5}"/>
              </a:ext>
            </a:extLst>
          </p:cNvPr>
          <p:cNvSpPr>
            <a:spLocks noGrp="1"/>
          </p:cNvSpPr>
          <p:nvPr>
            <p:ph type="title"/>
          </p:nvPr>
        </p:nvSpPr>
        <p:spPr>
          <a:xfrm>
            <a:off x="745269" y="-85377"/>
            <a:ext cx="8021943" cy="1499616"/>
          </a:xfrm>
        </p:spPr>
        <p:txBody>
          <a:bodyPr/>
          <a:lstStyle/>
          <a:p>
            <a:r>
              <a:rPr lang="en-US" dirty="0"/>
              <a:t>Superconductivity in LaH</a:t>
            </a:r>
            <a:r>
              <a:rPr lang="en-US" baseline="-25000" dirty="0"/>
              <a:t>10-x</a:t>
            </a:r>
            <a:r>
              <a:rPr lang="en-US" dirty="0"/>
              <a:t> (Synthesis)</a:t>
            </a:r>
          </a:p>
        </p:txBody>
      </p:sp>
      <p:sp>
        <p:nvSpPr>
          <p:cNvPr id="9" name="TextBox 8">
            <a:extLst>
              <a:ext uri="{FF2B5EF4-FFF2-40B4-BE49-F238E27FC236}">
                <a16:creationId xmlns:a16="http://schemas.microsoft.com/office/drawing/2014/main" id="{A5D2F1E0-94B7-4B95-AD91-3973A0891515}"/>
              </a:ext>
            </a:extLst>
          </p:cNvPr>
          <p:cNvSpPr txBox="1"/>
          <p:nvPr/>
        </p:nvSpPr>
        <p:spPr>
          <a:xfrm>
            <a:off x="310576" y="5954692"/>
            <a:ext cx="3196474" cy="646331"/>
          </a:xfrm>
          <a:prstGeom prst="rect">
            <a:avLst/>
          </a:prstGeom>
          <a:noFill/>
        </p:spPr>
        <p:txBody>
          <a:bodyPr wrap="square" rtlCol="0">
            <a:spAutoFit/>
          </a:bodyPr>
          <a:lstStyle/>
          <a:p>
            <a:r>
              <a:rPr lang="en-US" dirty="0"/>
              <a:t>HPCAT beamline @APS Argonne National Lab.</a:t>
            </a:r>
          </a:p>
        </p:txBody>
      </p:sp>
      <p:sp>
        <p:nvSpPr>
          <p:cNvPr id="5" name="Date Placeholder 4">
            <a:extLst>
              <a:ext uri="{FF2B5EF4-FFF2-40B4-BE49-F238E27FC236}">
                <a16:creationId xmlns:a16="http://schemas.microsoft.com/office/drawing/2014/main" id="{FAADC859-616F-4E85-B3E3-6E677955DAE7}"/>
              </a:ext>
            </a:extLst>
          </p:cNvPr>
          <p:cNvSpPr>
            <a:spLocks noGrp="1"/>
          </p:cNvSpPr>
          <p:nvPr>
            <p:ph type="dt" sz="half" idx="10"/>
          </p:nvPr>
        </p:nvSpPr>
        <p:spPr/>
        <p:txBody>
          <a:bodyPr/>
          <a:lstStyle/>
          <a:p>
            <a:r>
              <a:rPr lang="en-US"/>
              <a:t>8/22/2019</a:t>
            </a:r>
            <a:endParaRPr lang="en-US" dirty="0"/>
          </a:p>
        </p:txBody>
      </p:sp>
      <p:sp>
        <p:nvSpPr>
          <p:cNvPr id="10" name="Footer Placeholder 9">
            <a:extLst>
              <a:ext uri="{FF2B5EF4-FFF2-40B4-BE49-F238E27FC236}">
                <a16:creationId xmlns:a16="http://schemas.microsoft.com/office/drawing/2014/main" id="{1AA6FA93-6735-4A3D-AC0D-85E310B09EA0}"/>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1" name="Slide Number Placeholder 10">
            <a:extLst>
              <a:ext uri="{FF2B5EF4-FFF2-40B4-BE49-F238E27FC236}">
                <a16:creationId xmlns:a16="http://schemas.microsoft.com/office/drawing/2014/main" id="{663A2E8B-0318-47CA-A948-C024B89C6341}"/>
              </a:ext>
            </a:extLst>
          </p:cNvPr>
          <p:cNvSpPr>
            <a:spLocks noGrp="1"/>
          </p:cNvSpPr>
          <p:nvPr>
            <p:ph type="sldNum" sz="quarter" idx="12"/>
          </p:nvPr>
        </p:nvSpPr>
        <p:spPr/>
        <p:txBody>
          <a:bodyPr/>
          <a:lstStyle/>
          <a:p>
            <a:fld id="{2883F3C9-2EB4-41CD-9EE9-5A17A4797CC6}" type="slidenum">
              <a:rPr lang="en-US" smtClean="0"/>
              <a:t>31</a:t>
            </a:fld>
            <a:endParaRPr lang="en-US" dirty="0"/>
          </a:p>
        </p:txBody>
      </p:sp>
      <p:grpSp>
        <p:nvGrpSpPr>
          <p:cNvPr id="20" name="Group 19">
            <a:extLst>
              <a:ext uri="{FF2B5EF4-FFF2-40B4-BE49-F238E27FC236}">
                <a16:creationId xmlns:a16="http://schemas.microsoft.com/office/drawing/2014/main" id="{6668B17D-3333-4CFB-8869-F10F8391AD4E}"/>
              </a:ext>
            </a:extLst>
          </p:cNvPr>
          <p:cNvGrpSpPr/>
          <p:nvPr/>
        </p:nvGrpSpPr>
        <p:grpSpPr>
          <a:xfrm>
            <a:off x="4338971" y="943733"/>
            <a:ext cx="1296121" cy="1169551"/>
            <a:chOff x="7045776" y="4360772"/>
            <a:chExt cx="1296121" cy="1169551"/>
          </a:xfrm>
        </p:grpSpPr>
        <p:cxnSp>
          <p:nvCxnSpPr>
            <p:cNvPr id="14" name="Straight Connector 13">
              <a:extLst>
                <a:ext uri="{FF2B5EF4-FFF2-40B4-BE49-F238E27FC236}">
                  <a16:creationId xmlns:a16="http://schemas.microsoft.com/office/drawing/2014/main" id="{FB5B6E60-448B-40F4-B117-FB08220673C1}"/>
                </a:ext>
              </a:extLst>
            </p:cNvPr>
            <p:cNvCxnSpPr/>
            <p:nvPr/>
          </p:nvCxnSpPr>
          <p:spPr>
            <a:xfrm>
              <a:off x="7045776" y="4518975"/>
              <a:ext cx="3536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BFFECB-DCB8-40C9-8425-2FF735E7F426}"/>
                </a:ext>
              </a:extLst>
            </p:cNvPr>
            <p:cNvCxnSpPr/>
            <p:nvPr/>
          </p:nvCxnSpPr>
          <p:spPr>
            <a:xfrm>
              <a:off x="7045776" y="4726241"/>
              <a:ext cx="35365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68B05E-9BE4-4EC7-BAE4-17524914DCD6}"/>
                </a:ext>
              </a:extLst>
            </p:cNvPr>
            <p:cNvCxnSpPr/>
            <p:nvPr/>
          </p:nvCxnSpPr>
          <p:spPr>
            <a:xfrm>
              <a:off x="7045776" y="4913476"/>
              <a:ext cx="353652" cy="0"/>
            </a:xfrm>
            <a:prstGeom prst="line">
              <a:avLst/>
            </a:prstGeom>
            <a:ln w="38100">
              <a:solidFill>
                <a:srgbClr val="D232B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DADAC4-CD5B-4B5D-92E0-7036651AB3D1}"/>
                </a:ext>
              </a:extLst>
            </p:cNvPr>
            <p:cNvCxnSpPr/>
            <p:nvPr/>
          </p:nvCxnSpPr>
          <p:spPr>
            <a:xfrm>
              <a:off x="7045776" y="5327133"/>
              <a:ext cx="35365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1168F6-AA01-4F68-A546-622385042DC1}"/>
                </a:ext>
              </a:extLst>
            </p:cNvPr>
            <p:cNvCxnSpPr/>
            <p:nvPr/>
          </p:nvCxnSpPr>
          <p:spPr>
            <a:xfrm>
              <a:off x="7045776" y="5126836"/>
              <a:ext cx="35365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D1B34AF-D419-4ADB-A875-38767722E56E}"/>
                </a:ext>
              </a:extLst>
            </p:cNvPr>
            <p:cNvSpPr txBox="1"/>
            <p:nvPr/>
          </p:nvSpPr>
          <p:spPr>
            <a:xfrm>
              <a:off x="7449424" y="4360772"/>
              <a:ext cx="892473" cy="1169551"/>
            </a:xfrm>
            <a:prstGeom prst="rect">
              <a:avLst/>
            </a:prstGeom>
            <a:noFill/>
          </p:spPr>
          <p:txBody>
            <a:bodyPr wrap="square" rtlCol="0">
              <a:spAutoFit/>
            </a:bodyPr>
            <a:lstStyle/>
            <a:p>
              <a:r>
                <a:rPr lang="en-US" sz="1400" dirty="0"/>
                <a:t>La</a:t>
              </a:r>
            </a:p>
            <a:p>
              <a:r>
                <a:rPr lang="en-US" sz="1400" dirty="0" err="1"/>
                <a:t>LaHx</a:t>
              </a:r>
              <a:endParaRPr lang="en-US" sz="1400" dirty="0"/>
            </a:p>
            <a:p>
              <a:r>
                <a:rPr lang="en-US" sz="1400" dirty="0"/>
                <a:t>WH</a:t>
              </a:r>
            </a:p>
            <a:p>
              <a:r>
                <a:rPr lang="en-US" sz="1400" dirty="0"/>
                <a:t>W</a:t>
              </a:r>
            </a:p>
            <a:p>
              <a:r>
                <a:rPr lang="en-US" sz="1400" dirty="0"/>
                <a:t>Au</a:t>
              </a:r>
            </a:p>
          </p:txBody>
        </p:sp>
      </p:grpSp>
      <p:sp>
        <p:nvSpPr>
          <p:cNvPr id="3" name="TextBox 2">
            <a:extLst>
              <a:ext uri="{FF2B5EF4-FFF2-40B4-BE49-F238E27FC236}">
                <a16:creationId xmlns:a16="http://schemas.microsoft.com/office/drawing/2014/main" id="{7C49C9A5-5BC2-4D66-9D95-FFCDF4E0110B}"/>
              </a:ext>
            </a:extLst>
          </p:cNvPr>
          <p:cNvSpPr txBox="1"/>
          <p:nvPr/>
        </p:nvSpPr>
        <p:spPr>
          <a:xfrm>
            <a:off x="5871411" y="4985886"/>
            <a:ext cx="2932791" cy="369332"/>
          </a:xfrm>
          <a:prstGeom prst="rect">
            <a:avLst/>
          </a:prstGeom>
          <a:noFill/>
        </p:spPr>
        <p:txBody>
          <a:bodyPr wrap="none" rtlCol="0">
            <a:spAutoFit/>
          </a:bodyPr>
          <a:lstStyle/>
          <a:p>
            <a:r>
              <a:rPr lang="en-US" dirty="0"/>
              <a:t>P =170 </a:t>
            </a:r>
            <a:r>
              <a:rPr lang="en-US" dirty="0" err="1"/>
              <a:t>GPa</a:t>
            </a:r>
            <a:r>
              <a:rPr lang="en-US" dirty="0"/>
              <a:t> predicted phase</a:t>
            </a:r>
          </a:p>
        </p:txBody>
      </p:sp>
    </p:spTree>
    <p:extLst>
      <p:ext uri="{BB962C8B-B14F-4D97-AF65-F5344CB8AC3E}">
        <p14:creationId xmlns:p14="http://schemas.microsoft.com/office/powerpoint/2010/main" val="2910213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AB1625-52E8-4E86-8D4C-A6F8CFDCF610}"/>
              </a:ext>
            </a:extLst>
          </p:cNvPr>
          <p:cNvPicPr>
            <a:picLocks noChangeAspect="1"/>
          </p:cNvPicPr>
          <p:nvPr/>
        </p:nvPicPr>
        <p:blipFill>
          <a:blip r:embed="rId2"/>
          <a:stretch>
            <a:fillRect/>
          </a:stretch>
        </p:blipFill>
        <p:spPr>
          <a:xfrm>
            <a:off x="5249312" y="714752"/>
            <a:ext cx="3731777" cy="3016578"/>
          </a:xfrm>
          <a:prstGeom prst="rect">
            <a:avLst/>
          </a:prstGeom>
        </p:spPr>
      </p:pic>
      <p:sp>
        <p:nvSpPr>
          <p:cNvPr id="2" name="Title 1">
            <a:extLst>
              <a:ext uri="{FF2B5EF4-FFF2-40B4-BE49-F238E27FC236}">
                <a16:creationId xmlns:a16="http://schemas.microsoft.com/office/drawing/2014/main" id="{9355D46D-707A-4AAD-B633-1BACCCFDBA55}"/>
              </a:ext>
            </a:extLst>
          </p:cNvPr>
          <p:cNvSpPr>
            <a:spLocks noGrp="1"/>
          </p:cNvSpPr>
          <p:nvPr>
            <p:ph type="title"/>
          </p:nvPr>
        </p:nvSpPr>
        <p:spPr>
          <a:xfrm>
            <a:off x="768096" y="-50424"/>
            <a:ext cx="8375904" cy="1499616"/>
          </a:xfrm>
        </p:spPr>
        <p:txBody>
          <a:bodyPr/>
          <a:lstStyle/>
          <a:p>
            <a:r>
              <a:rPr lang="en-US" dirty="0"/>
              <a:t>Superconductivity in LaH10-x (Synthesis)</a:t>
            </a:r>
          </a:p>
        </p:txBody>
      </p:sp>
      <p:sp>
        <p:nvSpPr>
          <p:cNvPr id="6" name="Rectangle 5">
            <a:extLst>
              <a:ext uri="{FF2B5EF4-FFF2-40B4-BE49-F238E27FC236}">
                <a16:creationId xmlns:a16="http://schemas.microsoft.com/office/drawing/2014/main" id="{CEC2096E-5691-4102-9435-3132180D14ED}"/>
              </a:ext>
            </a:extLst>
          </p:cNvPr>
          <p:cNvSpPr/>
          <p:nvPr/>
        </p:nvSpPr>
        <p:spPr>
          <a:xfrm>
            <a:off x="121848" y="5830951"/>
            <a:ext cx="4283101" cy="707886"/>
          </a:xfrm>
          <a:prstGeom prst="rect">
            <a:avLst/>
          </a:prstGeom>
          <a:solidFill>
            <a:schemeClr val="tx2">
              <a:lumMod val="20000"/>
              <a:lumOff val="80000"/>
            </a:schemeClr>
          </a:solidFill>
        </p:spPr>
        <p:txBody>
          <a:bodyPr wrap="square">
            <a:spAutoFit/>
          </a:bodyPr>
          <a:lstStyle/>
          <a:p>
            <a:r>
              <a:rPr lang="en-US" sz="1000" b="1" dirty="0">
                <a:solidFill>
                  <a:srgbClr val="1C1D1E"/>
                </a:solidFill>
              </a:rPr>
              <a:t>Synthesis and Stability of Lanthanum </a:t>
            </a:r>
            <a:r>
              <a:rPr lang="en-US" sz="1000" b="1" dirty="0" err="1">
                <a:solidFill>
                  <a:srgbClr val="1C1D1E"/>
                </a:solidFill>
              </a:rPr>
              <a:t>Superhydrides</a:t>
            </a:r>
            <a:endParaRPr lang="en-US" sz="1000" b="1" dirty="0">
              <a:solidFill>
                <a:srgbClr val="1C1D1E"/>
              </a:solidFill>
            </a:endParaRPr>
          </a:p>
          <a:p>
            <a:r>
              <a:rPr lang="en-US" sz="1000" dirty="0"/>
              <a:t>Zachary M. </a:t>
            </a:r>
            <a:r>
              <a:rPr lang="en-US" sz="1000" dirty="0" err="1"/>
              <a:t>Geballe</a:t>
            </a:r>
            <a:r>
              <a:rPr lang="en-US" sz="1000" dirty="0"/>
              <a:t> ,</a:t>
            </a:r>
            <a:r>
              <a:rPr lang="en-US" sz="1000" dirty="0" err="1"/>
              <a:t>Hanyu</a:t>
            </a:r>
            <a:r>
              <a:rPr lang="en-US" sz="1000" dirty="0"/>
              <a:t> Liu ,Ajay K. Mishra ,Muhtar </a:t>
            </a:r>
            <a:r>
              <a:rPr lang="en-US" sz="1000" dirty="0" err="1"/>
              <a:t>Ahart</a:t>
            </a:r>
            <a:r>
              <a:rPr lang="en-US" sz="1000" dirty="0"/>
              <a:t>, Maddury Somayazulu Yue Meng  Maria </a:t>
            </a:r>
            <a:r>
              <a:rPr lang="en-US" sz="1000" dirty="0" err="1"/>
              <a:t>Baldini</a:t>
            </a:r>
            <a:r>
              <a:rPr lang="en-US" sz="1000" dirty="0"/>
              <a:t> , Russell J. </a:t>
            </a:r>
            <a:r>
              <a:rPr lang="en-US" sz="1000" dirty="0" err="1"/>
              <a:t>Hemley</a:t>
            </a:r>
            <a:endParaRPr lang="en-US" sz="1000" dirty="0"/>
          </a:p>
          <a:p>
            <a:r>
              <a:rPr lang="en-US" sz="1000" dirty="0" err="1"/>
              <a:t>Angnew</a:t>
            </a:r>
            <a:r>
              <a:rPr lang="en-US" sz="1000" dirty="0"/>
              <a:t>. </a:t>
            </a:r>
            <a:r>
              <a:rPr lang="en-US" sz="1000" dirty="0" err="1"/>
              <a:t>Chemie</a:t>
            </a:r>
            <a:r>
              <a:rPr lang="en-US" sz="1000" dirty="0"/>
              <a:t>, </a:t>
            </a:r>
            <a:r>
              <a:rPr lang="en-US" sz="1000" b="1" dirty="0"/>
              <a:t>57</a:t>
            </a:r>
            <a:r>
              <a:rPr lang="en-US" sz="1000" dirty="0"/>
              <a:t>, 688-692 (2018)</a:t>
            </a:r>
          </a:p>
        </p:txBody>
      </p:sp>
      <p:sp>
        <p:nvSpPr>
          <p:cNvPr id="8" name="TextBox 7">
            <a:extLst>
              <a:ext uri="{FF2B5EF4-FFF2-40B4-BE49-F238E27FC236}">
                <a16:creationId xmlns:a16="http://schemas.microsoft.com/office/drawing/2014/main" id="{0568D459-D4B7-4BB9-9A85-09C99C34FED3}"/>
              </a:ext>
            </a:extLst>
          </p:cNvPr>
          <p:cNvSpPr txBox="1"/>
          <p:nvPr/>
        </p:nvSpPr>
        <p:spPr>
          <a:xfrm>
            <a:off x="577798" y="3771967"/>
            <a:ext cx="4283101" cy="1962076"/>
          </a:xfrm>
          <a:prstGeom prst="rect">
            <a:avLst/>
          </a:prstGeom>
          <a:solidFill>
            <a:schemeClr val="accent2">
              <a:lumMod val="20000"/>
              <a:lumOff val="80000"/>
            </a:schemeClr>
          </a:solidFill>
          <a:ln w="12700">
            <a:solidFill>
              <a:schemeClr val="tx1"/>
            </a:solidFill>
          </a:ln>
        </p:spPr>
        <p:txBody>
          <a:bodyPr wrap="square" rtlCol="0">
            <a:spAutoFit/>
          </a:bodyPr>
          <a:lstStyle/>
          <a:p>
            <a:endParaRPr lang="en-US" dirty="0"/>
          </a:p>
          <a:p>
            <a:pPr marL="257175" indent="-257175">
              <a:buAutoNum type="arabicPeriod"/>
            </a:pPr>
            <a:r>
              <a:rPr lang="en-US" dirty="0"/>
              <a:t>The synthesis has been duplicated</a:t>
            </a:r>
          </a:p>
          <a:p>
            <a:pPr marL="257175" indent="-257175">
              <a:buAutoNum type="arabicPeriod"/>
            </a:pPr>
            <a:r>
              <a:rPr lang="en-US" dirty="0"/>
              <a:t>The P-T conditions and the synthesis of higher hydrides and decomposition products have been bracketed in the region 140-240 </a:t>
            </a:r>
            <a:r>
              <a:rPr lang="en-US" dirty="0" err="1"/>
              <a:t>GPa</a:t>
            </a:r>
            <a:r>
              <a:rPr lang="en-US" dirty="0"/>
              <a:t>.</a:t>
            </a:r>
          </a:p>
          <a:p>
            <a:pPr marL="257175" indent="-257175">
              <a:buAutoNum type="arabicPeriod"/>
            </a:pPr>
            <a:endParaRPr lang="en-US" sz="1350" dirty="0"/>
          </a:p>
        </p:txBody>
      </p:sp>
      <p:sp>
        <p:nvSpPr>
          <p:cNvPr id="3" name="Rectangle 2">
            <a:extLst>
              <a:ext uri="{FF2B5EF4-FFF2-40B4-BE49-F238E27FC236}">
                <a16:creationId xmlns:a16="http://schemas.microsoft.com/office/drawing/2014/main" id="{5B5511CC-6BC2-4B0C-842C-EB03F9D4979F}"/>
              </a:ext>
            </a:extLst>
          </p:cNvPr>
          <p:cNvSpPr/>
          <p:nvPr/>
        </p:nvSpPr>
        <p:spPr>
          <a:xfrm>
            <a:off x="113853" y="3305889"/>
            <a:ext cx="5086401" cy="246221"/>
          </a:xfrm>
          <a:prstGeom prst="rect">
            <a:avLst/>
          </a:prstGeom>
        </p:spPr>
        <p:txBody>
          <a:bodyPr wrap="square">
            <a:spAutoFit/>
          </a:bodyPr>
          <a:lstStyle/>
          <a:p>
            <a:r>
              <a:rPr lang="en-US" sz="1000" dirty="0"/>
              <a:t>H. Liu et al., Proceedings of the National Academy of Sciences 114 (27) (2017) 6990–6995.</a:t>
            </a:r>
          </a:p>
        </p:txBody>
      </p:sp>
      <p:sp>
        <p:nvSpPr>
          <p:cNvPr id="9" name="TextBox 8">
            <a:extLst>
              <a:ext uri="{FF2B5EF4-FFF2-40B4-BE49-F238E27FC236}">
                <a16:creationId xmlns:a16="http://schemas.microsoft.com/office/drawing/2014/main" id="{B354D578-A582-4F6D-92C3-AF6B125424EF}"/>
              </a:ext>
            </a:extLst>
          </p:cNvPr>
          <p:cNvSpPr txBox="1"/>
          <p:nvPr/>
        </p:nvSpPr>
        <p:spPr>
          <a:xfrm>
            <a:off x="113853" y="1268766"/>
            <a:ext cx="1501754" cy="2031325"/>
          </a:xfrm>
          <a:prstGeom prst="rect">
            <a:avLst/>
          </a:prstGeom>
          <a:noFill/>
        </p:spPr>
        <p:txBody>
          <a:bodyPr wrap="square" rtlCol="0">
            <a:spAutoFit/>
          </a:bodyPr>
          <a:lstStyle/>
          <a:p>
            <a:pPr algn="ctr"/>
            <a:r>
              <a:rPr lang="en-US" dirty="0"/>
              <a:t>Cubic </a:t>
            </a:r>
            <a:r>
              <a:rPr lang="en-US" dirty="0" err="1"/>
              <a:t>fcc</a:t>
            </a:r>
            <a:r>
              <a:rPr lang="en-US" dirty="0"/>
              <a:t> Fm3m structure</a:t>
            </a:r>
          </a:p>
          <a:p>
            <a:pPr algn="ctr"/>
            <a:r>
              <a:rPr lang="en-US" dirty="0"/>
              <a:t>32-atom cage surrounding the rare earth atom</a:t>
            </a:r>
          </a:p>
        </p:txBody>
      </p:sp>
      <p:sp>
        <p:nvSpPr>
          <p:cNvPr id="7" name="Date Placeholder 6">
            <a:extLst>
              <a:ext uri="{FF2B5EF4-FFF2-40B4-BE49-F238E27FC236}">
                <a16:creationId xmlns:a16="http://schemas.microsoft.com/office/drawing/2014/main" id="{23759047-6EBE-4754-B950-E32F6E772CF7}"/>
              </a:ext>
            </a:extLst>
          </p:cNvPr>
          <p:cNvSpPr>
            <a:spLocks noGrp="1"/>
          </p:cNvSpPr>
          <p:nvPr>
            <p:ph type="dt" sz="half" idx="10"/>
          </p:nvPr>
        </p:nvSpPr>
        <p:spPr/>
        <p:txBody>
          <a:bodyPr/>
          <a:lstStyle/>
          <a:p>
            <a:r>
              <a:rPr lang="en-US"/>
              <a:t>8/22/2019</a:t>
            </a:r>
            <a:endParaRPr lang="en-US" dirty="0"/>
          </a:p>
        </p:txBody>
      </p:sp>
      <p:sp>
        <p:nvSpPr>
          <p:cNvPr id="11" name="Footer Placeholder 10">
            <a:extLst>
              <a:ext uri="{FF2B5EF4-FFF2-40B4-BE49-F238E27FC236}">
                <a16:creationId xmlns:a16="http://schemas.microsoft.com/office/drawing/2014/main" id="{24BA4170-A4E0-4F0B-900E-581258E8C49E}"/>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2" name="Slide Number Placeholder 11">
            <a:extLst>
              <a:ext uri="{FF2B5EF4-FFF2-40B4-BE49-F238E27FC236}">
                <a16:creationId xmlns:a16="http://schemas.microsoft.com/office/drawing/2014/main" id="{EC95E086-2CD2-4244-A303-50ACC4EC9828}"/>
              </a:ext>
            </a:extLst>
          </p:cNvPr>
          <p:cNvSpPr>
            <a:spLocks noGrp="1"/>
          </p:cNvSpPr>
          <p:nvPr>
            <p:ph type="sldNum" sz="quarter" idx="12"/>
          </p:nvPr>
        </p:nvSpPr>
        <p:spPr/>
        <p:txBody>
          <a:bodyPr/>
          <a:lstStyle/>
          <a:p>
            <a:fld id="{2883F3C9-2EB4-41CD-9EE9-5A17A4797CC6}" type="slidenum">
              <a:rPr lang="en-US" smtClean="0"/>
              <a:t>32</a:t>
            </a:fld>
            <a:endParaRPr lang="en-US" dirty="0"/>
          </a:p>
        </p:txBody>
      </p:sp>
      <p:pic>
        <p:nvPicPr>
          <p:cNvPr id="13" name="Picture 12">
            <a:extLst>
              <a:ext uri="{FF2B5EF4-FFF2-40B4-BE49-F238E27FC236}">
                <a16:creationId xmlns:a16="http://schemas.microsoft.com/office/drawing/2014/main" id="{AC309D68-A6A4-4359-9B4B-74245627E64D}"/>
              </a:ext>
            </a:extLst>
          </p:cNvPr>
          <p:cNvPicPr>
            <a:picLocks noChangeAspect="1"/>
          </p:cNvPicPr>
          <p:nvPr/>
        </p:nvPicPr>
        <p:blipFill>
          <a:blip r:embed="rId3"/>
          <a:stretch>
            <a:fillRect/>
          </a:stretch>
        </p:blipFill>
        <p:spPr>
          <a:xfrm>
            <a:off x="5619101" y="3720765"/>
            <a:ext cx="3024385" cy="2543876"/>
          </a:xfrm>
          <a:prstGeom prst="rect">
            <a:avLst/>
          </a:prstGeom>
        </p:spPr>
      </p:pic>
      <p:pic>
        <p:nvPicPr>
          <p:cNvPr id="14" name="Picture 13">
            <a:extLst>
              <a:ext uri="{FF2B5EF4-FFF2-40B4-BE49-F238E27FC236}">
                <a16:creationId xmlns:a16="http://schemas.microsoft.com/office/drawing/2014/main" id="{65D669F1-3D15-4DAF-8A53-2F0CF4AFD53A}"/>
              </a:ext>
            </a:extLst>
          </p:cNvPr>
          <p:cNvPicPr>
            <a:picLocks noChangeAspect="1"/>
          </p:cNvPicPr>
          <p:nvPr/>
        </p:nvPicPr>
        <p:blipFill>
          <a:blip r:embed="rId4"/>
          <a:stretch>
            <a:fillRect/>
          </a:stretch>
        </p:blipFill>
        <p:spPr>
          <a:xfrm>
            <a:off x="1661988" y="1234882"/>
            <a:ext cx="3294060" cy="1861164"/>
          </a:xfrm>
          <a:prstGeom prst="rect">
            <a:avLst/>
          </a:prstGeom>
        </p:spPr>
      </p:pic>
    </p:spTree>
    <p:extLst>
      <p:ext uri="{BB962C8B-B14F-4D97-AF65-F5344CB8AC3E}">
        <p14:creationId xmlns:p14="http://schemas.microsoft.com/office/powerpoint/2010/main" val="576116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573196-2F45-48E5-A357-D38A05C300D7}"/>
              </a:ext>
            </a:extLst>
          </p:cNvPr>
          <p:cNvSpPr>
            <a:spLocks noGrp="1"/>
          </p:cNvSpPr>
          <p:nvPr>
            <p:ph type="title"/>
          </p:nvPr>
        </p:nvSpPr>
        <p:spPr>
          <a:xfrm>
            <a:off x="722779" y="-221200"/>
            <a:ext cx="8298047" cy="1498600"/>
          </a:xfrm>
        </p:spPr>
        <p:txBody>
          <a:bodyPr/>
          <a:lstStyle/>
          <a:p>
            <a:r>
              <a:rPr lang="en-US" dirty="0"/>
              <a:t>Superconductivity in LaH</a:t>
            </a:r>
            <a:r>
              <a:rPr lang="en-US" baseline="-25000" dirty="0"/>
              <a:t>10-x</a:t>
            </a:r>
            <a:r>
              <a:rPr lang="en-US" dirty="0"/>
              <a:t> (validation)</a:t>
            </a:r>
          </a:p>
        </p:txBody>
      </p:sp>
      <p:sp>
        <p:nvSpPr>
          <p:cNvPr id="10" name="Rectangle 9">
            <a:extLst>
              <a:ext uri="{FF2B5EF4-FFF2-40B4-BE49-F238E27FC236}">
                <a16:creationId xmlns:a16="http://schemas.microsoft.com/office/drawing/2014/main" id="{4F54F730-E7E6-46EB-9F8B-DC467ABC018B}"/>
              </a:ext>
            </a:extLst>
          </p:cNvPr>
          <p:cNvSpPr/>
          <p:nvPr/>
        </p:nvSpPr>
        <p:spPr>
          <a:xfrm>
            <a:off x="4133530" y="5867583"/>
            <a:ext cx="4820223" cy="707886"/>
          </a:xfrm>
          <a:prstGeom prst="rect">
            <a:avLst/>
          </a:prstGeom>
          <a:solidFill>
            <a:schemeClr val="tx2">
              <a:lumMod val="20000"/>
              <a:lumOff val="80000"/>
            </a:schemeClr>
          </a:solidFill>
        </p:spPr>
        <p:txBody>
          <a:bodyPr wrap="square">
            <a:spAutoFit/>
          </a:bodyPr>
          <a:lstStyle/>
          <a:p>
            <a:r>
              <a:rPr lang="en-US" sz="1000" b="1" dirty="0">
                <a:solidFill>
                  <a:srgbClr val="1C1D1E"/>
                </a:solidFill>
              </a:rPr>
              <a:t>Evidence for Superconductivity above 260 K in Lanthanum </a:t>
            </a:r>
            <a:r>
              <a:rPr lang="en-US" sz="1000" b="1" dirty="0" err="1">
                <a:solidFill>
                  <a:srgbClr val="1C1D1E"/>
                </a:solidFill>
              </a:rPr>
              <a:t>Superhydrides</a:t>
            </a:r>
            <a:endParaRPr lang="en-US" sz="1000" b="1" dirty="0">
              <a:solidFill>
                <a:srgbClr val="1C1D1E"/>
              </a:solidFill>
            </a:endParaRPr>
          </a:p>
          <a:p>
            <a:r>
              <a:rPr lang="en-US" sz="1000" dirty="0"/>
              <a:t>Maddury Somayazulu, Muhtar </a:t>
            </a:r>
            <a:r>
              <a:rPr lang="en-US" sz="1000" dirty="0" err="1"/>
              <a:t>Ahart</a:t>
            </a:r>
            <a:r>
              <a:rPr lang="en-US" sz="1000" dirty="0"/>
              <a:t>, Ajay K. Mishra, Zachary M. </a:t>
            </a:r>
            <a:r>
              <a:rPr lang="en-US" sz="1000" dirty="0" err="1"/>
              <a:t>Geballe</a:t>
            </a:r>
            <a:r>
              <a:rPr lang="en-US" sz="1000" dirty="0"/>
              <a:t>, Maria Baldini,</a:t>
            </a:r>
          </a:p>
          <a:p>
            <a:r>
              <a:rPr lang="nb-NO" sz="1000" dirty="0"/>
              <a:t>Yue Meng, Viktor V. Struzhkin, and Russell J. Hemley</a:t>
            </a:r>
          </a:p>
          <a:p>
            <a:r>
              <a:rPr lang="en-US" sz="1000" dirty="0"/>
              <a:t>Physical Review Letter </a:t>
            </a:r>
            <a:r>
              <a:rPr lang="en-US" sz="1000" b="1" dirty="0"/>
              <a:t>122</a:t>
            </a:r>
            <a:r>
              <a:rPr lang="en-US" sz="1000" dirty="0"/>
              <a:t>, 027001 (2019)</a:t>
            </a:r>
          </a:p>
        </p:txBody>
      </p:sp>
      <p:grpSp>
        <p:nvGrpSpPr>
          <p:cNvPr id="15" name="Group 14">
            <a:extLst>
              <a:ext uri="{FF2B5EF4-FFF2-40B4-BE49-F238E27FC236}">
                <a16:creationId xmlns:a16="http://schemas.microsoft.com/office/drawing/2014/main" id="{ED994371-4274-4EA9-9293-99AAA3C9F53A}"/>
              </a:ext>
            </a:extLst>
          </p:cNvPr>
          <p:cNvGrpSpPr/>
          <p:nvPr/>
        </p:nvGrpSpPr>
        <p:grpSpPr>
          <a:xfrm>
            <a:off x="0" y="1201593"/>
            <a:ext cx="3949585" cy="5241776"/>
            <a:chOff x="0" y="1201593"/>
            <a:chExt cx="3949585" cy="5241776"/>
          </a:xfrm>
        </p:grpSpPr>
        <p:sp>
          <p:nvSpPr>
            <p:cNvPr id="4" name="TextBox 3">
              <a:extLst>
                <a:ext uri="{FF2B5EF4-FFF2-40B4-BE49-F238E27FC236}">
                  <a16:creationId xmlns:a16="http://schemas.microsoft.com/office/drawing/2014/main" id="{2D78FA1D-9A7A-4DA7-BD16-CAD87D014F81}"/>
                </a:ext>
              </a:extLst>
            </p:cNvPr>
            <p:cNvSpPr txBox="1"/>
            <p:nvPr/>
          </p:nvSpPr>
          <p:spPr>
            <a:xfrm>
              <a:off x="122862" y="5520039"/>
              <a:ext cx="3343511" cy="923330"/>
            </a:xfrm>
            <a:prstGeom prst="rect">
              <a:avLst/>
            </a:prstGeom>
            <a:noFill/>
          </p:spPr>
          <p:txBody>
            <a:bodyPr wrap="square" rtlCol="0">
              <a:spAutoFit/>
            </a:bodyPr>
            <a:lstStyle/>
            <a:p>
              <a:pPr marL="285750" indent="-285750">
                <a:buFont typeface="Arial" panose="020B0604020202020204" pitchFamily="34" charset="0"/>
                <a:buChar char="•"/>
              </a:pPr>
              <a:r>
                <a:rPr lang="en-US" dirty="0"/>
                <a:t>NH</a:t>
              </a:r>
              <a:r>
                <a:rPr lang="en-US" baseline="-25000" dirty="0"/>
                <a:t>3</a:t>
              </a:r>
              <a:r>
                <a:rPr lang="en-US" dirty="0"/>
                <a:t>BH</a:t>
              </a:r>
              <a:r>
                <a:rPr lang="en-US" baseline="-25000" dirty="0"/>
                <a:t>3 </a:t>
              </a:r>
              <a:r>
                <a:rPr lang="en-US" dirty="0"/>
                <a:t>ammonia borane: 3 moles of H</a:t>
              </a:r>
              <a:r>
                <a:rPr lang="en-US" baseline="-25000" dirty="0"/>
                <a:t>2</a:t>
              </a:r>
              <a:r>
                <a:rPr lang="en-US" dirty="0"/>
                <a:t> an cubic BN</a:t>
              </a:r>
            </a:p>
            <a:p>
              <a:pPr marL="285750" indent="-285750">
                <a:buFont typeface="Arial" panose="020B0604020202020204" pitchFamily="34" charset="0"/>
                <a:buChar char="•"/>
              </a:pPr>
              <a:r>
                <a:rPr lang="en-US" dirty="0"/>
                <a:t>Pulse laser heating &lt; 1800 K</a:t>
              </a:r>
            </a:p>
          </p:txBody>
        </p:sp>
        <p:pic>
          <p:nvPicPr>
            <p:cNvPr id="8" name="Picture 7">
              <a:extLst>
                <a:ext uri="{FF2B5EF4-FFF2-40B4-BE49-F238E27FC236}">
                  <a16:creationId xmlns:a16="http://schemas.microsoft.com/office/drawing/2014/main" id="{3306A77A-FD2F-4E09-85B1-642DFC64F24B}"/>
                </a:ext>
              </a:extLst>
            </p:cNvPr>
            <p:cNvPicPr>
              <a:picLocks noChangeAspect="1"/>
            </p:cNvPicPr>
            <p:nvPr/>
          </p:nvPicPr>
          <p:blipFill>
            <a:blip r:embed="rId3"/>
            <a:stretch>
              <a:fillRect/>
            </a:stretch>
          </p:blipFill>
          <p:spPr>
            <a:xfrm>
              <a:off x="0" y="1699865"/>
              <a:ext cx="3949585" cy="3671540"/>
            </a:xfrm>
            <a:prstGeom prst="rect">
              <a:avLst/>
            </a:prstGeom>
          </p:spPr>
        </p:pic>
        <p:sp>
          <p:nvSpPr>
            <p:cNvPr id="11" name="TextBox 10">
              <a:extLst>
                <a:ext uri="{FF2B5EF4-FFF2-40B4-BE49-F238E27FC236}">
                  <a16:creationId xmlns:a16="http://schemas.microsoft.com/office/drawing/2014/main" id="{D2E8C89B-57E3-4493-B21B-BE4959EE8AC0}"/>
                </a:ext>
              </a:extLst>
            </p:cNvPr>
            <p:cNvSpPr txBox="1"/>
            <p:nvPr/>
          </p:nvSpPr>
          <p:spPr>
            <a:xfrm>
              <a:off x="1387171" y="1201593"/>
              <a:ext cx="1420966" cy="584775"/>
            </a:xfrm>
            <a:prstGeom prst="rect">
              <a:avLst/>
            </a:prstGeom>
            <a:noFill/>
          </p:spPr>
          <p:txBody>
            <a:bodyPr wrap="none" rtlCol="0">
              <a:spAutoFit/>
            </a:bodyPr>
            <a:lstStyle/>
            <a:p>
              <a:r>
                <a:rPr lang="en-US" sz="3200" dirty="0">
                  <a:latin typeface="+mj-lt"/>
                </a:rPr>
                <a:t>T</a:t>
              </a:r>
              <a:r>
                <a:rPr lang="en-US" sz="3200" baseline="-25000" dirty="0">
                  <a:latin typeface="+mj-lt"/>
                </a:rPr>
                <a:t>c</a:t>
              </a:r>
              <a:r>
                <a:rPr lang="en-US" sz="3200" dirty="0">
                  <a:latin typeface="+mj-lt"/>
                </a:rPr>
                <a:t>=260 K.</a:t>
              </a:r>
            </a:p>
          </p:txBody>
        </p:sp>
      </p:grpSp>
      <p:grpSp>
        <p:nvGrpSpPr>
          <p:cNvPr id="16" name="Group 15">
            <a:extLst>
              <a:ext uri="{FF2B5EF4-FFF2-40B4-BE49-F238E27FC236}">
                <a16:creationId xmlns:a16="http://schemas.microsoft.com/office/drawing/2014/main" id="{05B7CDAF-5A02-4FD6-B5E7-77119431F94D}"/>
              </a:ext>
            </a:extLst>
          </p:cNvPr>
          <p:cNvGrpSpPr/>
          <p:nvPr/>
        </p:nvGrpSpPr>
        <p:grpSpPr>
          <a:xfrm>
            <a:off x="3734082" y="960773"/>
            <a:ext cx="5210969" cy="3514228"/>
            <a:chOff x="3734082" y="960773"/>
            <a:chExt cx="5210969" cy="3514228"/>
          </a:xfrm>
        </p:grpSpPr>
        <p:pic>
          <p:nvPicPr>
            <p:cNvPr id="7" name="Picture 6">
              <a:extLst>
                <a:ext uri="{FF2B5EF4-FFF2-40B4-BE49-F238E27FC236}">
                  <a16:creationId xmlns:a16="http://schemas.microsoft.com/office/drawing/2014/main" id="{2AE6FCD4-CED2-4674-A203-1311D470B730}"/>
                </a:ext>
              </a:extLst>
            </p:cNvPr>
            <p:cNvPicPr>
              <a:picLocks noChangeAspect="1"/>
            </p:cNvPicPr>
            <p:nvPr/>
          </p:nvPicPr>
          <p:blipFill>
            <a:blip r:embed="rId4"/>
            <a:stretch>
              <a:fillRect/>
            </a:stretch>
          </p:blipFill>
          <p:spPr>
            <a:xfrm>
              <a:off x="3734082" y="960773"/>
              <a:ext cx="3389530" cy="3514228"/>
            </a:xfrm>
            <a:prstGeom prst="rect">
              <a:avLst/>
            </a:prstGeom>
          </p:spPr>
        </p:pic>
        <p:sp>
          <p:nvSpPr>
            <p:cNvPr id="12" name="TextBox 11">
              <a:extLst>
                <a:ext uri="{FF2B5EF4-FFF2-40B4-BE49-F238E27FC236}">
                  <a16:creationId xmlns:a16="http://schemas.microsoft.com/office/drawing/2014/main" id="{93D266DE-9C30-4BBC-81B1-6D1B33EAF549}"/>
                </a:ext>
              </a:extLst>
            </p:cNvPr>
            <p:cNvSpPr txBox="1"/>
            <p:nvPr/>
          </p:nvSpPr>
          <p:spPr>
            <a:xfrm>
              <a:off x="7203337" y="1613027"/>
              <a:ext cx="1741714" cy="1200329"/>
            </a:xfrm>
            <a:prstGeom prst="rect">
              <a:avLst/>
            </a:prstGeom>
            <a:noFill/>
          </p:spPr>
          <p:txBody>
            <a:bodyPr wrap="square" rtlCol="0">
              <a:spAutoFit/>
            </a:bodyPr>
            <a:lstStyle/>
            <a:p>
              <a:r>
                <a:rPr lang="en-US" dirty="0"/>
                <a:t>I&gt;2 mA </a:t>
              </a:r>
            </a:p>
            <a:p>
              <a:r>
                <a:rPr lang="en-US" dirty="0"/>
                <a:t>Critical current density of 5000 A/cm</a:t>
              </a:r>
              <a:r>
                <a:rPr lang="en-US" baseline="30000" dirty="0"/>
                <a:t>2</a:t>
              </a:r>
            </a:p>
          </p:txBody>
        </p:sp>
      </p:grpSp>
      <p:sp>
        <p:nvSpPr>
          <p:cNvPr id="2" name="Date Placeholder 1">
            <a:extLst>
              <a:ext uri="{FF2B5EF4-FFF2-40B4-BE49-F238E27FC236}">
                <a16:creationId xmlns:a16="http://schemas.microsoft.com/office/drawing/2014/main" id="{A091D998-2953-479C-AB0C-C6F19175E932}"/>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383407A1-41F5-4224-B575-83967F7A4B11}"/>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3" name="Slide Number Placeholder 12">
            <a:extLst>
              <a:ext uri="{FF2B5EF4-FFF2-40B4-BE49-F238E27FC236}">
                <a16:creationId xmlns:a16="http://schemas.microsoft.com/office/drawing/2014/main" id="{177A10A1-74F6-4737-ABEE-35ED7EC122F7}"/>
              </a:ext>
            </a:extLst>
          </p:cNvPr>
          <p:cNvSpPr>
            <a:spLocks noGrp="1"/>
          </p:cNvSpPr>
          <p:nvPr>
            <p:ph type="sldNum" sz="quarter" idx="12"/>
          </p:nvPr>
        </p:nvSpPr>
        <p:spPr/>
        <p:txBody>
          <a:bodyPr/>
          <a:lstStyle/>
          <a:p>
            <a:fld id="{2883F3C9-2EB4-41CD-9EE9-5A17A4797CC6}" type="slidenum">
              <a:rPr lang="en-US" smtClean="0"/>
              <a:t>33</a:t>
            </a:fld>
            <a:endParaRPr lang="en-US" dirty="0"/>
          </a:p>
        </p:txBody>
      </p:sp>
      <p:sp>
        <p:nvSpPr>
          <p:cNvPr id="6" name="Rectangle 5">
            <a:extLst>
              <a:ext uri="{FF2B5EF4-FFF2-40B4-BE49-F238E27FC236}">
                <a16:creationId xmlns:a16="http://schemas.microsoft.com/office/drawing/2014/main" id="{46A08170-5D9C-4B38-AC36-D20C65C9A22A}"/>
              </a:ext>
            </a:extLst>
          </p:cNvPr>
          <p:cNvSpPr/>
          <p:nvPr/>
        </p:nvSpPr>
        <p:spPr>
          <a:xfrm>
            <a:off x="3842719" y="5424538"/>
            <a:ext cx="5355807" cy="369332"/>
          </a:xfrm>
          <a:prstGeom prst="rect">
            <a:avLst/>
          </a:prstGeom>
        </p:spPr>
        <p:txBody>
          <a:bodyPr wrap="square">
            <a:spAutoFit/>
          </a:bodyPr>
          <a:lstStyle/>
          <a:p>
            <a:r>
              <a:rPr lang="en-US" dirty="0"/>
              <a:t>Geophysical lab @Carnegie Institution of Washington</a:t>
            </a:r>
          </a:p>
        </p:txBody>
      </p:sp>
    </p:spTree>
    <p:extLst>
      <p:ext uri="{BB962C8B-B14F-4D97-AF65-F5344CB8AC3E}">
        <p14:creationId xmlns:p14="http://schemas.microsoft.com/office/powerpoint/2010/main" val="12342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C833E5-2FFC-4F90-AEE1-81DC9879EEA3}"/>
              </a:ext>
            </a:extLst>
          </p:cNvPr>
          <p:cNvSpPr>
            <a:spLocks noGrp="1"/>
          </p:cNvSpPr>
          <p:nvPr>
            <p:ph type="title"/>
          </p:nvPr>
        </p:nvSpPr>
        <p:spPr>
          <a:xfrm>
            <a:off x="594179" y="89400"/>
            <a:ext cx="7289800" cy="1498600"/>
          </a:xfrm>
        </p:spPr>
        <p:txBody>
          <a:bodyPr/>
          <a:lstStyle/>
          <a:p>
            <a:r>
              <a:rPr lang="en-US" dirty="0"/>
              <a:t>Superconductivity in LaH</a:t>
            </a:r>
            <a:r>
              <a:rPr lang="en-US" baseline="-25000" dirty="0"/>
              <a:t>10-x</a:t>
            </a:r>
            <a:r>
              <a:rPr lang="en-US" dirty="0"/>
              <a:t> (confirmation)</a:t>
            </a:r>
          </a:p>
        </p:txBody>
      </p:sp>
      <p:sp>
        <p:nvSpPr>
          <p:cNvPr id="6" name="Rectangle 5">
            <a:extLst>
              <a:ext uri="{FF2B5EF4-FFF2-40B4-BE49-F238E27FC236}">
                <a16:creationId xmlns:a16="http://schemas.microsoft.com/office/drawing/2014/main" id="{96571C51-B702-4F8A-9FBB-72F26D3AA1A9}"/>
              </a:ext>
            </a:extLst>
          </p:cNvPr>
          <p:cNvSpPr/>
          <p:nvPr/>
        </p:nvSpPr>
        <p:spPr>
          <a:xfrm>
            <a:off x="243841" y="5809141"/>
            <a:ext cx="5629880" cy="707886"/>
          </a:xfrm>
          <a:prstGeom prst="rect">
            <a:avLst/>
          </a:prstGeom>
          <a:solidFill>
            <a:schemeClr val="tx2">
              <a:lumMod val="20000"/>
              <a:lumOff val="80000"/>
            </a:schemeClr>
          </a:solidFill>
        </p:spPr>
        <p:txBody>
          <a:bodyPr wrap="square">
            <a:spAutoFit/>
          </a:bodyPr>
          <a:lstStyle/>
          <a:p>
            <a:r>
              <a:rPr lang="en-US" sz="1000" b="1" dirty="0">
                <a:solidFill>
                  <a:srgbClr val="1C1D1E"/>
                </a:solidFill>
              </a:rPr>
              <a:t>Superconductivity at 250 K in Lanthanum hydride under pressure</a:t>
            </a:r>
          </a:p>
          <a:p>
            <a:r>
              <a:rPr lang="en-US" sz="1000" dirty="0"/>
              <a:t>P. </a:t>
            </a:r>
            <a:r>
              <a:rPr lang="en-US" sz="1000" dirty="0" err="1"/>
              <a:t>Drozdov</a:t>
            </a:r>
            <a:r>
              <a:rPr lang="en-US" sz="1000" dirty="0"/>
              <a:t>, P. P. </a:t>
            </a:r>
            <a:r>
              <a:rPr lang="en-US" sz="1000" dirty="0" err="1"/>
              <a:t>Kong,V</a:t>
            </a:r>
            <a:r>
              <a:rPr lang="en-US" sz="1000" dirty="0"/>
              <a:t>. S. </a:t>
            </a:r>
            <a:r>
              <a:rPr lang="en-US" sz="1000" dirty="0" err="1"/>
              <a:t>Minkov</a:t>
            </a:r>
            <a:r>
              <a:rPr lang="en-US" sz="1000" dirty="0"/>
              <a:t>, S. P. </a:t>
            </a:r>
            <a:r>
              <a:rPr lang="en-US" sz="1000" dirty="0" err="1"/>
              <a:t>Besedin</a:t>
            </a:r>
            <a:r>
              <a:rPr lang="en-US" sz="1000" dirty="0"/>
              <a:t>, M. A. </a:t>
            </a:r>
            <a:r>
              <a:rPr lang="en-US" sz="1000" dirty="0" err="1"/>
              <a:t>Kuzovnikov</a:t>
            </a:r>
            <a:r>
              <a:rPr lang="en-US" sz="1000" dirty="0"/>
              <a:t>, S. </a:t>
            </a:r>
            <a:r>
              <a:rPr lang="en-US" sz="1000" dirty="0" err="1"/>
              <a:t>Mozaffari</a:t>
            </a:r>
            <a:r>
              <a:rPr lang="en-US" sz="1000" dirty="0"/>
              <a:t>, L. </a:t>
            </a:r>
            <a:r>
              <a:rPr lang="en-US" sz="1000" dirty="0" err="1"/>
              <a:t>Balicas</a:t>
            </a:r>
            <a:r>
              <a:rPr lang="en-US" sz="1000" dirty="0"/>
              <a:t>, F. F. Balakirev, D. E. Graf, V. B. </a:t>
            </a:r>
            <a:r>
              <a:rPr lang="en-US" sz="1000" dirty="0" err="1"/>
              <a:t>Prakapenka</a:t>
            </a:r>
            <a:r>
              <a:rPr lang="en-US" sz="1000" dirty="0"/>
              <a:t>, E. Greenberg, D. A. Knyazev, M. </a:t>
            </a:r>
            <a:r>
              <a:rPr lang="en-US" sz="1000" dirty="0" err="1"/>
              <a:t>Tkacz</a:t>
            </a:r>
            <a:r>
              <a:rPr lang="en-US" sz="1000" dirty="0"/>
              <a:t> and M. I. </a:t>
            </a:r>
            <a:r>
              <a:rPr lang="en-US" sz="1000" dirty="0" err="1"/>
              <a:t>Eremets</a:t>
            </a:r>
            <a:endParaRPr lang="en-US" sz="1000" dirty="0"/>
          </a:p>
          <a:p>
            <a:r>
              <a:rPr lang="en-US" sz="1000" dirty="0"/>
              <a:t>Nature, </a:t>
            </a:r>
            <a:r>
              <a:rPr lang="en-US" sz="1000" b="1" dirty="0"/>
              <a:t>569</a:t>
            </a:r>
            <a:r>
              <a:rPr lang="en-US" sz="1000" dirty="0"/>
              <a:t>, 528 (2019)</a:t>
            </a:r>
          </a:p>
        </p:txBody>
      </p:sp>
      <p:pic>
        <p:nvPicPr>
          <p:cNvPr id="8" name="Picture 7">
            <a:extLst>
              <a:ext uri="{FF2B5EF4-FFF2-40B4-BE49-F238E27FC236}">
                <a16:creationId xmlns:a16="http://schemas.microsoft.com/office/drawing/2014/main" id="{63ADF86A-918D-42EC-84D1-4CDE70960A8D}"/>
              </a:ext>
            </a:extLst>
          </p:cNvPr>
          <p:cNvPicPr>
            <a:picLocks noChangeAspect="1"/>
          </p:cNvPicPr>
          <p:nvPr/>
        </p:nvPicPr>
        <p:blipFill>
          <a:blip r:embed="rId2"/>
          <a:stretch>
            <a:fillRect/>
          </a:stretch>
        </p:blipFill>
        <p:spPr>
          <a:xfrm>
            <a:off x="3805850" y="1571138"/>
            <a:ext cx="5094309" cy="1937362"/>
          </a:xfrm>
          <a:prstGeom prst="rect">
            <a:avLst/>
          </a:prstGeom>
        </p:spPr>
      </p:pic>
      <p:pic>
        <p:nvPicPr>
          <p:cNvPr id="9" name="Picture 8">
            <a:extLst>
              <a:ext uri="{FF2B5EF4-FFF2-40B4-BE49-F238E27FC236}">
                <a16:creationId xmlns:a16="http://schemas.microsoft.com/office/drawing/2014/main" id="{5463FC57-50CF-4EAB-A1FA-4EA01B51657B}"/>
              </a:ext>
            </a:extLst>
          </p:cNvPr>
          <p:cNvPicPr>
            <a:picLocks noChangeAspect="1"/>
          </p:cNvPicPr>
          <p:nvPr/>
        </p:nvPicPr>
        <p:blipFill>
          <a:blip r:embed="rId3"/>
          <a:stretch>
            <a:fillRect/>
          </a:stretch>
        </p:blipFill>
        <p:spPr>
          <a:xfrm>
            <a:off x="432953" y="2256032"/>
            <a:ext cx="3178477" cy="3134254"/>
          </a:xfrm>
          <a:prstGeom prst="rect">
            <a:avLst/>
          </a:prstGeom>
        </p:spPr>
      </p:pic>
      <p:sp>
        <p:nvSpPr>
          <p:cNvPr id="11" name="TextBox 10">
            <a:extLst>
              <a:ext uri="{FF2B5EF4-FFF2-40B4-BE49-F238E27FC236}">
                <a16:creationId xmlns:a16="http://schemas.microsoft.com/office/drawing/2014/main" id="{B5EBAED2-657E-47E4-A762-1AAED416FBC9}"/>
              </a:ext>
            </a:extLst>
          </p:cNvPr>
          <p:cNvSpPr txBox="1"/>
          <p:nvPr/>
        </p:nvSpPr>
        <p:spPr>
          <a:xfrm>
            <a:off x="5293258" y="1121875"/>
            <a:ext cx="2119491" cy="369332"/>
          </a:xfrm>
          <a:prstGeom prst="rect">
            <a:avLst/>
          </a:prstGeom>
          <a:noFill/>
        </p:spPr>
        <p:txBody>
          <a:bodyPr wrap="none" rtlCol="0">
            <a:spAutoFit/>
          </a:bodyPr>
          <a:lstStyle/>
          <a:p>
            <a:r>
              <a:rPr lang="en-US" dirty="0"/>
              <a:t>Magnetic field effect</a:t>
            </a:r>
          </a:p>
        </p:txBody>
      </p:sp>
      <p:sp>
        <p:nvSpPr>
          <p:cNvPr id="12" name="TextBox 11">
            <a:extLst>
              <a:ext uri="{FF2B5EF4-FFF2-40B4-BE49-F238E27FC236}">
                <a16:creationId xmlns:a16="http://schemas.microsoft.com/office/drawing/2014/main" id="{EB838E02-520A-4A89-8124-F3A7D6C67129}"/>
              </a:ext>
            </a:extLst>
          </p:cNvPr>
          <p:cNvSpPr txBox="1"/>
          <p:nvPr/>
        </p:nvSpPr>
        <p:spPr>
          <a:xfrm>
            <a:off x="243841" y="1609701"/>
            <a:ext cx="3463415" cy="646331"/>
          </a:xfrm>
          <a:prstGeom prst="rect">
            <a:avLst/>
          </a:prstGeom>
          <a:noFill/>
        </p:spPr>
        <p:txBody>
          <a:bodyPr wrap="square" rtlCol="0">
            <a:spAutoFit/>
          </a:bodyPr>
          <a:lstStyle/>
          <a:p>
            <a:r>
              <a:rPr lang="en-US" dirty="0"/>
              <a:t>Isotopic effect: superconducting pairing mechanism</a:t>
            </a:r>
          </a:p>
        </p:txBody>
      </p:sp>
      <p:sp>
        <p:nvSpPr>
          <p:cNvPr id="13" name="TextBox 12">
            <a:extLst>
              <a:ext uri="{FF2B5EF4-FFF2-40B4-BE49-F238E27FC236}">
                <a16:creationId xmlns:a16="http://schemas.microsoft.com/office/drawing/2014/main" id="{3C719BA1-3181-4017-8146-20DABA83D0F9}"/>
              </a:ext>
            </a:extLst>
          </p:cNvPr>
          <p:cNvSpPr txBox="1"/>
          <p:nvPr/>
        </p:nvSpPr>
        <p:spPr>
          <a:xfrm>
            <a:off x="4402708" y="3741174"/>
            <a:ext cx="406690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Different route</a:t>
            </a:r>
          </a:p>
          <a:p>
            <a:pPr marL="285750" indent="-285750">
              <a:buFont typeface="Arial" panose="020B0604020202020204" pitchFamily="34" charset="0"/>
              <a:buChar char="•"/>
            </a:pPr>
            <a:r>
              <a:rPr lang="en-US" dirty="0"/>
              <a:t>Inhomogeneities in the sample are confirmed in both experiments</a:t>
            </a:r>
          </a:p>
          <a:p>
            <a:pPr marL="285750" indent="-285750">
              <a:buFont typeface="Arial" panose="020B0604020202020204" pitchFamily="34" charset="0"/>
              <a:buChar char="•"/>
            </a:pPr>
            <a:r>
              <a:rPr lang="en-US" dirty="0"/>
              <a:t>Critical factor for stabilizing the phases is temperature: several phases with different Tc</a:t>
            </a:r>
          </a:p>
        </p:txBody>
      </p:sp>
      <p:sp>
        <p:nvSpPr>
          <p:cNvPr id="2" name="Date Placeholder 1">
            <a:extLst>
              <a:ext uri="{FF2B5EF4-FFF2-40B4-BE49-F238E27FC236}">
                <a16:creationId xmlns:a16="http://schemas.microsoft.com/office/drawing/2014/main" id="{B80F97C5-0749-4204-BB66-879D901B09D8}"/>
              </a:ext>
            </a:extLst>
          </p:cNvPr>
          <p:cNvSpPr>
            <a:spLocks noGrp="1"/>
          </p:cNvSpPr>
          <p:nvPr>
            <p:ph type="dt" sz="half" idx="10"/>
          </p:nvPr>
        </p:nvSpPr>
        <p:spPr/>
        <p:txBody>
          <a:bodyPr/>
          <a:lstStyle/>
          <a:p>
            <a:r>
              <a:rPr lang="en-US"/>
              <a:t>8/22/2019</a:t>
            </a:r>
            <a:endParaRPr lang="en-US" dirty="0"/>
          </a:p>
        </p:txBody>
      </p:sp>
      <p:sp>
        <p:nvSpPr>
          <p:cNvPr id="3" name="Footer Placeholder 2">
            <a:extLst>
              <a:ext uri="{FF2B5EF4-FFF2-40B4-BE49-F238E27FC236}">
                <a16:creationId xmlns:a16="http://schemas.microsoft.com/office/drawing/2014/main" id="{7E5ACBBA-2C86-40A0-BD51-69CCA1369831}"/>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6D2310A8-7133-44CA-9A4F-76903C537E1C}"/>
              </a:ext>
            </a:extLst>
          </p:cNvPr>
          <p:cNvSpPr>
            <a:spLocks noGrp="1"/>
          </p:cNvSpPr>
          <p:nvPr>
            <p:ph type="sldNum" sz="quarter" idx="12"/>
          </p:nvPr>
        </p:nvSpPr>
        <p:spPr/>
        <p:txBody>
          <a:bodyPr/>
          <a:lstStyle/>
          <a:p>
            <a:fld id="{2883F3C9-2EB4-41CD-9EE9-5A17A4797CC6}" type="slidenum">
              <a:rPr lang="en-US" smtClean="0"/>
              <a:t>34</a:t>
            </a:fld>
            <a:endParaRPr lang="en-US" dirty="0"/>
          </a:p>
        </p:txBody>
      </p:sp>
    </p:spTree>
    <p:extLst>
      <p:ext uri="{BB962C8B-B14F-4D97-AF65-F5344CB8AC3E}">
        <p14:creationId xmlns:p14="http://schemas.microsoft.com/office/powerpoint/2010/main" val="2702974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9A7-EC21-45AF-AFC8-B5FE39C2D266}"/>
              </a:ext>
            </a:extLst>
          </p:cNvPr>
          <p:cNvSpPr>
            <a:spLocks noGrp="1"/>
          </p:cNvSpPr>
          <p:nvPr>
            <p:ph type="title"/>
          </p:nvPr>
        </p:nvSpPr>
        <p:spPr>
          <a:xfrm>
            <a:off x="567799" y="0"/>
            <a:ext cx="7290054" cy="1499616"/>
          </a:xfrm>
        </p:spPr>
        <p:txBody>
          <a:bodyPr/>
          <a:lstStyle/>
          <a:p>
            <a:r>
              <a:rPr lang="en-US" dirty="0"/>
              <a:t>outline</a:t>
            </a:r>
          </a:p>
        </p:txBody>
      </p:sp>
      <p:sp>
        <p:nvSpPr>
          <p:cNvPr id="3" name="Rectangle 2">
            <a:extLst>
              <a:ext uri="{FF2B5EF4-FFF2-40B4-BE49-F238E27FC236}">
                <a16:creationId xmlns:a16="http://schemas.microsoft.com/office/drawing/2014/main" id="{3A2B5A68-5B81-4CC4-A213-77CB2BA898E4}"/>
              </a:ext>
            </a:extLst>
          </p:cNvPr>
          <p:cNvSpPr/>
          <p:nvPr/>
        </p:nvSpPr>
        <p:spPr>
          <a:xfrm>
            <a:off x="567799" y="1305342"/>
            <a:ext cx="6904155" cy="3416320"/>
          </a:xfrm>
          <a:prstGeom prst="rect">
            <a:avLst/>
          </a:prstGeom>
        </p:spPr>
        <p:txBody>
          <a:bodyPr wrap="square">
            <a:spAutoFit/>
          </a:bodyPr>
          <a:lstStyle/>
          <a:p>
            <a:pPr marL="342900" indent="-342900">
              <a:buFont typeface="Wingdings" panose="05000000000000000000" pitchFamily="2" charset="2"/>
              <a:buChar char="§"/>
            </a:pPr>
            <a:r>
              <a:rPr lang="en-US" sz="2400" dirty="0">
                <a:solidFill>
                  <a:schemeClr val="bg1">
                    <a:lumMod val="75000"/>
                  </a:schemeClr>
                </a:solidFill>
              </a:rPr>
              <a:t>Introduction I – Pressure as a unique variable </a:t>
            </a:r>
          </a:p>
          <a:p>
            <a:pPr marL="342900" indent="-342900">
              <a:buFont typeface="Wingdings" panose="05000000000000000000" pitchFamily="2" charset="2"/>
              <a:buChar char="§"/>
            </a:pPr>
            <a:r>
              <a:rPr lang="en-US" sz="2400" dirty="0">
                <a:solidFill>
                  <a:schemeClr val="bg1">
                    <a:lumMod val="75000"/>
                  </a:schemeClr>
                </a:solidFill>
              </a:rPr>
              <a:t>Introduction II – Hydrogen metallization and Neil </a:t>
            </a:r>
            <a:r>
              <a:rPr lang="en-US" sz="2400" dirty="0" err="1">
                <a:solidFill>
                  <a:schemeClr val="bg1">
                    <a:lumMod val="75000"/>
                  </a:schemeClr>
                </a:solidFill>
              </a:rPr>
              <a:t>Aschroft’s</a:t>
            </a:r>
            <a:r>
              <a:rPr lang="en-US" sz="2400" dirty="0">
                <a:solidFill>
                  <a:schemeClr val="bg1">
                    <a:lumMod val="75000"/>
                  </a:schemeClr>
                </a:solidFill>
              </a:rPr>
              <a:t> predictions</a:t>
            </a:r>
          </a:p>
          <a:p>
            <a:pPr marL="342900" indent="-342900">
              <a:buFont typeface="Wingdings" panose="05000000000000000000" pitchFamily="2" charset="2"/>
              <a:buChar char="§"/>
            </a:pPr>
            <a:r>
              <a:rPr lang="en-US" sz="2400" dirty="0">
                <a:solidFill>
                  <a:schemeClr val="bg1">
                    <a:lumMod val="75000"/>
                  </a:schemeClr>
                </a:solidFill>
              </a:rPr>
              <a:t>Doped hydrogen – molecular compounds, hydrides and </a:t>
            </a:r>
            <a:r>
              <a:rPr lang="en-US" sz="2400" dirty="0" err="1">
                <a:solidFill>
                  <a:schemeClr val="bg1">
                    <a:lumMod val="75000"/>
                  </a:schemeClr>
                </a:solidFill>
              </a:rPr>
              <a:t>superhydrides</a:t>
            </a:r>
            <a:endParaRPr lang="en-US" sz="2400" dirty="0">
              <a:solidFill>
                <a:schemeClr val="bg1">
                  <a:lumMod val="75000"/>
                </a:schemeClr>
              </a:solidFill>
            </a:endParaRPr>
          </a:p>
          <a:p>
            <a:pPr marL="342900" indent="-342900">
              <a:buFont typeface="Wingdings" panose="05000000000000000000" pitchFamily="2" charset="2"/>
              <a:buChar char="§"/>
            </a:pPr>
            <a:r>
              <a:rPr lang="en-US" sz="2400" dirty="0">
                <a:solidFill>
                  <a:schemeClr val="bg1">
                    <a:lumMod val="75000"/>
                  </a:schemeClr>
                </a:solidFill>
              </a:rPr>
              <a:t>H</a:t>
            </a:r>
            <a:r>
              <a:rPr lang="en-US" sz="2400" baseline="-25000" dirty="0">
                <a:solidFill>
                  <a:schemeClr val="bg1">
                    <a:lumMod val="75000"/>
                  </a:schemeClr>
                </a:solidFill>
              </a:rPr>
              <a:t>3</a:t>
            </a:r>
            <a:r>
              <a:rPr lang="en-US" sz="2400" dirty="0">
                <a:solidFill>
                  <a:schemeClr val="bg1">
                    <a:lumMod val="75000"/>
                  </a:schemeClr>
                </a:solidFill>
              </a:rPr>
              <a:t>S – Conventional superconductivity at 203 K</a:t>
            </a:r>
            <a:endParaRPr lang="en-US" sz="2400" baseline="-25000" dirty="0">
              <a:solidFill>
                <a:schemeClr val="bg1">
                  <a:lumMod val="75000"/>
                </a:schemeClr>
              </a:solidFill>
            </a:endParaRPr>
          </a:p>
          <a:p>
            <a:pPr marL="342900" indent="-342900">
              <a:buFont typeface="Wingdings" panose="05000000000000000000" pitchFamily="2" charset="2"/>
              <a:buChar char="§"/>
            </a:pPr>
            <a:r>
              <a:rPr lang="en-US" sz="2400" dirty="0" err="1">
                <a:solidFill>
                  <a:schemeClr val="bg1">
                    <a:lumMod val="75000"/>
                  </a:schemeClr>
                </a:solidFill>
              </a:rPr>
              <a:t>LaH</a:t>
            </a:r>
            <a:r>
              <a:rPr lang="en-US" sz="2400" baseline="-25000" dirty="0" err="1">
                <a:solidFill>
                  <a:schemeClr val="bg1">
                    <a:lumMod val="75000"/>
                  </a:schemeClr>
                </a:solidFill>
              </a:rPr>
              <a:t>x</a:t>
            </a:r>
            <a:r>
              <a:rPr lang="en-US" sz="2400" dirty="0">
                <a:solidFill>
                  <a:schemeClr val="bg1">
                    <a:lumMod val="75000"/>
                  </a:schemeClr>
                </a:solidFill>
              </a:rPr>
              <a:t> – where all things seem to come together</a:t>
            </a:r>
          </a:p>
          <a:p>
            <a:pPr marL="342900" indent="-342900">
              <a:buFont typeface="Wingdings" panose="05000000000000000000" pitchFamily="2" charset="2"/>
              <a:buChar char="§"/>
            </a:pPr>
            <a:r>
              <a:rPr lang="en-US" sz="2400" dirty="0"/>
              <a:t>Ternary systems and quest for reducing pressures</a:t>
            </a:r>
          </a:p>
          <a:p>
            <a:pPr marL="342900" indent="-342900">
              <a:buFont typeface="Wingdings" panose="05000000000000000000" pitchFamily="2" charset="2"/>
              <a:buChar char="§"/>
            </a:pPr>
            <a:r>
              <a:rPr lang="en-US" sz="2400" dirty="0"/>
              <a:t>Acknowledgements</a:t>
            </a:r>
          </a:p>
        </p:txBody>
      </p:sp>
      <p:sp>
        <p:nvSpPr>
          <p:cNvPr id="4" name="Date Placeholder 3">
            <a:extLst>
              <a:ext uri="{FF2B5EF4-FFF2-40B4-BE49-F238E27FC236}">
                <a16:creationId xmlns:a16="http://schemas.microsoft.com/office/drawing/2014/main" id="{C733EE8E-19A9-4B24-9954-F8680EF6A203}"/>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238B8A71-8A42-4C85-8FF1-ECD569DFD442}"/>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109D8982-B2AC-4A0F-880A-C797B45013A6}"/>
              </a:ext>
            </a:extLst>
          </p:cNvPr>
          <p:cNvSpPr>
            <a:spLocks noGrp="1"/>
          </p:cNvSpPr>
          <p:nvPr>
            <p:ph type="sldNum" sz="quarter" idx="12"/>
          </p:nvPr>
        </p:nvSpPr>
        <p:spPr/>
        <p:txBody>
          <a:bodyPr/>
          <a:lstStyle/>
          <a:p>
            <a:fld id="{2883F3C9-2EB4-41CD-9EE9-5A17A4797CC6}" type="slidenum">
              <a:rPr lang="en-US" smtClean="0"/>
              <a:t>35</a:t>
            </a:fld>
            <a:endParaRPr lang="en-US" dirty="0"/>
          </a:p>
        </p:txBody>
      </p:sp>
    </p:spTree>
    <p:extLst>
      <p:ext uri="{BB962C8B-B14F-4D97-AF65-F5344CB8AC3E}">
        <p14:creationId xmlns:p14="http://schemas.microsoft.com/office/powerpoint/2010/main" val="3708092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615C-C467-4B0A-8D47-65FF09C5E4CA}"/>
              </a:ext>
            </a:extLst>
          </p:cNvPr>
          <p:cNvSpPr>
            <a:spLocks noGrp="1"/>
          </p:cNvSpPr>
          <p:nvPr>
            <p:ph type="title"/>
          </p:nvPr>
        </p:nvSpPr>
        <p:spPr>
          <a:xfrm>
            <a:off x="664187" y="86452"/>
            <a:ext cx="7290054" cy="1499616"/>
          </a:xfrm>
        </p:spPr>
        <p:txBody>
          <a:bodyPr/>
          <a:lstStyle/>
          <a:p>
            <a:r>
              <a:rPr lang="en-US" dirty="0"/>
              <a:t>Hydrides rush </a:t>
            </a:r>
          </a:p>
        </p:txBody>
      </p:sp>
      <p:sp>
        <p:nvSpPr>
          <p:cNvPr id="11" name="Rectangle 10">
            <a:extLst>
              <a:ext uri="{FF2B5EF4-FFF2-40B4-BE49-F238E27FC236}">
                <a16:creationId xmlns:a16="http://schemas.microsoft.com/office/drawing/2014/main" id="{13F65793-6CA5-474B-8521-5D7D0753402A}"/>
              </a:ext>
            </a:extLst>
          </p:cNvPr>
          <p:cNvSpPr/>
          <p:nvPr/>
        </p:nvSpPr>
        <p:spPr>
          <a:xfrm>
            <a:off x="226591" y="5669216"/>
            <a:ext cx="2342438" cy="1015663"/>
          </a:xfrm>
          <a:prstGeom prst="rect">
            <a:avLst/>
          </a:prstGeom>
        </p:spPr>
        <p:txBody>
          <a:bodyPr wrap="square">
            <a:spAutoFit/>
          </a:bodyPr>
          <a:lstStyle/>
          <a:p>
            <a:r>
              <a:rPr lang="en-US" sz="1200" dirty="0"/>
              <a:t>Jose A. Flores-</a:t>
            </a:r>
            <a:r>
              <a:rPr lang="en-US" sz="1200" dirty="0" err="1"/>
              <a:t>Livasa</a:t>
            </a:r>
            <a:r>
              <a:rPr lang="en-US" sz="1200" dirty="0"/>
              <a:t>, Lilia </a:t>
            </a:r>
            <a:r>
              <a:rPr lang="en-US" sz="1200" dirty="0" err="1"/>
              <a:t>Boerib</a:t>
            </a:r>
            <a:r>
              <a:rPr lang="en-US" sz="1200" dirty="0"/>
              <a:t>, Antonio </a:t>
            </a:r>
            <a:r>
              <a:rPr lang="en-US" sz="1200" dirty="0" err="1"/>
              <a:t>Sannac</a:t>
            </a:r>
            <a:r>
              <a:rPr lang="en-US" sz="1200" dirty="0"/>
              <a:t>, Gianni </a:t>
            </a:r>
            <a:r>
              <a:rPr lang="en-US" sz="1200" dirty="0" err="1"/>
              <a:t>Profetad</a:t>
            </a:r>
            <a:r>
              <a:rPr lang="en-US" sz="1200" dirty="0"/>
              <a:t>, </a:t>
            </a:r>
            <a:r>
              <a:rPr lang="en-US" sz="1200" dirty="0" err="1"/>
              <a:t>Ryotaro</a:t>
            </a:r>
            <a:r>
              <a:rPr lang="en-US" sz="1200" dirty="0"/>
              <a:t> </a:t>
            </a:r>
            <a:r>
              <a:rPr lang="en-US" sz="1200" dirty="0" err="1"/>
              <a:t>Aritae</a:t>
            </a:r>
            <a:r>
              <a:rPr lang="en-US" sz="1200" dirty="0"/>
              <a:t>, f, Mikhail </a:t>
            </a:r>
            <a:r>
              <a:rPr lang="en-US" sz="1200" dirty="0" err="1"/>
              <a:t>Eremets</a:t>
            </a:r>
            <a:r>
              <a:rPr lang="en-US" sz="1200" dirty="0"/>
              <a:t>, arXiv:1905.06693</a:t>
            </a:r>
          </a:p>
          <a:p>
            <a:endParaRPr lang="en-US" sz="1200" dirty="0"/>
          </a:p>
        </p:txBody>
      </p:sp>
      <p:pic>
        <p:nvPicPr>
          <p:cNvPr id="12" name="Picture 11">
            <a:extLst>
              <a:ext uri="{FF2B5EF4-FFF2-40B4-BE49-F238E27FC236}">
                <a16:creationId xmlns:a16="http://schemas.microsoft.com/office/drawing/2014/main" id="{149C7624-F4D3-42BB-81C8-B97AD32CF204}"/>
              </a:ext>
            </a:extLst>
          </p:cNvPr>
          <p:cNvPicPr>
            <a:picLocks noChangeAspect="1"/>
          </p:cNvPicPr>
          <p:nvPr/>
        </p:nvPicPr>
        <p:blipFill>
          <a:blip r:embed="rId2"/>
          <a:stretch>
            <a:fillRect/>
          </a:stretch>
        </p:blipFill>
        <p:spPr>
          <a:xfrm>
            <a:off x="513973" y="1373165"/>
            <a:ext cx="5451398" cy="3009338"/>
          </a:xfrm>
          <a:prstGeom prst="rect">
            <a:avLst/>
          </a:prstGeom>
        </p:spPr>
      </p:pic>
      <p:pic>
        <p:nvPicPr>
          <p:cNvPr id="13" name="Picture 12">
            <a:extLst>
              <a:ext uri="{FF2B5EF4-FFF2-40B4-BE49-F238E27FC236}">
                <a16:creationId xmlns:a16="http://schemas.microsoft.com/office/drawing/2014/main" id="{F4BDCC92-5729-4B79-A3FF-70FF75B2DDEF}"/>
              </a:ext>
            </a:extLst>
          </p:cNvPr>
          <p:cNvPicPr>
            <a:picLocks noChangeAspect="1"/>
          </p:cNvPicPr>
          <p:nvPr/>
        </p:nvPicPr>
        <p:blipFill>
          <a:blip r:embed="rId3"/>
          <a:stretch>
            <a:fillRect/>
          </a:stretch>
        </p:blipFill>
        <p:spPr>
          <a:xfrm>
            <a:off x="3040380" y="2581003"/>
            <a:ext cx="6103620" cy="4190545"/>
          </a:xfrm>
          <a:prstGeom prst="rect">
            <a:avLst/>
          </a:prstGeom>
        </p:spPr>
      </p:pic>
      <p:sp>
        <p:nvSpPr>
          <p:cNvPr id="3" name="Date Placeholder 2">
            <a:extLst>
              <a:ext uri="{FF2B5EF4-FFF2-40B4-BE49-F238E27FC236}">
                <a16:creationId xmlns:a16="http://schemas.microsoft.com/office/drawing/2014/main" id="{B1E85CA1-095F-4E52-9A52-4BE495C9272C}"/>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F1CC6A6D-8655-4D8F-9710-A7D2F86F6FDC}"/>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C0CDA9F7-8B97-479B-A58C-C507ED5CE1E5}"/>
              </a:ext>
            </a:extLst>
          </p:cNvPr>
          <p:cNvSpPr>
            <a:spLocks noGrp="1"/>
          </p:cNvSpPr>
          <p:nvPr>
            <p:ph type="sldNum" sz="quarter" idx="12"/>
          </p:nvPr>
        </p:nvSpPr>
        <p:spPr/>
        <p:txBody>
          <a:bodyPr/>
          <a:lstStyle/>
          <a:p>
            <a:fld id="{2883F3C9-2EB4-41CD-9EE9-5A17A4797CC6}" type="slidenum">
              <a:rPr lang="en-US" smtClean="0"/>
              <a:t>36</a:t>
            </a:fld>
            <a:endParaRPr lang="en-US" dirty="0"/>
          </a:p>
        </p:txBody>
      </p:sp>
    </p:spTree>
    <p:extLst>
      <p:ext uri="{BB962C8B-B14F-4D97-AF65-F5344CB8AC3E}">
        <p14:creationId xmlns:p14="http://schemas.microsoft.com/office/powerpoint/2010/main" val="25595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1F0BE8-AE2D-41E6-8A5A-E1ACBA15052F}"/>
              </a:ext>
            </a:extLst>
          </p:cNvPr>
          <p:cNvPicPr>
            <a:picLocks noChangeAspect="1"/>
          </p:cNvPicPr>
          <p:nvPr/>
        </p:nvPicPr>
        <p:blipFill>
          <a:blip r:embed="rId2"/>
          <a:stretch>
            <a:fillRect/>
          </a:stretch>
        </p:blipFill>
        <p:spPr>
          <a:xfrm>
            <a:off x="139338" y="1774046"/>
            <a:ext cx="5190308" cy="3111413"/>
          </a:xfrm>
          <a:prstGeom prst="rect">
            <a:avLst/>
          </a:prstGeom>
        </p:spPr>
      </p:pic>
      <p:sp>
        <p:nvSpPr>
          <p:cNvPr id="2" name="Title 1">
            <a:extLst>
              <a:ext uri="{FF2B5EF4-FFF2-40B4-BE49-F238E27FC236}">
                <a16:creationId xmlns:a16="http://schemas.microsoft.com/office/drawing/2014/main" id="{4F841EB1-6ECC-42C0-B35D-B8F4A8CD57CE}"/>
              </a:ext>
            </a:extLst>
          </p:cNvPr>
          <p:cNvSpPr>
            <a:spLocks noGrp="1"/>
          </p:cNvSpPr>
          <p:nvPr>
            <p:ph type="title"/>
          </p:nvPr>
        </p:nvSpPr>
        <p:spPr>
          <a:xfrm>
            <a:off x="602634" y="114953"/>
            <a:ext cx="7290054" cy="1499616"/>
          </a:xfrm>
        </p:spPr>
        <p:txBody>
          <a:bodyPr/>
          <a:lstStyle/>
          <a:p>
            <a:r>
              <a:rPr lang="en-US" dirty="0"/>
              <a:t>Future Perspective for Hydrides superconductor</a:t>
            </a:r>
          </a:p>
        </p:txBody>
      </p:sp>
      <p:sp>
        <p:nvSpPr>
          <p:cNvPr id="3" name="TextBox 2">
            <a:extLst>
              <a:ext uri="{FF2B5EF4-FFF2-40B4-BE49-F238E27FC236}">
                <a16:creationId xmlns:a16="http://schemas.microsoft.com/office/drawing/2014/main" id="{F37D807C-14EE-4383-A880-ED067357AE5B}"/>
              </a:ext>
            </a:extLst>
          </p:cNvPr>
          <p:cNvSpPr txBox="1"/>
          <p:nvPr/>
        </p:nvSpPr>
        <p:spPr>
          <a:xfrm>
            <a:off x="5520294" y="1012564"/>
            <a:ext cx="3448593" cy="2862322"/>
          </a:xfrm>
          <a:prstGeom prst="rect">
            <a:avLst/>
          </a:prstGeom>
          <a:solidFill>
            <a:schemeClr val="accent1">
              <a:lumMod val="20000"/>
              <a:lumOff val="80000"/>
            </a:schemeClr>
          </a:solidFill>
        </p:spPr>
        <p:txBody>
          <a:bodyPr wrap="square" rtlCol="0">
            <a:spAutoFit/>
          </a:bodyPr>
          <a:lstStyle/>
          <a:p>
            <a:endParaRPr lang="en-US" dirty="0"/>
          </a:p>
          <a:p>
            <a:pPr marL="285750" indent="-285750">
              <a:buFont typeface="Arial" panose="020B0604020202020204" pitchFamily="34" charset="0"/>
              <a:buChar char="•"/>
            </a:pPr>
            <a:r>
              <a:rPr lang="en-US" dirty="0"/>
              <a:t>Doping of binary phases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Hydrogen Energy materials: well studied at ambient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Playing with metastability: several of those </a:t>
            </a:r>
            <a:r>
              <a:rPr lang="en-US" i="1" dirty="0"/>
              <a:t>inaccessible </a:t>
            </a:r>
            <a:r>
              <a:rPr lang="en-US" dirty="0"/>
              <a:t>phases can be stabilized at lower pressure</a:t>
            </a:r>
          </a:p>
        </p:txBody>
      </p:sp>
      <p:sp>
        <p:nvSpPr>
          <p:cNvPr id="7" name="TextBox 6">
            <a:extLst>
              <a:ext uri="{FF2B5EF4-FFF2-40B4-BE49-F238E27FC236}">
                <a16:creationId xmlns:a16="http://schemas.microsoft.com/office/drawing/2014/main" id="{7A8482E1-DE39-4799-A51D-96A2FAE2815D}"/>
              </a:ext>
            </a:extLst>
          </p:cNvPr>
          <p:cNvSpPr txBox="1"/>
          <p:nvPr/>
        </p:nvSpPr>
        <p:spPr>
          <a:xfrm>
            <a:off x="4043574" y="4573759"/>
            <a:ext cx="506953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Example: Ternary </a:t>
            </a:r>
            <a:r>
              <a:rPr lang="en-US" dirty="0" err="1"/>
              <a:t>A</a:t>
            </a:r>
            <a:r>
              <a:rPr lang="en-US" baseline="-25000" dirty="0" err="1"/>
              <a:t>x</a:t>
            </a:r>
            <a:r>
              <a:rPr lang="en-US" dirty="0" err="1"/>
              <a:t>B</a:t>
            </a:r>
            <a:r>
              <a:rPr lang="en-US" baseline="-25000" dirty="0" err="1"/>
              <a:t>y</a:t>
            </a:r>
            <a:r>
              <a:rPr lang="en-US" dirty="0" err="1"/>
              <a:t>H</a:t>
            </a:r>
            <a:r>
              <a:rPr lang="en-US" baseline="-25000" dirty="0" err="1"/>
              <a:t>n</a:t>
            </a:r>
            <a:r>
              <a:rPr lang="en-US" dirty="0"/>
              <a:t> hydrides (gallates and </a:t>
            </a:r>
            <a:r>
              <a:rPr lang="en-US" dirty="0" err="1"/>
              <a:t>alanates</a:t>
            </a:r>
            <a:r>
              <a:rPr lang="en-US" dirty="0"/>
              <a:t> of alkali metals and alkaline earths) are potential candidates</a:t>
            </a:r>
          </a:p>
          <a:p>
            <a:pPr marL="285750" indent="-285750">
              <a:buFont typeface="Arial" panose="020B0604020202020204" pitchFamily="34" charset="0"/>
              <a:buChar char="•"/>
            </a:pPr>
            <a:r>
              <a:rPr lang="en-US" dirty="0"/>
              <a:t>Tetrahedrally coordinated at ambient conditions</a:t>
            </a:r>
          </a:p>
          <a:p>
            <a:pPr marL="285750" indent="-285750">
              <a:buFont typeface="Arial" panose="020B0604020202020204" pitchFamily="34" charset="0"/>
              <a:buChar char="•"/>
            </a:pPr>
            <a:r>
              <a:rPr lang="en-US" dirty="0"/>
              <a:t>Metastable octahedrally coordinated phases: metallic and superconducting phase below 100 </a:t>
            </a:r>
            <a:r>
              <a:rPr lang="en-US" dirty="0" err="1"/>
              <a:t>GPa</a:t>
            </a:r>
            <a:r>
              <a:rPr lang="en-US" dirty="0"/>
              <a:t> with Tc above liquid nitrogen</a:t>
            </a:r>
          </a:p>
        </p:txBody>
      </p:sp>
      <p:sp>
        <p:nvSpPr>
          <p:cNvPr id="9" name="Rectangle 8">
            <a:extLst>
              <a:ext uri="{FF2B5EF4-FFF2-40B4-BE49-F238E27FC236}">
                <a16:creationId xmlns:a16="http://schemas.microsoft.com/office/drawing/2014/main" id="{9E041E37-B827-4F39-8E6D-4960EB0C94BF}"/>
              </a:ext>
            </a:extLst>
          </p:cNvPr>
          <p:cNvSpPr/>
          <p:nvPr/>
        </p:nvSpPr>
        <p:spPr>
          <a:xfrm>
            <a:off x="300854" y="5892506"/>
            <a:ext cx="3237113" cy="646331"/>
          </a:xfrm>
          <a:prstGeom prst="rect">
            <a:avLst/>
          </a:prstGeom>
          <a:solidFill>
            <a:schemeClr val="tx2">
              <a:lumMod val="40000"/>
              <a:lumOff val="60000"/>
            </a:schemeClr>
          </a:solidFill>
        </p:spPr>
        <p:txBody>
          <a:bodyPr wrap="square">
            <a:spAutoFit/>
          </a:bodyPr>
          <a:lstStyle/>
          <a:p>
            <a:r>
              <a:rPr lang="en-US" sz="1200" dirty="0"/>
              <a:t>Jose A. Flores-</a:t>
            </a:r>
            <a:r>
              <a:rPr lang="en-US" sz="1200" dirty="0" err="1"/>
              <a:t>Livasa</a:t>
            </a:r>
            <a:r>
              <a:rPr lang="en-US" sz="1200" dirty="0"/>
              <a:t>, Lilia Boeri, Antonio </a:t>
            </a:r>
            <a:r>
              <a:rPr lang="en-US" sz="1200" dirty="0" err="1"/>
              <a:t>Sannac</a:t>
            </a:r>
            <a:r>
              <a:rPr lang="en-US" sz="1200" dirty="0"/>
              <a:t>, Gianni </a:t>
            </a:r>
            <a:r>
              <a:rPr lang="en-US" sz="1200" dirty="0" err="1"/>
              <a:t>Profetad</a:t>
            </a:r>
            <a:r>
              <a:rPr lang="en-US" sz="1200" dirty="0"/>
              <a:t>, </a:t>
            </a:r>
            <a:r>
              <a:rPr lang="en-US" sz="1200" dirty="0" err="1"/>
              <a:t>Ryotaro</a:t>
            </a:r>
            <a:r>
              <a:rPr lang="en-US" sz="1200" dirty="0"/>
              <a:t> </a:t>
            </a:r>
            <a:r>
              <a:rPr lang="en-US" sz="1200" dirty="0" err="1"/>
              <a:t>Aritae</a:t>
            </a:r>
            <a:r>
              <a:rPr lang="en-US" sz="1200" dirty="0"/>
              <a:t>, f, Mikhail </a:t>
            </a:r>
            <a:r>
              <a:rPr lang="en-US" sz="1200" dirty="0" err="1"/>
              <a:t>Eremets</a:t>
            </a:r>
            <a:r>
              <a:rPr lang="en-US" sz="1200" dirty="0"/>
              <a:t>, arXiv:1905.06693</a:t>
            </a:r>
          </a:p>
        </p:txBody>
      </p:sp>
      <p:sp>
        <p:nvSpPr>
          <p:cNvPr id="11" name="TextBox 10">
            <a:extLst>
              <a:ext uri="{FF2B5EF4-FFF2-40B4-BE49-F238E27FC236}">
                <a16:creationId xmlns:a16="http://schemas.microsoft.com/office/drawing/2014/main" id="{F9932B49-F049-47D0-B0CD-5CFE1ED542ED}"/>
              </a:ext>
            </a:extLst>
          </p:cNvPr>
          <p:cNvSpPr txBox="1"/>
          <p:nvPr/>
        </p:nvSpPr>
        <p:spPr>
          <a:xfrm>
            <a:off x="1251312" y="1446818"/>
            <a:ext cx="2683812" cy="369332"/>
          </a:xfrm>
          <a:prstGeom prst="rect">
            <a:avLst/>
          </a:prstGeom>
          <a:noFill/>
        </p:spPr>
        <p:txBody>
          <a:bodyPr wrap="none" rtlCol="0">
            <a:spAutoFit/>
          </a:bodyPr>
          <a:lstStyle/>
          <a:p>
            <a:r>
              <a:rPr lang="en-US" dirty="0"/>
              <a:t>Size of chemical landscape</a:t>
            </a:r>
          </a:p>
        </p:txBody>
      </p:sp>
      <p:sp>
        <p:nvSpPr>
          <p:cNvPr id="4" name="Date Placeholder 3">
            <a:extLst>
              <a:ext uri="{FF2B5EF4-FFF2-40B4-BE49-F238E27FC236}">
                <a16:creationId xmlns:a16="http://schemas.microsoft.com/office/drawing/2014/main" id="{AB4827DA-E02F-4D0E-A691-29B54FB884FB}"/>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65178A5C-5BA5-44D9-9170-D6CF4D64C18E}"/>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FAC5EA14-4B2D-45D9-8B8E-8FCAD298E507}"/>
              </a:ext>
            </a:extLst>
          </p:cNvPr>
          <p:cNvSpPr>
            <a:spLocks noGrp="1"/>
          </p:cNvSpPr>
          <p:nvPr>
            <p:ph type="sldNum" sz="quarter" idx="12"/>
          </p:nvPr>
        </p:nvSpPr>
        <p:spPr/>
        <p:txBody>
          <a:bodyPr/>
          <a:lstStyle/>
          <a:p>
            <a:fld id="{2883F3C9-2EB4-41CD-9EE9-5A17A4797CC6}" type="slidenum">
              <a:rPr lang="en-US" smtClean="0"/>
              <a:t>37</a:t>
            </a:fld>
            <a:endParaRPr lang="en-US" dirty="0"/>
          </a:p>
        </p:txBody>
      </p:sp>
    </p:spTree>
    <p:extLst>
      <p:ext uri="{BB962C8B-B14F-4D97-AF65-F5344CB8AC3E}">
        <p14:creationId xmlns:p14="http://schemas.microsoft.com/office/powerpoint/2010/main" val="91439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1C87-F374-4C52-9E6B-9123E3577BF8}"/>
              </a:ext>
            </a:extLst>
          </p:cNvPr>
          <p:cNvSpPr>
            <a:spLocks noGrp="1"/>
          </p:cNvSpPr>
          <p:nvPr>
            <p:ph type="title"/>
          </p:nvPr>
        </p:nvSpPr>
        <p:spPr>
          <a:xfrm>
            <a:off x="620050" y="114953"/>
            <a:ext cx="7290054" cy="1499616"/>
          </a:xfrm>
        </p:spPr>
        <p:txBody>
          <a:bodyPr/>
          <a:lstStyle/>
          <a:p>
            <a:r>
              <a:rPr lang="en-US" dirty="0"/>
              <a:t>Conclusions</a:t>
            </a:r>
          </a:p>
        </p:txBody>
      </p:sp>
      <p:sp>
        <p:nvSpPr>
          <p:cNvPr id="3" name="TextBox 2">
            <a:extLst>
              <a:ext uri="{FF2B5EF4-FFF2-40B4-BE49-F238E27FC236}">
                <a16:creationId xmlns:a16="http://schemas.microsoft.com/office/drawing/2014/main" id="{339DDB80-1538-4CCC-931C-F03B3F0A503C}"/>
              </a:ext>
            </a:extLst>
          </p:cNvPr>
          <p:cNvSpPr txBox="1"/>
          <p:nvPr/>
        </p:nvSpPr>
        <p:spPr>
          <a:xfrm>
            <a:off x="419752" y="1821600"/>
            <a:ext cx="6339841" cy="193899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dirty="0">
                <a:latin typeface="+mj-lt"/>
              </a:rPr>
              <a:t>Two record breaking superconductor hydrides were discovered: H</a:t>
            </a:r>
            <a:r>
              <a:rPr lang="en-US" sz="2400" baseline="-25000" dirty="0">
                <a:latin typeface="+mj-lt"/>
              </a:rPr>
              <a:t>3</a:t>
            </a:r>
            <a:r>
              <a:rPr lang="en-US" sz="2400" dirty="0">
                <a:latin typeface="+mj-lt"/>
              </a:rPr>
              <a:t>S (2015, 200 K) and LaH</a:t>
            </a:r>
            <a:r>
              <a:rPr lang="en-US" sz="2400" baseline="-25000" dirty="0">
                <a:latin typeface="+mj-lt"/>
              </a:rPr>
              <a:t>10</a:t>
            </a:r>
            <a:r>
              <a:rPr lang="en-US" sz="2400" dirty="0">
                <a:latin typeface="+mj-lt"/>
              </a:rPr>
              <a:t> (2018, 260 K)</a:t>
            </a:r>
          </a:p>
          <a:p>
            <a:pPr marL="285750" indent="-285750">
              <a:buFont typeface="Arial" panose="020B0604020202020204" pitchFamily="34" charset="0"/>
              <a:buChar char="•"/>
            </a:pPr>
            <a:r>
              <a:rPr lang="en-US" sz="2400" dirty="0">
                <a:latin typeface="+mj-lt"/>
              </a:rPr>
              <a:t>Super-hydrides display conventional superconductivity</a:t>
            </a:r>
          </a:p>
          <a:p>
            <a:pPr marL="285750" indent="-285750">
              <a:buFont typeface="Arial" panose="020B0604020202020204" pitchFamily="34" charset="0"/>
              <a:buChar char="•"/>
            </a:pPr>
            <a:r>
              <a:rPr lang="en-US" sz="2400" dirty="0">
                <a:latin typeface="+mj-lt"/>
              </a:rPr>
              <a:t>Extraordinary symbiosis between experimental search and theoretical method: effective way to find new superconductor</a:t>
            </a:r>
          </a:p>
        </p:txBody>
      </p:sp>
      <p:sp>
        <p:nvSpPr>
          <p:cNvPr id="4" name="TextBox 3">
            <a:extLst>
              <a:ext uri="{FF2B5EF4-FFF2-40B4-BE49-F238E27FC236}">
                <a16:creationId xmlns:a16="http://schemas.microsoft.com/office/drawing/2014/main" id="{B74DA2A6-39CF-49E3-96AE-66013BBE9453}"/>
              </a:ext>
            </a:extLst>
          </p:cNvPr>
          <p:cNvSpPr txBox="1"/>
          <p:nvPr/>
        </p:nvSpPr>
        <p:spPr>
          <a:xfrm>
            <a:off x="2699658" y="4066904"/>
            <a:ext cx="6339840" cy="221599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sz="2400" dirty="0">
                <a:latin typeface="+mj-lt"/>
              </a:rPr>
              <a:t>Room temperature superconductivity will probably be observed in coming years</a:t>
            </a:r>
          </a:p>
          <a:p>
            <a:pPr marL="285750" indent="-285750">
              <a:buFont typeface="Arial" panose="020B0604020202020204" pitchFamily="34" charset="0"/>
              <a:buChar char="•"/>
            </a:pPr>
            <a:r>
              <a:rPr lang="en-US" sz="2400" dirty="0">
                <a:latin typeface="+mj-lt"/>
              </a:rPr>
              <a:t>Near terms: establish if conventional superconductivity can be observed in ternary, quaternary hydrides</a:t>
            </a:r>
          </a:p>
          <a:p>
            <a:pPr marL="285750" indent="-285750">
              <a:buFont typeface="Arial" panose="020B0604020202020204" pitchFamily="34" charset="0"/>
              <a:buChar char="•"/>
            </a:pPr>
            <a:r>
              <a:rPr lang="en-US" sz="2400" dirty="0">
                <a:latin typeface="+mj-lt"/>
              </a:rPr>
              <a:t>Long terms: establish if pressure can be drastically decreased.</a:t>
            </a:r>
          </a:p>
          <a:p>
            <a:endParaRPr lang="en-US" dirty="0"/>
          </a:p>
        </p:txBody>
      </p:sp>
      <p:sp>
        <p:nvSpPr>
          <p:cNvPr id="5" name="Date Placeholder 4">
            <a:extLst>
              <a:ext uri="{FF2B5EF4-FFF2-40B4-BE49-F238E27FC236}">
                <a16:creationId xmlns:a16="http://schemas.microsoft.com/office/drawing/2014/main" id="{7644A35C-9DA7-4023-B770-5EA7C77A5AF3}"/>
              </a:ext>
            </a:extLst>
          </p:cNvPr>
          <p:cNvSpPr>
            <a:spLocks noGrp="1"/>
          </p:cNvSpPr>
          <p:nvPr>
            <p:ph type="dt" sz="half" idx="10"/>
          </p:nvPr>
        </p:nvSpPr>
        <p:spPr/>
        <p:txBody>
          <a:bodyPr/>
          <a:lstStyle/>
          <a:p>
            <a:r>
              <a:rPr lang="en-US"/>
              <a:t>8/22/2019</a:t>
            </a:r>
            <a:endParaRPr lang="en-US" dirty="0"/>
          </a:p>
        </p:txBody>
      </p:sp>
      <p:sp>
        <p:nvSpPr>
          <p:cNvPr id="6" name="Footer Placeholder 5">
            <a:extLst>
              <a:ext uri="{FF2B5EF4-FFF2-40B4-BE49-F238E27FC236}">
                <a16:creationId xmlns:a16="http://schemas.microsoft.com/office/drawing/2014/main" id="{969F4D8D-9289-47A0-AE1E-E7CE9837C720}"/>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7" name="Slide Number Placeholder 6">
            <a:extLst>
              <a:ext uri="{FF2B5EF4-FFF2-40B4-BE49-F238E27FC236}">
                <a16:creationId xmlns:a16="http://schemas.microsoft.com/office/drawing/2014/main" id="{932E7B46-7B61-4294-AAA5-7A81469C83B5}"/>
              </a:ext>
            </a:extLst>
          </p:cNvPr>
          <p:cNvSpPr>
            <a:spLocks noGrp="1"/>
          </p:cNvSpPr>
          <p:nvPr>
            <p:ph type="sldNum" sz="quarter" idx="12"/>
          </p:nvPr>
        </p:nvSpPr>
        <p:spPr/>
        <p:txBody>
          <a:bodyPr/>
          <a:lstStyle/>
          <a:p>
            <a:fld id="{2883F3C9-2EB4-41CD-9EE9-5A17A4797CC6}" type="slidenum">
              <a:rPr lang="en-US" smtClean="0"/>
              <a:t>38</a:t>
            </a:fld>
            <a:endParaRPr lang="en-US" dirty="0"/>
          </a:p>
        </p:txBody>
      </p:sp>
    </p:spTree>
    <p:extLst>
      <p:ext uri="{BB962C8B-B14F-4D97-AF65-F5344CB8AC3E}">
        <p14:creationId xmlns:p14="http://schemas.microsoft.com/office/powerpoint/2010/main" val="398764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zack geballe">
            <a:extLst>
              <a:ext uri="{FF2B5EF4-FFF2-40B4-BE49-F238E27FC236}">
                <a16:creationId xmlns:a16="http://schemas.microsoft.com/office/drawing/2014/main" id="{62FBB6EC-BB86-469B-9E5E-A36066012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86" y="1604505"/>
            <a:ext cx="982690" cy="10050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3BE3BF-5A1D-4CEB-8B55-C2D46D73F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300" y="1616144"/>
            <a:ext cx="1005023" cy="1005023"/>
          </a:xfrm>
          <a:prstGeom prst="rect">
            <a:avLst/>
          </a:prstGeom>
        </p:spPr>
      </p:pic>
      <p:pic>
        <p:nvPicPr>
          <p:cNvPr id="1028" name="Picture 4" descr="Image result for Ajay Mishra geophysical lab">
            <a:hlinkClick r:id="rId4"/>
            <a:extLst>
              <a:ext uri="{FF2B5EF4-FFF2-40B4-BE49-F238E27FC236}">
                <a16:creationId xmlns:a16="http://schemas.microsoft.com/office/drawing/2014/main" id="{B8FE896B-F064-4ADB-937E-C90A87F25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522" y="1623920"/>
            <a:ext cx="1100111" cy="1100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anyu Liu geophysical lab">
            <a:hlinkClick r:id="rId6"/>
            <a:extLst>
              <a:ext uri="{FF2B5EF4-FFF2-40B4-BE49-F238E27FC236}">
                <a16:creationId xmlns:a16="http://schemas.microsoft.com/office/drawing/2014/main" id="{CC5B7C44-71BF-4FD5-8FDD-FC4546ACA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3126" y="2888534"/>
            <a:ext cx="1056207" cy="10562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Yue meng">
            <a:hlinkClick r:id="rId8"/>
            <a:extLst>
              <a:ext uri="{FF2B5EF4-FFF2-40B4-BE49-F238E27FC236}">
                <a16:creationId xmlns:a16="http://schemas.microsoft.com/office/drawing/2014/main" id="{9AE15C70-ADD8-41AE-8D79-2B0EA9DD7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8634" y="2936637"/>
            <a:ext cx="1051887" cy="1051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uhtar Ahart">
            <a:hlinkClick r:id="rId10"/>
            <a:extLst>
              <a:ext uri="{FF2B5EF4-FFF2-40B4-BE49-F238E27FC236}">
                <a16:creationId xmlns:a16="http://schemas.microsoft.com/office/drawing/2014/main" id="{E80F6E30-F0D6-49C3-B6C5-0B2C4957F3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945" y="4160534"/>
            <a:ext cx="1511866" cy="10024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akaki muramatsu">
            <a:hlinkClick r:id="rId12"/>
            <a:extLst>
              <a:ext uri="{FF2B5EF4-FFF2-40B4-BE49-F238E27FC236}">
                <a16:creationId xmlns:a16="http://schemas.microsoft.com/office/drawing/2014/main" id="{B8FE79CF-0169-4724-9D3E-5AC861D889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0288" y="1604505"/>
            <a:ext cx="1068424" cy="11732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44F86C-7284-4635-9A0B-5344A82207E8}"/>
              </a:ext>
            </a:extLst>
          </p:cNvPr>
          <p:cNvSpPr txBox="1"/>
          <p:nvPr/>
        </p:nvSpPr>
        <p:spPr>
          <a:xfrm>
            <a:off x="6050136" y="1340401"/>
            <a:ext cx="2770460" cy="3785652"/>
          </a:xfrm>
          <a:prstGeom prst="rect">
            <a:avLst/>
          </a:prstGeom>
          <a:noFill/>
        </p:spPr>
        <p:txBody>
          <a:bodyPr wrap="square" rtlCol="0">
            <a:spAutoFit/>
          </a:bodyPr>
          <a:lstStyle/>
          <a:p>
            <a:r>
              <a:rPr lang="en-US" sz="2000" dirty="0"/>
              <a:t>Maddury Somayazulu</a:t>
            </a:r>
          </a:p>
          <a:p>
            <a:r>
              <a:rPr lang="en-US" sz="2000" dirty="0"/>
              <a:t>Zack </a:t>
            </a:r>
            <a:r>
              <a:rPr lang="en-US" sz="2000" dirty="0" err="1"/>
              <a:t>Geballe</a:t>
            </a:r>
            <a:endParaRPr lang="en-US" sz="2000" dirty="0"/>
          </a:p>
          <a:p>
            <a:r>
              <a:rPr lang="en-US" sz="2000" dirty="0"/>
              <a:t>Muhtar </a:t>
            </a:r>
            <a:r>
              <a:rPr lang="en-US" sz="2000" dirty="0" err="1"/>
              <a:t>Ahart</a:t>
            </a:r>
            <a:endParaRPr lang="en-US" sz="2000" dirty="0"/>
          </a:p>
          <a:p>
            <a:r>
              <a:rPr lang="en-US" sz="2000" dirty="0"/>
              <a:t>Ajay Mishra</a:t>
            </a:r>
          </a:p>
          <a:p>
            <a:r>
              <a:rPr lang="en-US" sz="2000" dirty="0"/>
              <a:t>Yue Meng</a:t>
            </a:r>
          </a:p>
          <a:p>
            <a:r>
              <a:rPr lang="en-US" sz="2000" dirty="0" err="1"/>
              <a:t>Hanyu</a:t>
            </a:r>
            <a:r>
              <a:rPr lang="en-US" sz="2000" dirty="0"/>
              <a:t> Liu</a:t>
            </a:r>
          </a:p>
          <a:p>
            <a:r>
              <a:rPr lang="en-US" sz="2000" dirty="0"/>
              <a:t>Rus </a:t>
            </a:r>
            <a:r>
              <a:rPr lang="en-US" sz="2000" dirty="0" err="1"/>
              <a:t>Hemley</a:t>
            </a:r>
            <a:endParaRPr lang="en-US" sz="2000" dirty="0"/>
          </a:p>
          <a:p>
            <a:r>
              <a:rPr lang="en-US" sz="2000" dirty="0"/>
              <a:t>Viktor </a:t>
            </a:r>
            <a:r>
              <a:rPr lang="en-US" sz="2000" dirty="0" err="1"/>
              <a:t>Struzhkin</a:t>
            </a:r>
            <a:endParaRPr lang="en-US" sz="2000" dirty="0"/>
          </a:p>
          <a:p>
            <a:r>
              <a:rPr lang="en-US" sz="2000" dirty="0"/>
              <a:t>Takaki </a:t>
            </a:r>
            <a:r>
              <a:rPr lang="en-US" sz="2000" dirty="0" err="1"/>
              <a:t>Muramatsu</a:t>
            </a:r>
            <a:endParaRPr lang="en-US" sz="2000" dirty="0"/>
          </a:p>
          <a:p>
            <a:r>
              <a:rPr lang="en-US" sz="2000" dirty="0"/>
              <a:t>Ivan </a:t>
            </a:r>
            <a:r>
              <a:rPr lang="en-US" sz="2000" dirty="0" err="1"/>
              <a:t>Naumov</a:t>
            </a:r>
            <a:endParaRPr lang="en-US" sz="2000" dirty="0"/>
          </a:p>
          <a:p>
            <a:r>
              <a:rPr lang="en-US" sz="2000" dirty="0" err="1"/>
              <a:t>Changyong</a:t>
            </a:r>
            <a:r>
              <a:rPr lang="en-US" sz="2000" dirty="0"/>
              <a:t> Park</a:t>
            </a:r>
          </a:p>
          <a:p>
            <a:r>
              <a:rPr lang="en-US" sz="2000" dirty="0"/>
              <a:t>Arun </a:t>
            </a:r>
            <a:r>
              <a:rPr lang="en-US" sz="2000" dirty="0" err="1"/>
              <a:t>Bmmanavar</a:t>
            </a:r>
            <a:endParaRPr lang="en-US" sz="2000" dirty="0"/>
          </a:p>
        </p:txBody>
      </p:sp>
      <p:pic>
        <p:nvPicPr>
          <p:cNvPr id="6" name="Picture 5">
            <a:extLst>
              <a:ext uri="{FF2B5EF4-FFF2-40B4-BE49-F238E27FC236}">
                <a16:creationId xmlns:a16="http://schemas.microsoft.com/office/drawing/2014/main" id="{35CDE6B8-6E15-449A-85B4-9FED12A3D723}"/>
              </a:ext>
            </a:extLst>
          </p:cNvPr>
          <p:cNvPicPr>
            <a:picLocks noChangeAspect="1"/>
          </p:cNvPicPr>
          <p:nvPr/>
        </p:nvPicPr>
        <p:blipFill>
          <a:blip r:embed="rId14"/>
          <a:stretch>
            <a:fillRect/>
          </a:stretch>
        </p:blipFill>
        <p:spPr>
          <a:xfrm>
            <a:off x="4360289" y="2969633"/>
            <a:ext cx="950119" cy="1164431"/>
          </a:xfrm>
          <a:prstGeom prst="rect">
            <a:avLst/>
          </a:prstGeom>
        </p:spPr>
      </p:pic>
      <p:pic>
        <p:nvPicPr>
          <p:cNvPr id="8" name="Picture 7">
            <a:extLst>
              <a:ext uri="{FF2B5EF4-FFF2-40B4-BE49-F238E27FC236}">
                <a16:creationId xmlns:a16="http://schemas.microsoft.com/office/drawing/2014/main" id="{6EBEDF8D-977F-4256-AD00-14FA4035391B}"/>
              </a:ext>
            </a:extLst>
          </p:cNvPr>
          <p:cNvPicPr>
            <a:picLocks noChangeAspect="1"/>
          </p:cNvPicPr>
          <p:nvPr/>
        </p:nvPicPr>
        <p:blipFill>
          <a:blip r:embed="rId15"/>
          <a:stretch>
            <a:fillRect/>
          </a:stretch>
        </p:blipFill>
        <p:spPr>
          <a:xfrm>
            <a:off x="2077846" y="4165152"/>
            <a:ext cx="964406" cy="1150144"/>
          </a:xfrm>
          <a:prstGeom prst="rect">
            <a:avLst/>
          </a:prstGeom>
        </p:spPr>
      </p:pic>
      <p:pic>
        <p:nvPicPr>
          <p:cNvPr id="12" name="Picture 11" descr="A person smiling for the camera&#10;&#10;Description automatically generated">
            <a:extLst>
              <a:ext uri="{FF2B5EF4-FFF2-40B4-BE49-F238E27FC236}">
                <a16:creationId xmlns:a16="http://schemas.microsoft.com/office/drawing/2014/main" id="{A5A88F6D-B7C0-4A8D-B08E-273C08ACA1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7871" y="4134064"/>
            <a:ext cx="1001861" cy="837785"/>
          </a:xfrm>
          <a:prstGeom prst="rect">
            <a:avLst/>
          </a:prstGeom>
        </p:spPr>
      </p:pic>
      <p:pic>
        <p:nvPicPr>
          <p:cNvPr id="1027" name="Picture 3" descr="Image result for changyong park">
            <a:hlinkClick r:id="rId17"/>
            <a:extLst>
              <a:ext uri="{FF2B5EF4-FFF2-40B4-BE49-F238E27FC236}">
                <a16:creationId xmlns:a16="http://schemas.microsoft.com/office/drawing/2014/main" id="{2A6D4F5E-B8CD-48D3-90A1-B64E2C6AEE1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0289" y="4279862"/>
            <a:ext cx="1068425" cy="106842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7A4BD2F6-D963-40CB-8721-744151B00AF9}"/>
              </a:ext>
            </a:extLst>
          </p:cNvPr>
          <p:cNvSpPr txBox="1">
            <a:spLocks/>
          </p:cNvSpPr>
          <p:nvPr/>
        </p:nvSpPr>
        <p:spPr>
          <a:xfrm>
            <a:off x="620050" y="114953"/>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Acknowledgments </a:t>
            </a:r>
          </a:p>
        </p:txBody>
      </p:sp>
      <p:pic>
        <p:nvPicPr>
          <p:cNvPr id="9" name="Picture 8">
            <a:extLst>
              <a:ext uri="{FF2B5EF4-FFF2-40B4-BE49-F238E27FC236}">
                <a16:creationId xmlns:a16="http://schemas.microsoft.com/office/drawing/2014/main" id="{8FF939D7-09FE-4DFF-8E4A-100E666ED6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7000" y="2780309"/>
            <a:ext cx="1164432" cy="1164432"/>
          </a:xfrm>
          <a:prstGeom prst="rect">
            <a:avLst/>
          </a:prstGeom>
        </p:spPr>
      </p:pic>
      <p:sp>
        <p:nvSpPr>
          <p:cNvPr id="2" name="Date Placeholder 1">
            <a:extLst>
              <a:ext uri="{FF2B5EF4-FFF2-40B4-BE49-F238E27FC236}">
                <a16:creationId xmlns:a16="http://schemas.microsoft.com/office/drawing/2014/main" id="{0238E04D-F628-4926-92E3-9382F612BA38}"/>
              </a:ext>
            </a:extLst>
          </p:cNvPr>
          <p:cNvSpPr>
            <a:spLocks noGrp="1"/>
          </p:cNvSpPr>
          <p:nvPr>
            <p:ph type="dt" sz="half" idx="10"/>
          </p:nvPr>
        </p:nvSpPr>
        <p:spPr/>
        <p:txBody>
          <a:bodyPr/>
          <a:lstStyle/>
          <a:p>
            <a:r>
              <a:rPr lang="en-US"/>
              <a:t>8/22/2019</a:t>
            </a:r>
          </a:p>
        </p:txBody>
      </p:sp>
      <p:sp>
        <p:nvSpPr>
          <p:cNvPr id="3" name="Footer Placeholder 2">
            <a:extLst>
              <a:ext uri="{FF2B5EF4-FFF2-40B4-BE49-F238E27FC236}">
                <a16:creationId xmlns:a16="http://schemas.microsoft.com/office/drawing/2014/main" id="{40165497-848F-45E4-A4B9-ADE070971AFD}"/>
              </a:ext>
            </a:extLst>
          </p:cNvPr>
          <p:cNvSpPr>
            <a:spLocks noGrp="1"/>
          </p:cNvSpPr>
          <p:nvPr>
            <p:ph type="ftr" sz="quarter" idx="11"/>
          </p:nvPr>
        </p:nvSpPr>
        <p:spPr/>
        <p:txBody>
          <a:bodyPr/>
          <a:lstStyle/>
          <a:p>
            <a:r>
              <a:rPr lang="en-US"/>
              <a:t>Accelerator Physics and Technology Seminar </a:t>
            </a:r>
          </a:p>
        </p:txBody>
      </p:sp>
      <p:sp>
        <p:nvSpPr>
          <p:cNvPr id="4" name="Slide Number Placeholder 3">
            <a:extLst>
              <a:ext uri="{FF2B5EF4-FFF2-40B4-BE49-F238E27FC236}">
                <a16:creationId xmlns:a16="http://schemas.microsoft.com/office/drawing/2014/main" id="{19E173DF-CE3C-4187-8CBF-7EBB52AB5E6E}"/>
              </a:ext>
            </a:extLst>
          </p:cNvPr>
          <p:cNvSpPr>
            <a:spLocks noGrp="1"/>
          </p:cNvSpPr>
          <p:nvPr>
            <p:ph type="sldNum" sz="quarter" idx="12"/>
          </p:nvPr>
        </p:nvSpPr>
        <p:spPr/>
        <p:txBody>
          <a:bodyPr/>
          <a:lstStyle/>
          <a:p>
            <a:fld id="{2883F3C9-2EB4-41CD-9EE9-5A17A4797CC6}" type="slidenum">
              <a:rPr lang="en-US" smtClean="0"/>
              <a:t>39</a:t>
            </a:fld>
            <a:endParaRPr lang="en-US"/>
          </a:p>
        </p:txBody>
      </p:sp>
      <p:sp>
        <p:nvSpPr>
          <p:cNvPr id="5" name="TextBox 4">
            <a:extLst>
              <a:ext uri="{FF2B5EF4-FFF2-40B4-BE49-F238E27FC236}">
                <a16:creationId xmlns:a16="http://schemas.microsoft.com/office/drawing/2014/main" id="{0F2789A6-3F25-4AC1-8E0D-218170E3888B}"/>
              </a:ext>
            </a:extLst>
          </p:cNvPr>
          <p:cNvSpPr txBox="1"/>
          <p:nvPr/>
        </p:nvSpPr>
        <p:spPr>
          <a:xfrm>
            <a:off x="1541432" y="5607182"/>
            <a:ext cx="5252528" cy="923330"/>
          </a:xfrm>
          <a:prstGeom prst="rect">
            <a:avLst/>
          </a:prstGeom>
          <a:noFill/>
        </p:spPr>
        <p:txBody>
          <a:bodyPr wrap="none" rtlCol="0">
            <a:spAutoFit/>
          </a:bodyPr>
          <a:lstStyle/>
          <a:p>
            <a:pPr marL="285750" indent="-285750">
              <a:buFont typeface="Arial" panose="020B0604020202020204" pitchFamily="34" charset="0"/>
              <a:buChar char="•"/>
            </a:pPr>
            <a:r>
              <a:rPr lang="en-US" dirty="0"/>
              <a:t>George Washington University</a:t>
            </a:r>
          </a:p>
          <a:p>
            <a:pPr marL="285750" indent="-285750">
              <a:buFont typeface="Arial" panose="020B0604020202020204" pitchFamily="34" charset="0"/>
              <a:buChar char="•"/>
            </a:pPr>
            <a:r>
              <a:rPr lang="en-US" dirty="0"/>
              <a:t>Geophysical lab, Carnegie Institution of Washington</a:t>
            </a:r>
          </a:p>
          <a:p>
            <a:pPr marL="285750" indent="-285750">
              <a:buFont typeface="Arial" panose="020B0604020202020204" pitchFamily="34" charset="0"/>
              <a:buChar char="•"/>
            </a:pPr>
            <a:r>
              <a:rPr lang="en-US" dirty="0"/>
              <a:t>HPCAT, Argonne National Lab.</a:t>
            </a:r>
          </a:p>
        </p:txBody>
      </p:sp>
    </p:spTree>
    <p:extLst>
      <p:ext uri="{BB962C8B-B14F-4D97-AF65-F5344CB8AC3E}">
        <p14:creationId xmlns:p14="http://schemas.microsoft.com/office/powerpoint/2010/main" val="290303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CE8A9-36D6-45F3-B9AF-B0C1CB559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1" y="2348294"/>
            <a:ext cx="6058814" cy="4241170"/>
          </a:xfrm>
          <a:prstGeom prst="rect">
            <a:avLst/>
          </a:prstGeom>
        </p:spPr>
      </p:pic>
      <p:sp>
        <p:nvSpPr>
          <p:cNvPr id="7" name="Title 1">
            <a:extLst>
              <a:ext uri="{FF2B5EF4-FFF2-40B4-BE49-F238E27FC236}">
                <a16:creationId xmlns:a16="http://schemas.microsoft.com/office/drawing/2014/main" id="{EE4EDC74-7D0E-4A0C-B64E-95FC25EB6B8D}"/>
              </a:ext>
            </a:extLst>
          </p:cNvPr>
          <p:cNvSpPr>
            <a:spLocks noGrp="1"/>
          </p:cNvSpPr>
          <p:nvPr>
            <p:ph type="title"/>
          </p:nvPr>
        </p:nvSpPr>
        <p:spPr>
          <a:xfrm>
            <a:off x="698681" y="167777"/>
            <a:ext cx="7289800" cy="1498600"/>
          </a:xfrm>
        </p:spPr>
        <p:txBody>
          <a:bodyPr/>
          <a:lstStyle/>
          <a:p>
            <a:r>
              <a:rPr lang="en-US" dirty="0"/>
              <a:t>Superconductivity and high pressure</a:t>
            </a:r>
          </a:p>
        </p:txBody>
      </p:sp>
      <p:sp>
        <p:nvSpPr>
          <p:cNvPr id="8" name="TextBox 7">
            <a:extLst>
              <a:ext uri="{FF2B5EF4-FFF2-40B4-BE49-F238E27FC236}">
                <a16:creationId xmlns:a16="http://schemas.microsoft.com/office/drawing/2014/main" id="{5AA543AF-CE34-403E-B546-42ECF7829C48}"/>
              </a:ext>
            </a:extLst>
          </p:cNvPr>
          <p:cNvSpPr txBox="1"/>
          <p:nvPr/>
        </p:nvSpPr>
        <p:spPr>
          <a:xfrm>
            <a:off x="6467921" y="3589831"/>
            <a:ext cx="2545449" cy="2308324"/>
          </a:xfrm>
          <a:prstGeom prst="rect">
            <a:avLst/>
          </a:prstGeom>
          <a:noFill/>
        </p:spPr>
        <p:txBody>
          <a:bodyPr wrap="square" rtlCol="0">
            <a:spAutoFit/>
          </a:bodyPr>
          <a:lstStyle/>
          <a:p>
            <a:pPr algn="ctr"/>
            <a:r>
              <a:rPr lang="en-US" sz="2400" dirty="0"/>
              <a:t>Pressure used to tune Tc</a:t>
            </a:r>
          </a:p>
          <a:p>
            <a:pPr algn="ctr"/>
            <a:r>
              <a:rPr lang="en-US" sz="2400" dirty="0"/>
              <a:t>Highest Tc was observed at 30 </a:t>
            </a:r>
            <a:r>
              <a:rPr lang="en-US" sz="2400" dirty="0" err="1"/>
              <a:t>GPa</a:t>
            </a:r>
            <a:r>
              <a:rPr lang="en-US" sz="2400" dirty="0"/>
              <a:t> for many years </a:t>
            </a:r>
          </a:p>
        </p:txBody>
      </p:sp>
      <p:sp>
        <p:nvSpPr>
          <p:cNvPr id="9" name="Rectangle 5">
            <a:extLst>
              <a:ext uri="{FF2B5EF4-FFF2-40B4-BE49-F238E27FC236}">
                <a16:creationId xmlns:a16="http://schemas.microsoft.com/office/drawing/2014/main" id="{66255F14-774F-42C2-8A7C-71DD27C114B9}"/>
              </a:ext>
            </a:extLst>
          </p:cNvPr>
          <p:cNvSpPr>
            <a:spLocks noChangeArrowheads="1"/>
          </p:cNvSpPr>
          <p:nvPr/>
        </p:nvSpPr>
        <p:spPr bwMode="auto">
          <a:xfrm>
            <a:off x="5421735" y="972288"/>
            <a:ext cx="2028120" cy="7078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pPr>
            <a:r>
              <a:rPr lang="en-US" sz="2400" b="1" dirty="0">
                <a:latin typeface="+mj-lt"/>
                <a:ea typeface="ＭＳ Ｐゴシック" charset="0"/>
                <a:cs typeface="Arial Unicode MS" charset="0"/>
              </a:rPr>
              <a:t>HgBa</a:t>
            </a:r>
            <a:r>
              <a:rPr lang="en-US" sz="2400" b="1" baseline="-25000" dirty="0">
                <a:latin typeface="+mj-lt"/>
                <a:ea typeface="ＭＳ Ｐゴシック" charset="0"/>
                <a:cs typeface="Arial Unicode MS" charset="0"/>
              </a:rPr>
              <a:t>2</a:t>
            </a:r>
            <a:r>
              <a:rPr lang="en-US" sz="2400" b="1" dirty="0">
                <a:latin typeface="+mj-lt"/>
                <a:ea typeface="ＭＳ Ｐゴシック" charset="0"/>
                <a:cs typeface="Arial Unicode MS" charset="0"/>
              </a:rPr>
              <a:t>Ca</a:t>
            </a:r>
            <a:r>
              <a:rPr lang="en-US" sz="2400" b="1" baseline="-25000" dirty="0">
                <a:latin typeface="+mj-lt"/>
                <a:ea typeface="ＭＳ Ｐゴシック" charset="0"/>
                <a:cs typeface="Arial Unicode MS" charset="0"/>
              </a:rPr>
              <a:t>2</a:t>
            </a:r>
            <a:r>
              <a:rPr lang="en-US" sz="2400" b="1" dirty="0">
                <a:latin typeface="+mj-lt"/>
                <a:ea typeface="ＭＳ Ｐゴシック" charset="0"/>
                <a:cs typeface="Arial Unicode MS" charset="0"/>
              </a:rPr>
              <a:t>Cu</a:t>
            </a:r>
            <a:r>
              <a:rPr lang="en-US" sz="2400" b="1" baseline="-25000" dirty="0">
                <a:latin typeface="+mj-lt"/>
                <a:ea typeface="ＭＳ Ｐゴシック" charset="0"/>
                <a:cs typeface="Arial Unicode MS" charset="0"/>
              </a:rPr>
              <a:t>3</a:t>
            </a:r>
            <a:r>
              <a:rPr lang="en-US" sz="2400" b="1" dirty="0">
                <a:latin typeface="+mj-lt"/>
                <a:ea typeface="ＭＳ Ｐゴシック" charset="0"/>
                <a:cs typeface="Arial Unicode MS" charset="0"/>
              </a:rPr>
              <a:t>O</a:t>
            </a:r>
            <a:r>
              <a:rPr lang="en-US" sz="2400" b="1" baseline="-25000" dirty="0">
                <a:latin typeface="+mj-lt"/>
                <a:ea typeface="ＭＳ Ｐゴシック" charset="0"/>
                <a:cs typeface="Arial Unicode MS" charset="0"/>
              </a:rPr>
              <a:t>8+</a:t>
            </a:r>
            <a:r>
              <a:rPr lang="en-US" sz="2400" b="1" i="1" baseline="-25000" dirty="0">
                <a:latin typeface="+mj-lt"/>
                <a:ea typeface="ＭＳ Ｐゴシック" charset="0"/>
                <a:cs typeface="Symbol" charset="2"/>
              </a:rPr>
              <a:t>d</a:t>
            </a:r>
          </a:p>
          <a:p>
            <a:pPr algn="ctr" defTabSz="914400" eaLnBrk="0" fontAlgn="base" hangingPunct="0">
              <a:spcBef>
                <a:spcPct val="0"/>
              </a:spcBef>
              <a:spcAft>
                <a:spcPct val="0"/>
              </a:spcAft>
            </a:pPr>
            <a:endParaRPr lang="en-US" sz="2400" baseline="-25000" dirty="0">
              <a:solidFill>
                <a:srgbClr val="003399"/>
              </a:solidFill>
              <a:latin typeface="Arial Unicode MS" charset="0"/>
              <a:ea typeface="ＭＳ Ｐゴシック" charset="0"/>
              <a:cs typeface="Arial Unicode MS" charset="0"/>
            </a:endParaRPr>
          </a:p>
        </p:txBody>
      </p:sp>
      <p:sp>
        <p:nvSpPr>
          <p:cNvPr id="10" name="Rectangle 6">
            <a:extLst>
              <a:ext uri="{FF2B5EF4-FFF2-40B4-BE49-F238E27FC236}">
                <a16:creationId xmlns:a16="http://schemas.microsoft.com/office/drawing/2014/main" id="{94E2B0D2-0F34-4825-A006-3BA41B8DF749}"/>
              </a:ext>
            </a:extLst>
          </p:cNvPr>
          <p:cNvSpPr>
            <a:spLocks noChangeArrowheads="1"/>
          </p:cNvSpPr>
          <p:nvPr/>
        </p:nvSpPr>
        <p:spPr bwMode="auto">
          <a:xfrm>
            <a:off x="5757664" y="1434527"/>
            <a:ext cx="139707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eaLnBrk="0" fontAlgn="base" hangingPunct="0">
              <a:spcBef>
                <a:spcPct val="0"/>
              </a:spcBef>
              <a:spcAft>
                <a:spcPct val="0"/>
              </a:spcAft>
            </a:pPr>
            <a:r>
              <a:rPr lang="en-US" sz="2400" b="1" dirty="0" err="1">
                <a:latin typeface="+mj-lt"/>
                <a:ea typeface="ＭＳ Ｐゴシック" charset="0"/>
                <a:cs typeface="Arial Unicode MS" charset="0"/>
              </a:rPr>
              <a:t>T</a:t>
            </a:r>
            <a:r>
              <a:rPr lang="en-US" sz="2400" b="1" baseline="-25000" dirty="0" err="1">
                <a:latin typeface="+mj-lt"/>
                <a:ea typeface="ＭＳ Ｐゴシック" charset="0"/>
                <a:cs typeface="Arial Unicode MS" charset="0"/>
              </a:rPr>
              <a:t>c</a:t>
            </a:r>
            <a:r>
              <a:rPr lang="en-US" sz="2400" b="1" dirty="0">
                <a:latin typeface="+mj-lt"/>
                <a:ea typeface="ＭＳ Ｐゴシック" charset="0"/>
                <a:cs typeface="Arial Unicode MS" charset="0"/>
              </a:rPr>
              <a:t> = 164 K </a:t>
            </a:r>
          </a:p>
          <a:p>
            <a:pPr defTabSz="914400" eaLnBrk="0" fontAlgn="base" hangingPunct="0">
              <a:spcBef>
                <a:spcPct val="0"/>
              </a:spcBef>
              <a:spcAft>
                <a:spcPct val="0"/>
              </a:spcAft>
            </a:pPr>
            <a:r>
              <a:rPr lang="en-US" sz="2400" b="1" dirty="0">
                <a:latin typeface="+mj-lt"/>
                <a:ea typeface="ＭＳ Ｐゴシック" charset="0"/>
                <a:cs typeface="Arial Unicode MS" charset="0"/>
              </a:rPr>
              <a:t>  (30 GPa)  </a:t>
            </a:r>
          </a:p>
        </p:txBody>
      </p:sp>
      <p:sp>
        <p:nvSpPr>
          <p:cNvPr id="11" name="Rectangle 7">
            <a:extLst>
              <a:ext uri="{FF2B5EF4-FFF2-40B4-BE49-F238E27FC236}">
                <a16:creationId xmlns:a16="http://schemas.microsoft.com/office/drawing/2014/main" id="{0E160F0A-74A2-424D-B789-D5F352850BA6}"/>
              </a:ext>
            </a:extLst>
          </p:cNvPr>
          <p:cNvSpPr>
            <a:spLocks noChangeArrowheads="1"/>
          </p:cNvSpPr>
          <p:nvPr/>
        </p:nvSpPr>
        <p:spPr bwMode="auto">
          <a:xfrm>
            <a:off x="6467921" y="2521610"/>
            <a:ext cx="2624437" cy="314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lnSpc>
                <a:spcPct val="90000"/>
              </a:lnSpc>
              <a:spcBef>
                <a:spcPct val="20000"/>
              </a:spcBef>
              <a:spcAft>
                <a:spcPct val="0"/>
              </a:spcAft>
              <a:buSzPct val="70000"/>
              <a:buFont typeface="Monotype Sorts" charset="0"/>
              <a:buNone/>
            </a:pPr>
            <a:r>
              <a:rPr lang="en-US" sz="1600" dirty="0">
                <a:latin typeface="+mj-lt"/>
                <a:ea typeface="ＭＳ Ｐゴシック" charset="0"/>
              </a:rPr>
              <a:t>[</a:t>
            </a:r>
            <a:r>
              <a:rPr lang="en-US" sz="1600" dirty="0" err="1">
                <a:latin typeface="+mj-lt"/>
                <a:ea typeface="ＭＳ Ｐゴシック" charset="0"/>
              </a:rPr>
              <a:t>Gao</a:t>
            </a:r>
            <a:r>
              <a:rPr lang="en-US" sz="1600" dirty="0">
                <a:latin typeface="+mj-lt"/>
                <a:ea typeface="ＭＳ Ｐゴシック" charset="0"/>
              </a:rPr>
              <a:t> </a:t>
            </a:r>
            <a:r>
              <a:rPr lang="en-US" sz="1600" i="1" dirty="0">
                <a:latin typeface="+mj-lt"/>
                <a:ea typeface="ＭＳ Ｐゴシック" charset="0"/>
              </a:rPr>
              <a:t>et al</a:t>
            </a:r>
            <a:r>
              <a:rPr lang="en-US" sz="1600" dirty="0">
                <a:latin typeface="+mj-lt"/>
                <a:ea typeface="ＭＳ Ｐゴシック" charset="0"/>
              </a:rPr>
              <a:t>., (1994); </a:t>
            </a:r>
            <a:r>
              <a:rPr lang="en-US" sz="1600" dirty="0" err="1">
                <a:latin typeface="+mj-lt"/>
                <a:ea typeface="ＭＳ Ｐゴシック" charset="0"/>
              </a:rPr>
              <a:t>Lokshin</a:t>
            </a:r>
            <a:r>
              <a:rPr lang="en-US" sz="1600" dirty="0">
                <a:latin typeface="+mj-lt"/>
                <a:ea typeface="ＭＳ Ｐゴシック" charset="0"/>
              </a:rPr>
              <a:t> </a:t>
            </a:r>
            <a:r>
              <a:rPr lang="en-US" sz="1600" i="1" dirty="0">
                <a:latin typeface="+mj-lt"/>
                <a:ea typeface="ＭＳ Ｐゴシック" charset="0"/>
              </a:rPr>
              <a:t>et al. </a:t>
            </a:r>
            <a:r>
              <a:rPr lang="en-US" sz="1600" dirty="0">
                <a:latin typeface="+mj-lt"/>
                <a:ea typeface="ＭＳ Ｐゴシック" charset="0"/>
              </a:rPr>
              <a:t>(2002)]</a:t>
            </a:r>
          </a:p>
        </p:txBody>
      </p:sp>
      <p:pic>
        <p:nvPicPr>
          <p:cNvPr id="12" name="Picture 16" descr="High Tc Superconductor Structure">
            <a:extLst>
              <a:ext uri="{FF2B5EF4-FFF2-40B4-BE49-F238E27FC236}">
                <a16:creationId xmlns:a16="http://schemas.microsoft.com/office/drawing/2014/main" id="{2C65FD23-5574-43D1-9CD2-2CD97820A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153" y="290371"/>
            <a:ext cx="1643283" cy="221744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DE15511-734E-46AC-BD03-E8B97D430EFF}"/>
              </a:ext>
            </a:extLst>
          </p:cNvPr>
          <p:cNvSpPr>
            <a:spLocks noGrp="1"/>
          </p:cNvSpPr>
          <p:nvPr>
            <p:ph type="dt" sz="half" idx="10"/>
          </p:nvPr>
        </p:nvSpPr>
        <p:spPr/>
        <p:txBody>
          <a:bodyPr/>
          <a:lstStyle/>
          <a:p>
            <a:r>
              <a:rPr lang="en-US"/>
              <a:t>8/22/2019</a:t>
            </a:r>
            <a:endParaRPr lang="en-US" dirty="0"/>
          </a:p>
        </p:txBody>
      </p:sp>
      <p:sp>
        <p:nvSpPr>
          <p:cNvPr id="3" name="Footer Placeholder 2">
            <a:extLst>
              <a:ext uri="{FF2B5EF4-FFF2-40B4-BE49-F238E27FC236}">
                <a16:creationId xmlns:a16="http://schemas.microsoft.com/office/drawing/2014/main" id="{D6BC7211-83DE-4916-9091-8DE3F565A697}"/>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B43135C5-7B49-4568-B104-9A97CC926A0A}"/>
              </a:ext>
            </a:extLst>
          </p:cNvPr>
          <p:cNvSpPr>
            <a:spLocks noGrp="1"/>
          </p:cNvSpPr>
          <p:nvPr>
            <p:ph type="sldNum" sz="quarter" idx="12"/>
          </p:nvPr>
        </p:nvSpPr>
        <p:spPr/>
        <p:txBody>
          <a:bodyPr/>
          <a:lstStyle/>
          <a:p>
            <a:fld id="{2883F3C9-2EB4-41CD-9EE9-5A17A4797CC6}" type="slidenum">
              <a:rPr lang="en-US" smtClean="0"/>
              <a:t>4</a:t>
            </a:fld>
            <a:endParaRPr lang="en-US" dirty="0"/>
          </a:p>
        </p:txBody>
      </p:sp>
    </p:spTree>
    <p:extLst>
      <p:ext uri="{BB962C8B-B14F-4D97-AF65-F5344CB8AC3E}">
        <p14:creationId xmlns:p14="http://schemas.microsoft.com/office/powerpoint/2010/main" val="589351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mage result for Efree">
            <a:hlinkClick r:id="rId2"/>
            <a:extLst>
              <a:ext uri="{FF2B5EF4-FFF2-40B4-BE49-F238E27FC236}">
                <a16:creationId xmlns:a16="http://schemas.microsoft.com/office/drawing/2014/main" id="{EF2F5610-7E35-4938-9489-42BA9008B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91" y="3139574"/>
            <a:ext cx="6900973" cy="1009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10A784B-F0E2-4A9B-87B4-68A69E1B4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383" y="2587051"/>
            <a:ext cx="2779629" cy="2779629"/>
          </a:xfrm>
          <a:prstGeom prst="rect">
            <a:avLst/>
          </a:prstGeom>
        </p:spPr>
      </p:pic>
      <p:pic>
        <p:nvPicPr>
          <p:cNvPr id="5" name="Picture 4">
            <a:extLst>
              <a:ext uri="{FF2B5EF4-FFF2-40B4-BE49-F238E27FC236}">
                <a16:creationId xmlns:a16="http://schemas.microsoft.com/office/drawing/2014/main" id="{ADFEB1DB-4DA5-4243-86B2-AF53B8EA5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90" y="1731936"/>
            <a:ext cx="6788258" cy="1131377"/>
          </a:xfrm>
          <a:prstGeom prst="rect">
            <a:avLst/>
          </a:prstGeom>
        </p:spPr>
      </p:pic>
      <p:pic>
        <p:nvPicPr>
          <p:cNvPr id="13" name="Picture 12">
            <a:extLst>
              <a:ext uri="{FF2B5EF4-FFF2-40B4-BE49-F238E27FC236}">
                <a16:creationId xmlns:a16="http://schemas.microsoft.com/office/drawing/2014/main" id="{6331B015-384C-4BC3-8C4A-5CF140ACD7C1}"/>
              </a:ext>
            </a:extLst>
          </p:cNvPr>
          <p:cNvPicPr>
            <a:picLocks noChangeAspect="1"/>
          </p:cNvPicPr>
          <p:nvPr/>
        </p:nvPicPr>
        <p:blipFill>
          <a:blip r:embed="rId6"/>
          <a:stretch>
            <a:fillRect/>
          </a:stretch>
        </p:blipFill>
        <p:spPr>
          <a:xfrm>
            <a:off x="1059213" y="4237190"/>
            <a:ext cx="4586936" cy="1009326"/>
          </a:xfrm>
          <a:prstGeom prst="rect">
            <a:avLst/>
          </a:prstGeom>
        </p:spPr>
      </p:pic>
      <p:sp>
        <p:nvSpPr>
          <p:cNvPr id="8" name="Title 1">
            <a:extLst>
              <a:ext uri="{FF2B5EF4-FFF2-40B4-BE49-F238E27FC236}">
                <a16:creationId xmlns:a16="http://schemas.microsoft.com/office/drawing/2014/main" id="{6D57407A-8969-412F-B9AA-E0ED0CB187ED}"/>
              </a:ext>
            </a:extLst>
          </p:cNvPr>
          <p:cNvSpPr txBox="1">
            <a:spLocks/>
          </p:cNvSpPr>
          <p:nvPr/>
        </p:nvSpPr>
        <p:spPr>
          <a:xfrm>
            <a:off x="620050" y="114953"/>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Acknowledgments </a:t>
            </a:r>
          </a:p>
        </p:txBody>
      </p:sp>
      <p:sp>
        <p:nvSpPr>
          <p:cNvPr id="2" name="Date Placeholder 1">
            <a:extLst>
              <a:ext uri="{FF2B5EF4-FFF2-40B4-BE49-F238E27FC236}">
                <a16:creationId xmlns:a16="http://schemas.microsoft.com/office/drawing/2014/main" id="{46D634D3-CCE7-4E1E-8FF5-3D1CF7FBAF73}"/>
              </a:ext>
            </a:extLst>
          </p:cNvPr>
          <p:cNvSpPr>
            <a:spLocks noGrp="1"/>
          </p:cNvSpPr>
          <p:nvPr>
            <p:ph type="dt" sz="half" idx="10"/>
          </p:nvPr>
        </p:nvSpPr>
        <p:spPr/>
        <p:txBody>
          <a:bodyPr/>
          <a:lstStyle/>
          <a:p>
            <a:r>
              <a:rPr lang="en-US"/>
              <a:t>8/22/2019</a:t>
            </a:r>
          </a:p>
        </p:txBody>
      </p:sp>
      <p:sp>
        <p:nvSpPr>
          <p:cNvPr id="3" name="Footer Placeholder 2">
            <a:extLst>
              <a:ext uri="{FF2B5EF4-FFF2-40B4-BE49-F238E27FC236}">
                <a16:creationId xmlns:a16="http://schemas.microsoft.com/office/drawing/2014/main" id="{FECB8EE6-2158-4737-8F06-FE028C887CA4}"/>
              </a:ext>
            </a:extLst>
          </p:cNvPr>
          <p:cNvSpPr>
            <a:spLocks noGrp="1"/>
          </p:cNvSpPr>
          <p:nvPr>
            <p:ph type="ftr" sz="quarter" idx="11"/>
          </p:nvPr>
        </p:nvSpPr>
        <p:spPr/>
        <p:txBody>
          <a:bodyPr/>
          <a:lstStyle/>
          <a:p>
            <a:r>
              <a:rPr lang="en-US"/>
              <a:t>Accelerator Physics and Technology Seminar </a:t>
            </a:r>
          </a:p>
        </p:txBody>
      </p:sp>
      <p:sp>
        <p:nvSpPr>
          <p:cNvPr id="4" name="Slide Number Placeholder 3">
            <a:extLst>
              <a:ext uri="{FF2B5EF4-FFF2-40B4-BE49-F238E27FC236}">
                <a16:creationId xmlns:a16="http://schemas.microsoft.com/office/drawing/2014/main" id="{F2A42D5B-0ABF-41FB-A16B-7E50351C27B9}"/>
              </a:ext>
            </a:extLst>
          </p:cNvPr>
          <p:cNvSpPr>
            <a:spLocks noGrp="1"/>
          </p:cNvSpPr>
          <p:nvPr>
            <p:ph type="sldNum" sz="quarter" idx="12"/>
          </p:nvPr>
        </p:nvSpPr>
        <p:spPr/>
        <p:txBody>
          <a:bodyPr/>
          <a:lstStyle/>
          <a:p>
            <a:fld id="{2883F3C9-2EB4-41CD-9EE9-5A17A4797CC6}" type="slidenum">
              <a:rPr lang="en-US" smtClean="0"/>
              <a:t>40</a:t>
            </a:fld>
            <a:endParaRPr lang="en-US"/>
          </a:p>
        </p:txBody>
      </p:sp>
    </p:spTree>
    <p:extLst>
      <p:ext uri="{BB962C8B-B14F-4D97-AF65-F5344CB8AC3E}">
        <p14:creationId xmlns:p14="http://schemas.microsoft.com/office/powerpoint/2010/main" val="3607847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14E7-785F-4B78-BD10-3FD001293E61}"/>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0E611CC3-08D7-434F-B5B7-3B5C0DA9AD08}"/>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2D328E1F-66B9-4790-94B9-333BAFB3C2E5}"/>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32E7C2E7-05D9-4E25-BF41-0692E322417D}"/>
              </a:ext>
            </a:extLst>
          </p:cNvPr>
          <p:cNvSpPr>
            <a:spLocks noGrp="1"/>
          </p:cNvSpPr>
          <p:nvPr>
            <p:ph type="sldNum" sz="quarter" idx="12"/>
          </p:nvPr>
        </p:nvSpPr>
        <p:spPr/>
        <p:txBody>
          <a:bodyPr/>
          <a:lstStyle/>
          <a:p>
            <a:fld id="{2883F3C9-2EB4-41CD-9EE9-5A17A4797CC6}" type="slidenum">
              <a:rPr lang="en-US" smtClean="0"/>
              <a:t>41</a:t>
            </a:fld>
            <a:endParaRPr lang="en-US" dirty="0"/>
          </a:p>
        </p:txBody>
      </p:sp>
      <p:pic>
        <p:nvPicPr>
          <p:cNvPr id="6" name="Picture 5">
            <a:extLst>
              <a:ext uri="{FF2B5EF4-FFF2-40B4-BE49-F238E27FC236}">
                <a16:creationId xmlns:a16="http://schemas.microsoft.com/office/drawing/2014/main" id="{15C662D0-4288-4DEA-8496-AB479CAE2CE9}"/>
              </a:ext>
            </a:extLst>
          </p:cNvPr>
          <p:cNvPicPr>
            <a:picLocks noChangeAspect="1"/>
          </p:cNvPicPr>
          <p:nvPr/>
        </p:nvPicPr>
        <p:blipFill>
          <a:blip r:embed="rId2"/>
          <a:stretch>
            <a:fillRect/>
          </a:stretch>
        </p:blipFill>
        <p:spPr>
          <a:xfrm>
            <a:off x="1271075" y="219825"/>
            <a:ext cx="2377608" cy="6319012"/>
          </a:xfrm>
          <a:prstGeom prst="rect">
            <a:avLst/>
          </a:prstGeom>
        </p:spPr>
      </p:pic>
    </p:spTree>
    <p:extLst>
      <p:ext uri="{BB962C8B-B14F-4D97-AF65-F5344CB8AC3E}">
        <p14:creationId xmlns:p14="http://schemas.microsoft.com/office/powerpoint/2010/main" val="2935040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4F94-0DC4-49E5-B94F-21D020E08138}"/>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A6D168CB-3773-41E2-9C59-D5D8275CEA8E}"/>
              </a:ext>
            </a:extLst>
          </p:cNvPr>
          <p:cNvSpPr>
            <a:spLocks noGrp="1"/>
          </p:cNvSpPr>
          <p:nvPr>
            <p:ph type="dt" sz="half" idx="10"/>
          </p:nvPr>
        </p:nvSpPr>
        <p:spPr/>
        <p:txBody>
          <a:bodyPr/>
          <a:lstStyle/>
          <a:p>
            <a:r>
              <a:rPr lang="en-US"/>
              <a:t>8/22/2019</a:t>
            </a:r>
            <a:endParaRPr lang="en-US" dirty="0"/>
          </a:p>
        </p:txBody>
      </p:sp>
      <p:sp>
        <p:nvSpPr>
          <p:cNvPr id="4" name="Footer Placeholder 3">
            <a:extLst>
              <a:ext uri="{FF2B5EF4-FFF2-40B4-BE49-F238E27FC236}">
                <a16:creationId xmlns:a16="http://schemas.microsoft.com/office/drawing/2014/main" id="{B5055F85-BAA0-40F1-B0E1-E381B8D207AF}"/>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5" name="Slide Number Placeholder 4">
            <a:extLst>
              <a:ext uri="{FF2B5EF4-FFF2-40B4-BE49-F238E27FC236}">
                <a16:creationId xmlns:a16="http://schemas.microsoft.com/office/drawing/2014/main" id="{6B463CA9-A51A-4A04-90FF-CC47C401DEF2}"/>
              </a:ext>
            </a:extLst>
          </p:cNvPr>
          <p:cNvSpPr>
            <a:spLocks noGrp="1"/>
          </p:cNvSpPr>
          <p:nvPr>
            <p:ph type="sldNum" sz="quarter" idx="12"/>
          </p:nvPr>
        </p:nvSpPr>
        <p:spPr/>
        <p:txBody>
          <a:bodyPr/>
          <a:lstStyle/>
          <a:p>
            <a:fld id="{2883F3C9-2EB4-41CD-9EE9-5A17A4797CC6}" type="slidenum">
              <a:rPr lang="en-US" smtClean="0"/>
              <a:t>42</a:t>
            </a:fld>
            <a:endParaRPr lang="en-US" dirty="0"/>
          </a:p>
        </p:txBody>
      </p:sp>
    </p:spTree>
    <p:extLst>
      <p:ext uri="{BB962C8B-B14F-4D97-AF65-F5344CB8AC3E}">
        <p14:creationId xmlns:p14="http://schemas.microsoft.com/office/powerpoint/2010/main" val="756026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Zulu\Documents\BaReH9 JCP paper\Uv-VisData\Uv-VisData\UV_Vis_IR\abs_no_shift.jpg">
            <a:extLst>
              <a:ext uri="{FF2B5EF4-FFF2-40B4-BE49-F238E27FC236}">
                <a16:creationId xmlns:a16="http://schemas.microsoft.com/office/drawing/2014/main" id="{4A7C64DA-EAF3-4782-975F-D4FB3B231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112" y="915416"/>
            <a:ext cx="3598101" cy="3835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E5723A-404D-4114-A42F-BFFE85620AC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49561" y="1583451"/>
            <a:ext cx="2044878" cy="2708435"/>
          </a:xfrm>
          <a:prstGeom prst="rect">
            <a:avLst/>
          </a:prstGeom>
        </p:spPr>
      </p:pic>
      <p:sp>
        <p:nvSpPr>
          <p:cNvPr id="4" name="TextBox 3">
            <a:extLst>
              <a:ext uri="{FF2B5EF4-FFF2-40B4-BE49-F238E27FC236}">
                <a16:creationId xmlns:a16="http://schemas.microsoft.com/office/drawing/2014/main" id="{4C36AA8A-0B11-4A68-AC42-9775ACF1EAC2}"/>
              </a:ext>
            </a:extLst>
          </p:cNvPr>
          <p:cNvSpPr txBox="1"/>
          <p:nvPr/>
        </p:nvSpPr>
        <p:spPr>
          <a:xfrm>
            <a:off x="137789" y="2106670"/>
            <a:ext cx="3256765" cy="1923604"/>
          </a:xfrm>
          <a:prstGeom prst="rect">
            <a:avLst/>
          </a:prstGeom>
          <a:solidFill>
            <a:schemeClr val="bg1"/>
          </a:solidFill>
          <a:ln w="19050">
            <a:solidFill>
              <a:schemeClr val="tx1"/>
            </a:solidFill>
          </a:ln>
        </p:spPr>
        <p:txBody>
          <a:bodyPr wrap="square" rtlCol="0">
            <a:spAutoFit/>
          </a:bodyPr>
          <a:lstStyle/>
          <a:p>
            <a:r>
              <a:rPr lang="en-US" sz="1700" dirty="0"/>
              <a:t>While no dissociation is expected, the disorder in Re-H bonds under pressure causes formation of a ‘poor’ semi-metal that slowly transforms to a metal under annealing. This is paralleled in other hydride superconductors also.</a:t>
            </a:r>
          </a:p>
        </p:txBody>
      </p:sp>
      <p:sp>
        <p:nvSpPr>
          <p:cNvPr id="5" name="TextBox 4">
            <a:extLst>
              <a:ext uri="{FF2B5EF4-FFF2-40B4-BE49-F238E27FC236}">
                <a16:creationId xmlns:a16="http://schemas.microsoft.com/office/drawing/2014/main" id="{4CFEE20B-383A-4F5E-886A-ABEAAF5ABDFC}"/>
              </a:ext>
            </a:extLst>
          </p:cNvPr>
          <p:cNvSpPr txBox="1"/>
          <p:nvPr/>
        </p:nvSpPr>
        <p:spPr>
          <a:xfrm>
            <a:off x="4215009" y="4959920"/>
            <a:ext cx="4327743" cy="738664"/>
          </a:xfrm>
          <a:prstGeom prst="rect">
            <a:avLst/>
          </a:prstGeom>
          <a:noFill/>
          <a:ln>
            <a:solidFill>
              <a:schemeClr val="tx1"/>
            </a:solidFill>
          </a:ln>
        </p:spPr>
        <p:txBody>
          <a:bodyPr wrap="square" rtlCol="0">
            <a:spAutoFit/>
          </a:bodyPr>
          <a:lstStyle/>
          <a:p>
            <a:r>
              <a:rPr lang="en-US" sz="1400" dirty="0" err="1"/>
              <a:t>Markapoulos</a:t>
            </a:r>
            <a:r>
              <a:rPr lang="en-US" sz="1400" dirty="0"/>
              <a:t> et. al., JACS, </a:t>
            </a:r>
            <a:r>
              <a:rPr lang="en-US" sz="1400" b="1" dirty="0"/>
              <a:t>132</a:t>
            </a:r>
            <a:r>
              <a:rPr lang="en-US" sz="1400" dirty="0"/>
              <a:t>, 748 (2010)</a:t>
            </a:r>
          </a:p>
          <a:p>
            <a:r>
              <a:rPr lang="en-US" sz="1400" dirty="0" err="1"/>
              <a:t>Takaki</a:t>
            </a:r>
            <a:r>
              <a:rPr lang="en-US" sz="1400" dirty="0"/>
              <a:t> et. al., J. Phys. Chem. C, </a:t>
            </a:r>
            <a:r>
              <a:rPr lang="en-US" sz="1400" b="1" dirty="0"/>
              <a:t>119</a:t>
            </a:r>
            <a:r>
              <a:rPr lang="en-US" sz="1400" dirty="0"/>
              <a:t>, 18007 (2015)</a:t>
            </a:r>
          </a:p>
          <a:p>
            <a:r>
              <a:rPr lang="en-US" sz="1400" dirty="0"/>
              <a:t>E. </a:t>
            </a:r>
            <a:r>
              <a:rPr lang="en-US" sz="1400" dirty="0" err="1"/>
              <a:t>Vinitsky</a:t>
            </a:r>
            <a:r>
              <a:rPr lang="en-US" sz="1400" dirty="0"/>
              <a:t> et. al. J. Phys. C, (2016)</a:t>
            </a:r>
          </a:p>
        </p:txBody>
      </p:sp>
      <p:sp>
        <p:nvSpPr>
          <p:cNvPr id="6" name="TextBox 5">
            <a:extLst>
              <a:ext uri="{FF2B5EF4-FFF2-40B4-BE49-F238E27FC236}">
                <a16:creationId xmlns:a16="http://schemas.microsoft.com/office/drawing/2014/main" id="{07A28483-6A8E-4168-B9A3-7DD4BCAA8B56}"/>
              </a:ext>
            </a:extLst>
          </p:cNvPr>
          <p:cNvSpPr txBox="1"/>
          <p:nvPr/>
        </p:nvSpPr>
        <p:spPr>
          <a:xfrm>
            <a:off x="488515" y="1145349"/>
            <a:ext cx="2693096" cy="369332"/>
          </a:xfrm>
          <a:prstGeom prst="rect">
            <a:avLst/>
          </a:prstGeom>
          <a:solidFill>
            <a:schemeClr val="accent1">
              <a:lumMod val="40000"/>
              <a:lumOff val="60000"/>
            </a:schemeClr>
          </a:solidFill>
        </p:spPr>
        <p:txBody>
          <a:bodyPr wrap="square" rtlCol="0">
            <a:spAutoFit/>
          </a:bodyPr>
          <a:lstStyle/>
          <a:p>
            <a:r>
              <a:rPr lang="en-US" dirty="0"/>
              <a:t>Close, but no cigar!</a:t>
            </a:r>
          </a:p>
        </p:txBody>
      </p:sp>
      <p:pic>
        <p:nvPicPr>
          <p:cNvPr id="7" name="Picture 6">
            <a:extLst>
              <a:ext uri="{FF2B5EF4-FFF2-40B4-BE49-F238E27FC236}">
                <a16:creationId xmlns:a16="http://schemas.microsoft.com/office/drawing/2014/main" id="{BC7D24E4-9E36-4776-9801-40047496B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37" y="5334808"/>
            <a:ext cx="1657352" cy="579410"/>
          </a:xfrm>
          <a:prstGeom prst="rect">
            <a:avLst/>
          </a:prstGeom>
        </p:spPr>
      </p:pic>
      <p:sp>
        <p:nvSpPr>
          <p:cNvPr id="8" name="Date Placeholder 7">
            <a:extLst>
              <a:ext uri="{FF2B5EF4-FFF2-40B4-BE49-F238E27FC236}">
                <a16:creationId xmlns:a16="http://schemas.microsoft.com/office/drawing/2014/main" id="{62C67D8C-B515-4F0F-8F45-01D2E56311AF}"/>
              </a:ext>
            </a:extLst>
          </p:cNvPr>
          <p:cNvSpPr>
            <a:spLocks noGrp="1"/>
          </p:cNvSpPr>
          <p:nvPr>
            <p:ph type="dt" sz="half" idx="10"/>
          </p:nvPr>
        </p:nvSpPr>
        <p:spPr/>
        <p:txBody>
          <a:bodyPr/>
          <a:lstStyle/>
          <a:p>
            <a:r>
              <a:rPr lang="en-US"/>
              <a:t>8/22/2019</a:t>
            </a:r>
          </a:p>
        </p:txBody>
      </p:sp>
      <p:sp>
        <p:nvSpPr>
          <p:cNvPr id="9" name="Footer Placeholder 8">
            <a:extLst>
              <a:ext uri="{FF2B5EF4-FFF2-40B4-BE49-F238E27FC236}">
                <a16:creationId xmlns:a16="http://schemas.microsoft.com/office/drawing/2014/main" id="{D89793B2-81E2-4F15-9CA3-CA89EF5CC3C8}"/>
              </a:ext>
            </a:extLst>
          </p:cNvPr>
          <p:cNvSpPr>
            <a:spLocks noGrp="1"/>
          </p:cNvSpPr>
          <p:nvPr>
            <p:ph type="ftr" sz="quarter" idx="11"/>
          </p:nvPr>
        </p:nvSpPr>
        <p:spPr/>
        <p:txBody>
          <a:bodyPr/>
          <a:lstStyle/>
          <a:p>
            <a:r>
              <a:rPr lang="en-US"/>
              <a:t>Accelerator Physics and Technology Seminar </a:t>
            </a:r>
          </a:p>
        </p:txBody>
      </p:sp>
      <p:sp>
        <p:nvSpPr>
          <p:cNvPr id="10" name="Slide Number Placeholder 9">
            <a:extLst>
              <a:ext uri="{FF2B5EF4-FFF2-40B4-BE49-F238E27FC236}">
                <a16:creationId xmlns:a16="http://schemas.microsoft.com/office/drawing/2014/main" id="{C4E93699-448A-4465-827D-8564B708457B}"/>
              </a:ext>
            </a:extLst>
          </p:cNvPr>
          <p:cNvSpPr>
            <a:spLocks noGrp="1"/>
          </p:cNvSpPr>
          <p:nvPr>
            <p:ph type="sldNum" sz="quarter" idx="12"/>
          </p:nvPr>
        </p:nvSpPr>
        <p:spPr/>
        <p:txBody>
          <a:bodyPr/>
          <a:lstStyle/>
          <a:p>
            <a:fld id="{2883F3C9-2EB4-41CD-9EE9-5A17A4797CC6}" type="slidenum">
              <a:rPr lang="en-US" smtClean="0"/>
              <a:t>43</a:t>
            </a:fld>
            <a:endParaRPr lang="en-US"/>
          </a:p>
        </p:txBody>
      </p:sp>
    </p:spTree>
    <p:extLst>
      <p:ext uri="{BB962C8B-B14F-4D97-AF65-F5344CB8AC3E}">
        <p14:creationId xmlns:p14="http://schemas.microsoft.com/office/powerpoint/2010/main" val="270193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47835" y="2037845"/>
            <a:ext cx="1795652" cy="1865225"/>
            <a:chOff x="871304" y="438708"/>
            <a:chExt cx="2210858" cy="2684885"/>
          </a:xfrm>
        </p:grpSpPr>
        <p:pic>
          <p:nvPicPr>
            <p:cNvPr id="8" name="Picture 4" descr="http://vignette3.wikia.nocookie.net/reddeadredemption/images/f/f6/Diamond!.jpg/revision/latest?cb=201312261657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304" y="1378647"/>
              <a:ext cx="2210858" cy="17449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92059" y="438708"/>
              <a:ext cx="1531915" cy="841750"/>
            </a:xfrm>
            <a:prstGeom prst="rect">
              <a:avLst/>
            </a:prstGeom>
            <a:noFill/>
          </p:spPr>
          <p:txBody>
            <a:bodyPr wrap="none" rtlCol="0">
              <a:spAutoFit/>
            </a:bodyPr>
            <a:lstStyle/>
            <a:p>
              <a:r>
                <a:rPr lang="en-US" sz="3200" dirty="0">
                  <a:latin typeface="+mj-lt"/>
                </a:rPr>
                <a:t>Diamond</a:t>
              </a:r>
            </a:p>
          </p:txBody>
        </p:sp>
      </p:grpSp>
      <p:grpSp>
        <p:nvGrpSpPr>
          <p:cNvPr id="27" name="Group 26">
            <a:extLst>
              <a:ext uri="{FF2B5EF4-FFF2-40B4-BE49-F238E27FC236}">
                <a16:creationId xmlns:a16="http://schemas.microsoft.com/office/drawing/2014/main" id="{BC26BCBA-50D3-421E-B59D-04F05B61875D}"/>
              </a:ext>
            </a:extLst>
          </p:cNvPr>
          <p:cNvGrpSpPr/>
          <p:nvPr/>
        </p:nvGrpSpPr>
        <p:grpSpPr>
          <a:xfrm>
            <a:off x="201843" y="1097670"/>
            <a:ext cx="4669960" cy="2531003"/>
            <a:chOff x="3637869" y="1695712"/>
            <a:chExt cx="4669960" cy="2531003"/>
          </a:xfrm>
        </p:grpSpPr>
        <p:grpSp>
          <p:nvGrpSpPr>
            <p:cNvPr id="4" name="Group 3"/>
            <p:cNvGrpSpPr/>
            <p:nvPr/>
          </p:nvGrpSpPr>
          <p:grpSpPr>
            <a:xfrm>
              <a:off x="3637869" y="2606958"/>
              <a:ext cx="1543408" cy="1619757"/>
              <a:chOff x="369277" y="1300022"/>
              <a:chExt cx="2373923" cy="2260959"/>
            </a:xfrm>
          </p:grpSpPr>
          <p:pic>
            <p:nvPicPr>
              <p:cNvPr id="5" name="Picture 2" descr="http://www.csaglobal.com/wp-content/uploads/2015/07/graphit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77" y="1907110"/>
                <a:ext cx="2373923" cy="1653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7185" y="1300022"/>
                <a:ext cx="1898107" cy="816266"/>
              </a:xfrm>
              <a:prstGeom prst="rect">
                <a:avLst/>
              </a:prstGeom>
              <a:noFill/>
            </p:spPr>
            <p:txBody>
              <a:bodyPr wrap="none" rtlCol="0">
                <a:spAutoFit/>
              </a:bodyPr>
              <a:lstStyle/>
              <a:p>
                <a:r>
                  <a:rPr lang="en-US" sz="3200" dirty="0">
                    <a:latin typeface="+mj-lt"/>
                  </a:rPr>
                  <a:t>Graphite</a:t>
                </a:r>
              </a:p>
            </p:txBody>
          </p:sp>
        </p:grpSp>
        <p:grpSp>
          <p:nvGrpSpPr>
            <p:cNvPr id="14" name="Group 13"/>
            <p:cNvGrpSpPr/>
            <p:nvPr/>
          </p:nvGrpSpPr>
          <p:grpSpPr>
            <a:xfrm>
              <a:off x="5459415" y="2841398"/>
              <a:ext cx="1117910" cy="1385316"/>
              <a:chOff x="3505200" y="2175665"/>
              <a:chExt cx="1117910" cy="1385316"/>
            </a:xfrm>
          </p:grpSpPr>
          <p:sp>
            <p:nvSpPr>
              <p:cNvPr id="15" name="Striped Right Arrow 11"/>
              <p:cNvSpPr/>
              <p:nvPr/>
            </p:nvSpPr>
            <p:spPr>
              <a:xfrm>
                <a:off x="3505200" y="2175665"/>
                <a:ext cx="1117910" cy="138531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3926" y="2514380"/>
                <a:ext cx="413896"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latin typeface="+mj-lt"/>
                  </a:rPr>
                  <a:t>P</a:t>
                </a:r>
              </a:p>
            </p:txBody>
          </p:sp>
        </p:grpSp>
        <p:sp>
          <p:nvSpPr>
            <p:cNvPr id="17" name="TextBox 16"/>
            <p:cNvSpPr txBox="1"/>
            <p:nvPr/>
          </p:nvSpPr>
          <p:spPr>
            <a:xfrm>
              <a:off x="4187086" y="1695712"/>
              <a:ext cx="4120743" cy="646331"/>
            </a:xfrm>
            <a:prstGeom prst="rect">
              <a:avLst/>
            </a:prstGeom>
            <a:noFill/>
          </p:spPr>
          <p:txBody>
            <a:bodyPr wrap="none" rtlCol="0">
              <a:spAutoFit/>
            </a:bodyPr>
            <a:lstStyle/>
            <a:p>
              <a:r>
                <a:rPr lang="en-US" sz="3600" dirty="0">
                  <a:latin typeface="+mj-lt"/>
                </a:rPr>
                <a:t>Pressure changes everything</a:t>
              </a:r>
            </a:p>
          </p:txBody>
        </p:sp>
      </p:grpSp>
      <p:grpSp>
        <p:nvGrpSpPr>
          <p:cNvPr id="19" name="Group 18">
            <a:extLst>
              <a:ext uri="{FF2B5EF4-FFF2-40B4-BE49-F238E27FC236}">
                <a16:creationId xmlns:a16="http://schemas.microsoft.com/office/drawing/2014/main" id="{EA38B879-C854-48C2-B259-32A0CC677DF5}"/>
              </a:ext>
            </a:extLst>
          </p:cNvPr>
          <p:cNvGrpSpPr/>
          <p:nvPr/>
        </p:nvGrpSpPr>
        <p:grpSpPr>
          <a:xfrm>
            <a:off x="201843" y="4118250"/>
            <a:ext cx="5471835" cy="1912460"/>
            <a:chOff x="880380" y="4091743"/>
            <a:chExt cx="7683195" cy="2890816"/>
          </a:xfrm>
        </p:grpSpPr>
        <p:grpSp>
          <p:nvGrpSpPr>
            <p:cNvPr id="10" name="Group 9"/>
            <p:cNvGrpSpPr/>
            <p:nvPr/>
          </p:nvGrpSpPr>
          <p:grpSpPr>
            <a:xfrm>
              <a:off x="880380" y="4091743"/>
              <a:ext cx="7683195" cy="2390775"/>
              <a:chOff x="425739" y="3774386"/>
              <a:chExt cx="7683195" cy="2390775"/>
            </a:xfrm>
          </p:grpSpPr>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39" y="3984914"/>
                <a:ext cx="2432659" cy="180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4713" y="3774386"/>
                <a:ext cx="2534221"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107228" y="4549883"/>
                <a:ext cx="2218655" cy="806851"/>
              </a:xfrm>
              <a:prstGeom prst="rect">
                <a:avLst/>
              </a:prstGeom>
              <a:noFill/>
            </p:spPr>
            <p:txBody>
              <a:bodyPr wrap="none" rtlCol="0">
                <a:spAutoFit/>
              </a:bodyPr>
              <a:lstStyle/>
              <a:p>
                <a:r>
                  <a:rPr lang="en-US" sz="3200" dirty="0">
                    <a:latin typeface="+mj-lt"/>
                  </a:rPr>
                  <a:t>Carbon atoms</a:t>
                </a:r>
              </a:p>
            </p:txBody>
          </p:sp>
        </p:grpSp>
        <p:sp>
          <p:nvSpPr>
            <p:cNvPr id="3" name="TextBox 2">
              <a:extLst>
                <a:ext uri="{FF2B5EF4-FFF2-40B4-BE49-F238E27FC236}">
                  <a16:creationId xmlns:a16="http://schemas.microsoft.com/office/drawing/2014/main" id="{D7FAAF45-D54C-458E-97A5-72B0683398A4}"/>
                </a:ext>
              </a:extLst>
            </p:cNvPr>
            <p:cNvSpPr txBox="1"/>
            <p:nvPr/>
          </p:nvSpPr>
          <p:spPr>
            <a:xfrm>
              <a:off x="1267574" y="6260639"/>
              <a:ext cx="1594883" cy="721920"/>
            </a:xfrm>
            <a:prstGeom prst="rect">
              <a:avLst/>
            </a:prstGeom>
            <a:noFill/>
          </p:spPr>
          <p:txBody>
            <a:bodyPr wrap="none" rtlCol="0">
              <a:spAutoFit/>
            </a:bodyPr>
            <a:lstStyle/>
            <a:p>
              <a:r>
                <a:rPr lang="en-US" sz="2800" dirty="0">
                  <a:latin typeface="+mj-lt"/>
                </a:rPr>
                <a:t>sp2 carbon</a:t>
              </a:r>
            </a:p>
          </p:txBody>
        </p:sp>
        <p:sp>
          <p:nvSpPr>
            <p:cNvPr id="18" name="TextBox 17">
              <a:extLst>
                <a:ext uri="{FF2B5EF4-FFF2-40B4-BE49-F238E27FC236}">
                  <a16:creationId xmlns:a16="http://schemas.microsoft.com/office/drawing/2014/main" id="{7D4FF220-618B-4069-AB33-5FA786FE8FF5}"/>
                </a:ext>
              </a:extLst>
            </p:cNvPr>
            <p:cNvSpPr txBox="1"/>
            <p:nvPr/>
          </p:nvSpPr>
          <p:spPr>
            <a:xfrm>
              <a:off x="6316029" y="6260639"/>
              <a:ext cx="1594883" cy="721920"/>
            </a:xfrm>
            <a:prstGeom prst="rect">
              <a:avLst/>
            </a:prstGeom>
            <a:noFill/>
          </p:spPr>
          <p:txBody>
            <a:bodyPr wrap="none" rtlCol="0">
              <a:spAutoFit/>
            </a:bodyPr>
            <a:lstStyle/>
            <a:p>
              <a:r>
                <a:rPr lang="en-US" sz="2800" dirty="0">
                  <a:latin typeface="+mj-lt"/>
                </a:rPr>
                <a:t>sp3 carbon</a:t>
              </a:r>
            </a:p>
          </p:txBody>
        </p:sp>
      </p:grpSp>
      <p:sp>
        <p:nvSpPr>
          <p:cNvPr id="20" name="Title 1">
            <a:extLst>
              <a:ext uri="{FF2B5EF4-FFF2-40B4-BE49-F238E27FC236}">
                <a16:creationId xmlns:a16="http://schemas.microsoft.com/office/drawing/2014/main" id="{6AB9DE9D-A1BF-4316-8A4B-051DC4D9EE81}"/>
              </a:ext>
            </a:extLst>
          </p:cNvPr>
          <p:cNvSpPr txBox="1">
            <a:spLocks/>
          </p:cNvSpPr>
          <p:nvPr/>
        </p:nvSpPr>
        <p:spPr>
          <a:xfrm>
            <a:off x="710946" y="88551"/>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a:t>Pressure as a unique variable</a:t>
            </a:r>
          </a:p>
        </p:txBody>
      </p:sp>
      <p:grpSp>
        <p:nvGrpSpPr>
          <p:cNvPr id="2" name="Group 1">
            <a:extLst>
              <a:ext uri="{FF2B5EF4-FFF2-40B4-BE49-F238E27FC236}">
                <a16:creationId xmlns:a16="http://schemas.microsoft.com/office/drawing/2014/main" id="{7496EAA5-6728-4B6B-A335-13B0E227964A}"/>
              </a:ext>
            </a:extLst>
          </p:cNvPr>
          <p:cNvGrpSpPr/>
          <p:nvPr/>
        </p:nvGrpSpPr>
        <p:grpSpPr>
          <a:xfrm>
            <a:off x="5402159" y="1166373"/>
            <a:ext cx="4066328" cy="2520151"/>
            <a:chOff x="109028" y="1051855"/>
            <a:chExt cx="5350387" cy="2894443"/>
          </a:xfrm>
        </p:grpSpPr>
        <p:pic>
          <p:nvPicPr>
            <p:cNvPr id="21" name="Picture 3" descr="Color Table">
              <a:extLst>
                <a:ext uri="{FF2B5EF4-FFF2-40B4-BE49-F238E27FC236}">
                  <a16:creationId xmlns:a16="http://schemas.microsoft.com/office/drawing/2014/main" id="{1FE27313-41FA-4F04-A7EA-E6C3682FB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250"/>
            <a:stretch>
              <a:fillRect/>
            </a:stretch>
          </p:blipFill>
          <p:spPr bwMode="auto">
            <a:xfrm>
              <a:off x="668472" y="1345625"/>
              <a:ext cx="2728785" cy="2067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Line 13">
              <a:extLst>
                <a:ext uri="{FF2B5EF4-FFF2-40B4-BE49-F238E27FC236}">
                  <a16:creationId xmlns:a16="http://schemas.microsoft.com/office/drawing/2014/main" id="{FE2F7A1A-38BF-4446-A4FA-7BC007B58386}"/>
                </a:ext>
              </a:extLst>
            </p:cNvPr>
            <p:cNvSpPr>
              <a:spLocks noChangeShapeType="1"/>
            </p:cNvSpPr>
            <p:nvPr/>
          </p:nvSpPr>
          <p:spPr bwMode="auto">
            <a:xfrm>
              <a:off x="710946" y="1736498"/>
              <a:ext cx="0" cy="2209800"/>
            </a:xfrm>
            <a:prstGeom prst="line">
              <a:avLst/>
            </a:prstGeom>
            <a:noFill/>
            <a:ln w="127000">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9"/>
                </a:solidFill>
                <a:cs typeface="Arial"/>
              </a:endParaRPr>
            </a:p>
          </p:txBody>
        </p:sp>
        <p:sp>
          <p:nvSpPr>
            <p:cNvPr id="23" name="Line 14">
              <a:extLst>
                <a:ext uri="{FF2B5EF4-FFF2-40B4-BE49-F238E27FC236}">
                  <a16:creationId xmlns:a16="http://schemas.microsoft.com/office/drawing/2014/main" id="{F3B9A42C-87ED-4A05-83E0-30D1CE877FB7}"/>
                </a:ext>
              </a:extLst>
            </p:cNvPr>
            <p:cNvSpPr>
              <a:spLocks noChangeShapeType="1"/>
            </p:cNvSpPr>
            <p:nvPr/>
          </p:nvSpPr>
          <p:spPr bwMode="auto">
            <a:xfrm>
              <a:off x="905040" y="1298333"/>
              <a:ext cx="1828800" cy="0"/>
            </a:xfrm>
            <a:prstGeom prst="line">
              <a:avLst/>
            </a:prstGeom>
            <a:noFill/>
            <a:ln w="127000">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99"/>
                </a:solidFill>
                <a:cs typeface="Arial"/>
              </a:endParaRPr>
            </a:p>
          </p:txBody>
        </p:sp>
        <p:sp>
          <p:nvSpPr>
            <p:cNvPr id="24" name="Rectangle 15">
              <a:extLst>
                <a:ext uri="{FF2B5EF4-FFF2-40B4-BE49-F238E27FC236}">
                  <a16:creationId xmlns:a16="http://schemas.microsoft.com/office/drawing/2014/main" id="{1F8C12AA-5913-4658-A954-5306D80E0BA4}"/>
                </a:ext>
              </a:extLst>
            </p:cNvPr>
            <p:cNvSpPr>
              <a:spLocks noChangeArrowheads="1"/>
            </p:cNvSpPr>
            <p:nvPr/>
          </p:nvSpPr>
          <p:spPr bwMode="auto">
            <a:xfrm rot="16194130">
              <a:off x="-342377" y="2218694"/>
              <a:ext cx="1364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i="1" dirty="0">
                  <a:solidFill>
                    <a:srgbClr val="92D050"/>
                  </a:solidFill>
                  <a:cs typeface="Arial" charset="0"/>
                </a:rPr>
                <a:t>PRESSURE</a:t>
              </a:r>
            </a:p>
          </p:txBody>
        </p:sp>
        <p:sp>
          <p:nvSpPr>
            <p:cNvPr id="25" name="Text Box 16">
              <a:extLst>
                <a:ext uri="{FF2B5EF4-FFF2-40B4-BE49-F238E27FC236}">
                  <a16:creationId xmlns:a16="http://schemas.microsoft.com/office/drawing/2014/main" id="{3C25A9AB-9F16-48DD-8586-D0746E2ECEFA}"/>
                </a:ext>
              </a:extLst>
            </p:cNvPr>
            <p:cNvSpPr txBox="1">
              <a:spLocks noChangeArrowheads="1"/>
            </p:cNvSpPr>
            <p:nvPr/>
          </p:nvSpPr>
          <p:spPr bwMode="auto">
            <a:xfrm>
              <a:off x="2411415" y="1051855"/>
              <a:ext cx="3048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i="1" dirty="0">
                  <a:solidFill>
                    <a:srgbClr val="003399"/>
                  </a:solidFill>
                  <a:cs typeface="Arial" charset="0"/>
                </a:rPr>
                <a:t>   </a:t>
              </a:r>
              <a:r>
                <a:rPr lang="en-US" sz="2400" b="1" i="1" dirty="0">
                  <a:solidFill>
                    <a:srgbClr val="92D050"/>
                  </a:solidFill>
                  <a:cs typeface="Arial" charset="0"/>
                </a:rPr>
                <a:t>PRESSURE</a:t>
              </a:r>
            </a:p>
          </p:txBody>
        </p:sp>
      </p:grpSp>
      <p:sp>
        <p:nvSpPr>
          <p:cNvPr id="26" name="Rectangle 25">
            <a:extLst>
              <a:ext uri="{FF2B5EF4-FFF2-40B4-BE49-F238E27FC236}">
                <a16:creationId xmlns:a16="http://schemas.microsoft.com/office/drawing/2014/main" id="{78AD1212-C0EC-452F-B60E-AE41B1877AAF}"/>
              </a:ext>
            </a:extLst>
          </p:cNvPr>
          <p:cNvSpPr/>
          <p:nvPr/>
        </p:nvSpPr>
        <p:spPr>
          <a:xfrm>
            <a:off x="5924177" y="3763441"/>
            <a:ext cx="3019951" cy="2062103"/>
          </a:xfrm>
          <a:prstGeom prst="rect">
            <a:avLst/>
          </a:prstGeom>
        </p:spPr>
        <p:txBody>
          <a:bodyPr wrap="square">
            <a:spAutoFit/>
          </a:bodyPr>
          <a:lstStyle/>
          <a:p>
            <a:pPr marL="285750" indent="-285750">
              <a:buFont typeface="Arial" panose="020B0604020202020204" pitchFamily="34" charset="0"/>
              <a:buChar char="•"/>
            </a:pPr>
            <a:r>
              <a:rPr lang="en-US" sz="1600" dirty="0">
                <a:cs typeface="Times New Roman" panose="02020603050405020304" pitchFamily="18" charset="0"/>
              </a:rPr>
              <a:t>Extensive mixing of orbitals valence</a:t>
            </a:r>
          </a:p>
          <a:p>
            <a:pPr marL="285750" indent="-285750">
              <a:buFont typeface="Arial" panose="020B0604020202020204" pitchFamily="34" charset="0"/>
              <a:buChar char="•"/>
            </a:pPr>
            <a:r>
              <a:rPr lang="en-US" sz="1600" dirty="0">
                <a:solidFill>
                  <a:srgbClr val="000000"/>
                </a:solidFill>
                <a:cs typeface="Times New Roman" panose="02020603050405020304" pitchFamily="18" charset="0"/>
              </a:rPr>
              <a:t>Volume reduction of 1.5 %</a:t>
            </a:r>
          </a:p>
          <a:p>
            <a:pPr marL="285750" indent="-285750">
              <a:buFont typeface="Arial" panose="020B0604020202020204" pitchFamily="34" charset="0"/>
              <a:buChar char="•"/>
            </a:pPr>
            <a:r>
              <a:rPr lang="en-US" sz="1600" dirty="0" err="1">
                <a:solidFill>
                  <a:srgbClr val="000000"/>
                </a:solidFill>
                <a:cs typeface="Times New Roman" panose="02020603050405020304" pitchFamily="18" charset="0"/>
              </a:rPr>
              <a:t>pV</a:t>
            </a:r>
            <a:r>
              <a:rPr lang="en-US" sz="1600" dirty="0">
                <a:solidFill>
                  <a:srgbClr val="000000"/>
                </a:solidFill>
                <a:cs typeface="Times New Roman" panose="02020603050405020304" pitchFamily="18" charset="0"/>
              </a:rPr>
              <a:t> term in Free energy is around 10 eV</a:t>
            </a:r>
          </a:p>
          <a:p>
            <a:pPr marL="285750" indent="-285750">
              <a:buFont typeface="Arial" panose="020B0604020202020204" pitchFamily="34" charset="0"/>
              <a:buChar char="•"/>
            </a:pPr>
            <a:r>
              <a:rPr lang="en-US" sz="1600" dirty="0">
                <a:solidFill>
                  <a:srgbClr val="000000"/>
                </a:solidFill>
                <a:cs typeface="Times New Roman" panose="02020603050405020304" pitchFamily="18" charset="0"/>
              </a:rPr>
              <a:t>Chemical bonds drastically altered= access to a forbidden chemistry</a:t>
            </a:r>
            <a:endParaRPr lang="sv-SE" sz="1600" dirty="0">
              <a:solidFill>
                <a:srgbClr val="000000"/>
              </a:solidFill>
            </a:endParaRPr>
          </a:p>
        </p:txBody>
      </p:sp>
      <p:sp>
        <p:nvSpPr>
          <p:cNvPr id="28" name="TextBox 27">
            <a:extLst>
              <a:ext uri="{FF2B5EF4-FFF2-40B4-BE49-F238E27FC236}">
                <a16:creationId xmlns:a16="http://schemas.microsoft.com/office/drawing/2014/main" id="{BD98DAFF-2987-4017-B298-26DFAEC38D40}"/>
              </a:ext>
            </a:extLst>
          </p:cNvPr>
          <p:cNvSpPr txBox="1"/>
          <p:nvPr/>
        </p:nvSpPr>
        <p:spPr>
          <a:xfrm>
            <a:off x="5235732" y="5984915"/>
            <a:ext cx="3492879" cy="461665"/>
          </a:xfrm>
          <a:prstGeom prst="rect">
            <a:avLst/>
          </a:prstGeom>
          <a:solidFill>
            <a:schemeClr val="accent1">
              <a:lumMod val="40000"/>
              <a:lumOff val="60000"/>
            </a:schemeClr>
          </a:solidFill>
        </p:spPr>
        <p:txBody>
          <a:bodyPr wrap="none" rtlCol="0">
            <a:spAutoFit/>
          </a:bodyPr>
          <a:lstStyle/>
          <a:p>
            <a:r>
              <a:rPr lang="sv-SE" sz="2400" dirty="0">
                <a:solidFill>
                  <a:srgbClr val="000000"/>
                </a:solidFill>
              </a:rPr>
              <a:t>Pressure range 0-200 GPa</a:t>
            </a:r>
            <a:endParaRPr lang="en-US" sz="2400" dirty="0"/>
          </a:p>
        </p:txBody>
      </p:sp>
      <p:sp>
        <p:nvSpPr>
          <p:cNvPr id="29" name="Date Placeholder 28">
            <a:extLst>
              <a:ext uri="{FF2B5EF4-FFF2-40B4-BE49-F238E27FC236}">
                <a16:creationId xmlns:a16="http://schemas.microsoft.com/office/drawing/2014/main" id="{21706DEF-7FBD-4911-B34D-AAF13CB579B2}"/>
              </a:ext>
            </a:extLst>
          </p:cNvPr>
          <p:cNvSpPr>
            <a:spLocks noGrp="1"/>
          </p:cNvSpPr>
          <p:nvPr>
            <p:ph type="dt" sz="half" idx="10"/>
          </p:nvPr>
        </p:nvSpPr>
        <p:spPr/>
        <p:txBody>
          <a:bodyPr/>
          <a:lstStyle/>
          <a:p>
            <a:r>
              <a:rPr lang="en-US"/>
              <a:t>8/22/2019</a:t>
            </a:r>
            <a:endParaRPr lang="en-US" dirty="0"/>
          </a:p>
        </p:txBody>
      </p:sp>
      <p:sp>
        <p:nvSpPr>
          <p:cNvPr id="30" name="Footer Placeholder 29">
            <a:extLst>
              <a:ext uri="{FF2B5EF4-FFF2-40B4-BE49-F238E27FC236}">
                <a16:creationId xmlns:a16="http://schemas.microsoft.com/office/drawing/2014/main" id="{1B30AE97-EAAD-4F01-8EEE-086332006CFD}"/>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31" name="Slide Number Placeholder 30">
            <a:extLst>
              <a:ext uri="{FF2B5EF4-FFF2-40B4-BE49-F238E27FC236}">
                <a16:creationId xmlns:a16="http://schemas.microsoft.com/office/drawing/2014/main" id="{3D461E9B-88E9-4E58-B77B-C50948FBD2CE}"/>
              </a:ext>
            </a:extLst>
          </p:cNvPr>
          <p:cNvSpPr>
            <a:spLocks noGrp="1"/>
          </p:cNvSpPr>
          <p:nvPr>
            <p:ph type="sldNum" sz="quarter" idx="12"/>
          </p:nvPr>
        </p:nvSpPr>
        <p:spPr/>
        <p:txBody>
          <a:bodyPr/>
          <a:lstStyle/>
          <a:p>
            <a:fld id="{2883F3C9-2EB4-41CD-9EE9-5A17A4797CC6}" type="slidenum">
              <a:rPr lang="en-US" smtClean="0"/>
              <a:t>5</a:t>
            </a:fld>
            <a:endParaRPr lang="en-US" dirty="0"/>
          </a:p>
        </p:txBody>
      </p:sp>
    </p:spTree>
    <p:extLst>
      <p:ext uri="{BB962C8B-B14F-4D97-AF65-F5344CB8AC3E}">
        <p14:creationId xmlns:p14="http://schemas.microsoft.com/office/powerpoint/2010/main" val="7084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94B9-796A-445B-AF09-03D3637D3EFC}"/>
              </a:ext>
            </a:extLst>
          </p:cNvPr>
          <p:cNvSpPr>
            <a:spLocks noGrp="1"/>
          </p:cNvSpPr>
          <p:nvPr>
            <p:ph type="title"/>
          </p:nvPr>
        </p:nvSpPr>
        <p:spPr>
          <a:xfrm>
            <a:off x="718328" y="-68671"/>
            <a:ext cx="7290054" cy="1499616"/>
          </a:xfrm>
        </p:spPr>
        <p:txBody>
          <a:bodyPr/>
          <a:lstStyle/>
          <a:p>
            <a:r>
              <a:rPr lang="en-US" dirty="0"/>
              <a:t>Range of pressure in the universe</a:t>
            </a:r>
          </a:p>
        </p:txBody>
      </p:sp>
      <p:grpSp>
        <p:nvGrpSpPr>
          <p:cNvPr id="3" name="Group 2">
            <a:extLst>
              <a:ext uri="{FF2B5EF4-FFF2-40B4-BE49-F238E27FC236}">
                <a16:creationId xmlns:a16="http://schemas.microsoft.com/office/drawing/2014/main" id="{38EE16C6-DC10-43E7-86AE-49B5A37C502D}"/>
              </a:ext>
            </a:extLst>
          </p:cNvPr>
          <p:cNvGrpSpPr/>
          <p:nvPr/>
        </p:nvGrpSpPr>
        <p:grpSpPr>
          <a:xfrm>
            <a:off x="13577" y="2201640"/>
            <a:ext cx="9144000" cy="990600"/>
            <a:chOff x="-8686800" y="2362200"/>
            <a:chExt cx="24231600" cy="2208310"/>
          </a:xfrm>
        </p:grpSpPr>
        <p:grpSp>
          <p:nvGrpSpPr>
            <p:cNvPr id="4" name="Group 3">
              <a:extLst>
                <a:ext uri="{FF2B5EF4-FFF2-40B4-BE49-F238E27FC236}">
                  <a16:creationId xmlns:a16="http://schemas.microsoft.com/office/drawing/2014/main" id="{A61DE907-8144-42BE-BC61-3F226DA75161}"/>
                </a:ext>
              </a:extLst>
            </p:cNvPr>
            <p:cNvGrpSpPr/>
            <p:nvPr/>
          </p:nvGrpSpPr>
          <p:grpSpPr>
            <a:xfrm>
              <a:off x="-8686800" y="2362200"/>
              <a:ext cx="15153793" cy="2208310"/>
              <a:chOff x="-3962400" y="2514600"/>
              <a:chExt cx="15153793" cy="2208310"/>
            </a:xfrm>
          </p:grpSpPr>
          <p:pic>
            <p:nvPicPr>
              <p:cNvPr id="6" name="Picture 5">
                <a:extLst>
                  <a:ext uri="{FF2B5EF4-FFF2-40B4-BE49-F238E27FC236}">
                    <a16:creationId xmlns:a16="http://schemas.microsoft.com/office/drawing/2014/main" id="{AF46ABFD-9BAD-4BBD-AF02-D05C859F4998}"/>
                  </a:ext>
                </a:extLst>
              </p:cNvPr>
              <p:cNvPicPr>
                <a:picLocks noChangeAspect="1"/>
              </p:cNvPicPr>
              <p:nvPr/>
            </p:nvPicPr>
            <p:blipFill>
              <a:blip r:embed="rId2"/>
              <a:stretch>
                <a:fillRect/>
              </a:stretch>
            </p:blipFill>
            <p:spPr>
              <a:xfrm>
                <a:off x="-3962400" y="2514600"/>
                <a:ext cx="9144000" cy="2208310"/>
              </a:xfrm>
              <a:prstGeom prst="rect">
                <a:avLst/>
              </a:prstGeom>
            </p:spPr>
          </p:pic>
          <p:pic>
            <p:nvPicPr>
              <p:cNvPr id="7" name="Picture 6">
                <a:extLst>
                  <a:ext uri="{FF2B5EF4-FFF2-40B4-BE49-F238E27FC236}">
                    <a16:creationId xmlns:a16="http://schemas.microsoft.com/office/drawing/2014/main" id="{0544FA8D-B51B-4505-90D8-6FFAAA5F9A4B}"/>
                  </a:ext>
                </a:extLst>
              </p:cNvPr>
              <p:cNvPicPr>
                <a:picLocks noChangeAspect="1"/>
              </p:cNvPicPr>
              <p:nvPr/>
            </p:nvPicPr>
            <p:blipFill>
              <a:blip r:embed="rId3"/>
              <a:stretch>
                <a:fillRect/>
              </a:stretch>
            </p:blipFill>
            <p:spPr>
              <a:xfrm>
                <a:off x="5181600" y="2514600"/>
                <a:ext cx="6009793" cy="2080833"/>
              </a:xfrm>
              <a:prstGeom prst="rect">
                <a:avLst/>
              </a:prstGeom>
            </p:spPr>
          </p:pic>
        </p:grpSp>
        <p:pic>
          <p:nvPicPr>
            <p:cNvPr id="5" name="Picture 4">
              <a:extLst>
                <a:ext uri="{FF2B5EF4-FFF2-40B4-BE49-F238E27FC236}">
                  <a16:creationId xmlns:a16="http://schemas.microsoft.com/office/drawing/2014/main" id="{4EA214E7-E327-48E7-A3C1-B567612E1242}"/>
                </a:ext>
              </a:extLst>
            </p:cNvPr>
            <p:cNvPicPr>
              <a:picLocks noChangeAspect="1"/>
            </p:cNvPicPr>
            <p:nvPr/>
          </p:nvPicPr>
          <p:blipFill>
            <a:blip r:embed="rId4"/>
            <a:stretch>
              <a:fillRect/>
            </a:stretch>
          </p:blipFill>
          <p:spPr>
            <a:xfrm>
              <a:off x="6400800" y="2438400"/>
              <a:ext cx="9144000" cy="2057400"/>
            </a:xfrm>
            <a:prstGeom prst="rect">
              <a:avLst/>
            </a:prstGeom>
          </p:spPr>
        </p:pic>
      </p:grpSp>
      <p:grpSp>
        <p:nvGrpSpPr>
          <p:cNvPr id="8" name="Group 7">
            <a:extLst>
              <a:ext uri="{FF2B5EF4-FFF2-40B4-BE49-F238E27FC236}">
                <a16:creationId xmlns:a16="http://schemas.microsoft.com/office/drawing/2014/main" id="{7EB41D4F-1E6D-4569-B625-384359EF1BB9}"/>
              </a:ext>
            </a:extLst>
          </p:cNvPr>
          <p:cNvGrpSpPr/>
          <p:nvPr/>
        </p:nvGrpSpPr>
        <p:grpSpPr>
          <a:xfrm>
            <a:off x="11400" y="3962400"/>
            <a:ext cx="9146177" cy="1066800"/>
            <a:chOff x="-5029200" y="2861388"/>
            <a:chExt cx="18993394" cy="2161351"/>
          </a:xfrm>
        </p:grpSpPr>
        <p:grpSp>
          <p:nvGrpSpPr>
            <p:cNvPr id="9" name="Group 8">
              <a:extLst>
                <a:ext uri="{FF2B5EF4-FFF2-40B4-BE49-F238E27FC236}">
                  <a16:creationId xmlns:a16="http://schemas.microsoft.com/office/drawing/2014/main" id="{2F88D22D-24B7-483D-9113-FC47CAFDD799}"/>
                </a:ext>
              </a:extLst>
            </p:cNvPr>
            <p:cNvGrpSpPr/>
            <p:nvPr/>
          </p:nvGrpSpPr>
          <p:grpSpPr>
            <a:xfrm>
              <a:off x="-5029200" y="2895600"/>
              <a:ext cx="14859000" cy="2116254"/>
              <a:chOff x="-5029200" y="2895600"/>
              <a:chExt cx="14859000" cy="2116254"/>
            </a:xfrm>
          </p:grpSpPr>
          <p:pic>
            <p:nvPicPr>
              <p:cNvPr id="11" name="Picture 10">
                <a:extLst>
                  <a:ext uri="{FF2B5EF4-FFF2-40B4-BE49-F238E27FC236}">
                    <a16:creationId xmlns:a16="http://schemas.microsoft.com/office/drawing/2014/main" id="{9AD08B33-2322-45B3-8310-CC17D4F35A9E}"/>
                  </a:ext>
                </a:extLst>
              </p:cNvPr>
              <p:cNvPicPr>
                <a:picLocks noChangeAspect="1"/>
              </p:cNvPicPr>
              <p:nvPr/>
            </p:nvPicPr>
            <p:blipFill>
              <a:blip r:embed="rId5"/>
              <a:stretch>
                <a:fillRect/>
              </a:stretch>
            </p:blipFill>
            <p:spPr>
              <a:xfrm>
                <a:off x="-5029200" y="2895600"/>
                <a:ext cx="9296400" cy="2116254"/>
              </a:xfrm>
              <a:prstGeom prst="rect">
                <a:avLst/>
              </a:prstGeom>
            </p:spPr>
          </p:pic>
          <p:pic>
            <p:nvPicPr>
              <p:cNvPr id="12" name="Picture 11">
                <a:extLst>
                  <a:ext uri="{FF2B5EF4-FFF2-40B4-BE49-F238E27FC236}">
                    <a16:creationId xmlns:a16="http://schemas.microsoft.com/office/drawing/2014/main" id="{729C4BF8-6F2D-493A-B46F-CCF4ACC207FB}"/>
                  </a:ext>
                </a:extLst>
              </p:cNvPr>
              <p:cNvPicPr>
                <a:picLocks noChangeAspect="1"/>
              </p:cNvPicPr>
              <p:nvPr/>
            </p:nvPicPr>
            <p:blipFill>
              <a:blip r:embed="rId6"/>
              <a:stretch>
                <a:fillRect/>
              </a:stretch>
            </p:blipFill>
            <p:spPr>
              <a:xfrm>
                <a:off x="4038600" y="2971800"/>
                <a:ext cx="5791200" cy="1942438"/>
              </a:xfrm>
              <a:prstGeom prst="rect">
                <a:avLst/>
              </a:prstGeom>
            </p:spPr>
          </p:pic>
        </p:grpSp>
        <p:pic>
          <p:nvPicPr>
            <p:cNvPr id="10" name="Picture 9">
              <a:extLst>
                <a:ext uri="{FF2B5EF4-FFF2-40B4-BE49-F238E27FC236}">
                  <a16:creationId xmlns:a16="http://schemas.microsoft.com/office/drawing/2014/main" id="{FFB2FD98-3AED-4667-95A0-FDA57596587D}"/>
                </a:ext>
              </a:extLst>
            </p:cNvPr>
            <p:cNvPicPr>
              <a:picLocks noChangeAspect="1"/>
            </p:cNvPicPr>
            <p:nvPr/>
          </p:nvPicPr>
          <p:blipFill>
            <a:blip r:embed="rId7"/>
            <a:stretch>
              <a:fillRect/>
            </a:stretch>
          </p:blipFill>
          <p:spPr>
            <a:xfrm>
              <a:off x="9753600" y="2861388"/>
              <a:ext cx="4210594" cy="2161351"/>
            </a:xfrm>
            <a:prstGeom prst="rect">
              <a:avLst/>
            </a:prstGeom>
          </p:spPr>
        </p:pic>
      </p:grpSp>
      <p:grpSp>
        <p:nvGrpSpPr>
          <p:cNvPr id="13" name="Group 12">
            <a:extLst>
              <a:ext uri="{FF2B5EF4-FFF2-40B4-BE49-F238E27FC236}">
                <a16:creationId xmlns:a16="http://schemas.microsoft.com/office/drawing/2014/main" id="{5822D198-ED45-408D-803D-547C4244BA87}"/>
              </a:ext>
            </a:extLst>
          </p:cNvPr>
          <p:cNvGrpSpPr/>
          <p:nvPr/>
        </p:nvGrpSpPr>
        <p:grpSpPr>
          <a:xfrm>
            <a:off x="0" y="5798571"/>
            <a:ext cx="7846423" cy="1059429"/>
            <a:chOff x="0" y="4873496"/>
            <a:chExt cx="15077902" cy="2129533"/>
          </a:xfrm>
        </p:grpSpPr>
        <p:pic>
          <p:nvPicPr>
            <p:cNvPr id="14" name="Picture 13">
              <a:extLst>
                <a:ext uri="{FF2B5EF4-FFF2-40B4-BE49-F238E27FC236}">
                  <a16:creationId xmlns:a16="http://schemas.microsoft.com/office/drawing/2014/main" id="{BA308B33-A7BE-4505-9A7C-02064FAB3BED}"/>
                </a:ext>
              </a:extLst>
            </p:cNvPr>
            <p:cNvPicPr>
              <a:picLocks noChangeAspect="1"/>
            </p:cNvPicPr>
            <p:nvPr/>
          </p:nvPicPr>
          <p:blipFill>
            <a:blip r:embed="rId8"/>
            <a:stretch>
              <a:fillRect/>
            </a:stretch>
          </p:blipFill>
          <p:spPr>
            <a:xfrm>
              <a:off x="0" y="5095144"/>
              <a:ext cx="7275303" cy="1881759"/>
            </a:xfrm>
            <a:prstGeom prst="rect">
              <a:avLst/>
            </a:prstGeom>
          </p:spPr>
        </p:pic>
        <p:pic>
          <p:nvPicPr>
            <p:cNvPr id="15" name="Picture 14">
              <a:extLst>
                <a:ext uri="{FF2B5EF4-FFF2-40B4-BE49-F238E27FC236}">
                  <a16:creationId xmlns:a16="http://schemas.microsoft.com/office/drawing/2014/main" id="{30D6683D-4EC7-442F-9D67-60E88CE6EFE5}"/>
                </a:ext>
              </a:extLst>
            </p:cNvPr>
            <p:cNvPicPr>
              <a:picLocks noChangeAspect="1"/>
            </p:cNvPicPr>
            <p:nvPr/>
          </p:nvPicPr>
          <p:blipFill>
            <a:blip r:embed="rId9"/>
            <a:stretch>
              <a:fillRect/>
            </a:stretch>
          </p:blipFill>
          <p:spPr>
            <a:xfrm>
              <a:off x="7010400" y="4873496"/>
              <a:ext cx="8067502" cy="2129533"/>
            </a:xfrm>
            <a:prstGeom prst="rect">
              <a:avLst/>
            </a:prstGeom>
          </p:spPr>
        </p:pic>
      </p:grpSp>
      <p:pic>
        <p:nvPicPr>
          <p:cNvPr id="16" name="Picture 15">
            <a:extLst>
              <a:ext uri="{FF2B5EF4-FFF2-40B4-BE49-F238E27FC236}">
                <a16:creationId xmlns:a16="http://schemas.microsoft.com/office/drawing/2014/main" id="{FF4F2A54-C88D-4BB4-855B-725FE24B4148}"/>
              </a:ext>
            </a:extLst>
          </p:cNvPr>
          <p:cNvPicPr>
            <a:picLocks noChangeAspect="1"/>
          </p:cNvPicPr>
          <p:nvPr/>
        </p:nvPicPr>
        <p:blipFill>
          <a:blip r:embed="rId10"/>
          <a:stretch>
            <a:fillRect/>
          </a:stretch>
        </p:blipFill>
        <p:spPr>
          <a:xfrm>
            <a:off x="611977" y="896463"/>
            <a:ext cx="1029676" cy="1194090"/>
          </a:xfrm>
          <a:prstGeom prst="rect">
            <a:avLst/>
          </a:prstGeom>
        </p:spPr>
      </p:pic>
      <p:pic>
        <p:nvPicPr>
          <p:cNvPr id="17" name="Picture 16">
            <a:extLst>
              <a:ext uri="{FF2B5EF4-FFF2-40B4-BE49-F238E27FC236}">
                <a16:creationId xmlns:a16="http://schemas.microsoft.com/office/drawing/2014/main" id="{76ECCA45-0990-4926-A126-6177E6E9B4E2}"/>
              </a:ext>
            </a:extLst>
          </p:cNvPr>
          <p:cNvPicPr>
            <a:picLocks noChangeAspect="1"/>
          </p:cNvPicPr>
          <p:nvPr/>
        </p:nvPicPr>
        <p:blipFill>
          <a:blip r:embed="rId11"/>
          <a:stretch>
            <a:fillRect/>
          </a:stretch>
        </p:blipFill>
        <p:spPr>
          <a:xfrm>
            <a:off x="2249718" y="1022547"/>
            <a:ext cx="1055600" cy="1092411"/>
          </a:xfrm>
          <a:prstGeom prst="rect">
            <a:avLst/>
          </a:prstGeom>
        </p:spPr>
      </p:pic>
      <p:pic>
        <p:nvPicPr>
          <p:cNvPr id="18" name="Picture 17">
            <a:extLst>
              <a:ext uri="{FF2B5EF4-FFF2-40B4-BE49-F238E27FC236}">
                <a16:creationId xmlns:a16="http://schemas.microsoft.com/office/drawing/2014/main" id="{3DAA3059-D201-4C36-A196-0B9947E1CA8B}"/>
              </a:ext>
            </a:extLst>
          </p:cNvPr>
          <p:cNvPicPr>
            <a:picLocks noChangeAspect="1"/>
          </p:cNvPicPr>
          <p:nvPr/>
        </p:nvPicPr>
        <p:blipFill>
          <a:blip r:embed="rId12"/>
          <a:stretch>
            <a:fillRect/>
          </a:stretch>
        </p:blipFill>
        <p:spPr>
          <a:xfrm>
            <a:off x="3305318" y="1038814"/>
            <a:ext cx="1680390" cy="1149827"/>
          </a:xfrm>
          <a:prstGeom prst="rect">
            <a:avLst/>
          </a:prstGeom>
        </p:spPr>
      </p:pic>
      <p:pic>
        <p:nvPicPr>
          <p:cNvPr id="19" name="Picture 18">
            <a:extLst>
              <a:ext uri="{FF2B5EF4-FFF2-40B4-BE49-F238E27FC236}">
                <a16:creationId xmlns:a16="http://schemas.microsoft.com/office/drawing/2014/main" id="{EED7EDC5-D596-4DC1-887E-2BD3A39510F5}"/>
              </a:ext>
            </a:extLst>
          </p:cNvPr>
          <p:cNvPicPr>
            <a:picLocks noChangeAspect="1"/>
          </p:cNvPicPr>
          <p:nvPr/>
        </p:nvPicPr>
        <p:blipFill>
          <a:blip r:embed="rId13"/>
          <a:stretch>
            <a:fillRect/>
          </a:stretch>
        </p:blipFill>
        <p:spPr>
          <a:xfrm>
            <a:off x="6774147" y="799093"/>
            <a:ext cx="1193057" cy="1243209"/>
          </a:xfrm>
          <a:prstGeom prst="rect">
            <a:avLst/>
          </a:prstGeom>
        </p:spPr>
      </p:pic>
      <p:pic>
        <p:nvPicPr>
          <p:cNvPr id="20" name="Picture 19">
            <a:extLst>
              <a:ext uri="{FF2B5EF4-FFF2-40B4-BE49-F238E27FC236}">
                <a16:creationId xmlns:a16="http://schemas.microsoft.com/office/drawing/2014/main" id="{345CF4FC-D467-4A96-9BFB-F694C5FE8E5E}"/>
              </a:ext>
            </a:extLst>
          </p:cNvPr>
          <p:cNvPicPr>
            <a:picLocks noChangeAspect="1"/>
          </p:cNvPicPr>
          <p:nvPr/>
        </p:nvPicPr>
        <p:blipFill>
          <a:blip r:embed="rId14"/>
          <a:stretch>
            <a:fillRect/>
          </a:stretch>
        </p:blipFill>
        <p:spPr>
          <a:xfrm>
            <a:off x="5707011" y="807707"/>
            <a:ext cx="1042858" cy="1331355"/>
          </a:xfrm>
          <a:prstGeom prst="rect">
            <a:avLst/>
          </a:prstGeom>
        </p:spPr>
      </p:pic>
      <p:pic>
        <p:nvPicPr>
          <p:cNvPr id="21" name="Picture 20">
            <a:extLst>
              <a:ext uri="{FF2B5EF4-FFF2-40B4-BE49-F238E27FC236}">
                <a16:creationId xmlns:a16="http://schemas.microsoft.com/office/drawing/2014/main" id="{0FEDD394-3ED0-4303-9BFF-952861AEAB67}"/>
              </a:ext>
            </a:extLst>
          </p:cNvPr>
          <p:cNvPicPr>
            <a:picLocks noChangeAspect="1"/>
          </p:cNvPicPr>
          <p:nvPr/>
        </p:nvPicPr>
        <p:blipFill>
          <a:blip r:embed="rId15"/>
          <a:stretch>
            <a:fillRect/>
          </a:stretch>
        </p:blipFill>
        <p:spPr>
          <a:xfrm>
            <a:off x="84469" y="3018875"/>
            <a:ext cx="1345920" cy="960411"/>
          </a:xfrm>
          <a:prstGeom prst="rect">
            <a:avLst/>
          </a:prstGeom>
        </p:spPr>
      </p:pic>
      <p:pic>
        <p:nvPicPr>
          <p:cNvPr id="22" name="Picture 21">
            <a:extLst>
              <a:ext uri="{FF2B5EF4-FFF2-40B4-BE49-F238E27FC236}">
                <a16:creationId xmlns:a16="http://schemas.microsoft.com/office/drawing/2014/main" id="{D3AC0727-092E-42E6-9049-116EF7252902}"/>
              </a:ext>
            </a:extLst>
          </p:cNvPr>
          <p:cNvPicPr>
            <a:picLocks noChangeAspect="1"/>
          </p:cNvPicPr>
          <p:nvPr/>
        </p:nvPicPr>
        <p:blipFill>
          <a:blip r:embed="rId16"/>
          <a:stretch>
            <a:fillRect/>
          </a:stretch>
        </p:blipFill>
        <p:spPr>
          <a:xfrm>
            <a:off x="1415901" y="2930251"/>
            <a:ext cx="1000482" cy="1133759"/>
          </a:xfrm>
          <a:prstGeom prst="rect">
            <a:avLst/>
          </a:prstGeom>
        </p:spPr>
      </p:pic>
      <p:pic>
        <p:nvPicPr>
          <p:cNvPr id="23" name="Picture 22">
            <a:extLst>
              <a:ext uri="{FF2B5EF4-FFF2-40B4-BE49-F238E27FC236}">
                <a16:creationId xmlns:a16="http://schemas.microsoft.com/office/drawing/2014/main" id="{A6E63828-E3FB-44F2-A892-99BF3EDC154F}"/>
              </a:ext>
            </a:extLst>
          </p:cNvPr>
          <p:cNvPicPr>
            <a:picLocks noChangeAspect="1"/>
          </p:cNvPicPr>
          <p:nvPr/>
        </p:nvPicPr>
        <p:blipFill>
          <a:blip r:embed="rId17"/>
          <a:stretch>
            <a:fillRect/>
          </a:stretch>
        </p:blipFill>
        <p:spPr>
          <a:xfrm>
            <a:off x="3675037" y="3229148"/>
            <a:ext cx="1059869" cy="939758"/>
          </a:xfrm>
          <a:prstGeom prst="rect">
            <a:avLst/>
          </a:prstGeom>
        </p:spPr>
      </p:pic>
      <p:pic>
        <p:nvPicPr>
          <p:cNvPr id="24" name="Picture 23">
            <a:extLst>
              <a:ext uri="{FF2B5EF4-FFF2-40B4-BE49-F238E27FC236}">
                <a16:creationId xmlns:a16="http://schemas.microsoft.com/office/drawing/2014/main" id="{976B9FE8-C6A9-489D-AD0C-60C23F0BE4B6}"/>
              </a:ext>
            </a:extLst>
          </p:cNvPr>
          <p:cNvPicPr>
            <a:picLocks noChangeAspect="1"/>
          </p:cNvPicPr>
          <p:nvPr/>
        </p:nvPicPr>
        <p:blipFill>
          <a:blip r:embed="rId18"/>
          <a:stretch>
            <a:fillRect/>
          </a:stretch>
        </p:blipFill>
        <p:spPr>
          <a:xfrm>
            <a:off x="8232960" y="2961034"/>
            <a:ext cx="762000" cy="1046751"/>
          </a:xfrm>
          <a:prstGeom prst="rect">
            <a:avLst/>
          </a:prstGeom>
        </p:spPr>
      </p:pic>
      <p:pic>
        <p:nvPicPr>
          <p:cNvPr id="25" name="Picture 24">
            <a:extLst>
              <a:ext uri="{FF2B5EF4-FFF2-40B4-BE49-F238E27FC236}">
                <a16:creationId xmlns:a16="http://schemas.microsoft.com/office/drawing/2014/main" id="{A13E3744-988C-4A90-8948-17E0C39A022C}"/>
              </a:ext>
            </a:extLst>
          </p:cNvPr>
          <p:cNvPicPr>
            <a:picLocks noChangeAspect="1"/>
          </p:cNvPicPr>
          <p:nvPr/>
        </p:nvPicPr>
        <p:blipFill>
          <a:blip r:embed="rId19"/>
          <a:stretch>
            <a:fillRect/>
          </a:stretch>
        </p:blipFill>
        <p:spPr>
          <a:xfrm>
            <a:off x="7199821" y="2920825"/>
            <a:ext cx="933670" cy="1052336"/>
          </a:xfrm>
          <a:prstGeom prst="rect">
            <a:avLst/>
          </a:prstGeom>
        </p:spPr>
      </p:pic>
      <p:pic>
        <p:nvPicPr>
          <p:cNvPr id="26" name="Picture 25">
            <a:extLst>
              <a:ext uri="{FF2B5EF4-FFF2-40B4-BE49-F238E27FC236}">
                <a16:creationId xmlns:a16="http://schemas.microsoft.com/office/drawing/2014/main" id="{3FD65F35-BB1F-472C-AF32-8495A0CDC965}"/>
              </a:ext>
            </a:extLst>
          </p:cNvPr>
          <p:cNvPicPr>
            <a:picLocks noChangeAspect="1"/>
          </p:cNvPicPr>
          <p:nvPr/>
        </p:nvPicPr>
        <p:blipFill>
          <a:blip r:embed="rId20"/>
          <a:stretch>
            <a:fillRect/>
          </a:stretch>
        </p:blipFill>
        <p:spPr>
          <a:xfrm>
            <a:off x="4974225" y="3062546"/>
            <a:ext cx="1250906" cy="1010478"/>
          </a:xfrm>
          <a:prstGeom prst="rect">
            <a:avLst/>
          </a:prstGeom>
        </p:spPr>
      </p:pic>
      <p:pic>
        <p:nvPicPr>
          <p:cNvPr id="27" name="Picture 26">
            <a:extLst>
              <a:ext uri="{FF2B5EF4-FFF2-40B4-BE49-F238E27FC236}">
                <a16:creationId xmlns:a16="http://schemas.microsoft.com/office/drawing/2014/main" id="{5C85CFB1-2F46-48A7-A274-A135A44F93F4}"/>
              </a:ext>
            </a:extLst>
          </p:cNvPr>
          <p:cNvPicPr>
            <a:picLocks noChangeAspect="1"/>
          </p:cNvPicPr>
          <p:nvPr/>
        </p:nvPicPr>
        <p:blipFill>
          <a:blip r:embed="rId21"/>
          <a:stretch>
            <a:fillRect/>
          </a:stretch>
        </p:blipFill>
        <p:spPr>
          <a:xfrm>
            <a:off x="4146186" y="5057208"/>
            <a:ext cx="903759" cy="1000123"/>
          </a:xfrm>
          <a:prstGeom prst="rect">
            <a:avLst/>
          </a:prstGeom>
        </p:spPr>
      </p:pic>
      <p:pic>
        <p:nvPicPr>
          <p:cNvPr id="28" name="Picture 27">
            <a:extLst>
              <a:ext uri="{FF2B5EF4-FFF2-40B4-BE49-F238E27FC236}">
                <a16:creationId xmlns:a16="http://schemas.microsoft.com/office/drawing/2014/main" id="{5657161A-34F9-448A-8BBE-774ED584FB74}"/>
              </a:ext>
            </a:extLst>
          </p:cNvPr>
          <p:cNvPicPr>
            <a:picLocks noChangeAspect="1"/>
          </p:cNvPicPr>
          <p:nvPr/>
        </p:nvPicPr>
        <p:blipFill>
          <a:blip r:embed="rId22"/>
          <a:stretch>
            <a:fillRect/>
          </a:stretch>
        </p:blipFill>
        <p:spPr>
          <a:xfrm>
            <a:off x="6481450" y="4724401"/>
            <a:ext cx="1134872" cy="1143000"/>
          </a:xfrm>
          <a:prstGeom prst="rect">
            <a:avLst/>
          </a:prstGeom>
        </p:spPr>
      </p:pic>
      <p:sp>
        <p:nvSpPr>
          <p:cNvPr id="29" name="TextBox 28">
            <a:extLst>
              <a:ext uri="{FF2B5EF4-FFF2-40B4-BE49-F238E27FC236}">
                <a16:creationId xmlns:a16="http://schemas.microsoft.com/office/drawing/2014/main" id="{65D7C06E-3E06-4621-8015-6C2A454BFAAD}"/>
              </a:ext>
            </a:extLst>
          </p:cNvPr>
          <p:cNvSpPr txBox="1"/>
          <p:nvPr/>
        </p:nvSpPr>
        <p:spPr>
          <a:xfrm>
            <a:off x="6324600" y="3131044"/>
            <a:ext cx="1066800" cy="307777"/>
          </a:xfrm>
          <a:prstGeom prst="rect">
            <a:avLst/>
          </a:prstGeom>
          <a:noFill/>
        </p:spPr>
        <p:txBody>
          <a:bodyPr wrap="square" rtlCol="0">
            <a:spAutoFit/>
          </a:bodyPr>
          <a:lstStyle/>
          <a:p>
            <a:r>
              <a:rPr lang="en-US" sz="1400" b="1" dirty="0"/>
              <a:t>=10 </a:t>
            </a:r>
            <a:r>
              <a:rPr lang="en-US" sz="1400" b="1" dirty="0" err="1"/>
              <a:t>KBar</a:t>
            </a:r>
            <a:endParaRPr lang="en-US" sz="1400" b="1" dirty="0"/>
          </a:p>
        </p:txBody>
      </p:sp>
      <p:sp>
        <p:nvSpPr>
          <p:cNvPr id="30" name="TextBox 29">
            <a:extLst>
              <a:ext uri="{FF2B5EF4-FFF2-40B4-BE49-F238E27FC236}">
                <a16:creationId xmlns:a16="http://schemas.microsoft.com/office/drawing/2014/main" id="{B1B99CBD-48B9-4342-9444-3040250ECBA3}"/>
              </a:ext>
            </a:extLst>
          </p:cNvPr>
          <p:cNvSpPr txBox="1"/>
          <p:nvPr/>
        </p:nvSpPr>
        <p:spPr>
          <a:xfrm>
            <a:off x="5156263" y="4776362"/>
            <a:ext cx="1261447" cy="307777"/>
          </a:xfrm>
          <a:prstGeom prst="rect">
            <a:avLst/>
          </a:prstGeom>
          <a:noFill/>
        </p:spPr>
        <p:txBody>
          <a:bodyPr wrap="square" rtlCol="0">
            <a:spAutoFit/>
          </a:bodyPr>
          <a:lstStyle/>
          <a:p>
            <a:r>
              <a:rPr lang="en-US" sz="1400" b="1" dirty="0"/>
              <a:t>=100 </a:t>
            </a:r>
            <a:r>
              <a:rPr lang="en-US" sz="1400" b="1" dirty="0" err="1"/>
              <a:t>GPa</a:t>
            </a:r>
            <a:endParaRPr lang="en-US" sz="1400" b="1" dirty="0"/>
          </a:p>
        </p:txBody>
      </p:sp>
      <p:sp>
        <p:nvSpPr>
          <p:cNvPr id="31" name="Date Placeholder 30">
            <a:extLst>
              <a:ext uri="{FF2B5EF4-FFF2-40B4-BE49-F238E27FC236}">
                <a16:creationId xmlns:a16="http://schemas.microsoft.com/office/drawing/2014/main" id="{4382329F-3AFA-482A-9975-17D83CA2781B}"/>
              </a:ext>
            </a:extLst>
          </p:cNvPr>
          <p:cNvSpPr>
            <a:spLocks noGrp="1"/>
          </p:cNvSpPr>
          <p:nvPr>
            <p:ph type="dt" sz="half" idx="10"/>
          </p:nvPr>
        </p:nvSpPr>
        <p:spPr/>
        <p:txBody>
          <a:bodyPr/>
          <a:lstStyle/>
          <a:p>
            <a:r>
              <a:rPr lang="en-US"/>
              <a:t>8/22/2019</a:t>
            </a:r>
            <a:endParaRPr lang="en-US" dirty="0"/>
          </a:p>
        </p:txBody>
      </p:sp>
      <p:sp>
        <p:nvSpPr>
          <p:cNvPr id="32" name="Footer Placeholder 31">
            <a:extLst>
              <a:ext uri="{FF2B5EF4-FFF2-40B4-BE49-F238E27FC236}">
                <a16:creationId xmlns:a16="http://schemas.microsoft.com/office/drawing/2014/main" id="{A2F64E9D-5CCD-464C-8E12-B3A474E6E6BE}"/>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33" name="Slide Number Placeholder 32">
            <a:extLst>
              <a:ext uri="{FF2B5EF4-FFF2-40B4-BE49-F238E27FC236}">
                <a16:creationId xmlns:a16="http://schemas.microsoft.com/office/drawing/2014/main" id="{F2D39CD1-440D-4DF5-8EAB-812BA14531BE}"/>
              </a:ext>
            </a:extLst>
          </p:cNvPr>
          <p:cNvSpPr>
            <a:spLocks noGrp="1"/>
          </p:cNvSpPr>
          <p:nvPr>
            <p:ph type="sldNum" sz="quarter" idx="12"/>
          </p:nvPr>
        </p:nvSpPr>
        <p:spPr/>
        <p:txBody>
          <a:bodyPr/>
          <a:lstStyle/>
          <a:p>
            <a:fld id="{2883F3C9-2EB4-41CD-9EE9-5A17A4797CC6}" type="slidenum">
              <a:rPr lang="en-US" smtClean="0"/>
              <a:t>6</a:t>
            </a:fld>
            <a:endParaRPr lang="en-US" dirty="0"/>
          </a:p>
        </p:txBody>
      </p:sp>
    </p:spTree>
    <p:extLst>
      <p:ext uri="{BB962C8B-B14F-4D97-AF65-F5344CB8AC3E}">
        <p14:creationId xmlns:p14="http://schemas.microsoft.com/office/powerpoint/2010/main" val="178559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990600"/>
          </a:xfrm>
        </p:spPr>
        <p:txBody>
          <a:bodyPr>
            <a:normAutofit/>
          </a:bodyPr>
          <a:lstStyle/>
          <a:p>
            <a:r>
              <a:rPr lang="en-US" sz="4400" dirty="0"/>
              <a:t>Pressure: Force/area</a:t>
            </a:r>
          </a:p>
        </p:txBody>
      </p:sp>
      <p:grpSp>
        <p:nvGrpSpPr>
          <p:cNvPr id="13" name="组合 15"/>
          <p:cNvGrpSpPr/>
          <p:nvPr/>
        </p:nvGrpSpPr>
        <p:grpSpPr>
          <a:xfrm>
            <a:off x="582814" y="1164113"/>
            <a:ext cx="1619456" cy="1653672"/>
            <a:chOff x="1928794" y="4682748"/>
            <a:chExt cx="1350933" cy="1339216"/>
          </a:xfrm>
        </p:grpSpPr>
        <p:sp>
          <p:nvSpPr>
            <p:cNvPr id="14" name="TextBox 13"/>
            <p:cNvSpPr txBox="1"/>
            <p:nvPr/>
          </p:nvSpPr>
          <p:spPr>
            <a:xfrm>
              <a:off x="1928794" y="5357826"/>
              <a:ext cx="635110" cy="461665"/>
            </a:xfrm>
            <a:prstGeom prst="rect">
              <a:avLst/>
            </a:prstGeom>
            <a:noFill/>
          </p:spPr>
          <p:txBody>
            <a:bodyPr wrap="none" rtlCol="0">
              <a:spAutoFit/>
            </a:bodyPr>
            <a:lstStyle/>
            <a:p>
              <a:r>
                <a:rPr lang="en-US" altLang="zh-CN" sz="2400" b="1" dirty="0"/>
                <a:t>P  =</a:t>
              </a:r>
              <a:endParaRPr lang="zh-CN" altLang="en-US" sz="2400" b="1" dirty="0"/>
            </a:p>
          </p:txBody>
        </p:sp>
        <p:sp>
          <p:nvSpPr>
            <p:cNvPr id="15" name="矩形 17"/>
            <p:cNvSpPr/>
            <p:nvPr/>
          </p:nvSpPr>
          <p:spPr>
            <a:xfrm>
              <a:off x="2707134" y="4682748"/>
              <a:ext cx="572593" cy="1107996"/>
            </a:xfrm>
            <a:prstGeom prst="rect">
              <a:avLst/>
            </a:prstGeom>
          </p:spPr>
          <p:txBody>
            <a:bodyPr wrap="none">
              <a:spAutoFit/>
            </a:bodyPr>
            <a:lstStyle/>
            <a:p>
              <a:r>
                <a:rPr lang="en-US" altLang="zh-CN" sz="6600" b="1" dirty="0"/>
                <a:t>F</a:t>
              </a:r>
              <a:endParaRPr lang="zh-CN" altLang="en-US" sz="6600" b="1" dirty="0"/>
            </a:p>
          </p:txBody>
        </p:sp>
        <p:cxnSp>
          <p:nvCxnSpPr>
            <p:cNvPr id="16" name="直接连接符 18"/>
            <p:cNvCxnSpPr/>
            <p:nvPr/>
          </p:nvCxnSpPr>
          <p:spPr>
            <a:xfrm>
              <a:off x="2674678" y="5598098"/>
              <a:ext cx="54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9"/>
            <p:cNvSpPr/>
            <p:nvPr/>
          </p:nvSpPr>
          <p:spPr>
            <a:xfrm>
              <a:off x="2809796" y="5714187"/>
              <a:ext cx="269626" cy="307777"/>
            </a:xfrm>
            <a:prstGeom prst="rect">
              <a:avLst/>
            </a:prstGeom>
          </p:spPr>
          <p:txBody>
            <a:bodyPr wrap="none">
              <a:spAutoFit/>
            </a:bodyPr>
            <a:lstStyle/>
            <a:p>
              <a:r>
                <a:rPr lang="en-US" altLang="zh-CN" sz="1400" b="1" dirty="0">
                  <a:solidFill>
                    <a:prstClr val="black"/>
                  </a:solidFill>
                </a:rPr>
                <a:t>S</a:t>
              </a:r>
              <a:endParaRPr lang="zh-CN" altLang="en-US" sz="1400" b="1" dirty="0"/>
            </a:p>
          </p:txBody>
        </p:sp>
      </p:grpSp>
      <p:sp>
        <p:nvSpPr>
          <p:cNvPr id="18" name="TextBox 17"/>
          <p:cNvSpPr txBox="1"/>
          <p:nvPr/>
        </p:nvSpPr>
        <p:spPr>
          <a:xfrm>
            <a:off x="6173497" y="4034144"/>
            <a:ext cx="2437103" cy="523220"/>
          </a:xfrm>
          <a:prstGeom prst="rect">
            <a:avLst/>
          </a:prstGeom>
          <a:noFill/>
        </p:spPr>
        <p:txBody>
          <a:bodyPr wrap="square" rtlCol="0">
            <a:spAutoFit/>
          </a:bodyPr>
          <a:lstStyle/>
          <a:p>
            <a:r>
              <a:rPr lang="en-US" altLang="zh-CN" sz="2800" b="1" dirty="0">
                <a:latin typeface="Garamond" panose="02020404030301010803" pitchFamily="18" charset="0"/>
              </a:rPr>
              <a:t>1 </a:t>
            </a:r>
            <a:r>
              <a:rPr lang="en-US" altLang="zh-CN" sz="2800" b="1" dirty="0" err="1">
                <a:latin typeface="Garamond" panose="02020404030301010803" pitchFamily="18" charset="0"/>
              </a:rPr>
              <a:t>GPa</a:t>
            </a:r>
            <a:r>
              <a:rPr lang="en-US" altLang="zh-CN" sz="2800" b="1" dirty="0">
                <a:latin typeface="Garamond" panose="02020404030301010803" pitchFamily="18" charset="0"/>
              </a:rPr>
              <a:t>= 10</a:t>
            </a:r>
            <a:r>
              <a:rPr lang="en-US" altLang="zh-CN" sz="2800" b="1" baseline="30000" dirty="0">
                <a:latin typeface="Garamond" panose="02020404030301010803" pitchFamily="18" charset="0"/>
              </a:rPr>
              <a:t>4</a:t>
            </a:r>
            <a:r>
              <a:rPr lang="en-US" altLang="zh-CN" sz="2800" b="1" dirty="0">
                <a:latin typeface="Garamond" panose="02020404030301010803" pitchFamily="18" charset="0"/>
              </a:rPr>
              <a:t> bar</a:t>
            </a:r>
            <a:endParaRPr lang="zh-CN" altLang="en-US" sz="2800" dirty="0">
              <a:latin typeface="Garamond" panose="02020404030301010803" pitchFamily="18" charset="0"/>
            </a:endParaRPr>
          </a:p>
        </p:txBody>
      </p:sp>
      <p:grpSp>
        <p:nvGrpSpPr>
          <p:cNvPr id="3" name="Group 2"/>
          <p:cNvGrpSpPr/>
          <p:nvPr/>
        </p:nvGrpSpPr>
        <p:grpSpPr>
          <a:xfrm>
            <a:off x="2187372" y="2424226"/>
            <a:ext cx="3299028" cy="3885729"/>
            <a:chOff x="2034972" y="1895291"/>
            <a:chExt cx="3299028" cy="3885729"/>
          </a:xfrm>
        </p:grpSpPr>
        <p:sp>
          <p:nvSpPr>
            <p:cNvPr id="20" name="TextBox 19"/>
            <p:cNvSpPr txBox="1"/>
            <p:nvPr/>
          </p:nvSpPr>
          <p:spPr>
            <a:xfrm>
              <a:off x="2962173" y="5257800"/>
              <a:ext cx="1654620" cy="523220"/>
            </a:xfrm>
            <a:prstGeom prst="rect">
              <a:avLst/>
            </a:prstGeom>
            <a:noFill/>
          </p:spPr>
          <p:txBody>
            <a:bodyPr wrap="none" rtlCol="0">
              <a:spAutoFit/>
            </a:bodyPr>
            <a:lstStyle/>
            <a:p>
              <a:r>
                <a:rPr lang="en-US" sz="2800" b="1" dirty="0">
                  <a:latin typeface="Garamond" panose="02020404030301010803" pitchFamily="18" charset="0"/>
                </a:rPr>
                <a:t>P= 63 bar</a:t>
              </a:r>
            </a:p>
          </p:txBody>
        </p:sp>
        <p:sp>
          <p:nvSpPr>
            <p:cNvPr id="22" name="TextBox 21"/>
            <p:cNvSpPr txBox="1"/>
            <p:nvPr/>
          </p:nvSpPr>
          <p:spPr>
            <a:xfrm>
              <a:off x="2517916" y="1895291"/>
              <a:ext cx="2095830" cy="830997"/>
            </a:xfrm>
            <a:prstGeom prst="rect">
              <a:avLst/>
            </a:prstGeom>
            <a:noFill/>
          </p:spPr>
          <p:txBody>
            <a:bodyPr wrap="none" rtlCol="0">
              <a:spAutoFit/>
            </a:bodyPr>
            <a:lstStyle/>
            <a:p>
              <a:pPr algn="ctr"/>
              <a:r>
                <a:rPr lang="en-US" sz="2400" dirty="0">
                  <a:latin typeface="Garamond" panose="02020404030301010803" pitchFamily="18" charset="0"/>
                </a:rPr>
                <a:t>Woman (63 Kg)</a:t>
              </a:r>
            </a:p>
            <a:p>
              <a:pPr algn="ctr"/>
              <a:r>
                <a:rPr lang="en-US" sz="2400" dirty="0">
                  <a:latin typeface="Garamond" panose="02020404030301010803" pitchFamily="18" charset="0"/>
                </a:rPr>
                <a:t>/ heels (1 cm</a:t>
              </a:r>
              <a:r>
                <a:rPr lang="en-US" sz="2400" baseline="30000" dirty="0">
                  <a:latin typeface="Garamond" panose="02020404030301010803" pitchFamily="18" charset="0"/>
                </a:rPr>
                <a:t>2</a:t>
              </a:r>
              <a:r>
                <a:rPr lang="en-US" sz="2400" dirty="0">
                  <a:latin typeface="Garamond" panose="02020404030301010803" pitchFamily="18" charset="0"/>
                </a:rPr>
                <a:t>)</a:t>
              </a:r>
            </a:p>
          </p:txBody>
        </p:sp>
        <p:pic>
          <p:nvPicPr>
            <p:cNvPr id="23" name="Picture 2" descr="http://www.giornalettismo.com/wp-content/uploads/2012/04/cc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972" y="2694186"/>
              <a:ext cx="3299028" cy="2407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5530956" y="990600"/>
            <a:ext cx="3384444" cy="2887690"/>
            <a:chOff x="5711547" y="1225915"/>
            <a:chExt cx="2468023" cy="2079369"/>
          </a:xfrm>
        </p:grpSpPr>
        <p:pic>
          <p:nvPicPr>
            <p:cNvPr id="25" name="Picture 9"/>
            <p:cNvPicPr>
              <a:picLocks noChangeAspect="1" noChangeArrowheads="1"/>
            </p:cNvPicPr>
            <p:nvPr/>
          </p:nvPicPr>
          <p:blipFill>
            <a:blip r:embed="rId3"/>
            <a:srcRect l="21875" t="6250" r="26562" b="18749"/>
            <a:stretch>
              <a:fillRect/>
            </a:stretch>
          </p:blipFill>
          <p:spPr bwMode="auto">
            <a:xfrm>
              <a:off x="6226097" y="1687580"/>
              <a:ext cx="1482895" cy="1617704"/>
            </a:xfrm>
            <a:prstGeom prst="rect">
              <a:avLst/>
            </a:prstGeom>
            <a:noFill/>
            <a:ln w="9525">
              <a:noFill/>
              <a:miter lim="800000"/>
              <a:headEnd/>
              <a:tailEnd/>
            </a:ln>
            <a:effectLst/>
          </p:spPr>
        </p:pic>
        <p:sp>
          <p:nvSpPr>
            <p:cNvPr id="26" name="Rectangle 25"/>
            <p:cNvSpPr/>
            <p:nvPr/>
          </p:nvSpPr>
          <p:spPr>
            <a:xfrm>
              <a:off x="5711547" y="1225915"/>
              <a:ext cx="2468023" cy="598385"/>
            </a:xfrm>
            <a:prstGeom prst="rect">
              <a:avLst/>
            </a:prstGeom>
          </p:spPr>
          <p:txBody>
            <a:bodyPr wrap="square">
              <a:spAutoFit/>
            </a:bodyPr>
            <a:lstStyle/>
            <a:p>
              <a:r>
                <a:rPr lang="en-US" altLang="zh-CN" sz="2400" dirty="0">
                  <a:latin typeface="Garamond" panose="02020404030301010803" pitchFamily="18" charset="0"/>
                </a:rPr>
                <a:t>1 elephant (5 ton) / 1 pencil (0.5 cm</a:t>
              </a:r>
              <a:r>
                <a:rPr lang="en-US" altLang="zh-CN" sz="2400" baseline="30000" dirty="0">
                  <a:latin typeface="Garamond" panose="02020404030301010803" pitchFamily="18" charset="0"/>
                </a:rPr>
                <a:t>2</a:t>
              </a:r>
              <a:r>
                <a:rPr lang="en-US" altLang="zh-CN" sz="2400" dirty="0">
                  <a:latin typeface="Garamond" panose="02020404030301010803" pitchFamily="18" charset="0"/>
                </a:rPr>
                <a:t>)</a:t>
              </a:r>
              <a:endParaRPr lang="zh-CN" altLang="en-US" sz="2400" dirty="0">
                <a:latin typeface="Garamond" panose="02020404030301010803" pitchFamily="18" charset="0"/>
              </a:endParaRPr>
            </a:p>
          </p:txBody>
        </p:sp>
      </p:grpSp>
      <p:sp>
        <p:nvSpPr>
          <p:cNvPr id="4" name="Date Placeholder 3">
            <a:extLst>
              <a:ext uri="{FF2B5EF4-FFF2-40B4-BE49-F238E27FC236}">
                <a16:creationId xmlns:a16="http://schemas.microsoft.com/office/drawing/2014/main" id="{691F5AD3-7702-4B93-9263-86CC87852389}"/>
              </a:ext>
            </a:extLst>
          </p:cNvPr>
          <p:cNvSpPr>
            <a:spLocks noGrp="1"/>
          </p:cNvSpPr>
          <p:nvPr>
            <p:ph type="dt" sz="half" idx="10"/>
          </p:nvPr>
        </p:nvSpPr>
        <p:spPr/>
        <p:txBody>
          <a:bodyPr/>
          <a:lstStyle/>
          <a:p>
            <a:r>
              <a:rPr lang="en-US"/>
              <a:t>8/22/2019</a:t>
            </a:r>
            <a:endParaRPr lang="en-US" dirty="0"/>
          </a:p>
        </p:txBody>
      </p:sp>
      <p:sp>
        <p:nvSpPr>
          <p:cNvPr id="5" name="Footer Placeholder 4">
            <a:extLst>
              <a:ext uri="{FF2B5EF4-FFF2-40B4-BE49-F238E27FC236}">
                <a16:creationId xmlns:a16="http://schemas.microsoft.com/office/drawing/2014/main" id="{54DD546A-5E1C-4723-BCDD-378AA5B72AB3}"/>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6" name="Slide Number Placeholder 5">
            <a:extLst>
              <a:ext uri="{FF2B5EF4-FFF2-40B4-BE49-F238E27FC236}">
                <a16:creationId xmlns:a16="http://schemas.microsoft.com/office/drawing/2014/main" id="{9D7A56FA-D4D1-465D-A4D2-68FADBD8EC06}"/>
              </a:ext>
            </a:extLst>
          </p:cNvPr>
          <p:cNvSpPr>
            <a:spLocks noGrp="1"/>
          </p:cNvSpPr>
          <p:nvPr>
            <p:ph type="sldNum" sz="quarter" idx="12"/>
          </p:nvPr>
        </p:nvSpPr>
        <p:spPr/>
        <p:txBody>
          <a:bodyPr/>
          <a:lstStyle/>
          <a:p>
            <a:fld id="{2883F3C9-2EB4-41CD-9EE9-5A17A4797CC6}" type="slidenum">
              <a:rPr lang="en-US" smtClean="0"/>
              <a:t>7</a:t>
            </a:fld>
            <a:endParaRPr lang="en-US" dirty="0"/>
          </a:p>
        </p:txBody>
      </p:sp>
    </p:spTree>
    <p:extLst>
      <p:ext uri="{BB962C8B-B14F-4D97-AF65-F5344CB8AC3E}">
        <p14:creationId xmlns:p14="http://schemas.microsoft.com/office/powerpoint/2010/main" val="16251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B4FA-B067-4D96-BC9E-65115CF14B23}"/>
              </a:ext>
            </a:extLst>
          </p:cNvPr>
          <p:cNvSpPr>
            <a:spLocks noGrp="1"/>
          </p:cNvSpPr>
          <p:nvPr>
            <p:ph type="title"/>
          </p:nvPr>
        </p:nvSpPr>
        <p:spPr>
          <a:xfrm>
            <a:off x="716777" y="32379"/>
            <a:ext cx="7290054" cy="1499616"/>
          </a:xfrm>
        </p:spPr>
        <p:txBody>
          <a:bodyPr>
            <a:normAutofit fontScale="90000"/>
          </a:bodyPr>
          <a:lstStyle/>
          <a:p>
            <a:r>
              <a:rPr lang="en-US" dirty="0"/>
              <a:t>Generating extreme pressure in the laboratory: Diamond Anvil cell (DAC)</a:t>
            </a:r>
          </a:p>
        </p:txBody>
      </p:sp>
      <p:pic>
        <p:nvPicPr>
          <p:cNvPr id="4" name="Picture 3">
            <a:extLst>
              <a:ext uri="{FF2B5EF4-FFF2-40B4-BE49-F238E27FC236}">
                <a16:creationId xmlns:a16="http://schemas.microsoft.com/office/drawing/2014/main" id="{543950CB-8017-402F-869A-1521A59B3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0" y="1291482"/>
            <a:ext cx="5256494" cy="3942370"/>
          </a:xfrm>
          <a:prstGeom prst="rect">
            <a:avLst/>
          </a:prstGeom>
        </p:spPr>
      </p:pic>
      <p:pic>
        <p:nvPicPr>
          <p:cNvPr id="5" name="Picture 14" descr="Bevelled_DAC_Schematic">
            <a:extLst>
              <a:ext uri="{FF2B5EF4-FFF2-40B4-BE49-F238E27FC236}">
                <a16:creationId xmlns:a16="http://schemas.microsoft.com/office/drawing/2014/main" id="{53D5CAFB-DE63-43F3-9D1A-B9EE1A503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94" t="15421" r="10820" b="3899"/>
          <a:stretch>
            <a:fillRect/>
          </a:stretch>
        </p:blipFill>
        <p:spPr bwMode="auto">
          <a:xfrm>
            <a:off x="4140671" y="1684031"/>
            <a:ext cx="1880243" cy="27143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D9402E0D-BACC-47CA-91E8-DB20AD2FDB1D}"/>
              </a:ext>
            </a:extLst>
          </p:cNvPr>
          <p:cNvSpPr txBox="1">
            <a:spLocks noChangeArrowheads="1"/>
          </p:cNvSpPr>
          <p:nvPr/>
        </p:nvSpPr>
        <p:spPr bwMode="auto">
          <a:xfrm>
            <a:off x="6118571" y="3149962"/>
            <a:ext cx="3035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hangingPunct="1">
              <a:buClr>
                <a:schemeClr val="accent1"/>
              </a:buClr>
              <a:buSzPct val="110000"/>
              <a:buFont typeface="Wingdings" panose="05000000000000000000" pitchFamily="2" charset="2"/>
              <a:buChar char="§"/>
            </a:pPr>
            <a:r>
              <a:rPr lang="en-US" altLang="en-US" sz="2400" dirty="0">
                <a:latin typeface="+mj-lt"/>
              </a:rPr>
              <a:t>Pressure: ambient to 400 </a:t>
            </a:r>
            <a:r>
              <a:rPr lang="en-US" altLang="en-US" sz="2400" dirty="0" err="1">
                <a:latin typeface="+mj-lt"/>
              </a:rPr>
              <a:t>GPa</a:t>
            </a:r>
            <a:endParaRPr lang="en-US" altLang="en-US" sz="2400" dirty="0">
              <a:latin typeface="+mj-lt"/>
            </a:endParaRPr>
          </a:p>
          <a:p>
            <a:pPr marL="285750" indent="-285750" eaLnBrk="1" hangingPunct="1">
              <a:buClr>
                <a:schemeClr val="accent1"/>
              </a:buClr>
              <a:buSzPct val="110000"/>
              <a:buFont typeface="Wingdings" panose="05000000000000000000" pitchFamily="2" charset="2"/>
              <a:buChar char="§"/>
            </a:pPr>
            <a:r>
              <a:rPr lang="en-US" altLang="en-US" sz="2400" dirty="0">
                <a:latin typeface="+mj-lt"/>
              </a:rPr>
              <a:t>Temperature: </a:t>
            </a:r>
            <a:r>
              <a:rPr lang="en-US" altLang="en-US" sz="2400" dirty="0" err="1">
                <a:latin typeface="+mj-lt"/>
              </a:rPr>
              <a:t>mK</a:t>
            </a:r>
            <a:r>
              <a:rPr lang="en-US" altLang="en-US" sz="2400" dirty="0">
                <a:latin typeface="+mj-lt"/>
              </a:rPr>
              <a:t> to 5000 K</a:t>
            </a:r>
          </a:p>
          <a:p>
            <a:pPr marL="342900" indent="-342900" eaLnBrk="1" hangingPunct="1">
              <a:buClr>
                <a:schemeClr val="accent1"/>
              </a:buClr>
              <a:buSzPct val="110000"/>
              <a:buFont typeface="Wingdings" panose="05000000000000000000" pitchFamily="2" charset="2"/>
              <a:buChar char="§"/>
            </a:pPr>
            <a:r>
              <a:rPr lang="en-US" altLang="en-US" sz="2400" dirty="0">
                <a:latin typeface="+mj-lt"/>
              </a:rPr>
              <a:t>Sample size &lt; 100 um</a:t>
            </a:r>
          </a:p>
        </p:txBody>
      </p:sp>
      <p:sp>
        <p:nvSpPr>
          <p:cNvPr id="3" name="Date Placeholder 2">
            <a:extLst>
              <a:ext uri="{FF2B5EF4-FFF2-40B4-BE49-F238E27FC236}">
                <a16:creationId xmlns:a16="http://schemas.microsoft.com/office/drawing/2014/main" id="{BA110918-1B74-4E63-8010-260901F643F9}"/>
              </a:ext>
            </a:extLst>
          </p:cNvPr>
          <p:cNvSpPr>
            <a:spLocks noGrp="1"/>
          </p:cNvSpPr>
          <p:nvPr>
            <p:ph type="dt" sz="half" idx="10"/>
          </p:nvPr>
        </p:nvSpPr>
        <p:spPr/>
        <p:txBody>
          <a:bodyPr/>
          <a:lstStyle/>
          <a:p>
            <a:r>
              <a:rPr lang="en-US"/>
              <a:t>8/22/2019</a:t>
            </a:r>
            <a:endParaRPr lang="en-US" dirty="0"/>
          </a:p>
        </p:txBody>
      </p:sp>
      <p:sp>
        <p:nvSpPr>
          <p:cNvPr id="16" name="Footer Placeholder 15">
            <a:extLst>
              <a:ext uri="{FF2B5EF4-FFF2-40B4-BE49-F238E27FC236}">
                <a16:creationId xmlns:a16="http://schemas.microsoft.com/office/drawing/2014/main" id="{C56B5972-2BCF-4D9C-BCDA-CFAF39F3ADF4}"/>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7" name="Slide Number Placeholder 16">
            <a:extLst>
              <a:ext uri="{FF2B5EF4-FFF2-40B4-BE49-F238E27FC236}">
                <a16:creationId xmlns:a16="http://schemas.microsoft.com/office/drawing/2014/main" id="{28550F76-59FA-48FA-B10C-CFD02604FD7D}"/>
              </a:ext>
            </a:extLst>
          </p:cNvPr>
          <p:cNvSpPr>
            <a:spLocks noGrp="1"/>
          </p:cNvSpPr>
          <p:nvPr>
            <p:ph type="sldNum" sz="quarter" idx="12"/>
          </p:nvPr>
        </p:nvSpPr>
        <p:spPr/>
        <p:txBody>
          <a:bodyPr/>
          <a:lstStyle/>
          <a:p>
            <a:fld id="{2883F3C9-2EB4-41CD-9EE9-5A17A4797CC6}" type="slidenum">
              <a:rPr lang="en-US" smtClean="0"/>
              <a:t>8</a:t>
            </a:fld>
            <a:endParaRPr lang="en-US" dirty="0"/>
          </a:p>
        </p:txBody>
      </p:sp>
      <p:grpSp>
        <p:nvGrpSpPr>
          <p:cNvPr id="27" name="Group 26">
            <a:extLst>
              <a:ext uri="{FF2B5EF4-FFF2-40B4-BE49-F238E27FC236}">
                <a16:creationId xmlns:a16="http://schemas.microsoft.com/office/drawing/2014/main" id="{906D849E-C2F4-40C8-AD2A-CA18F4965EF7}"/>
              </a:ext>
            </a:extLst>
          </p:cNvPr>
          <p:cNvGrpSpPr/>
          <p:nvPr/>
        </p:nvGrpSpPr>
        <p:grpSpPr>
          <a:xfrm>
            <a:off x="394770" y="5380019"/>
            <a:ext cx="8749230" cy="1487152"/>
            <a:chOff x="394770" y="5380019"/>
            <a:chExt cx="8749230" cy="1487152"/>
          </a:xfrm>
        </p:grpSpPr>
        <p:grpSp>
          <p:nvGrpSpPr>
            <p:cNvPr id="15" name="Group 14">
              <a:extLst>
                <a:ext uri="{FF2B5EF4-FFF2-40B4-BE49-F238E27FC236}">
                  <a16:creationId xmlns:a16="http://schemas.microsoft.com/office/drawing/2014/main" id="{71284694-1677-4EE0-81EA-706EAFAB3F7A}"/>
                </a:ext>
              </a:extLst>
            </p:cNvPr>
            <p:cNvGrpSpPr/>
            <p:nvPr/>
          </p:nvGrpSpPr>
          <p:grpSpPr>
            <a:xfrm>
              <a:off x="394770" y="5380019"/>
              <a:ext cx="8749230" cy="1487152"/>
              <a:chOff x="394770" y="5380019"/>
              <a:chExt cx="8749230" cy="1487152"/>
            </a:xfrm>
          </p:grpSpPr>
          <p:sp>
            <p:nvSpPr>
              <p:cNvPr id="8" name="TextBox 7">
                <a:extLst>
                  <a:ext uri="{FF2B5EF4-FFF2-40B4-BE49-F238E27FC236}">
                    <a16:creationId xmlns:a16="http://schemas.microsoft.com/office/drawing/2014/main" id="{B6249322-911E-4AC5-95C2-05800300415B}"/>
                  </a:ext>
                </a:extLst>
              </p:cNvPr>
              <p:cNvSpPr txBox="1"/>
              <p:nvPr/>
            </p:nvSpPr>
            <p:spPr>
              <a:xfrm>
                <a:off x="1984848" y="5881717"/>
                <a:ext cx="3548118" cy="461665"/>
              </a:xfrm>
              <a:prstGeom prst="rect">
                <a:avLst/>
              </a:prstGeom>
              <a:noFill/>
            </p:spPr>
            <p:txBody>
              <a:bodyPr wrap="square" rtlCol="0">
                <a:spAutoFit/>
              </a:bodyPr>
              <a:lstStyle/>
              <a:p>
                <a:r>
                  <a:rPr lang="en-US" altLang="zh-CN" sz="2400" b="1" dirty="0">
                    <a:latin typeface="+mj-lt"/>
                  </a:rPr>
                  <a:t>100 </a:t>
                </a:r>
                <a:r>
                  <a:rPr lang="en-US" altLang="zh-CN" sz="2400" b="1" dirty="0" err="1">
                    <a:latin typeface="+mj-lt"/>
                  </a:rPr>
                  <a:t>GPa</a:t>
                </a:r>
                <a:r>
                  <a:rPr lang="en-US" altLang="zh-CN" sz="2400" b="1" dirty="0">
                    <a:latin typeface="+mj-lt"/>
                  </a:rPr>
                  <a:t>= 10</a:t>
                </a:r>
                <a:r>
                  <a:rPr lang="en-US" altLang="zh-CN" sz="2400" b="1" baseline="30000" dirty="0">
                    <a:latin typeface="+mj-lt"/>
                  </a:rPr>
                  <a:t>6</a:t>
                </a:r>
                <a:r>
                  <a:rPr lang="en-US" altLang="zh-CN" sz="2400" b="1" dirty="0">
                    <a:latin typeface="+mj-lt"/>
                  </a:rPr>
                  <a:t> bar</a:t>
                </a:r>
                <a:r>
                  <a:rPr lang="en-US" altLang="zh-CN" sz="2400" dirty="0">
                    <a:latin typeface="+mj-lt"/>
                  </a:rPr>
                  <a:t>≈ </a:t>
                </a:r>
                <a:endParaRPr lang="zh-CN" altLang="en-US" sz="2400" dirty="0">
                  <a:latin typeface="+mj-lt"/>
                </a:endParaRPr>
              </a:p>
            </p:txBody>
          </p:sp>
          <p:sp>
            <p:nvSpPr>
              <p:cNvPr id="9" name="矩形 17">
                <a:extLst>
                  <a:ext uri="{FF2B5EF4-FFF2-40B4-BE49-F238E27FC236}">
                    <a16:creationId xmlns:a16="http://schemas.microsoft.com/office/drawing/2014/main" id="{D0C1A013-C523-42B0-B1D7-C6A0BFAA1CFE}"/>
                  </a:ext>
                </a:extLst>
              </p:cNvPr>
              <p:cNvSpPr/>
              <p:nvPr/>
            </p:nvSpPr>
            <p:spPr>
              <a:xfrm>
                <a:off x="6262015" y="5589372"/>
                <a:ext cx="1255472" cy="461665"/>
              </a:xfrm>
              <a:prstGeom prst="rect">
                <a:avLst/>
              </a:prstGeom>
            </p:spPr>
            <p:txBody>
              <a:bodyPr wrap="none">
                <a:spAutoFit/>
              </a:bodyPr>
              <a:lstStyle/>
              <a:p>
                <a:r>
                  <a:rPr lang="en-US" altLang="zh-CN" sz="2400" dirty="0">
                    <a:latin typeface="+mj-lt"/>
                  </a:rPr>
                  <a:t>1 cat  (5Kg) </a:t>
                </a:r>
                <a:endParaRPr lang="zh-CN" altLang="en-US" sz="2400" dirty="0">
                  <a:latin typeface="+mj-lt"/>
                </a:endParaRPr>
              </a:p>
            </p:txBody>
          </p:sp>
          <p:cxnSp>
            <p:nvCxnSpPr>
              <p:cNvPr id="10" name="直接连接符 18">
                <a:extLst>
                  <a:ext uri="{FF2B5EF4-FFF2-40B4-BE49-F238E27FC236}">
                    <a16:creationId xmlns:a16="http://schemas.microsoft.com/office/drawing/2014/main" id="{A02E0B4B-FE0D-4835-A788-558D2F9E2ABA}"/>
                  </a:ext>
                </a:extLst>
              </p:cNvPr>
              <p:cNvCxnSpPr/>
              <p:nvPr/>
            </p:nvCxnSpPr>
            <p:spPr>
              <a:xfrm>
                <a:off x="5905780" y="6098226"/>
                <a:ext cx="2714644"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9">
                <a:extLst>
                  <a:ext uri="{FF2B5EF4-FFF2-40B4-BE49-F238E27FC236}">
                    <a16:creationId xmlns:a16="http://schemas.microsoft.com/office/drawing/2014/main" id="{C21F1D5A-D1B3-467D-8FFE-E8DC0BC845E6}"/>
                  </a:ext>
                </a:extLst>
              </p:cNvPr>
              <p:cNvSpPr/>
              <p:nvPr/>
            </p:nvSpPr>
            <p:spPr>
              <a:xfrm>
                <a:off x="5746916" y="6152937"/>
                <a:ext cx="3397084" cy="461665"/>
              </a:xfrm>
              <a:prstGeom prst="rect">
                <a:avLst/>
              </a:prstGeom>
            </p:spPr>
            <p:txBody>
              <a:bodyPr wrap="none">
                <a:spAutoFit/>
              </a:bodyPr>
              <a:lstStyle/>
              <a:p>
                <a:r>
                  <a:rPr lang="en-US" altLang="zh-CN" sz="2400" dirty="0">
                    <a:solidFill>
                      <a:prstClr val="black"/>
                    </a:solidFill>
                    <a:latin typeface="Tw Cen MT Condensed" panose="020B0606020104020203" pitchFamily="34" charset="0"/>
                  </a:rPr>
                  <a:t>1 diamond (tip diameter=25 </a:t>
                </a:r>
                <a:r>
                  <a:rPr lang="el-GR" altLang="zh-CN" sz="2400" dirty="0">
                    <a:solidFill>
                      <a:prstClr val="black"/>
                    </a:solidFill>
                    <a:latin typeface="+mj-lt"/>
                  </a:rPr>
                  <a:t>μ</a:t>
                </a:r>
                <a:r>
                  <a:rPr lang="en-US" altLang="zh-CN" sz="2400" dirty="0">
                    <a:solidFill>
                      <a:prstClr val="black"/>
                    </a:solidFill>
                    <a:latin typeface="Tw Cen MT Condensed" panose="020B0606020104020203" pitchFamily="34" charset="0"/>
                  </a:rPr>
                  <a:t>m) </a:t>
                </a:r>
                <a:endParaRPr lang="zh-CN" altLang="en-US" sz="2400" dirty="0">
                  <a:latin typeface="Tw Cen MT Condensed" panose="020B0606020104020203" pitchFamily="34" charset="0"/>
                </a:endParaRPr>
              </a:p>
            </p:txBody>
          </p:sp>
          <p:pic>
            <p:nvPicPr>
              <p:cNvPr id="12" name="Picture 1">
                <a:extLst>
                  <a:ext uri="{FF2B5EF4-FFF2-40B4-BE49-F238E27FC236}">
                    <a16:creationId xmlns:a16="http://schemas.microsoft.com/office/drawing/2014/main" id="{F7E3CEA4-2F60-4235-9431-F547F60E451D}"/>
                  </a:ext>
                </a:extLst>
              </p:cNvPr>
              <p:cNvPicPr>
                <a:picLocks noChangeAspect="1" noChangeArrowheads="1"/>
              </p:cNvPicPr>
              <p:nvPr/>
            </p:nvPicPr>
            <p:blipFill>
              <a:blip r:embed="rId4" cstate="print"/>
              <a:srcRect/>
              <a:stretch>
                <a:fillRect/>
              </a:stretch>
            </p:blipFill>
            <p:spPr bwMode="auto">
              <a:xfrm>
                <a:off x="716777" y="5380019"/>
                <a:ext cx="744000" cy="831790"/>
              </a:xfrm>
              <a:prstGeom prst="rect">
                <a:avLst/>
              </a:prstGeom>
              <a:noFill/>
              <a:ln w="9525">
                <a:noFill/>
                <a:miter lim="800000"/>
                <a:headEnd/>
                <a:tailEnd/>
              </a:ln>
              <a:effectLst/>
            </p:spPr>
          </p:pic>
          <p:sp>
            <p:nvSpPr>
              <p:cNvPr id="13" name="矩形 12">
                <a:extLst>
                  <a:ext uri="{FF2B5EF4-FFF2-40B4-BE49-F238E27FC236}">
                    <a16:creationId xmlns:a16="http://schemas.microsoft.com/office/drawing/2014/main" id="{4ED325E4-89EC-42DA-8EA4-FEF4ABF0302D}"/>
                  </a:ext>
                </a:extLst>
              </p:cNvPr>
              <p:cNvSpPr/>
              <p:nvPr/>
            </p:nvSpPr>
            <p:spPr>
              <a:xfrm>
                <a:off x="394770" y="6211809"/>
                <a:ext cx="1379226" cy="512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4" name="Picture 4" descr="http://pngimg.com/upload/diamond_PNG6677.png">
                <a:extLst>
                  <a:ext uri="{FF2B5EF4-FFF2-40B4-BE49-F238E27FC236}">
                    <a16:creationId xmlns:a16="http://schemas.microsoft.com/office/drawing/2014/main" id="{670EC5B1-C741-43AA-ACBB-FEC9F85930A6}"/>
                  </a:ext>
                </a:extLst>
              </p:cNvPr>
              <p:cNvPicPr>
                <a:picLocks noChangeAspect="1" noChangeArrowheads="1"/>
              </p:cNvPicPr>
              <p:nvPr/>
            </p:nvPicPr>
            <p:blipFill>
              <a:blip r:embed="rId5" cstate="print"/>
              <a:srcRect/>
              <a:stretch>
                <a:fillRect/>
              </a:stretch>
            </p:blipFill>
            <p:spPr bwMode="auto">
              <a:xfrm>
                <a:off x="541585" y="6132480"/>
                <a:ext cx="1085595" cy="734691"/>
              </a:xfrm>
              <a:prstGeom prst="rect">
                <a:avLst/>
              </a:prstGeom>
              <a:noFill/>
            </p:spPr>
          </p:pic>
        </p:grpSp>
        <p:grpSp>
          <p:nvGrpSpPr>
            <p:cNvPr id="23" name="Group 22">
              <a:extLst>
                <a:ext uri="{FF2B5EF4-FFF2-40B4-BE49-F238E27FC236}">
                  <a16:creationId xmlns:a16="http://schemas.microsoft.com/office/drawing/2014/main" id="{0A6DC997-1832-47C1-A2F3-96A5164DBC02}"/>
                </a:ext>
              </a:extLst>
            </p:cNvPr>
            <p:cNvGrpSpPr/>
            <p:nvPr/>
          </p:nvGrpSpPr>
          <p:grpSpPr>
            <a:xfrm>
              <a:off x="4260829" y="5645715"/>
              <a:ext cx="1357545" cy="990157"/>
              <a:chOff x="7516209" y="5642388"/>
              <a:chExt cx="1357545" cy="990157"/>
            </a:xfrm>
          </p:grpSpPr>
          <p:cxnSp>
            <p:nvCxnSpPr>
              <p:cNvPr id="18" name="直接连接符 18">
                <a:extLst>
                  <a:ext uri="{FF2B5EF4-FFF2-40B4-BE49-F238E27FC236}">
                    <a16:creationId xmlns:a16="http://schemas.microsoft.com/office/drawing/2014/main" id="{CCC7850C-0489-4334-847C-B6158E58EA39}"/>
                  </a:ext>
                </a:extLst>
              </p:cNvPr>
              <p:cNvCxnSpPr>
                <a:cxnSpLocks/>
              </p:cNvCxnSpPr>
              <p:nvPr/>
            </p:nvCxnSpPr>
            <p:spPr>
              <a:xfrm>
                <a:off x="7516209" y="6109997"/>
                <a:ext cx="135754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矩形 17">
                <a:extLst>
                  <a:ext uri="{FF2B5EF4-FFF2-40B4-BE49-F238E27FC236}">
                    <a16:creationId xmlns:a16="http://schemas.microsoft.com/office/drawing/2014/main" id="{4729E814-AFEF-4BC0-8A6B-C2B278BB4C37}"/>
                  </a:ext>
                </a:extLst>
              </p:cNvPr>
              <p:cNvSpPr/>
              <p:nvPr/>
            </p:nvSpPr>
            <p:spPr>
              <a:xfrm>
                <a:off x="7828091" y="5642388"/>
                <a:ext cx="593432" cy="461665"/>
              </a:xfrm>
              <a:prstGeom prst="rect">
                <a:avLst/>
              </a:prstGeom>
            </p:spPr>
            <p:txBody>
              <a:bodyPr wrap="none">
                <a:spAutoFit/>
              </a:bodyPr>
              <a:lstStyle/>
              <a:p>
                <a:r>
                  <a:rPr lang="en-US" altLang="zh-CN" sz="2400" dirty="0">
                    <a:latin typeface="+mj-lt"/>
                  </a:rPr>
                  <a:t>62 N</a:t>
                </a:r>
                <a:endParaRPr lang="zh-CN" altLang="en-US" sz="2400" dirty="0">
                  <a:latin typeface="+mj-lt"/>
                </a:endParaRPr>
              </a:p>
            </p:txBody>
          </p:sp>
          <p:sp>
            <p:nvSpPr>
              <p:cNvPr id="22" name="矩形 17">
                <a:extLst>
                  <a:ext uri="{FF2B5EF4-FFF2-40B4-BE49-F238E27FC236}">
                    <a16:creationId xmlns:a16="http://schemas.microsoft.com/office/drawing/2014/main" id="{369EAB5E-B72A-48EB-8B7F-2CF00ABBA35E}"/>
                  </a:ext>
                </a:extLst>
              </p:cNvPr>
              <p:cNvSpPr/>
              <p:nvPr/>
            </p:nvSpPr>
            <p:spPr>
              <a:xfrm>
                <a:off x="7710115" y="6170880"/>
                <a:ext cx="1029449" cy="461665"/>
              </a:xfrm>
              <a:prstGeom prst="rect">
                <a:avLst/>
              </a:prstGeom>
            </p:spPr>
            <p:txBody>
              <a:bodyPr wrap="none">
                <a:spAutoFit/>
              </a:bodyPr>
              <a:lstStyle/>
              <a:p>
                <a:r>
                  <a:rPr lang="en-US" altLang="zh-CN" sz="2400" dirty="0">
                    <a:solidFill>
                      <a:prstClr val="black"/>
                    </a:solidFill>
                    <a:latin typeface="Tw Cen MT Condensed" panose="020B0606020104020203" pitchFamily="34" charset="0"/>
                  </a:rPr>
                  <a:t>625 </a:t>
                </a:r>
                <a:r>
                  <a:rPr lang="el-GR" altLang="zh-CN" sz="2400" dirty="0">
                    <a:solidFill>
                      <a:prstClr val="black"/>
                    </a:solidFill>
                  </a:rPr>
                  <a:t>μ</a:t>
                </a:r>
                <a:r>
                  <a:rPr lang="en-US" altLang="zh-CN" sz="2400" dirty="0">
                    <a:solidFill>
                      <a:prstClr val="black"/>
                    </a:solidFill>
                    <a:latin typeface="Tw Cen MT Condensed" panose="020B0606020104020203" pitchFamily="34" charset="0"/>
                  </a:rPr>
                  <a:t>m</a:t>
                </a:r>
                <a:r>
                  <a:rPr lang="en-US" altLang="zh-CN" sz="2400" baseline="30000" dirty="0">
                    <a:solidFill>
                      <a:prstClr val="black"/>
                    </a:solidFill>
                    <a:latin typeface="Tw Cen MT Condensed" panose="020B0606020104020203" pitchFamily="34" charset="0"/>
                  </a:rPr>
                  <a:t>2</a:t>
                </a:r>
                <a:endParaRPr lang="zh-CN" altLang="en-US" sz="2400" baseline="30000" dirty="0">
                  <a:latin typeface="+mj-lt"/>
                </a:endParaRPr>
              </a:p>
            </p:txBody>
          </p:sp>
        </p:grpSp>
        <p:sp>
          <p:nvSpPr>
            <p:cNvPr id="26" name="TextBox 25">
              <a:extLst>
                <a:ext uri="{FF2B5EF4-FFF2-40B4-BE49-F238E27FC236}">
                  <a16:creationId xmlns:a16="http://schemas.microsoft.com/office/drawing/2014/main" id="{79EA860C-0326-43C9-B8AD-88401B388948}"/>
                </a:ext>
              </a:extLst>
            </p:cNvPr>
            <p:cNvSpPr txBox="1"/>
            <p:nvPr/>
          </p:nvSpPr>
          <p:spPr>
            <a:xfrm>
              <a:off x="5594630" y="5932101"/>
              <a:ext cx="335348" cy="369332"/>
            </a:xfrm>
            <a:prstGeom prst="rect">
              <a:avLst/>
            </a:prstGeom>
            <a:noFill/>
          </p:spPr>
          <p:txBody>
            <a:bodyPr wrap="none" rtlCol="0">
              <a:spAutoFit/>
            </a:bodyPr>
            <a:lstStyle/>
            <a:p>
              <a:r>
                <a:rPr lang="en-US" altLang="zh-CN" dirty="0"/>
                <a:t>≈</a:t>
              </a:r>
              <a:endParaRPr lang="en-US" dirty="0"/>
            </a:p>
          </p:txBody>
        </p:sp>
      </p:grpSp>
      <p:grpSp>
        <p:nvGrpSpPr>
          <p:cNvPr id="24" name="Group 23">
            <a:extLst>
              <a:ext uri="{FF2B5EF4-FFF2-40B4-BE49-F238E27FC236}">
                <a16:creationId xmlns:a16="http://schemas.microsoft.com/office/drawing/2014/main" id="{7D1623BE-797F-4D36-913A-51315523E452}"/>
              </a:ext>
            </a:extLst>
          </p:cNvPr>
          <p:cNvGrpSpPr>
            <a:grpSpLocks/>
          </p:cNvGrpSpPr>
          <p:nvPr/>
        </p:nvGrpSpPr>
        <p:grpSpPr bwMode="auto">
          <a:xfrm>
            <a:off x="6515915" y="1484529"/>
            <a:ext cx="2141112" cy="1591365"/>
            <a:chOff x="3456" y="2492"/>
            <a:chExt cx="2112" cy="1509"/>
          </a:xfrm>
        </p:grpSpPr>
        <p:sp>
          <p:nvSpPr>
            <p:cNvPr id="25" name="Rectangle 24">
              <a:extLst>
                <a:ext uri="{FF2B5EF4-FFF2-40B4-BE49-F238E27FC236}">
                  <a16:creationId xmlns:a16="http://schemas.microsoft.com/office/drawing/2014/main" id="{8D7F2BE5-F72E-431E-A0B2-BEB3B1C4D818}"/>
                </a:ext>
              </a:extLst>
            </p:cNvPr>
            <p:cNvSpPr>
              <a:spLocks noChangeArrowheads="1"/>
            </p:cNvSpPr>
            <p:nvPr/>
          </p:nvSpPr>
          <p:spPr bwMode="auto">
            <a:xfrm>
              <a:off x="3456" y="2544"/>
              <a:ext cx="2112" cy="1392"/>
            </a:xfrm>
            <a:prstGeom prst="rect">
              <a:avLst/>
            </a:prstGeom>
            <a:solidFill>
              <a:schemeClr val="bg1"/>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grpSp>
          <p:nvGrpSpPr>
            <p:cNvPr id="28" name="Group 27">
              <a:extLst>
                <a:ext uri="{FF2B5EF4-FFF2-40B4-BE49-F238E27FC236}">
                  <a16:creationId xmlns:a16="http://schemas.microsoft.com/office/drawing/2014/main" id="{118F6872-C3CC-4714-9232-D191D81F9DAF}"/>
                </a:ext>
              </a:extLst>
            </p:cNvPr>
            <p:cNvGrpSpPr>
              <a:grpSpLocks/>
            </p:cNvGrpSpPr>
            <p:nvPr/>
          </p:nvGrpSpPr>
          <p:grpSpPr bwMode="auto">
            <a:xfrm>
              <a:off x="3792" y="2832"/>
              <a:ext cx="1728" cy="816"/>
              <a:chOff x="3552" y="3360"/>
              <a:chExt cx="1728" cy="816"/>
            </a:xfrm>
          </p:grpSpPr>
          <p:sp>
            <p:nvSpPr>
              <p:cNvPr id="35" name="Line 173">
                <a:extLst>
                  <a:ext uri="{FF2B5EF4-FFF2-40B4-BE49-F238E27FC236}">
                    <a16:creationId xmlns:a16="http://schemas.microsoft.com/office/drawing/2014/main" id="{E4265DB1-FFFB-4F96-9AD8-67B1D2B40399}"/>
                  </a:ext>
                </a:extLst>
              </p:cNvPr>
              <p:cNvSpPr>
                <a:spLocks noChangeShapeType="1"/>
              </p:cNvSpPr>
              <p:nvPr/>
            </p:nvSpPr>
            <p:spPr bwMode="auto">
              <a:xfrm>
                <a:off x="3552" y="3696"/>
                <a:ext cx="1728" cy="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6" name="Line 174">
                <a:extLst>
                  <a:ext uri="{FF2B5EF4-FFF2-40B4-BE49-F238E27FC236}">
                    <a16:creationId xmlns:a16="http://schemas.microsoft.com/office/drawing/2014/main" id="{CC6A7035-C5C4-4CE7-8D1D-44C7D036A5C8}"/>
                  </a:ext>
                </a:extLst>
              </p:cNvPr>
              <p:cNvSpPr>
                <a:spLocks noChangeShapeType="1"/>
              </p:cNvSpPr>
              <p:nvPr/>
            </p:nvSpPr>
            <p:spPr bwMode="auto">
              <a:xfrm>
                <a:off x="3552" y="3696"/>
                <a:ext cx="576"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7" name="Line 175">
                <a:extLst>
                  <a:ext uri="{FF2B5EF4-FFF2-40B4-BE49-F238E27FC236}">
                    <a16:creationId xmlns:a16="http://schemas.microsoft.com/office/drawing/2014/main" id="{C4AD7E89-8259-4D3B-A73F-34AF3BC3D8E5}"/>
                  </a:ext>
                </a:extLst>
              </p:cNvPr>
              <p:cNvSpPr>
                <a:spLocks noChangeShapeType="1"/>
              </p:cNvSpPr>
              <p:nvPr/>
            </p:nvSpPr>
            <p:spPr bwMode="auto">
              <a:xfrm>
                <a:off x="4128" y="4176"/>
                <a:ext cx="576" cy="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8" name="Line 176">
                <a:extLst>
                  <a:ext uri="{FF2B5EF4-FFF2-40B4-BE49-F238E27FC236}">
                    <a16:creationId xmlns:a16="http://schemas.microsoft.com/office/drawing/2014/main" id="{7A3B3E32-3DD1-419F-AABE-D67897F3622F}"/>
                  </a:ext>
                </a:extLst>
              </p:cNvPr>
              <p:cNvSpPr>
                <a:spLocks noChangeShapeType="1"/>
              </p:cNvSpPr>
              <p:nvPr/>
            </p:nvSpPr>
            <p:spPr bwMode="auto">
              <a:xfrm flipV="1">
                <a:off x="4704" y="3696"/>
                <a:ext cx="576"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9" name="Line 177">
                <a:extLst>
                  <a:ext uri="{FF2B5EF4-FFF2-40B4-BE49-F238E27FC236}">
                    <a16:creationId xmlns:a16="http://schemas.microsoft.com/office/drawing/2014/main" id="{159BCEFD-BB21-4600-B193-BB8AF62F6904}"/>
                  </a:ext>
                </a:extLst>
              </p:cNvPr>
              <p:cNvSpPr>
                <a:spLocks noChangeShapeType="1"/>
              </p:cNvSpPr>
              <p:nvPr/>
            </p:nvSpPr>
            <p:spPr bwMode="auto">
              <a:xfrm flipH="1" flipV="1">
                <a:off x="3648" y="3696"/>
                <a:ext cx="528"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0" name="Line 178">
                <a:extLst>
                  <a:ext uri="{FF2B5EF4-FFF2-40B4-BE49-F238E27FC236}">
                    <a16:creationId xmlns:a16="http://schemas.microsoft.com/office/drawing/2014/main" id="{7427BFF9-F6B0-4E29-8475-82379335DEBF}"/>
                  </a:ext>
                </a:extLst>
              </p:cNvPr>
              <p:cNvSpPr>
                <a:spLocks noChangeShapeType="1"/>
              </p:cNvSpPr>
              <p:nvPr/>
            </p:nvSpPr>
            <p:spPr bwMode="auto">
              <a:xfrm flipH="1" flipV="1">
                <a:off x="3792" y="3696"/>
                <a:ext cx="432"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1" name="Line 179">
                <a:extLst>
                  <a:ext uri="{FF2B5EF4-FFF2-40B4-BE49-F238E27FC236}">
                    <a16:creationId xmlns:a16="http://schemas.microsoft.com/office/drawing/2014/main" id="{3054AA36-43BC-4089-B24E-BA4903214958}"/>
                  </a:ext>
                </a:extLst>
              </p:cNvPr>
              <p:cNvSpPr>
                <a:spLocks noChangeShapeType="1"/>
              </p:cNvSpPr>
              <p:nvPr/>
            </p:nvSpPr>
            <p:spPr bwMode="auto">
              <a:xfrm flipH="1" flipV="1">
                <a:off x="4080" y="3696"/>
                <a:ext cx="240"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2" name="Line 180">
                <a:extLst>
                  <a:ext uri="{FF2B5EF4-FFF2-40B4-BE49-F238E27FC236}">
                    <a16:creationId xmlns:a16="http://schemas.microsoft.com/office/drawing/2014/main" id="{31D4FAA2-44FB-4DED-8EAA-A20EDBDD932A}"/>
                  </a:ext>
                </a:extLst>
              </p:cNvPr>
              <p:cNvSpPr>
                <a:spLocks noChangeShapeType="1"/>
              </p:cNvSpPr>
              <p:nvPr/>
            </p:nvSpPr>
            <p:spPr bwMode="auto">
              <a:xfrm flipV="1">
                <a:off x="4416" y="3696"/>
                <a:ext cx="0"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3" name="Line 181">
                <a:extLst>
                  <a:ext uri="{FF2B5EF4-FFF2-40B4-BE49-F238E27FC236}">
                    <a16:creationId xmlns:a16="http://schemas.microsoft.com/office/drawing/2014/main" id="{E029BEA6-F938-4ED4-B92E-74CD947E4021}"/>
                  </a:ext>
                </a:extLst>
              </p:cNvPr>
              <p:cNvSpPr>
                <a:spLocks noChangeShapeType="1"/>
              </p:cNvSpPr>
              <p:nvPr/>
            </p:nvSpPr>
            <p:spPr bwMode="auto">
              <a:xfrm flipV="1">
                <a:off x="4512" y="3696"/>
                <a:ext cx="240"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4" name="Line 182">
                <a:extLst>
                  <a:ext uri="{FF2B5EF4-FFF2-40B4-BE49-F238E27FC236}">
                    <a16:creationId xmlns:a16="http://schemas.microsoft.com/office/drawing/2014/main" id="{FF914333-6050-4DAB-BCCA-9370EE0E2177}"/>
                  </a:ext>
                </a:extLst>
              </p:cNvPr>
              <p:cNvSpPr>
                <a:spLocks noChangeShapeType="1"/>
              </p:cNvSpPr>
              <p:nvPr/>
            </p:nvSpPr>
            <p:spPr bwMode="auto">
              <a:xfrm flipV="1">
                <a:off x="4608" y="3696"/>
                <a:ext cx="432"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5" name="Line 183">
                <a:extLst>
                  <a:ext uri="{FF2B5EF4-FFF2-40B4-BE49-F238E27FC236}">
                    <a16:creationId xmlns:a16="http://schemas.microsoft.com/office/drawing/2014/main" id="{634B516D-BBA5-4123-B0EC-91878CC30AF5}"/>
                  </a:ext>
                </a:extLst>
              </p:cNvPr>
              <p:cNvSpPr>
                <a:spLocks noChangeShapeType="1"/>
              </p:cNvSpPr>
              <p:nvPr/>
            </p:nvSpPr>
            <p:spPr bwMode="auto">
              <a:xfrm flipV="1">
                <a:off x="4656" y="3696"/>
                <a:ext cx="576" cy="48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6" name="Line 184">
                <a:extLst>
                  <a:ext uri="{FF2B5EF4-FFF2-40B4-BE49-F238E27FC236}">
                    <a16:creationId xmlns:a16="http://schemas.microsoft.com/office/drawing/2014/main" id="{0FF6F150-72E0-4FB8-9795-0C8B0DABDE10}"/>
                  </a:ext>
                </a:extLst>
              </p:cNvPr>
              <p:cNvSpPr>
                <a:spLocks noChangeShapeType="1"/>
              </p:cNvSpPr>
              <p:nvPr/>
            </p:nvSpPr>
            <p:spPr bwMode="auto">
              <a:xfrm flipV="1">
                <a:off x="3552" y="3360"/>
                <a:ext cx="336" cy="336"/>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7" name="Line 185">
                <a:extLst>
                  <a:ext uri="{FF2B5EF4-FFF2-40B4-BE49-F238E27FC236}">
                    <a16:creationId xmlns:a16="http://schemas.microsoft.com/office/drawing/2014/main" id="{E89BB757-ED90-4229-8AF8-5214A5C7FDDC}"/>
                  </a:ext>
                </a:extLst>
              </p:cNvPr>
              <p:cNvSpPr>
                <a:spLocks noChangeShapeType="1"/>
              </p:cNvSpPr>
              <p:nvPr/>
            </p:nvSpPr>
            <p:spPr bwMode="auto">
              <a:xfrm>
                <a:off x="3888" y="3360"/>
                <a:ext cx="1056" cy="0"/>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8" name="Line 186">
                <a:extLst>
                  <a:ext uri="{FF2B5EF4-FFF2-40B4-BE49-F238E27FC236}">
                    <a16:creationId xmlns:a16="http://schemas.microsoft.com/office/drawing/2014/main" id="{9D34C620-7A7D-4F7E-ADA3-932916649D07}"/>
                  </a:ext>
                </a:extLst>
              </p:cNvPr>
              <p:cNvSpPr>
                <a:spLocks noChangeShapeType="1"/>
              </p:cNvSpPr>
              <p:nvPr/>
            </p:nvSpPr>
            <p:spPr bwMode="auto">
              <a:xfrm flipH="1" flipV="1">
                <a:off x="4944" y="3360"/>
                <a:ext cx="336" cy="336"/>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49" name="Line 187">
                <a:extLst>
                  <a:ext uri="{FF2B5EF4-FFF2-40B4-BE49-F238E27FC236}">
                    <a16:creationId xmlns:a16="http://schemas.microsoft.com/office/drawing/2014/main" id="{74FD5BFF-3CB1-40CE-A909-D2085736C17B}"/>
                  </a:ext>
                </a:extLst>
              </p:cNvPr>
              <p:cNvSpPr>
                <a:spLocks noChangeShapeType="1"/>
              </p:cNvSpPr>
              <p:nvPr/>
            </p:nvSpPr>
            <p:spPr bwMode="auto">
              <a:xfrm flipV="1">
                <a:off x="3648" y="3504"/>
                <a:ext cx="96"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0" name="Line 188">
                <a:extLst>
                  <a:ext uri="{FF2B5EF4-FFF2-40B4-BE49-F238E27FC236}">
                    <a16:creationId xmlns:a16="http://schemas.microsoft.com/office/drawing/2014/main" id="{F99B1AD5-41F9-4CA1-8CCF-D054B380EAF8}"/>
                  </a:ext>
                </a:extLst>
              </p:cNvPr>
              <p:cNvSpPr>
                <a:spLocks noChangeShapeType="1"/>
              </p:cNvSpPr>
              <p:nvPr/>
            </p:nvSpPr>
            <p:spPr bwMode="auto">
              <a:xfrm>
                <a:off x="3744" y="3504"/>
                <a:ext cx="4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1" name="Line 189">
                <a:extLst>
                  <a:ext uri="{FF2B5EF4-FFF2-40B4-BE49-F238E27FC236}">
                    <a16:creationId xmlns:a16="http://schemas.microsoft.com/office/drawing/2014/main" id="{3E10326A-C9B1-496C-9ACA-20BDAB7BFD46}"/>
                  </a:ext>
                </a:extLst>
              </p:cNvPr>
              <p:cNvSpPr>
                <a:spLocks noChangeShapeType="1"/>
              </p:cNvSpPr>
              <p:nvPr/>
            </p:nvSpPr>
            <p:spPr bwMode="auto">
              <a:xfrm flipV="1">
                <a:off x="3792" y="3504"/>
                <a:ext cx="336"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2" name="Line 190">
                <a:extLst>
                  <a:ext uri="{FF2B5EF4-FFF2-40B4-BE49-F238E27FC236}">
                    <a16:creationId xmlns:a16="http://schemas.microsoft.com/office/drawing/2014/main" id="{C0454466-2C62-4AEF-8461-0727DA12F4CB}"/>
                  </a:ext>
                </a:extLst>
              </p:cNvPr>
              <p:cNvSpPr>
                <a:spLocks noChangeShapeType="1"/>
              </p:cNvSpPr>
              <p:nvPr/>
            </p:nvSpPr>
            <p:spPr bwMode="auto">
              <a:xfrm flipH="1">
                <a:off x="4080" y="3504"/>
                <a:ext cx="4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3" name="Line 191">
                <a:extLst>
                  <a:ext uri="{FF2B5EF4-FFF2-40B4-BE49-F238E27FC236}">
                    <a16:creationId xmlns:a16="http://schemas.microsoft.com/office/drawing/2014/main" id="{A7AA14EC-032F-4F9B-AF9B-04BC4C535DB0}"/>
                  </a:ext>
                </a:extLst>
              </p:cNvPr>
              <p:cNvSpPr>
                <a:spLocks noChangeShapeType="1"/>
              </p:cNvSpPr>
              <p:nvPr/>
            </p:nvSpPr>
            <p:spPr bwMode="auto">
              <a:xfrm>
                <a:off x="4128" y="3504"/>
                <a:ext cx="28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4" name="Line 192">
                <a:extLst>
                  <a:ext uri="{FF2B5EF4-FFF2-40B4-BE49-F238E27FC236}">
                    <a16:creationId xmlns:a16="http://schemas.microsoft.com/office/drawing/2014/main" id="{FC5CD3BE-4014-4E54-B6C1-358095FEFC82}"/>
                  </a:ext>
                </a:extLst>
              </p:cNvPr>
              <p:cNvSpPr>
                <a:spLocks noChangeShapeType="1"/>
              </p:cNvSpPr>
              <p:nvPr/>
            </p:nvSpPr>
            <p:spPr bwMode="auto">
              <a:xfrm flipV="1">
                <a:off x="4416" y="3504"/>
                <a:ext cx="28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5" name="Line 193">
                <a:extLst>
                  <a:ext uri="{FF2B5EF4-FFF2-40B4-BE49-F238E27FC236}">
                    <a16:creationId xmlns:a16="http://schemas.microsoft.com/office/drawing/2014/main" id="{8757D458-11A0-43C8-BAFF-878A92D7D7DA}"/>
                  </a:ext>
                </a:extLst>
              </p:cNvPr>
              <p:cNvSpPr>
                <a:spLocks noChangeShapeType="1"/>
              </p:cNvSpPr>
              <p:nvPr/>
            </p:nvSpPr>
            <p:spPr bwMode="auto">
              <a:xfrm>
                <a:off x="4704" y="3504"/>
                <a:ext cx="4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6" name="Line 194">
                <a:extLst>
                  <a:ext uri="{FF2B5EF4-FFF2-40B4-BE49-F238E27FC236}">
                    <a16:creationId xmlns:a16="http://schemas.microsoft.com/office/drawing/2014/main" id="{B8C51E5C-3688-421E-BE51-A1F3F22D5C98}"/>
                  </a:ext>
                </a:extLst>
              </p:cNvPr>
              <p:cNvSpPr>
                <a:spLocks noChangeShapeType="1"/>
              </p:cNvSpPr>
              <p:nvPr/>
            </p:nvSpPr>
            <p:spPr bwMode="auto">
              <a:xfrm>
                <a:off x="4704" y="3504"/>
                <a:ext cx="336"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7" name="Line 195">
                <a:extLst>
                  <a:ext uri="{FF2B5EF4-FFF2-40B4-BE49-F238E27FC236}">
                    <a16:creationId xmlns:a16="http://schemas.microsoft.com/office/drawing/2014/main" id="{3E0CD884-B022-42EA-A370-9C4A6CD9D488}"/>
                  </a:ext>
                </a:extLst>
              </p:cNvPr>
              <p:cNvSpPr>
                <a:spLocks noChangeShapeType="1"/>
              </p:cNvSpPr>
              <p:nvPr/>
            </p:nvSpPr>
            <p:spPr bwMode="auto">
              <a:xfrm flipV="1">
                <a:off x="5040" y="3504"/>
                <a:ext cx="48"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8" name="Line 196">
                <a:extLst>
                  <a:ext uri="{FF2B5EF4-FFF2-40B4-BE49-F238E27FC236}">
                    <a16:creationId xmlns:a16="http://schemas.microsoft.com/office/drawing/2014/main" id="{4BFE82CC-0BD9-48AC-87BC-C39AAA28CFF1}"/>
                  </a:ext>
                </a:extLst>
              </p:cNvPr>
              <p:cNvSpPr>
                <a:spLocks noChangeShapeType="1"/>
              </p:cNvSpPr>
              <p:nvPr/>
            </p:nvSpPr>
            <p:spPr bwMode="auto">
              <a:xfrm flipH="1" flipV="1">
                <a:off x="5088" y="3504"/>
                <a:ext cx="144" cy="192"/>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59" name="Line 197">
                <a:extLst>
                  <a:ext uri="{FF2B5EF4-FFF2-40B4-BE49-F238E27FC236}">
                    <a16:creationId xmlns:a16="http://schemas.microsoft.com/office/drawing/2014/main" id="{CECFA59A-3673-4D00-B305-72BC0BD0E9A7}"/>
                  </a:ext>
                </a:extLst>
              </p:cNvPr>
              <p:cNvSpPr>
                <a:spLocks noChangeShapeType="1"/>
              </p:cNvSpPr>
              <p:nvPr/>
            </p:nvSpPr>
            <p:spPr bwMode="auto">
              <a:xfrm flipV="1">
                <a:off x="3744" y="3360"/>
                <a:ext cx="336"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60" name="Line 198">
                <a:extLst>
                  <a:ext uri="{FF2B5EF4-FFF2-40B4-BE49-F238E27FC236}">
                    <a16:creationId xmlns:a16="http://schemas.microsoft.com/office/drawing/2014/main" id="{36333789-A74D-4B3A-93A7-77F6F7025A99}"/>
                  </a:ext>
                </a:extLst>
              </p:cNvPr>
              <p:cNvSpPr>
                <a:spLocks noChangeShapeType="1"/>
              </p:cNvSpPr>
              <p:nvPr/>
            </p:nvSpPr>
            <p:spPr bwMode="auto">
              <a:xfrm>
                <a:off x="4080" y="3360"/>
                <a:ext cx="48"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61" name="Line 199">
                <a:extLst>
                  <a:ext uri="{FF2B5EF4-FFF2-40B4-BE49-F238E27FC236}">
                    <a16:creationId xmlns:a16="http://schemas.microsoft.com/office/drawing/2014/main" id="{5CE620B9-C30F-41EF-9B83-0C1D6D97021D}"/>
                  </a:ext>
                </a:extLst>
              </p:cNvPr>
              <p:cNvSpPr>
                <a:spLocks noChangeShapeType="1"/>
              </p:cNvSpPr>
              <p:nvPr/>
            </p:nvSpPr>
            <p:spPr bwMode="auto">
              <a:xfrm flipV="1">
                <a:off x="4128" y="3360"/>
                <a:ext cx="288"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62" name="Line 200">
                <a:extLst>
                  <a:ext uri="{FF2B5EF4-FFF2-40B4-BE49-F238E27FC236}">
                    <a16:creationId xmlns:a16="http://schemas.microsoft.com/office/drawing/2014/main" id="{80FB6E46-1302-42B7-9EE7-1ED53C6AEAEF}"/>
                  </a:ext>
                </a:extLst>
              </p:cNvPr>
              <p:cNvSpPr>
                <a:spLocks noChangeShapeType="1"/>
              </p:cNvSpPr>
              <p:nvPr/>
            </p:nvSpPr>
            <p:spPr bwMode="auto">
              <a:xfrm>
                <a:off x="4416" y="3360"/>
                <a:ext cx="288"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63" name="Line 201">
                <a:extLst>
                  <a:ext uri="{FF2B5EF4-FFF2-40B4-BE49-F238E27FC236}">
                    <a16:creationId xmlns:a16="http://schemas.microsoft.com/office/drawing/2014/main" id="{3836BA0F-81C1-461F-89A3-F2CEFA1A43DC}"/>
                  </a:ext>
                </a:extLst>
              </p:cNvPr>
              <p:cNvSpPr>
                <a:spLocks noChangeShapeType="1"/>
              </p:cNvSpPr>
              <p:nvPr/>
            </p:nvSpPr>
            <p:spPr bwMode="auto">
              <a:xfrm flipV="1">
                <a:off x="4704" y="3360"/>
                <a:ext cx="48"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64" name="Line 202">
                <a:extLst>
                  <a:ext uri="{FF2B5EF4-FFF2-40B4-BE49-F238E27FC236}">
                    <a16:creationId xmlns:a16="http://schemas.microsoft.com/office/drawing/2014/main" id="{F40F8810-8DF9-4A7A-9985-C20EFD5836C4}"/>
                  </a:ext>
                </a:extLst>
              </p:cNvPr>
              <p:cNvSpPr>
                <a:spLocks noChangeShapeType="1"/>
              </p:cNvSpPr>
              <p:nvPr/>
            </p:nvSpPr>
            <p:spPr bwMode="auto">
              <a:xfrm>
                <a:off x="4752" y="3360"/>
                <a:ext cx="336" cy="144"/>
              </a:xfrm>
              <a:prstGeom prst="line">
                <a:avLst/>
              </a:prstGeom>
              <a:noFill/>
              <a:ln w="9525">
                <a:solidFill>
                  <a:schemeClr val="tx1"/>
                </a:solidFill>
                <a:round/>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grpSp>
        <p:sp>
          <p:nvSpPr>
            <p:cNvPr id="29" name="Line 203">
              <a:extLst>
                <a:ext uri="{FF2B5EF4-FFF2-40B4-BE49-F238E27FC236}">
                  <a16:creationId xmlns:a16="http://schemas.microsoft.com/office/drawing/2014/main" id="{4B450267-03D5-44DD-8D3E-8BB7B674E9C3}"/>
                </a:ext>
              </a:extLst>
            </p:cNvPr>
            <p:cNvSpPr>
              <a:spLocks noChangeShapeType="1"/>
            </p:cNvSpPr>
            <p:nvPr/>
          </p:nvSpPr>
          <p:spPr bwMode="auto">
            <a:xfrm>
              <a:off x="4128" y="2784"/>
              <a:ext cx="1056" cy="0"/>
            </a:xfrm>
            <a:prstGeom prst="line">
              <a:avLst/>
            </a:prstGeom>
            <a:noFill/>
            <a:ln w="25400">
              <a:solidFill>
                <a:schemeClr val="tx1"/>
              </a:solidFill>
              <a:round/>
              <a:headEnd type="triangle" w="med" len="med"/>
              <a:tailEnd type="triangle" w="med" len="me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0" name="Line 204">
              <a:extLst>
                <a:ext uri="{FF2B5EF4-FFF2-40B4-BE49-F238E27FC236}">
                  <a16:creationId xmlns:a16="http://schemas.microsoft.com/office/drawing/2014/main" id="{783D22A9-6F3A-4A83-8AB8-F8A2EC4A8BBB}"/>
                </a:ext>
              </a:extLst>
            </p:cNvPr>
            <p:cNvSpPr>
              <a:spLocks noChangeShapeType="1"/>
            </p:cNvSpPr>
            <p:nvPr/>
          </p:nvSpPr>
          <p:spPr bwMode="auto">
            <a:xfrm>
              <a:off x="3744" y="2832"/>
              <a:ext cx="0" cy="816"/>
            </a:xfrm>
            <a:prstGeom prst="line">
              <a:avLst/>
            </a:prstGeom>
            <a:noFill/>
            <a:ln w="25400">
              <a:solidFill>
                <a:schemeClr val="tx1"/>
              </a:solidFill>
              <a:round/>
              <a:headEnd type="triangle" w="med" len="med"/>
              <a:tailEnd type="triangle" w="med" len="me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1" name="Line 205">
              <a:extLst>
                <a:ext uri="{FF2B5EF4-FFF2-40B4-BE49-F238E27FC236}">
                  <a16:creationId xmlns:a16="http://schemas.microsoft.com/office/drawing/2014/main" id="{2975ED32-83AF-45C3-95B1-1EF5AF17505E}"/>
                </a:ext>
              </a:extLst>
            </p:cNvPr>
            <p:cNvSpPr>
              <a:spLocks noChangeShapeType="1"/>
            </p:cNvSpPr>
            <p:nvPr/>
          </p:nvSpPr>
          <p:spPr bwMode="auto">
            <a:xfrm>
              <a:off x="4368" y="3696"/>
              <a:ext cx="576" cy="0"/>
            </a:xfrm>
            <a:prstGeom prst="line">
              <a:avLst/>
            </a:prstGeom>
            <a:noFill/>
            <a:ln w="25400">
              <a:solidFill>
                <a:schemeClr val="tx1"/>
              </a:solidFill>
              <a:round/>
              <a:headEnd type="triangle" w="med" len="med"/>
              <a:tailEnd type="triangle" w="med" len="me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a:p>
          </p:txBody>
        </p:sp>
        <p:sp>
          <p:nvSpPr>
            <p:cNvPr id="32" name="Text Box 206">
              <a:extLst>
                <a:ext uri="{FF2B5EF4-FFF2-40B4-BE49-F238E27FC236}">
                  <a16:creationId xmlns:a16="http://schemas.microsoft.com/office/drawing/2014/main" id="{7D477FB7-E022-480F-B151-DCA717D607D8}"/>
                </a:ext>
              </a:extLst>
            </p:cNvPr>
            <p:cNvSpPr txBox="1">
              <a:spLocks noChangeArrowheads="1"/>
            </p:cNvSpPr>
            <p:nvPr/>
          </p:nvSpPr>
          <p:spPr bwMode="auto">
            <a:xfrm>
              <a:off x="4346" y="2492"/>
              <a:ext cx="1008" cy="321"/>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50000"/>
                </a:spcBef>
              </a:pPr>
              <a:r>
                <a:rPr lang="it-IT" sz="1600" dirty="0">
                  <a:latin typeface="Times New Roman" pitchFamily="18" charset="0"/>
                </a:rPr>
                <a:t>2-4 mm</a:t>
              </a:r>
            </a:p>
          </p:txBody>
        </p:sp>
        <p:sp>
          <p:nvSpPr>
            <p:cNvPr id="33" name="Text Box 207">
              <a:extLst>
                <a:ext uri="{FF2B5EF4-FFF2-40B4-BE49-F238E27FC236}">
                  <a16:creationId xmlns:a16="http://schemas.microsoft.com/office/drawing/2014/main" id="{825D8439-6615-493D-9A5A-3049784C83C5}"/>
                </a:ext>
              </a:extLst>
            </p:cNvPr>
            <p:cNvSpPr txBox="1">
              <a:spLocks noChangeArrowheads="1"/>
            </p:cNvSpPr>
            <p:nvPr/>
          </p:nvSpPr>
          <p:spPr bwMode="auto">
            <a:xfrm>
              <a:off x="4256" y="3680"/>
              <a:ext cx="1248" cy="321"/>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50000"/>
                </a:spcBef>
              </a:pPr>
              <a:r>
                <a:rPr lang="it-IT" sz="1600" dirty="0">
                  <a:latin typeface="Times New Roman" pitchFamily="18" charset="0"/>
                </a:rPr>
                <a:t>0.01-0.8 mm</a:t>
              </a:r>
            </a:p>
          </p:txBody>
        </p:sp>
        <p:sp>
          <p:nvSpPr>
            <p:cNvPr id="34" name="Text Box 208">
              <a:extLst>
                <a:ext uri="{FF2B5EF4-FFF2-40B4-BE49-F238E27FC236}">
                  <a16:creationId xmlns:a16="http://schemas.microsoft.com/office/drawing/2014/main" id="{3C29A2CF-34D1-4A82-91A4-788470E491A4}"/>
                </a:ext>
              </a:extLst>
            </p:cNvPr>
            <p:cNvSpPr txBox="1">
              <a:spLocks noChangeArrowheads="1"/>
            </p:cNvSpPr>
            <p:nvPr/>
          </p:nvSpPr>
          <p:spPr bwMode="auto">
            <a:xfrm rot="16200000">
              <a:off x="3154" y="3134"/>
              <a:ext cx="816" cy="212"/>
            </a:xfrm>
            <a:prstGeom prst="rect">
              <a:avLst/>
            </a:prstGeom>
            <a:noFill/>
            <a:ln w="9525">
              <a:noFill/>
              <a:miter lim="800000"/>
              <a:headEnd/>
              <a:tailEnd/>
            </a:ln>
            <a:effec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50000"/>
                </a:spcBef>
              </a:pPr>
              <a:r>
                <a:rPr lang="it-IT" sz="1600">
                  <a:latin typeface="Times New Roman" pitchFamily="18" charset="0"/>
                </a:rPr>
                <a:t>1-3 mm</a:t>
              </a:r>
            </a:p>
          </p:txBody>
        </p:sp>
      </p:grpSp>
    </p:spTree>
    <p:extLst>
      <p:ext uri="{BB962C8B-B14F-4D97-AF65-F5344CB8AC3E}">
        <p14:creationId xmlns:p14="http://schemas.microsoft.com/office/powerpoint/2010/main" val="989657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EA05-0E97-44A8-8432-AD9FBA00A029}"/>
              </a:ext>
            </a:extLst>
          </p:cNvPr>
          <p:cNvSpPr>
            <a:spLocks noGrp="1"/>
          </p:cNvSpPr>
          <p:nvPr>
            <p:ph type="title"/>
          </p:nvPr>
        </p:nvSpPr>
        <p:spPr>
          <a:xfrm>
            <a:off x="538129" y="-214820"/>
            <a:ext cx="7290054" cy="1499616"/>
          </a:xfrm>
        </p:spPr>
        <p:txBody>
          <a:bodyPr/>
          <a:lstStyle/>
          <a:p>
            <a:r>
              <a:rPr lang="en-US" dirty="0"/>
              <a:t>Sample loading </a:t>
            </a:r>
          </a:p>
        </p:txBody>
      </p:sp>
      <p:grpSp>
        <p:nvGrpSpPr>
          <p:cNvPr id="3" name="Group 30">
            <a:extLst>
              <a:ext uri="{FF2B5EF4-FFF2-40B4-BE49-F238E27FC236}">
                <a16:creationId xmlns:a16="http://schemas.microsoft.com/office/drawing/2014/main" id="{2AC1A7E2-8A33-4C88-A43C-6B18C299B1A5}"/>
              </a:ext>
            </a:extLst>
          </p:cNvPr>
          <p:cNvGrpSpPr>
            <a:grpSpLocks/>
          </p:cNvGrpSpPr>
          <p:nvPr/>
        </p:nvGrpSpPr>
        <p:grpSpPr bwMode="auto">
          <a:xfrm>
            <a:off x="2819400" y="2474913"/>
            <a:ext cx="1981200" cy="1219200"/>
            <a:chOff x="2928" y="1524"/>
            <a:chExt cx="1248" cy="768"/>
          </a:xfrm>
        </p:grpSpPr>
        <p:sp>
          <p:nvSpPr>
            <p:cNvPr id="4" name="Rectangle 31">
              <a:extLst>
                <a:ext uri="{FF2B5EF4-FFF2-40B4-BE49-F238E27FC236}">
                  <a16:creationId xmlns:a16="http://schemas.microsoft.com/office/drawing/2014/main" id="{72A8DD7F-2282-409F-9413-3347770E508C}"/>
                </a:ext>
              </a:extLst>
            </p:cNvPr>
            <p:cNvSpPr>
              <a:spLocks noChangeArrowheads="1"/>
            </p:cNvSpPr>
            <p:nvPr/>
          </p:nvSpPr>
          <p:spPr bwMode="auto">
            <a:xfrm>
              <a:off x="2928" y="1524"/>
              <a:ext cx="1248" cy="768"/>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nvGrpSpPr>
            <p:cNvPr id="5" name="Group 32">
              <a:extLst>
                <a:ext uri="{FF2B5EF4-FFF2-40B4-BE49-F238E27FC236}">
                  <a16:creationId xmlns:a16="http://schemas.microsoft.com/office/drawing/2014/main" id="{9BD70F95-B007-4FE6-94C5-AC7313AA9952}"/>
                </a:ext>
              </a:extLst>
            </p:cNvPr>
            <p:cNvGrpSpPr>
              <a:grpSpLocks/>
            </p:cNvGrpSpPr>
            <p:nvPr/>
          </p:nvGrpSpPr>
          <p:grpSpPr bwMode="auto">
            <a:xfrm>
              <a:off x="3120" y="1728"/>
              <a:ext cx="912" cy="384"/>
              <a:chOff x="3120" y="1728"/>
              <a:chExt cx="912" cy="384"/>
            </a:xfrm>
          </p:grpSpPr>
          <p:sp>
            <p:nvSpPr>
              <p:cNvPr id="7" name="Freeform 33">
                <a:extLst>
                  <a:ext uri="{FF2B5EF4-FFF2-40B4-BE49-F238E27FC236}">
                    <a16:creationId xmlns:a16="http://schemas.microsoft.com/office/drawing/2014/main" id="{4C5F561F-173A-4F1D-89AE-47D924F786B4}"/>
                  </a:ext>
                </a:extLst>
              </p:cNvPr>
              <p:cNvSpPr>
                <a:spLocks/>
              </p:cNvSpPr>
              <p:nvPr/>
            </p:nvSpPr>
            <p:spPr bwMode="auto">
              <a:xfrm>
                <a:off x="3120" y="1764"/>
                <a:ext cx="912" cy="288"/>
              </a:xfrm>
              <a:custGeom>
                <a:avLst/>
                <a:gdLst/>
                <a:ahLst/>
                <a:cxnLst>
                  <a:cxn ang="0">
                    <a:pos x="0" y="48"/>
                  </a:cxn>
                  <a:cxn ang="0">
                    <a:pos x="96" y="48"/>
                  </a:cxn>
                  <a:cxn ang="0">
                    <a:pos x="144" y="0"/>
                  </a:cxn>
                  <a:cxn ang="0">
                    <a:pos x="768" y="0"/>
                  </a:cxn>
                  <a:cxn ang="0">
                    <a:pos x="816" y="48"/>
                  </a:cxn>
                  <a:cxn ang="0">
                    <a:pos x="912" y="48"/>
                  </a:cxn>
                  <a:cxn ang="0">
                    <a:pos x="912" y="240"/>
                  </a:cxn>
                  <a:cxn ang="0">
                    <a:pos x="816" y="240"/>
                  </a:cxn>
                  <a:cxn ang="0">
                    <a:pos x="768" y="288"/>
                  </a:cxn>
                  <a:cxn ang="0">
                    <a:pos x="144" y="288"/>
                  </a:cxn>
                  <a:cxn ang="0">
                    <a:pos x="96" y="240"/>
                  </a:cxn>
                  <a:cxn ang="0">
                    <a:pos x="0" y="240"/>
                  </a:cxn>
                  <a:cxn ang="0">
                    <a:pos x="0" y="48"/>
                  </a:cxn>
                </a:cxnLst>
                <a:rect l="0" t="0" r="r" b="b"/>
                <a:pathLst>
                  <a:path w="912" h="288">
                    <a:moveTo>
                      <a:pt x="0" y="48"/>
                    </a:moveTo>
                    <a:lnTo>
                      <a:pt x="96" y="48"/>
                    </a:lnTo>
                    <a:lnTo>
                      <a:pt x="144" y="0"/>
                    </a:lnTo>
                    <a:lnTo>
                      <a:pt x="768" y="0"/>
                    </a:lnTo>
                    <a:lnTo>
                      <a:pt x="816" y="48"/>
                    </a:lnTo>
                    <a:lnTo>
                      <a:pt x="912" y="48"/>
                    </a:lnTo>
                    <a:lnTo>
                      <a:pt x="912" y="240"/>
                    </a:lnTo>
                    <a:lnTo>
                      <a:pt x="816" y="240"/>
                    </a:lnTo>
                    <a:lnTo>
                      <a:pt x="768" y="288"/>
                    </a:lnTo>
                    <a:lnTo>
                      <a:pt x="144" y="288"/>
                    </a:lnTo>
                    <a:lnTo>
                      <a:pt x="96" y="240"/>
                    </a:lnTo>
                    <a:lnTo>
                      <a:pt x="0" y="240"/>
                    </a:lnTo>
                    <a:lnTo>
                      <a:pt x="0" y="48"/>
                    </a:lnTo>
                    <a:close/>
                  </a:path>
                </a:pathLst>
              </a:custGeom>
              <a:solidFill>
                <a:srgbClr val="C0C0C0"/>
              </a:solidFill>
              <a:ln w="9525" cap="flat" cmpd="sng">
                <a:solidFill>
                  <a:schemeClr val="tx1"/>
                </a:solidFill>
                <a:prstDash val="solid"/>
                <a:round/>
                <a:headEnd/>
                <a:tailEnd/>
              </a:ln>
              <a:effectLst/>
            </p:spPr>
            <p:txBody>
              <a:bodyPr/>
              <a:lstStyle/>
              <a:p>
                <a:endParaRPr lang="it-IT"/>
              </a:p>
            </p:txBody>
          </p:sp>
          <p:sp>
            <p:nvSpPr>
              <p:cNvPr id="8" name="AutoShape 34">
                <a:extLst>
                  <a:ext uri="{FF2B5EF4-FFF2-40B4-BE49-F238E27FC236}">
                    <a16:creationId xmlns:a16="http://schemas.microsoft.com/office/drawing/2014/main" id="{D7F597DB-B8CC-49DE-B01F-0024AA8B872E}"/>
                  </a:ext>
                </a:extLst>
              </p:cNvPr>
              <p:cNvSpPr>
                <a:spLocks noChangeArrowheads="1"/>
              </p:cNvSpPr>
              <p:nvPr/>
            </p:nvSpPr>
            <p:spPr bwMode="auto">
              <a:xfrm flipV="1">
                <a:off x="3264" y="1968"/>
                <a:ext cx="624" cy="144"/>
              </a:xfrm>
              <a:custGeom>
                <a:avLst/>
                <a:gdLst>
                  <a:gd name="G0" fmla="+- 4569 0 0"/>
                  <a:gd name="G1" fmla="+- 21600 0 4569"/>
                  <a:gd name="G2" fmla="*/ 4569 1 2"/>
                  <a:gd name="G3" fmla="+- 21600 0 G2"/>
                  <a:gd name="G4" fmla="+/ 4569 21600 2"/>
                  <a:gd name="G5" fmla="+/ G1 0 2"/>
                  <a:gd name="G6" fmla="*/ 21600 21600 4569"/>
                  <a:gd name="G7" fmla="*/ G6 1 2"/>
                  <a:gd name="G8" fmla="+- 21600 0 G7"/>
                  <a:gd name="G9" fmla="*/ 21600 1 2"/>
                  <a:gd name="G10" fmla="+- 4569 0 G9"/>
                  <a:gd name="G11" fmla="?: G10 G8 0"/>
                  <a:gd name="G12" fmla="?: G10 G7 21600"/>
                  <a:gd name="T0" fmla="*/ 19315 w 21600"/>
                  <a:gd name="T1" fmla="*/ 10800 h 21600"/>
                  <a:gd name="T2" fmla="*/ 10800 w 21600"/>
                  <a:gd name="T3" fmla="*/ 21600 h 21600"/>
                  <a:gd name="T4" fmla="*/ 2285 w 21600"/>
                  <a:gd name="T5" fmla="*/ 10800 h 21600"/>
                  <a:gd name="T6" fmla="*/ 10800 w 21600"/>
                  <a:gd name="T7" fmla="*/ 0 h 21600"/>
                  <a:gd name="T8" fmla="*/ 4085 w 21600"/>
                  <a:gd name="T9" fmla="*/ 4085 h 21600"/>
                  <a:gd name="T10" fmla="*/ 17515 w 21600"/>
                  <a:gd name="T11" fmla="*/ 17515 h 21600"/>
                </a:gdLst>
                <a:ahLst/>
                <a:cxnLst>
                  <a:cxn ang="0">
                    <a:pos x="T0" y="T1"/>
                  </a:cxn>
                  <a:cxn ang="0">
                    <a:pos x="T2" y="T3"/>
                  </a:cxn>
                  <a:cxn ang="0">
                    <a:pos x="T4" y="T5"/>
                  </a:cxn>
                  <a:cxn ang="0">
                    <a:pos x="T6" y="T7"/>
                  </a:cxn>
                </a:cxnLst>
                <a:rect l="T8" t="T9" r="T10" b="T11"/>
                <a:pathLst>
                  <a:path w="21600" h="21600">
                    <a:moveTo>
                      <a:pt x="0" y="0"/>
                    </a:moveTo>
                    <a:lnTo>
                      <a:pt x="4569" y="21600"/>
                    </a:lnTo>
                    <a:lnTo>
                      <a:pt x="17031" y="21600"/>
                    </a:lnTo>
                    <a:lnTo>
                      <a:pt x="21600" y="0"/>
                    </a:lnTo>
                    <a:close/>
                  </a:path>
                </a:pathLst>
              </a:custGeom>
              <a:solidFill>
                <a:schemeClr val="bg1"/>
              </a:solidFill>
              <a:ln w="9525">
                <a:noFill/>
                <a:miter lim="800000"/>
                <a:headEnd/>
                <a:tailEnd/>
              </a:ln>
              <a:effectLst/>
            </p:spPr>
            <p:txBody>
              <a:bodyPr wrap="none" anchor="ctr"/>
              <a:lstStyle/>
              <a:p>
                <a:endParaRPr lang="it-IT"/>
              </a:p>
            </p:txBody>
          </p:sp>
          <p:sp>
            <p:nvSpPr>
              <p:cNvPr id="9" name="AutoShape 35">
                <a:extLst>
                  <a:ext uri="{FF2B5EF4-FFF2-40B4-BE49-F238E27FC236}">
                    <a16:creationId xmlns:a16="http://schemas.microsoft.com/office/drawing/2014/main" id="{89195FB5-40A7-457A-B64D-5B8B6223F5B8}"/>
                  </a:ext>
                </a:extLst>
              </p:cNvPr>
              <p:cNvSpPr>
                <a:spLocks noChangeArrowheads="1"/>
              </p:cNvSpPr>
              <p:nvPr/>
            </p:nvSpPr>
            <p:spPr bwMode="auto">
              <a:xfrm>
                <a:off x="3264" y="1728"/>
                <a:ext cx="624" cy="144"/>
              </a:xfrm>
              <a:custGeom>
                <a:avLst/>
                <a:gdLst>
                  <a:gd name="G0" fmla="+- 4569 0 0"/>
                  <a:gd name="G1" fmla="+- 21600 0 4569"/>
                  <a:gd name="G2" fmla="*/ 4569 1 2"/>
                  <a:gd name="G3" fmla="+- 21600 0 G2"/>
                  <a:gd name="G4" fmla="+/ 4569 21600 2"/>
                  <a:gd name="G5" fmla="+/ G1 0 2"/>
                  <a:gd name="G6" fmla="*/ 21600 21600 4569"/>
                  <a:gd name="G7" fmla="*/ G6 1 2"/>
                  <a:gd name="G8" fmla="+- 21600 0 G7"/>
                  <a:gd name="G9" fmla="*/ 21600 1 2"/>
                  <a:gd name="G10" fmla="+- 4569 0 G9"/>
                  <a:gd name="G11" fmla="?: G10 G8 0"/>
                  <a:gd name="G12" fmla="?: G10 G7 21600"/>
                  <a:gd name="T0" fmla="*/ 19315 w 21600"/>
                  <a:gd name="T1" fmla="*/ 10800 h 21600"/>
                  <a:gd name="T2" fmla="*/ 10800 w 21600"/>
                  <a:gd name="T3" fmla="*/ 21600 h 21600"/>
                  <a:gd name="T4" fmla="*/ 2285 w 21600"/>
                  <a:gd name="T5" fmla="*/ 10800 h 21600"/>
                  <a:gd name="T6" fmla="*/ 10800 w 21600"/>
                  <a:gd name="T7" fmla="*/ 0 h 21600"/>
                  <a:gd name="T8" fmla="*/ 4085 w 21600"/>
                  <a:gd name="T9" fmla="*/ 4085 h 21600"/>
                  <a:gd name="T10" fmla="*/ 17515 w 21600"/>
                  <a:gd name="T11" fmla="*/ 17515 h 21600"/>
                </a:gdLst>
                <a:ahLst/>
                <a:cxnLst>
                  <a:cxn ang="0">
                    <a:pos x="T0" y="T1"/>
                  </a:cxn>
                  <a:cxn ang="0">
                    <a:pos x="T2" y="T3"/>
                  </a:cxn>
                  <a:cxn ang="0">
                    <a:pos x="T4" y="T5"/>
                  </a:cxn>
                  <a:cxn ang="0">
                    <a:pos x="T6" y="T7"/>
                  </a:cxn>
                </a:cxnLst>
                <a:rect l="T8" t="T9" r="T10" b="T11"/>
                <a:pathLst>
                  <a:path w="21600" h="21600">
                    <a:moveTo>
                      <a:pt x="0" y="0"/>
                    </a:moveTo>
                    <a:lnTo>
                      <a:pt x="4569" y="21600"/>
                    </a:lnTo>
                    <a:lnTo>
                      <a:pt x="17031" y="21600"/>
                    </a:lnTo>
                    <a:lnTo>
                      <a:pt x="21600" y="0"/>
                    </a:lnTo>
                    <a:close/>
                  </a:path>
                </a:pathLst>
              </a:custGeom>
              <a:solidFill>
                <a:schemeClr val="bg1"/>
              </a:solidFill>
              <a:ln w="9525">
                <a:noFill/>
                <a:miter lim="800000"/>
                <a:headEnd/>
                <a:tailEnd/>
              </a:ln>
              <a:effectLst/>
            </p:spPr>
            <p:txBody>
              <a:bodyPr wrap="none" anchor="ctr"/>
              <a:lstStyle/>
              <a:p>
                <a:endParaRPr lang="it-IT"/>
              </a:p>
            </p:txBody>
          </p:sp>
          <p:grpSp>
            <p:nvGrpSpPr>
              <p:cNvPr id="10" name="Group 36">
                <a:extLst>
                  <a:ext uri="{FF2B5EF4-FFF2-40B4-BE49-F238E27FC236}">
                    <a16:creationId xmlns:a16="http://schemas.microsoft.com/office/drawing/2014/main" id="{1A22E9DB-9B9B-458B-A80F-4284AD2F0708}"/>
                  </a:ext>
                </a:extLst>
              </p:cNvPr>
              <p:cNvGrpSpPr>
                <a:grpSpLocks/>
              </p:cNvGrpSpPr>
              <p:nvPr/>
            </p:nvGrpSpPr>
            <p:grpSpPr bwMode="auto">
              <a:xfrm>
                <a:off x="3264" y="1728"/>
                <a:ext cx="624" cy="144"/>
                <a:chOff x="3264" y="3408"/>
                <a:chExt cx="1632" cy="336"/>
              </a:xfrm>
            </p:grpSpPr>
            <p:sp>
              <p:nvSpPr>
                <p:cNvPr id="22" name="Line 37">
                  <a:extLst>
                    <a:ext uri="{FF2B5EF4-FFF2-40B4-BE49-F238E27FC236}">
                      <a16:creationId xmlns:a16="http://schemas.microsoft.com/office/drawing/2014/main" id="{95B74A7E-CDC2-4CE6-9DD4-2D11DBECE5F7}"/>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23" name="Line 38">
                  <a:extLst>
                    <a:ext uri="{FF2B5EF4-FFF2-40B4-BE49-F238E27FC236}">
                      <a16:creationId xmlns:a16="http://schemas.microsoft.com/office/drawing/2014/main" id="{25C6EA08-9737-476A-87DF-CCFB5C9E7981}"/>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24" name="Line 39">
                  <a:extLst>
                    <a:ext uri="{FF2B5EF4-FFF2-40B4-BE49-F238E27FC236}">
                      <a16:creationId xmlns:a16="http://schemas.microsoft.com/office/drawing/2014/main" id="{A8A3D467-644E-4B6A-9158-336C74F11A9E}"/>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25" name="Line 40">
                  <a:extLst>
                    <a:ext uri="{FF2B5EF4-FFF2-40B4-BE49-F238E27FC236}">
                      <a16:creationId xmlns:a16="http://schemas.microsoft.com/office/drawing/2014/main" id="{F276DEDB-CA2E-419A-B7CD-4D8DDC00A81C}"/>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26" name="Line 41">
                  <a:extLst>
                    <a:ext uri="{FF2B5EF4-FFF2-40B4-BE49-F238E27FC236}">
                      <a16:creationId xmlns:a16="http://schemas.microsoft.com/office/drawing/2014/main" id="{E6778F19-8007-452F-8B59-31FF19EF92EC}"/>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27" name="Line 42">
                  <a:extLst>
                    <a:ext uri="{FF2B5EF4-FFF2-40B4-BE49-F238E27FC236}">
                      <a16:creationId xmlns:a16="http://schemas.microsoft.com/office/drawing/2014/main" id="{2510BB51-C140-4DC6-A865-50B703D55C90}"/>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28" name="Line 43">
                  <a:extLst>
                    <a:ext uri="{FF2B5EF4-FFF2-40B4-BE49-F238E27FC236}">
                      <a16:creationId xmlns:a16="http://schemas.microsoft.com/office/drawing/2014/main" id="{EE19FD1F-14E5-452D-AECA-0AC0708850B5}"/>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29" name="Line 44">
                  <a:extLst>
                    <a:ext uri="{FF2B5EF4-FFF2-40B4-BE49-F238E27FC236}">
                      <a16:creationId xmlns:a16="http://schemas.microsoft.com/office/drawing/2014/main" id="{9A5FED4B-D782-4AAE-9F54-139FBE7736ED}"/>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30" name="Line 45">
                  <a:extLst>
                    <a:ext uri="{FF2B5EF4-FFF2-40B4-BE49-F238E27FC236}">
                      <a16:creationId xmlns:a16="http://schemas.microsoft.com/office/drawing/2014/main" id="{4AE67118-6EB0-4BBE-9632-D869ED7EF73B}"/>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31" name="Line 46">
                  <a:extLst>
                    <a:ext uri="{FF2B5EF4-FFF2-40B4-BE49-F238E27FC236}">
                      <a16:creationId xmlns:a16="http://schemas.microsoft.com/office/drawing/2014/main" id="{DBFA1B5D-F020-4F27-A95A-661959D55232}"/>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grpSp>
            <p:nvGrpSpPr>
              <p:cNvPr id="11" name="Group 47">
                <a:extLst>
                  <a:ext uri="{FF2B5EF4-FFF2-40B4-BE49-F238E27FC236}">
                    <a16:creationId xmlns:a16="http://schemas.microsoft.com/office/drawing/2014/main" id="{97A8D872-581D-4A3F-96D5-08F98E662598}"/>
                  </a:ext>
                </a:extLst>
              </p:cNvPr>
              <p:cNvGrpSpPr>
                <a:grpSpLocks/>
              </p:cNvGrpSpPr>
              <p:nvPr/>
            </p:nvGrpSpPr>
            <p:grpSpPr bwMode="auto">
              <a:xfrm flipV="1">
                <a:off x="3264" y="1968"/>
                <a:ext cx="624" cy="144"/>
                <a:chOff x="3264" y="3408"/>
                <a:chExt cx="1632" cy="336"/>
              </a:xfrm>
            </p:grpSpPr>
            <p:sp>
              <p:nvSpPr>
                <p:cNvPr id="12" name="Line 48">
                  <a:extLst>
                    <a:ext uri="{FF2B5EF4-FFF2-40B4-BE49-F238E27FC236}">
                      <a16:creationId xmlns:a16="http://schemas.microsoft.com/office/drawing/2014/main" id="{E4823FEF-54C3-426C-8B70-D44D1D685D58}"/>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13" name="Line 49">
                  <a:extLst>
                    <a:ext uri="{FF2B5EF4-FFF2-40B4-BE49-F238E27FC236}">
                      <a16:creationId xmlns:a16="http://schemas.microsoft.com/office/drawing/2014/main" id="{5ED54089-696A-46DF-9CF8-EDCC57F6B44B}"/>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14" name="Line 50">
                  <a:extLst>
                    <a:ext uri="{FF2B5EF4-FFF2-40B4-BE49-F238E27FC236}">
                      <a16:creationId xmlns:a16="http://schemas.microsoft.com/office/drawing/2014/main" id="{24E4E648-074A-421B-AD95-333D66AD5EED}"/>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15" name="Line 51">
                  <a:extLst>
                    <a:ext uri="{FF2B5EF4-FFF2-40B4-BE49-F238E27FC236}">
                      <a16:creationId xmlns:a16="http://schemas.microsoft.com/office/drawing/2014/main" id="{047A9AD7-F71C-4BF1-B9F8-8E5D04E0B52F}"/>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16" name="Line 52">
                  <a:extLst>
                    <a:ext uri="{FF2B5EF4-FFF2-40B4-BE49-F238E27FC236}">
                      <a16:creationId xmlns:a16="http://schemas.microsoft.com/office/drawing/2014/main" id="{A92B1483-783B-4AB9-B2CB-6750EB137EBA}"/>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17" name="Line 53">
                  <a:extLst>
                    <a:ext uri="{FF2B5EF4-FFF2-40B4-BE49-F238E27FC236}">
                      <a16:creationId xmlns:a16="http://schemas.microsoft.com/office/drawing/2014/main" id="{FD08CBEE-CB01-4303-98FC-9518B026DEA8}"/>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18" name="Line 54">
                  <a:extLst>
                    <a:ext uri="{FF2B5EF4-FFF2-40B4-BE49-F238E27FC236}">
                      <a16:creationId xmlns:a16="http://schemas.microsoft.com/office/drawing/2014/main" id="{8425F833-83C2-4B75-A345-9F680381438B}"/>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19" name="Line 55">
                  <a:extLst>
                    <a:ext uri="{FF2B5EF4-FFF2-40B4-BE49-F238E27FC236}">
                      <a16:creationId xmlns:a16="http://schemas.microsoft.com/office/drawing/2014/main" id="{BF5E1B67-23B8-4BD5-8C40-D3888F839396}"/>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20" name="Line 56">
                  <a:extLst>
                    <a:ext uri="{FF2B5EF4-FFF2-40B4-BE49-F238E27FC236}">
                      <a16:creationId xmlns:a16="http://schemas.microsoft.com/office/drawing/2014/main" id="{78D3E758-81A3-4B65-8F8F-2F45C690718E}"/>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21" name="Line 57">
                  <a:extLst>
                    <a:ext uri="{FF2B5EF4-FFF2-40B4-BE49-F238E27FC236}">
                      <a16:creationId xmlns:a16="http://schemas.microsoft.com/office/drawing/2014/main" id="{F355FE83-E759-4CF5-B626-B62ADB8E0FBD}"/>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grpSp>
        <p:sp>
          <p:nvSpPr>
            <p:cNvPr id="6" name="Text Box 58">
              <a:extLst>
                <a:ext uri="{FF2B5EF4-FFF2-40B4-BE49-F238E27FC236}">
                  <a16:creationId xmlns:a16="http://schemas.microsoft.com/office/drawing/2014/main" id="{15F9F271-22D8-4F97-8A4D-403D810DFF3C}"/>
                </a:ext>
              </a:extLst>
            </p:cNvPr>
            <p:cNvSpPr txBox="1">
              <a:spLocks noChangeArrowheads="1"/>
            </p:cNvSpPr>
            <p:nvPr/>
          </p:nvSpPr>
          <p:spPr bwMode="auto">
            <a:xfrm>
              <a:off x="2976" y="1572"/>
              <a:ext cx="96" cy="154"/>
            </a:xfrm>
            <a:prstGeom prst="rect">
              <a:avLst/>
            </a:prstGeom>
            <a:noFill/>
            <a:ln w="9525">
              <a:noFill/>
              <a:miter lim="800000"/>
              <a:headEnd/>
              <a:tailEnd/>
            </a:ln>
            <a:effectLst/>
          </p:spPr>
          <p:txBody>
            <a:bodyPr lIns="0" tIns="0" rIns="0" bIns="0">
              <a:spAutoFit/>
            </a:bodyPr>
            <a:lstStyle/>
            <a:p>
              <a:pPr algn="ctr">
                <a:spcBef>
                  <a:spcPct val="50000"/>
                </a:spcBef>
              </a:pPr>
              <a:r>
                <a:rPr lang="it-IT" sz="1600">
                  <a:latin typeface="Times New Roman" pitchFamily="18" charset="0"/>
                </a:rPr>
                <a:t>2</a:t>
              </a:r>
            </a:p>
          </p:txBody>
        </p:sp>
      </p:grpSp>
      <p:grpSp>
        <p:nvGrpSpPr>
          <p:cNvPr id="32" name="Group 59">
            <a:extLst>
              <a:ext uri="{FF2B5EF4-FFF2-40B4-BE49-F238E27FC236}">
                <a16:creationId xmlns:a16="http://schemas.microsoft.com/office/drawing/2014/main" id="{7106851C-651D-4633-80B3-AA63BF3F39EB}"/>
              </a:ext>
            </a:extLst>
          </p:cNvPr>
          <p:cNvGrpSpPr>
            <a:grpSpLocks/>
          </p:cNvGrpSpPr>
          <p:nvPr/>
        </p:nvGrpSpPr>
        <p:grpSpPr bwMode="auto">
          <a:xfrm>
            <a:off x="609600" y="3829172"/>
            <a:ext cx="1981200" cy="1219200"/>
            <a:chOff x="1584" y="2388"/>
            <a:chExt cx="1248" cy="768"/>
          </a:xfrm>
        </p:grpSpPr>
        <p:sp>
          <p:nvSpPr>
            <p:cNvPr id="33" name="Rectangle 60">
              <a:extLst>
                <a:ext uri="{FF2B5EF4-FFF2-40B4-BE49-F238E27FC236}">
                  <a16:creationId xmlns:a16="http://schemas.microsoft.com/office/drawing/2014/main" id="{109EFEFD-701B-42C6-B76C-9B3854F547C2}"/>
                </a:ext>
              </a:extLst>
            </p:cNvPr>
            <p:cNvSpPr>
              <a:spLocks noChangeArrowheads="1"/>
            </p:cNvSpPr>
            <p:nvPr/>
          </p:nvSpPr>
          <p:spPr bwMode="auto">
            <a:xfrm>
              <a:off x="1584" y="2388"/>
              <a:ext cx="1248" cy="768"/>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nvGrpSpPr>
            <p:cNvPr id="34" name="Group 61">
              <a:extLst>
                <a:ext uri="{FF2B5EF4-FFF2-40B4-BE49-F238E27FC236}">
                  <a16:creationId xmlns:a16="http://schemas.microsoft.com/office/drawing/2014/main" id="{4C37D9FA-CCC4-4C53-8B62-C47CCD6D9DD4}"/>
                </a:ext>
              </a:extLst>
            </p:cNvPr>
            <p:cNvGrpSpPr>
              <a:grpSpLocks/>
            </p:cNvGrpSpPr>
            <p:nvPr/>
          </p:nvGrpSpPr>
          <p:grpSpPr bwMode="auto">
            <a:xfrm>
              <a:off x="1728" y="2640"/>
              <a:ext cx="912" cy="288"/>
              <a:chOff x="1728" y="2640"/>
              <a:chExt cx="912" cy="288"/>
            </a:xfrm>
          </p:grpSpPr>
          <p:sp>
            <p:nvSpPr>
              <p:cNvPr id="36" name="Freeform 62">
                <a:extLst>
                  <a:ext uri="{FF2B5EF4-FFF2-40B4-BE49-F238E27FC236}">
                    <a16:creationId xmlns:a16="http://schemas.microsoft.com/office/drawing/2014/main" id="{E08AE1C7-80A0-4AFC-A92D-4CF49C3F6C9D}"/>
                  </a:ext>
                </a:extLst>
              </p:cNvPr>
              <p:cNvSpPr>
                <a:spLocks/>
              </p:cNvSpPr>
              <p:nvPr/>
            </p:nvSpPr>
            <p:spPr bwMode="auto">
              <a:xfrm>
                <a:off x="1728" y="2640"/>
                <a:ext cx="912" cy="288"/>
              </a:xfrm>
              <a:custGeom>
                <a:avLst/>
                <a:gdLst/>
                <a:ahLst/>
                <a:cxnLst>
                  <a:cxn ang="0">
                    <a:pos x="0" y="48"/>
                  </a:cxn>
                  <a:cxn ang="0">
                    <a:pos x="96" y="48"/>
                  </a:cxn>
                  <a:cxn ang="0">
                    <a:pos x="144" y="0"/>
                  </a:cxn>
                  <a:cxn ang="0">
                    <a:pos x="192" y="0"/>
                  </a:cxn>
                  <a:cxn ang="0">
                    <a:pos x="288" y="96"/>
                  </a:cxn>
                  <a:cxn ang="0">
                    <a:pos x="624" y="96"/>
                  </a:cxn>
                  <a:cxn ang="0">
                    <a:pos x="720" y="0"/>
                  </a:cxn>
                  <a:cxn ang="0">
                    <a:pos x="768" y="0"/>
                  </a:cxn>
                  <a:cxn ang="0">
                    <a:pos x="816" y="48"/>
                  </a:cxn>
                  <a:cxn ang="0">
                    <a:pos x="912" y="48"/>
                  </a:cxn>
                  <a:cxn ang="0">
                    <a:pos x="912" y="240"/>
                  </a:cxn>
                  <a:cxn ang="0">
                    <a:pos x="816" y="240"/>
                  </a:cxn>
                  <a:cxn ang="0">
                    <a:pos x="768" y="288"/>
                  </a:cxn>
                  <a:cxn ang="0">
                    <a:pos x="720" y="288"/>
                  </a:cxn>
                  <a:cxn ang="0">
                    <a:pos x="624" y="192"/>
                  </a:cxn>
                  <a:cxn ang="0">
                    <a:pos x="288" y="192"/>
                  </a:cxn>
                  <a:cxn ang="0">
                    <a:pos x="192" y="288"/>
                  </a:cxn>
                  <a:cxn ang="0">
                    <a:pos x="144" y="288"/>
                  </a:cxn>
                  <a:cxn ang="0">
                    <a:pos x="96" y="240"/>
                  </a:cxn>
                  <a:cxn ang="0">
                    <a:pos x="0" y="240"/>
                  </a:cxn>
                  <a:cxn ang="0">
                    <a:pos x="0" y="48"/>
                  </a:cxn>
                </a:cxnLst>
                <a:rect l="0" t="0" r="r" b="b"/>
                <a:pathLst>
                  <a:path w="912" h="288">
                    <a:moveTo>
                      <a:pt x="0" y="48"/>
                    </a:moveTo>
                    <a:lnTo>
                      <a:pt x="96" y="48"/>
                    </a:lnTo>
                    <a:lnTo>
                      <a:pt x="144" y="0"/>
                    </a:lnTo>
                    <a:lnTo>
                      <a:pt x="192" y="0"/>
                    </a:lnTo>
                    <a:lnTo>
                      <a:pt x="288" y="96"/>
                    </a:lnTo>
                    <a:lnTo>
                      <a:pt x="624" y="96"/>
                    </a:lnTo>
                    <a:lnTo>
                      <a:pt x="720" y="0"/>
                    </a:lnTo>
                    <a:lnTo>
                      <a:pt x="768" y="0"/>
                    </a:lnTo>
                    <a:lnTo>
                      <a:pt x="816" y="48"/>
                    </a:lnTo>
                    <a:lnTo>
                      <a:pt x="912" y="48"/>
                    </a:lnTo>
                    <a:lnTo>
                      <a:pt x="912" y="240"/>
                    </a:lnTo>
                    <a:lnTo>
                      <a:pt x="816" y="240"/>
                    </a:lnTo>
                    <a:lnTo>
                      <a:pt x="768" y="288"/>
                    </a:lnTo>
                    <a:lnTo>
                      <a:pt x="720" y="288"/>
                    </a:lnTo>
                    <a:lnTo>
                      <a:pt x="624" y="192"/>
                    </a:lnTo>
                    <a:lnTo>
                      <a:pt x="288" y="192"/>
                    </a:lnTo>
                    <a:lnTo>
                      <a:pt x="192" y="288"/>
                    </a:lnTo>
                    <a:lnTo>
                      <a:pt x="144" y="288"/>
                    </a:lnTo>
                    <a:lnTo>
                      <a:pt x="96" y="240"/>
                    </a:lnTo>
                    <a:lnTo>
                      <a:pt x="0" y="240"/>
                    </a:lnTo>
                    <a:lnTo>
                      <a:pt x="0" y="48"/>
                    </a:lnTo>
                    <a:close/>
                  </a:path>
                </a:pathLst>
              </a:custGeom>
              <a:solidFill>
                <a:schemeClr val="bg1">
                  <a:lumMod val="75000"/>
                </a:schemeClr>
              </a:solidFill>
              <a:ln w="9525" cap="flat" cmpd="sng">
                <a:solidFill>
                  <a:schemeClr val="tx1"/>
                </a:solidFill>
                <a:prstDash val="solid"/>
                <a:round/>
                <a:headEnd/>
                <a:tailEnd/>
              </a:ln>
              <a:effectLst/>
            </p:spPr>
            <p:txBody>
              <a:bodyPr/>
              <a:lstStyle/>
              <a:p>
                <a:endParaRPr lang="it-IT"/>
              </a:p>
            </p:txBody>
          </p:sp>
          <p:sp>
            <p:nvSpPr>
              <p:cNvPr id="37" name="Rectangle 63">
                <a:extLst>
                  <a:ext uri="{FF2B5EF4-FFF2-40B4-BE49-F238E27FC236}">
                    <a16:creationId xmlns:a16="http://schemas.microsoft.com/office/drawing/2014/main" id="{E72A6BC0-C3C4-4B80-B872-5349D32400B9}"/>
                  </a:ext>
                </a:extLst>
              </p:cNvPr>
              <p:cNvSpPr>
                <a:spLocks noChangeArrowheads="1"/>
              </p:cNvSpPr>
              <p:nvPr/>
            </p:nvSpPr>
            <p:spPr bwMode="auto">
              <a:xfrm>
                <a:off x="2112" y="2736"/>
                <a:ext cx="144" cy="96"/>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sp>
          <p:nvSpPr>
            <p:cNvPr id="35" name="Text Box 64">
              <a:extLst>
                <a:ext uri="{FF2B5EF4-FFF2-40B4-BE49-F238E27FC236}">
                  <a16:creationId xmlns:a16="http://schemas.microsoft.com/office/drawing/2014/main" id="{89FB2E4A-5986-413D-9336-342474630FDF}"/>
                </a:ext>
              </a:extLst>
            </p:cNvPr>
            <p:cNvSpPr txBox="1">
              <a:spLocks noChangeArrowheads="1"/>
            </p:cNvSpPr>
            <p:nvPr/>
          </p:nvSpPr>
          <p:spPr bwMode="auto">
            <a:xfrm>
              <a:off x="1632" y="2436"/>
              <a:ext cx="96" cy="154"/>
            </a:xfrm>
            <a:prstGeom prst="rect">
              <a:avLst/>
            </a:prstGeom>
            <a:noFill/>
            <a:ln w="9525">
              <a:noFill/>
              <a:miter lim="800000"/>
              <a:headEnd/>
              <a:tailEnd/>
            </a:ln>
            <a:effectLst/>
          </p:spPr>
          <p:txBody>
            <a:bodyPr lIns="0" tIns="0" rIns="0" bIns="0">
              <a:spAutoFit/>
            </a:bodyPr>
            <a:lstStyle/>
            <a:p>
              <a:pPr algn="ctr">
                <a:spcBef>
                  <a:spcPct val="50000"/>
                </a:spcBef>
              </a:pPr>
              <a:r>
                <a:rPr lang="it-IT" sz="1600">
                  <a:latin typeface="Times New Roman" pitchFamily="18" charset="0"/>
                </a:rPr>
                <a:t>3</a:t>
              </a:r>
            </a:p>
          </p:txBody>
        </p:sp>
      </p:grpSp>
      <p:grpSp>
        <p:nvGrpSpPr>
          <p:cNvPr id="38" name="Group 65">
            <a:extLst>
              <a:ext uri="{FF2B5EF4-FFF2-40B4-BE49-F238E27FC236}">
                <a16:creationId xmlns:a16="http://schemas.microsoft.com/office/drawing/2014/main" id="{4B31825C-8955-4E65-A79A-9EC9DFA5DE6E}"/>
              </a:ext>
            </a:extLst>
          </p:cNvPr>
          <p:cNvGrpSpPr>
            <a:grpSpLocks/>
          </p:cNvGrpSpPr>
          <p:nvPr/>
        </p:nvGrpSpPr>
        <p:grpSpPr bwMode="auto">
          <a:xfrm>
            <a:off x="2819400" y="3829172"/>
            <a:ext cx="1981200" cy="1219200"/>
            <a:chOff x="2928" y="2388"/>
            <a:chExt cx="1248" cy="768"/>
          </a:xfrm>
        </p:grpSpPr>
        <p:sp>
          <p:nvSpPr>
            <p:cNvPr id="39" name="Rectangle 66">
              <a:extLst>
                <a:ext uri="{FF2B5EF4-FFF2-40B4-BE49-F238E27FC236}">
                  <a16:creationId xmlns:a16="http://schemas.microsoft.com/office/drawing/2014/main" id="{97460003-BCA1-4FFC-A0E0-BCD9099EF7AA}"/>
                </a:ext>
              </a:extLst>
            </p:cNvPr>
            <p:cNvSpPr>
              <a:spLocks noChangeArrowheads="1"/>
            </p:cNvSpPr>
            <p:nvPr/>
          </p:nvSpPr>
          <p:spPr bwMode="auto">
            <a:xfrm>
              <a:off x="2928" y="2388"/>
              <a:ext cx="1248" cy="768"/>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nvGrpSpPr>
            <p:cNvPr id="40" name="Group 67">
              <a:extLst>
                <a:ext uri="{FF2B5EF4-FFF2-40B4-BE49-F238E27FC236}">
                  <a16:creationId xmlns:a16="http://schemas.microsoft.com/office/drawing/2014/main" id="{EFC0B3E5-872B-4863-A984-0ACD56F305E3}"/>
                </a:ext>
              </a:extLst>
            </p:cNvPr>
            <p:cNvGrpSpPr>
              <a:grpSpLocks/>
            </p:cNvGrpSpPr>
            <p:nvPr/>
          </p:nvGrpSpPr>
          <p:grpSpPr bwMode="auto">
            <a:xfrm>
              <a:off x="3120" y="2592"/>
              <a:ext cx="912" cy="368"/>
              <a:chOff x="3120" y="2592"/>
              <a:chExt cx="912" cy="368"/>
            </a:xfrm>
          </p:grpSpPr>
          <p:sp>
            <p:nvSpPr>
              <p:cNvPr id="42" name="Freeform 68">
                <a:extLst>
                  <a:ext uri="{FF2B5EF4-FFF2-40B4-BE49-F238E27FC236}">
                    <a16:creationId xmlns:a16="http://schemas.microsoft.com/office/drawing/2014/main" id="{6022F0A4-150F-47DC-BCD6-C73CCB4C2A59}"/>
                  </a:ext>
                </a:extLst>
              </p:cNvPr>
              <p:cNvSpPr>
                <a:spLocks/>
              </p:cNvSpPr>
              <p:nvPr/>
            </p:nvSpPr>
            <p:spPr bwMode="auto">
              <a:xfrm>
                <a:off x="3120" y="2628"/>
                <a:ext cx="912" cy="288"/>
              </a:xfrm>
              <a:custGeom>
                <a:avLst/>
                <a:gdLst/>
                <a:ahLst/>
                <a:cxnLst>
                  <a:cxn ang="0">
                    <a:pos x="0" y="48"/>
                  </a:cxn>
                  <a:cxn ang="0">
                    <a:pos x="96" y="48"/>
                  </a:cxn>
                  <a:cxn ang="0">
                    <a:pos x="144" y="0"/>
                  </a:cxn>
                  <a:cxn ang="0">
                    <a:pos x="192" y="0"/>
                  </a:cxn>
                  <a:cxn ang="0">
                    <a:pos x="288" y="96"/>
                  </a:cxn>
                  <a:cxn ang="0">
                    <a:pos x="624" y="96"/>
                  </a:cxn>
                  <a:cxn ang="0">
                    <a:pos x="720" y="0"/>
                  </a:cxn>
                  <a:cxn ang="0">
                    <a:pos x="768" y="0"/>
                  </a:cxn>
                  <a:cxn ang="0">
                    <a:pos x="816" y="48"/>
                  </a:cxn>
                  <a:cxn ang="0">
                    <a:pos x="912" y="48"/>
                  </a:cxn>
                  <a:cxn ang="0">
                    <a:pos x="912" y="240"/>
                  </a:cxn>
                  <a:cxn ang="0">
                    <a:pos x="816" y="240"/>
                  </a:cxn>
                  <a:cxn ang="0">
                    <a:pos x="768" y="288"/>
                  </a:cxn>
                  <a:cxn ang="0">
                    <a:pos x="720" y="288"/>
                  </a:cxn>
                  <a:cxn ang="0">
                    <a:pos x="624" y="192"/>
                  </a:cxn>
                  <a:cxn ang="0">
                    <a:pos x="288" y="192"/>
                  </a:cxn>
                  <a:cxn ang="0">
                    <a:pos x="192" y="288"/>
                  </a:cxn>
                  <a:cxn ang="0">
                    <a:pos x="144" y="288"/>
                  </a:cxn>
                  <a:cxn ang="0">
                    <a:pos x="96" y="240"/>
                  </a:cxn>
                  <a:cxn ang="0">
                    <a:pos x="0" y="240"/>
                  </a:cxn>
                  <a:cxn ang="0">
                    <a:pos x="0" y="48"/>
                  </a:cxn>
                </a:cxnLst>
                <a:rect l="0" t="0" r="r" b="b"/>
                <a:pathLst>
                  <a:path w="912" h="288">
                    <a:moveTo>
                      <a:pt x="0" y="48"/>
                    </a:moveTo>
                    <a:lnTo>
                      <a:pt x="96" y="48"/>
                    </a:lnTo>
                    <a:lnTo>
                      <a:pt x="144" y="0"/>
                    </a:lnTo>
                    <a:lnTo>
                      <a:pt x="192" y="0"/>
                    </a:lnTo>
                    <a:lnTo>
                      <a:pt x="288" y="96"/>
                    </a:lnTo>
                    <a:lnTo>
                      <a:pt x="624" y="96"/>
                    </a:lnTo>
                    <a:lnTo>
                      <a:pt x="720" y="0"/>
                    </a:lnTo>
                    <a:lnTo>
                      <a:pt x="768" y="0"/>
                    </a:lnTo>
                    <a:lnTo>
                      <a:pt x="816" y="48"/>
                    </a:lnTo>
                    <a:lnTo>
                      <a:pt x="912" y="48"/>
                    </a:lnTo>
                    <a:lnTo>
                      <a:pt x="912" y="240"/>
                    </a:lnTo>
                    <a:lnTo>
                      <a:pt x="816" y="240"/>
                    </a:lnTo>
                    <a:lnTo>
                      <a:pt x="768" y="288"/>
                    </a:lnTo>
                    <a:lnTo>
                      <a:pt x="720" y="288"/>
                    </a:lnTo>
                    <a:lnTo>
                      <a:pt x="624" y="192"/>
                    </a:lnTo>
                    <a:lnTo>
                      <a:pt x="288" y="192"/>
                    </a:lnTo>
                    <a:lnTo>
                      <a:pt x="192" y="288"/>
                    </a:lnTo>
                    <a:lnTo>
                      <a:pt x="144" y="288"/>
                    </a:lnTo>
                    <a:lnTo>
                      <a:pt x="96" y="240"/>
                    </a:lnTo>
                    <a:lnTo>
                      <a:pt x="0" y="240"/>
                    </a:lnTo>
                    <a:lnTo>
                      <a:pt x="0" y="48"/>
                    </a:lnTo>
                    <a:close/>
                  </a:path>
                </a:pathLst>
              </a:custGeom>
              <a:solidFill>
                <a:schemeClr val="bg1">
                  <a:lumMod val="75000"/>
                </a:schemeClr>
              </a:solidFill>
              <a:ln w="9525" cap="flat" cmpd="sng">
                <a:solidFill>
                  <a:schemeClr val="tx1"/>
                </a:solidFill>
                <a:prstDash val="solid"/>
                <a:round/>
                <a:headEnd/>
                <a:tailEnd/>
              </a:ln>
              <a:effectLst/>
            </p:spPr>
            <p:txBody>
              <a:bodyPr/>
              <a:lstStyle/>
              <a:p>
                <a:endParaRPr lang="it-IT"/>
              </a:p>
            </p:txBody>
          </p:sp>
          <p:sp>
            <p:nvSpPr>
              <p:cNvPr id="43" name="Rectangle 69">
                <a:extLst>
                  <a:ext uri="{FF2B5EF4-FFF2-40B4-BE49-F238E27FC236}">
                    <a16:creationId xmlns:a16="http://schemas.microsoft.com/office/drawing/2014/main" id="{2796902F-6530-42A9-AAD4-4BDCDAA28DF0}"/>
                  </a:ext>
                </a:extLst>
              </p:cNvPr>
              <p:cNvSpPr>
                <a:spLocks noChangeArrowheads="1"/>
              </p:cNvSpPr>
              <p:nvPr/>
            </p:nvSpPr>
            <p:spPr bwMode="auto">
              <a:xfrm>
                <a:off x="3504" y="2724"/>
                <a:ext cx="144" cy="96"/>
              </a:xfrm>
              <a:prstGeom prst="rect">
                <a:avLst/>
              </a:prstGeom>
              <a:solidFill>
                <a:schemeClr val="bg1"/>
              </a:solidFill>
              <a:ln w="9525">
                <a:solidFill>
                  <a:schemeClr val="tx1"/>
                </a:solidFill>
                <a:miter lim="800000"/>
                <a:headEnd/>
                <a:tailEnd/>
              </a:ln>
              <a:effectLst/>
            </p:spPr>
            <p:txBody>
              <a:bodyPr wrap="none" anchor="ctr"/>
              <a:lstStyle/>
              <a:p>
                <a:endParaRPr lang="it-IT"/>
              </a:p>
            </p:txBody>
          </p:sp>
          <p:sp>
            <p:nvSpPr>
              <p:cNvPr id="44" name="AutoShape 70">
                <a:extLst>
                  <a:ext uri="{FF2B5EF4-FFF2-40B4-BE49-F238E27FC236}">
                    <a16:creationId xmlns:a16="http://schemas.microsoft.com/office/drawing/2014/main" id="{097D04D5-F854-40DC-835C-878F76139658}"/>
                  </a:ext>
                </a:extLst>
              </p:cNvPr>
              <p:cNvSpPr>
                <a:spLocks noChangeArrowheads="1"/>
              </p:cNvSpPr>
              <p:nvPr/>
            </p:nvSpPr>
            <p:spPr bwMode="auto">
              <a:xfrm flipV="1">
                <a:off x="3264" y="2816"/>
                <a:ext cx="624" cy="144"/>
              </a:xfrm>
              <a:custGeom>
                <a:avLst/>
                <a:gdLst>
                  <a:gd name="G0" fmla="+- 4569 0 0"/>
                  <a:gd name="G1" fmla="+- 21600 0 4569"/>
                  <a:gd name="G2" fmla="*/ 4569 1 2"/>
                  <a:gd name="G3" fmla="+- 21600 0 G2"/>
                  <a:gd name="G4" fmla="+/ 4569 21600 2"/>
                  <a:gd name="G5" fmla="+/ G1 0 2"/>
                  <a:gd name="G6" fmla="*/ 21600 21600 4569"/>
                  <a:gd name="G7" fmla="*/ G6 1 2"/>
                  <a:gd name="G8" fmla="+- 21600 0 G7"/>
                  <a:gd name="G9" fmla="*/ 21600 1 2"/>
                  <a:gd name="G10" fmla="+- 4569 0 G9"/>
                  <a:gd name="G11" fmla="?: G10 G8 0"/>
                  <a:gd name="G12" fmla="?: G10 G7 21600"/>
                  <a:gd name="T0" fmla="*/ 19315 w 21600"/>
                  <a:gd name="T1" fmla="*/ 10800 h 21600"/>
                  <a:gd name="T2" fmla="*/ 10800 w 21600"/>
                  <a:gd name="T3" fmla="*/ 21600 h 21600"/>
                  <a:gd name="T4" fmla="*/ 2285 w 21600"/>
                  <a:gd name="T5" fmla="*/ 10800 h 21600"/>
                  <a:gd name="T6" fmla="*/ 10800 w 21600"/>
                  <a:gd name="T7" fmla="*/ 0 h 21600"/>
                  <a:gd name="T8" fmla="*/ 4085 w 21600"/>
                  <a:gd name="T9" fmla="*/ 4085 h 21600"/>
                  <a:gd name="T10" fmla="*/ 17515 w 21600"/>
                  <a:gd name="T11" fmla="*/ 17515 h 21600"/>
                </a:gdLst>
                <a:ahLst/>
                <a:cxnLst>
                  <a:cxn ang="0">
                    <a:pos x="T0" y="T1"/>
                  </a:cxn>
                  <a:cxn ang="0">
                    <a:pos x="T2" y="T3"/>
                  </a:cxn>
                  <a:cxn ang="0">
                    <a:pos x="T4" y="T5"/>
                  </a:cxn>
                  <a:cxn ang="0">
                    <a:pos x="T6" y="T7"/>
                  </a:cxn>
                </a:cxnLst>
                <a:rect l="T8" t="T9" r="T10" b="T11"/>
                <a:pathLst>
                  <a:path w="21600" h="21600">
                    <a:moveTo>
                      <a:pt x="0" y="0"/>
                    </a:moveTo>
                    <a:lnTo>
                      <a:pt x="4569" y="21600"/>
                    </a:lnTo>
                    <a:lnTo>
                      <a:pt x="17031" y="21600"/>
                    </a:lnTo>
                    <a:lnTo>
                      <a:pt x="21600" y="0"/>
                    </a:lnTo>
                    <a:close/>
                  </a:path>
                </a:pathLst>
              </a:custGeom>
              <a:solidFill>
                <a:schemeClr val="bg1"/>
              </a:solidFill>
              <a:ln w="9525">
                <a:noFill/>
                <a:miter lim="800000"/>
                <a:headEnd/>
                <a:tailEnd/>
              </a:ln>
              <a:effectLst/>
            </p:spPr>
            <p:txBody>
              <a:bodyPr wrap="none" anchor="ctr"/>
              <a:lstStyle/>
              <a:p>
                <a:endParaRPr lang="it-IT"/>
              </a:p>
            </p:txBody>
          </p:sp>
          <p:sp>
            <p:nvSpPr>
              <p:cNvPr id="45" name="AutoShape 71">
                <a:extLst>
                  <a:ext uri="{FF2B5EF4-FFF2-40B4-BE49-F238E27FC236}">
                    <a16:creationId xmlns:a16="http://schemas.microsoft.com/office/drawing/2014/main" id="{6260E68E-4BFB-44AE-B633-82D9B4CE80AE}"/>
                  </a:ext>
                </a:extLst>
              </p:cNvPr>
              <p:cNvSpPr>
                <a:spLocks noChangeArrowheads="1"/>
              </p:cNvSpPr>
              <p:nvPr/>
            </p:nvSpPr>
            <p:spPr bwMode="auto">
              <a:xfrm>
                <a:off x="3264" y="2592"/>
                <a:ext cx="624" cy="144"/>
              </a:xfrm>
              <a:custGeom>
                <a:avLst/>
                <a:gdLst>
                  <a:gd name="G0" fmla="+- 4569 0 0"/>
                  <a:gd name="G1" fmla="+- 21600 0 4569"/>
                  <a:gd name="G2" fmla="*/ 4569 1 2"/>
                  <a:gd name="G3" fmla="+- 21600 0 G2"/>
                  <a:gd name="G4" fmla="+/ 4569 21600 2"/>
                  <a:gd name="G5" fmla="+/ G1 0 2"/>
                  <a:gd name="G6" fmla="*/ 21600 21600 4569"/>
                  <a:gd name="G7" fmla="*/ G6 1 2"/>
                  <a:gd name="G8" fmla="+- 21600 0 G7"/>
                  <a:gd name="G9" fmla="*/ 21600 1 2"/>
                  <a:gd name="G10" fmla="+- 4569 0 G9"/>
                  <a:gd name="G11" fmla="?: G10 G8 0"/>
                  <a:gd name="G12" fmla="?: G10 G7 21600"/>
                  <a:gd name="T0" fmla="*/ 19315 w 21600"/>
                  <a:gd name="T1" fmla="*/ 10800 h 21600"/>
                  <a:gd name="T2" fmla="*/ 10800 w 21600"/>
                  <a:gd name="T3" fmla="*/ 21600 h 21600"/>
                  <a:gd name="T4" fmla="*/ 2285 w 21600"/>
                  <a:gd name="T5" fmla="*/ 10800 h 21600"/>
                  <a:gd name="T6" fmla="*/ 10800 w 21600"/>
                  <a:gd name="T7" fmla="*/ 0 h 21600"/>
                  <a:gd name="T8" fmla="*/ 4085 w 21600"/>
                  <a:gd name="T9" fmla="*/ 4085 h 21600"/>
                  <a:gd name="T10" fmla="*/ 17515 w 21600"/>
                  <a:gd name="T11" fmla="*/ 17515 h 21600"/>
                </a:gdLst>
                <a:ahLst/>
                <a:cxnLst>
                  <a:cxn ang="0">
                    <a:pos x="T0" y="T1"/>
                  </a:cxn>
                  <a:cxn ang="0">
                    <a:pos x="T2" y="T3"/>
                  </a:cxn>
                  <a:cxn ang="0">
                    <a:pos x="T4" y="T5"/>
                  </a:cxn>
                  <a:cxn ang="0">
                    <a:pos x="T6" y="T7"/>
                  </a:cxn>
                </a:cxnLst>
                <a:rect l="T8" t="T9" r="T10" b="T11"/>
                <a:pathLst>
                  <a:path w="21600" h="21600">
                    <a:moveTo>
                      <a:pt x="0" y="0"/>
                    </a:moveTo>
                    <a:lnTo>
                      <a:pt x="4569" y="21600"/>
                    </a:lnTo>
                    <a:lnTo>
                      <a:pt x="17031" y="21600"/>
                    </a:lnTo>
                    <a:lnTo>
                      <a:pt x="21600" y="0"/>
                    </a:lnTo>
                    <a:close/>
                  </a:path>
                </a:pathLst>
              </a:custGeom>
              <a:solidFill>
                <a:schemeClr val="bg1"/>
              </a:solidFill>
              <a:ln w="9525">
                <a:noFill/>
                <a:miter lim="800000"/>
                <a:headEnd/>
                <a:tailEnd/>
              </a:ln>
              <a:effectLst/>
            </p:spPr>
            <p:txBody>
              <a:bodyPr wrap="none" anchor="ctr"/>
              <a:lstStyle/>
              <a:p>
                <a:endParaRPr lang="it-IT"/>
              </a:p>
            </p:txBody>
          </p:sp>
          <p:grpSp>
            <p:nvGrpSpPr>
              <p:cNvPr id="46" name="Group 72">
                <a:extLst>
                  <a:ext uri="{FF2B5EF4-FFF2-40B4-BE49-F238E27FC236}">
                    <a16:creationId xmlns:a16="http://schemas.microsoft.com/office/drawing/2014/main" id="{3C82487D-2986-40F3-A990-4925A036DBFF}"/>
                  </a:ext>
                </a:extLst>
              </p:cNvPr>
              <p:cNvGrpSpPr>
                <a:grpSpLocks/>
              </p:cNvGrpSpPr>
              <p:nvPr/>
            </p:nvGrpSpPr>
            <p:grpSpPr bwMode="auto">
              <a:xfrm>
                <a:off x="3264" y="2592"/>
                <a:ext cx="624" cy="144"/>
                <a:chOff x="3264" y="3408"/>
                <a:chExt cx="1632" cy="336"/>
              </a:xfrm>
            </p:grpSpPr>
            <p:sp>
              <p:nvSpPr>
                <p:cNvPr id="58" name="Line 73">
                  <a:extLst>
                    <a:ext uri="{FF2B5EF4-FFF2-40B4-BE49-F238E27FC236}">
                      <a16:creationId xmlns:a16="http://schemas.microsoft.com/office/drawing/2014/main" id="{0954ADFD-867A-4832-A797-99E92CC93E5F}"/>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59" name="Line 74">
                  <a:extLst>
                    <a:ext uri="{FF2B5EF4-FFF2-40B4-BE49-F238E27FC236}">
                      <a16:creationId xmlns:a16="http://schemas.microsoft.com/office/drawing/2014/main" id="{CF96CC52-4A1E-438A-858C-7456B94726EA}"/>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60" name="Line 75">
                  <a:extLst>
                    <a:ext uri="{FF2B5EF4-FFF2-40B4-BE49-F238E27FC236}">
                      <a16:creationId xmlns:a16="http://schemas.microsoft.com/office/drawing/2014/main" id="{79D97725-921F-47F8-87F9-F250648D6F19}"/>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61" name="Line 76">
                  <a:extLst>
                    <a:ext uri="{FF2B5EF4-FFF2-40B4-BE49-F238E27FC236}">
                      <a16:creationId xmlns:a16="http://schemas.microsoft.com/office/drawing/2014/main" id="{172F3DF4-79FC-4554-B6E8-49646726920F}"/>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62" name="Line 77">
                  <a:extLst>
                    <a:ext uri="{FF2B5EF4-FFF2-40B4-BE49-F238E27FC236}">
                      <a16:creationId xmlns:a16="http://schemas.microsoft.com/office/drawing/2014/main" id="{92767302-0A88-4398-A2AF-364040B5588F}"/>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63" name="Line 78">
                  <a:extLst>
                    <a:ext uri="{FF2B5EF4-FFF2-40B4-BE49-F238E27FC236}">
                      <a16:creationId xmlns:a16="http://schemas.microsoft.com/office/drawing/2014/main" id="{00CAFFB4-D7C9-46AA-BAF0-85EC1CC05123}"/>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64" name="Line 79">
                  <a:extLst>
                    <a:ext uri="{FF2B5EF4-FFF2-40B4-BE49-F238E27FC236}">
                      <a16:creationId xmlns:a16="http://schemas.microsoft.com/office/drawing/2014/main" id="{22D764A3-B514-495A-9DBD-F11771FD4D79}"/>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65" name="Line 80">
                  <a:extLst>
                    <a:ext uri="{FF2B5EF4-FFF2-40B4-BE49-F238E27FC236}">
                      <a16:creationId xmlns:a16="http://schemas.microsoft.com/office/drawing/2014/main" id="{45F5AFA4-B2FC-4C2C-A2FC-0D3AD7606801}"/>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66" name="Line 81">
                  <a:extLst>
                    <a:ext uri="{FF2B5EF4-FFF2-40B4-BE49-F238E27FC236}">
                      <a16:creationId xmlns:a16="http://schemas.microsoft.com/office/drawing/2014/main" id="{005E48A5-8061-49CF-99B8-A5DDE8E09035}"/>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67" name="Line 82">
                  <a:extLst>
                    <a:ext uri="{FF2B5EF4-FFF2-40B4-BE49-F238E27FC236}">
                      <a16:creationId xmlns:a16="http://schemas.microsoft.com/office/drawing/2014/main" id="{D351CF75-7F0F-4E81-8F4C-F3782F358FD9}"/>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grpSp>
            <p:nvGrpSpPr>
              <p:cNvPr id="47" name="Group 83">
                <a:extLst>
                  <a:ext uri="{FF2B5EF4-FFF2-40B4-BE49-F238E27FC236}">
                    <a16:creationId xmlns:a16="http://schemas.microsoft.com/office/drawing/2014/main" id="{364F3E41-7862-477B-852D-3F539FDB115B}"/>
                  </a:ext>
                </a:extLst>
              </p:cNvPr>
              <p:cNvGrpSpPr>
                <a:grpSpLocks/>
              </p:cNvGrpSpPr>
              <p:nvPr/>
            </p:nvGrpSpPr>
            <p:grpSpPr bwMode="auto">
              <a:xfrm flipV="1">
                <a:off x="3264" y="2816"/>
                <a:ext cx="624" cy="144"/>
                <a:chOff x="3264" y="3408"/>
                <a:chExt cx="1632" cy="336"/>
              </a:xfrm>
            </p:grpSpPr>
            <p:sp>
              <p:nvSpPr>
                <p:cNvPr id="48" name="Line 84">
                  <a:extLst>
                    <a:ext uri="{FF2B5EF4-FFF2-40B4-BE49-F238E27FC236}">
                      <a16:creationId xmlns:a16="http://schemas.microsoft.com/office/drawing/2014/main" id="{3CD269ED-9945-4456-AB02-D088ABDFA1D1}"/>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49" name="Line 85">
                  <a:extLst>
                    <a:ext uri="{FF2B5EF4-FFF2-40B4-BE49-F238E27FC236}">
                      <a16:creationId xmlns:a16="http://schemas.microsoft.com/office/drawing/2014/main" id="{BB11A22E-071E-4B65-9530-D28CC759DBBD}"/>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50" name="Line 86">
                  <a:extLst>
                    <a:ext uri="{FF2B5EF4-FFF2-40B4-BE49-F238E27FC236}">
                      <a16:creationId xmlns:a16="http://schemas.microsoft.com/office/drawing/2014/main" id="{9DA34286-437C-4F02-B933-C440E7F1F4EA}"/>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51" name="Line 87">
                  <a:extLst>
                    <a:ext uri="{FF2B5EF4-FFF2-40B4-BE49-F238E27FC236}">
                      <a16:creationId xmlns:a16="http://schemas.microsoft.com/office/drawing/2014/main" id="{B29DE4D0-7914-47EE-B0D2-79FEE596C9CA}"/>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52" name="Line 88">
                  <a:extLst>
                    <a:ext uri="{FF2B5EF4-FFF2-40B4-BE49-F238E27FC236}">
                      <a16:creationId xmlns:a16="http://schemas.microsoft.com/office/drawing/2014/main" id="{A3444EED-75F1-4247-BC44-1A110A84B9AF}"/>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53" name="Line 89">
                  <a:extLst>
                    <a:ext uri="{FF2B5EF4-FFF2-40B4-BE49-F238E27FC236}">
                      <a16:creationId xmlns:a16="http://schemas.microsoft.com/office/drawing/2014/main" id="{ACBEAE9B-D5E5-4E01-876D-1DFE1BB7A02F}"/>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54" name="Line 90">
                  <a:extLst>
                    <a:ext uri="{FF2B5EF4-FFF2-40B4-BE49-F238E27FC236}">
                      <a16:creationId xmlns:a16="http://schemas.microsoft.com/office/drawing/2014/main" id="{BE9449AA-0B1E-4669-AA9D-7930CFEAAD71}"/>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55" name="Line 91">
                  <a:extLst>
                    <a:ext uri="{FF2B5EF4-FFF2-40B4-BE49-F238E27FC236}">
                      <a16:creationId xmlns:a16="http://schemas.microsoft.com/office/drawing/2014/main" id="{BF7C0BB4-532E-4E9A-87B9-24A3BD150656}"/>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56" name="Line 92">
                  <a:extLst>
                    <a:ext uri="{FF2B5EF4-FFF2-40B4-BE49-F238E27FC236}">
                      <a16:creationId xmlns:a16="http://schemas.microsoft.com/office/drawing/2014/main" id="{F2F5FFDB-A1A0-4979-A75A-2FB4ACC2BAAE}"/>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57" name="Line 93">
                  <a:extLst>
                    <a:ext uri="{FF2B5EF4-FFF2-40B4-BE49-F238E27FC236}">
                      <a16:creationId xmlns:a16="http://schemas.microsoft.com/office/drawing/2014/main" id="{456BA8A8-ED92-497E-8FCA-5F7D11DB7B0A}"/>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grpSp>
        <p:sp>
          <p:nvSpPr>
            <p:cNvPr id="41" name="Text Box 94">
              <a:extLst>
                <a:ext uri="{FF2B5EF4-FFF2-40B4-BE49-F238E27FC236}">
                  <a16:creationId xmlns:a16="http://schemas.microsoft.com/office/drawing/2014/main" id="{9035B317-F9AC-45AA-8437-7EFB7870E20B}"/>
                </a:ext>
              </a:extLst>
            </p:cNvPr>
            <p:cNvSpPr txBox="1">
              <a:spLocks noChangeArrowheads="1"/>
            </p:cNvSpPr>
            <p:nvPr/>
          </p:nvSpPr>
          <p:spPr bwMode="auto">
            <a:xfrm>
              <a:off x="2976" y="2436"/>
              <a:ext cx="96" cy="154"/>
            </a:xfrm>
            <a:prstGeom prst="rect">
              <a:avLst/>
            </a:prstGeom>
            <a:noFill/>
            <a:ln w="9525">
              <a:noFill/>
              <a:miter lim="800000"/>
              <a:headEnd/>
              <a:tailEnd/>
            </a:ln>
            <a:effectLst/>
          </p:spPr>
          <p:txBody>
            <a:bodyPr lIns="0" tIns="0" rIns="0" bIns="0">
              <a:spAutoFit/>
            </a:bodyPr>
            <a:lstStyle/>
            <a:p>
              <a:pPr algn="ctr">
                <a:spcBef>
                  <a:spcPct val="50000"/>
                </a:spcBef>
              </a:pPr>
              <a:r>
                <a:rPr lang="it-IT" sz="1600">
                  <a:latin typeface="Times New Roman" pitchFamily="18" charset="0"/>
                </a:rPr>
                <a:t>4</a:t>
              </a:r>
            </a:p>
          </p:txBody>
        </p:sp>
      </p:grpSp>
      <p:pic>
        <p:nvPicPr>
          <p:cNvPr id="68" name="Picture 106" descr="cell5">
            <a:extLst>
              <a:ext uri="{FF2B5EF4-FFF2-40B4-BE49-F238E27FC236}">
                <a16:creationId xmlns:a16="http://schemas.microsoft.com/office/drawing/2014/main" id="{77FC3956-DD5B-4813-BEAA-82DDC2B08991}"/>
              </a:ext>
            </a:extLst>
          </p:cNvPr>
          <p:cNvPicPr>
            <a:picLocks noChangeAspect="1" noChangeArrowheads="1"/>
          </p:cNvPicPr>
          <p:nvPr/>
        </p:nvPicPr>
        <p:blipFill>
          <a:blip r:embed="rId2"/>
          <a:srcRect/>
          <a:stretch>
            <a:fillRect/>
          </a:stretch>
        </p:blipFill>
        <p:spPr bwMode="auto">
          <a:xfrm>
            <a:off x="609600" y="5238750"/>
            <a:ext cx="2057400" cy="1543050"/>
          </a:xfrm>
          <a:prstGeom prst="rect">
            <a:avLst/>
          </a:prstGeom>
          <a:gradFill rotWithShape="0">
            <a:gsLst>
              <a:gs pos="0">
                <a:srgbClr val="CCFFCC"/>
              </a:gs>
              <a:gs pos="100000">
                <a:srgbClr val="CCFFCC">
                  <a:gamma/>
                  <a:shade val="86275"/>
                  <a:invGamma/>
                </a:srgbClr>
              </a:gs>
            </a:gsLst>
            <a:lin ang="5400000" scaled="1"/>
          </a:gradFill>
        </p:spPr>
      </p:pic>
      <p:pic>
        <p:nvPicPr>
          <p:cNvPr id="69" name="Picture 112" descr="cell6">
            <a:extLst>
              <a:ext uri="{FF2B5EF4-FFF2-40B4-BE49-F238E27FC236}">
                <a16:creationId xmlns:a16="http://schemas.microsoft.com/office/drawing/2014/main" id="{7FB5CD73-10A5-4248-9C3E-54B6D4E54CD8}"/>
              </a:ext>
            </a:extLst>
          </p:cNvPr>
          <p:cNvPicPr>
            <a:picLocks noChangeAspect="1" noChangeArrowheads="1"/>
          </p:cNvPicPr>
          <p:nvPr/>
        </p:nvPicPr>
        <p:blipFill>
          <a:blip r:embed="rId3"/>
          <a:srcRect/>
          <a:stretch>
            <a:fillRect/>
          </a:stretch>
        </p:blipFill>
        <p:spPr bwMode="auto">
          <a:xfrm>
            <a:off x="2819400" y="5238750"/>
            <a:ext cx="2057400" cy="1543050"/>
          </a:xfrm>
          <a:prstGeom prst="rect">
            <a:avLst/>
          </a:prstGeom>
          <a:gradFill rotWithShape="0">
            <a:gsLst>
              <a:gs pos="0">
                <a:srgbClr val="CCFFCC"/>
              </a:gs>
              <a:gs pos="100000">
                <a:srgbClr val="CCFFCC">
                  <a:gamma/>
                  <a:shade val="86275"/>
                  <a:invGamma/>
                </a:srgbClr>
              </a:gs>
            </a:gsLst>
            <a:lin ang="5400000" scaled="1"/>
          </a:gradFill>
        </p:spPr>
      </p:pic>
      <p:pic>
        <p:nvPicPr>
          <p:cNvPr id="70" name="Picture 2">
            <a:extLst>
              <a:ext uri="{FF2B5EF4-FFF2-40B4-BE49-F238E27FC236}">
                <a16:creationId xmlns:a16="http://schemas.microsoft.com/office/drawing/2014/main" id="{69D2E348-AE28-46C7-B912-97CE8386E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8076" y="2789228"/>
            <a:ext cx="3622329" cy="236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2">
            <a:extLst>
              <a:ext uri="{FF2B5EF4-FFF2-40B4-BE49-F238E27FC236}">
                <a16:creationId xmlns:a16="http://schemas.microsoft.com/office/drawing/2014/main" id="{1B936A09-20C9-41D0-A4EB-AF3F0CE5457D}"/>
              </a:ext>
            </a:extLst>
          </p:cNvPr>
          <p:cNvGrpSpPr>
            <a:grpSpLocks/>
          </p:cNvGrpSpPr>
          <p:nvPr/>
        </p:nvGrpSpPr>
        <p:grpSpPr bwMode="auto">
          <a:xfrm>
            <a:off x="610974" y="2474913"/>
            <a:ext cx="1981200" cy="1219200"/>
            <a:chOff x="528" y="672"/>
            <a:chExt cx="1248" cy="768"/>
          </a:xfrm>
        </p:grpSpPr>
        <p:sp>
          <p:nvSpPr>
            <p:cNvPr id="72" name="Rectangle 3">
              <a:extLst>
                <a:ext uri="{FF2B5EF4-FFF2-40B4-BE49-F238E27FC236}">
                  <a16:creationId xmlns:a16="http://schemas.microsoft.com/office/drawing/2014/main" id="{859704E8-9F6C-44F9-B54A-8B506AFA13EB}"/>
                </a:ext>
              </a:extLst>
            </p:cNvPr>
            <p:cNvSpPr>
              <a:spLocks noChangeArrowheads="1"/>
            </p:cNvSpPr>
            <p:nvPr/>
          </p:nvSpPr>
          <p:spPr bwMode="auto">
            <a:xfrm>
              <a:off x="528" y="672"/>
              <a:ext cx="1248" cy="768"/>
            </a:xfrm>
            <a:prstGeom prst="rect">
              <a:avLst/>
            </a:prstGeom>
            <a:solidFill>
              <a:schemeClr val="bg1"/>
            </a:solidFill>
            <a:ln w="9525">
              <a:solidFill>
                <a:schemeClr val="tx1"/>
              </a:solidFill>
              <a:miter lim="800000"/>
              <a:headEnd/>
              <a:tailEnd/>
            </a:ln>
            <a:effectLst/>
          </p:spPr>
          <p:txBody>
            <a:bodyPr wrap="none" anchor="ctr"/>
            <a:lstStyle/>
            <a:p>
              <a:endParaRPr lang="it-IT"/>
            </a:p>
          </p:txBody>
        </p:sp>
        <p:grpSp>
          <p:nvGrpSpPr>
            <p:cNvPr id="73" name="Group 4">
              <a:extLst>
                <a:ext uri="{FF2B5EF4-FFF2-40B4-BE49-F238E27FC236}">
                  <a16:creationId xmlns:a16="http://schemas.microsoft.com/office/drawing/2014/main" id="{4FD2150E-4AC6-4300-9816-5E0D506F8A26}"/>
                </a:ext>
              </a:extLst>
            </p:cNvPr>
            <p:cNvGrpSpPr>
              <a:grpSpLocks/>
            </p:cNvGrpSpPr>
            <p:nvPr/>
          </p:nvGrpSpPr>
          <p:grpSpPr bwMode="auto">
            <a:xfrm>
              <a:off x="672" y="768"/>
              <a:ext cx="912" cy="576"/>
              <a:chOff x="672" y="768"/>
              <a:chExt cx="912" cy="576"/>
            </a:xfrm>
          </p:grpSpPr>
          <p:grpSp>
            <p:nvGrpSpPr>
              <p:cNvPr id="75" name="Group 74">
                <a:extLst>
                  <a:ext uri="{FF2B5EF4-FFF2-40B4-BE49-F238E27FC236}">
                    <a16:creationId xmlns:a16="http://schemas.microsoft.com/office/drawing/2014/main" id="{C6065BAB-65EF-487B-8E0F-DF656DB48557}"/>
                  </a:ext>
                </a:extLst>
              </p:cNvPr>
              <p:cNvGrpSpPr>
                <a:grpSpLocks/>
              </p:cNvGrpSpPr>
              <p:nvPr/>
            </p:nvGrpSpPr>
            <p:grpSpPr bwMode="auto">
              <a:xfrm>
                <a:off x="816" y="768"/>
                <a:ext cx="624" cy="144"/>
                <a:chOff x="3264" y="3408"/>
                <a:chExt cx="1632" cy="336"/>
              </a:xfrm>
            </p:grpSpPr>
            <p:sp>
              <p:nvSpPr>
                <p:cNvPr id="88" name="Line 6">
                  <a:extLst>
                    <a:ext uri="{FF2B5EF4-FFF2-40B4-BE49-F238E27FC236}">
                      <a16:creationId xmlns:a16="http://schemas.microsoft.com/office/drawing/2014/main" id="{0756AAF8-30D8-4DA7-84D0-AD2D2B4D3D94}"/>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89" name="Line 7">
                  <a:extLst>
                    <a:ext uri="{FF2B5EF4-FFF2-40B4-BE49-F238E27FC236}">
                      <a16:creationId xmlns:a16="http://schemas.microsoft.com/office/drawing/2014/main" id="{689A2E19-3547-460A-B816-619BF2BF6B86}"/>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90" name="Line 8">
                  <a:extLst>
                    <a:ext uri="{FF2B5EF4-FFF2-40B4-BE49-F238E27FC236}">
                      <a16:creationId xmlns:a16="http://schemas.microsoft.com/office/drawing/2014/main" id="{31221BAC-95C4-4010-AEE0-83D6D815B9EE}"/>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91" name="Line 9">
                  <a:extLst>
                    <a:ext uri="{FF2B5EF4-FFF2-40B4-BE49-F238E27FC236}">
                      <a16:creationId xmlns:a16="http://schemas.microsoft.com/office/drawing/2014/main" id="{78FFE1B5-996C-49A4-987F-7F097687D0C5}"/>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92" name="Line 10">
                  <a:extLst>
                    <a:ext uri="{FF2B5EF4-FFF2-40B4-BE49-F238E27FC236}">
                      <a16:creationId xmlns:a16="http://schemas.microsoft.com/office/drawing/2014/main" id="{DAC9309D-257A-4FBF-9C0C-1160A7CDD564}"/>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93" name="Line 11">
                  <a:extLst>
                    <a:ext uri="{FF2B5EF4-FFF2-40B4-BE49-F238E27FC236}">
                      <a16:creationId xmlns:a16="http://schemas.microsoft.com/office/drawing/2014/main" id="{F5EC1A4F-094F-40CE-8B42-100AF0D9B7EA}"/>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94" name="Line 12">
                  <a:extLst>
                    <a:ext uri="{FF2B5EF4-FFF2-40B4-BE49-F238E27FC236}">
                      <a16:creationId xmlns:a16="http://schemas.microsoft.com/office/drawing/2014/main" id="{96EA8A5B-2888-4D0D-BCED-5079F77935F9}"/>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95" name="Line 13">
                  <a:extLst>
                    <a:ext uri="{FF2B5EF4-FFF2-40B4-BE49-F238E27FC236}">
                      <a16:creationId xmlns:a16="http://schemas.microsoft.com/office/drawing/2014/main" id="{D7A6D868-8A42-434D-B35B-130E01CDC545}"/>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96" name="Line 14">
                  <a:extLst>
                    <a:ext uri="{FF2B5EF4-FFF2-40B4-BE49-F238E27FC236}">
                      <a16:creationId xmlns:a16="http://schemas.microsoft.com/office/drawing/2014/main" id="{08B9CA00-8509-4D2F-82EF-80A92A1553F0}"/>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97" name="Line 15">
                  <a:extLst>
                    <a:ext uri="{FF2B5EF4-FFF2-40B4-BE49-F238E27FC236}">
                      <a16:creationId xmlns:a16="http://schemas.microsoft.com/office/drawing/2014/main" id="{88894438-8A74-4816-9D9F-8443177404C7}"/>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grpSp>
            <p:nvGrpSpPr>
              <p:cNvPr id="76" name="Group 16">
                <a:extLst>
                  <a:ext uri="{FF2B5EF4-FFF2-40B4-BE49-F238E27FC236}">
                    <a16:creationId xmlns:a16="http://schemas.microsoft.com/office/drawing/2014/main" id="{735BC436-09D8-4F2F-9C87-E72A95E42F57}"/>
                  </a:ext>
                </a:extLst>
              </p:cNvPr>
              <p:cNvGrpSpPr>
                <a:grpSpLocks/>
              </p:cNvGrpSpPr>
              <p:nvPr/>
            </p:nvGrpSpPr>
            <p:grpSpPr bwMode="auto">
              <a:xfrm flipV="1">
                <a:off x="816" y="1200"/>
                <a:ext cx="624" cy="144"/>
                <a:chOff x="3264" y="3408"/>
                <a:chExt cx="1632" cy="336"/>
              </a:xfrm>
            </p:grpSpPr>
            <p:sp>
              <p:nvSpPr>
                <p:cNvPr id="78" name="Line 17">
                  <a:extLst>
                    <a:ext uri="{FF2B5EF4-FFF2-40B4-BE49-F238E27FC236}">
                      <a16:creationId xmlns:a16="http://schemas.microsoft.com/office/drawing/2014/main" id="{EDE2296E-BE7D-44E6-89D0-D79E18E45D42}"/>
                    </a:ext>
                  </a:extLst>
                </p:cNvPr>
                <p:cNvSpPr>
                  <a:spLocks noChangeShapeType="1"/>
                </p:cNvSpPr>
                <p:nvPr/>
              </p:nvSpPr>
              <p:spPr bwMode="auto">
                <a:xfrm>
                  <a:off x="3600" y="3744"/>
                  <a:ext cx="960" cy="0"/>
                </a:xfrm>
                <a:prstGeom prst="line">
                  <a:avLst/>
                </a:prstGeom>
                <a:noFill/>
                <a:ln w="9525">
                  <a:solidFill>
                    <a:schemeClr val="tx1"/>
                  </a:solidFill>
                  <a:round/>
                  <a:headEnd/>
                  <a:tailEnd/>
                </a:ln>
                <a:effectLst/>
              </p:spPr>
              <p:txBody>
                <a:bodyPr/>
                <a:lstStyle/>
                <a:p>
                  <a:endParaRPr lang="it-IT"/>
                </a:p>
              </p:txBody>
            </p:sp>
            <p:sp>
              <p:nvSpPr>
                <p:cNvPr id="79" name="Line 18">
                  <a:extLst>
                    <a:ext uri="{FF2B5EF4-FFF2-40B4-BE49-F238E27FC236}">
                      <a16:creationId xmlns:a16="http://schemas.microsoft.com/office/drawing/2014/main" id="{6F209029-9797-4010-9F1F-60A68A103423}"/>
                    </a:ext>
                  </a:extLst>
                </p:cNvPr>
                <p:cNvSpPr>
                  <a:spLocks noChangeShapeType="1"/>
                </p:cNvSpPr>
                <p:nvPr/>
              </p:nvSpPr>
              <p:spPr bwMode="auto">
                <a:xfrm flipH="1" flipV="1">
                  <a:off x="3264" y="3408"/>
                  <a:ext cx="336" cy="336"/>
                </a:xfrm>
                <a:prstGeom prst="line">
                  <a:avLst/>
                </a:prstGeom>
                <a:noFill/>
                <a:ln w="9525">
                  <a:solidFill>
                    <a:schemeClr val="tx1"/>
                  </a:solidFill>
                  <a:round/>
                  <a:headEnd/>
                  <a:tailEnd/>
                </a:ln>
                <a:effectLst/>
              </p:spPr>
              <p:txBody>
                <a:bodyPr/>
                <a:lstStyle/>
                <a:p>
                  <a:endParaRPr lang="it-IT"/>
                </a:p>
              </p:txBody>
            </p:sp>
            <p:sp>
              <p:nvSpPr>
                <p:cNvPr id="80" name="Line 19">
                  <a:extLst>
                    <a:ext uri="{FF2B5EF4-FFF2-40B4-BE49-F238E27FC236}">
                      <a16:creationId xmlns:a16="http://schemas.microsoft.com/office/drawing/2014/main" id="{804B58DD-DD65-4E7A-9BC4-16F4E3478B11}"/>
                    </a:ext>
                  </a:extLst>
                </p:cNvPr>
                <p:cNvSpPr>
                  <a:spLocks noChangeShapeType="1"/>
                </p:cNvSpPr>
                <p:nvPr/>
              </p:nvSpPr>
              <p:spPr bwMode="auto">
                <a:xfrm flipV="1">
                  <a:off x="4560" y="3408"/>
                  <a:ext cx="336" cy="336"/>
                </a:xfrm>
                <a:prstGeom prst="line">
                  <a:avLst/>
                </a:prstGeom>
                <a:noFill/>
                <a:ln w="9525">
                  <a:solidFill>
                    <a:schemeClr val="tx1"/>
                  </a:solidFill>
                  <a:round/>
                  <a:headEnd/>
                  <a:tailEnd/>
                </a:ln>
                <a:effectLst/>
              </p:spPr>
              <p:txBody>
                <a:bodyPr/>
                <a:lstStyle/>
                <a:p>
                  <a:endParaRPr lang="it-IT"/>
                </a:p>
              </p:txBody>
            </p:sp>
            <p:sp>
              <p:nvSpPr>
                <p:cNvPr id="81" name="Line 20">
                  <a:extLst>
                    <a:ext uri="{FF2B5EF4-FFF2-40B4-BE49-F238E27FC236}">
                      <a16:creationId xmlns:a16="http://schemas.microsoft.com/office/drawing/2014/main" id="{FFA83551-E8E5-488B-A84C-7C2A10519AC7}"/>
                    </a:ext>
                  </a:extLst>
                </p:cNvPr>
                <p:cNvSpPr>
                  <a:spLocks noChangeShapeType="1"/>
                </p:cNvSpPr>
                <p:nvPr/>
              </p:nvSpPr>
              <p:spPr bwMode="auto">
                <a:xfrm flipH="1" flipV="1">
                  <a:off x="3360" y="3408"/>
                  <a:ext cx="288" cy="336"/>
                </a:xfrm>
                <a:prstGeom prst="line">
                  <a:avLst/>
                </a:prstGeom>
                <a:noFill/>
                <a:ln w="9525">
                  <a:solidFill>
                    <a:schemeClr val="tx1"/>
                  </a:solidFill>
                  <a:round/>
                  <a:headEnd/>
                  <a:tailEnd/>
                </a:ln>
                <a:effectLst/>
              </p:spPr>
              <p:txBody>
                <a:bodyPr/>
                <a:lstStyle/>
                <a:p>
                  <a:endParaRPr lang="it-IT"/>
                </a:p>
              </p:txBody>
            </p:sp>
            <p:sp>
              <p:nvSpPr>
                <p:cNvPr id="82" name="Line 21">
                  <a:extLst>
                    <a:ext uri="{FF2B5EF4-FFF2-40B4-BE49-F238E27FC236}">
                      <a16:creationId xmlns:a16="http://schemas.microsoft.com/office/drawing/2014/main" id="{8FB54AAF-A52D-4DBD-A9F5-6FB6B447D288}"/>
                    </a:ext>
                  </a:extLst>
                </p:cNvPr>
                <p:cNvSpPr>
                  <a:spLocks noChangeShapeType="1"/>
                </p:cNvSpPr>
                <p:nvPr/>
              </p:nvSpPr>
              <p:spPr bwMode="auto">
                <a:xfrm flipH="1" flipV="1">
                  <a:off x="3552" y="3408"/>
                  <a:ext cx="192" cy="336"/>
                </a:xfrm>
                <a:prstGeom prst="line">
                  <a:avLst/>
                </a:prstGeom>
                <a:noFill/>
                <a:ln w="9525">
                  <a:solidFill>
                    <a:schemeClr val="tx1"/>
                  </a:solidFill>
                  <a:round/>
                  <a:headEnd/>
                  <a:tailEnd/>
                </a:ln>
                <a:effectLst/>
              </p:spPr>
              <p:txBody>
                <a:bodyPr/>
                <a:lstStyle/>
                <a:p>
                  <a:endParaRPr lang="it-IT"/>
                </a:p>
              </p:txBody>
            </p:sp>
            <p:sp>
              <p:nvSpPr>
                <p:cNvPr id="83" name="Line 22">
                  <a:extLst>
                    <a:ext uri="{FF2B5EF4-FFF2-40B4-BE49-F238E27FC236}">
                      <a16:creationId xmlns:a16="http://schemas.microsoft.com/office/drawing/2014/main" id="{ADC6ABA3-56CF-4251-A118-7AEBA51AB1AF}"/>
                    </a:ext>
                  </a:extLst>
                </p:cNvPr>
                <p:cNvSpPr>
                  <a:spLocks noChangeShapeType="1"/>
                </p:cNvSpPr>
                <p:nvPr/>
              </p:nvSpPr>
              <p:spPr bwMode="auto">
                <a:xfrm flipH="1" flipV="1">
                  <a:off x="3792" y="3408"/>
                  <a:ext cx="96" cy="336"/>
                </a:xfrm>
                <a:prstGeom prst="line">
                  <a:avLst/>
                </a:prstGeom>
                <a:noFill/>
                <a:ln w="9525">
                  <a:solidFill>
                    <a:schemeClr val="tx1"/>
                  </a:solidFill>
                  <a:round/>
                  <a:headEnd/>
                  <a:tailEnd/>
                </a:ln>
                <a:effectLst/>
              </p:spPr>
              <p:txBody>
                <a:bodyPr/>
                <a:lstStyle/>
                <a:p>
                  <a:endParaRPr lang="it-IT"/>
                </a:p>
              </p:txBody>
            </p:sp>
            <p:sp>
              <p:nvSpPr>
                <p:cNvPr id="84" name="Line 23">
                  <a:extLst>
                    <a:ext uri="{FF2B5EF4-FFF2-40B4-BE49-F238E27FC236}">
                      <a16:creationId xmlns:a16="http://schemas.microsoft.com/office/drawing/2014/main" id="{AF23C3FF-754F-420C-B2AB-30F43E7304FC}"/>
                    </a:ext>
                  </a:extLst>
                </p:cNvPr>
                <p:cNvSpPr>
                  <a:spLocks noChangeShapeType="1"/>
                </p:cNvSpPr>
                <p:nvPr/>
              </p:nvSpPr>
              <p:spPr bwMode="auto">
                <a:xfrm flipV="1">
                  <a:off x="4080" y="3408"/>
                  <a:ext cx="0" cy="336"/>
                </a:xfrm>
                <a:prstGeom prst="line">
                  <a:avLst/>
                </a:prstGeom>
                <a:noFill/>
                <a:ln w="9525">
                  <a:solidFill>
                    <a:schemeClr val="tx1"/>
                  </a:solidFill>
                  <a:round/>
                  <a:headEnd/>
                  <a:tailEnd/>
                </a:ln>
                <a:effectLst/>
              </p:spPr>
              <p:txBody>
                <a:bodyPr/>
                <a:lstStyle/>
                <a:p>
                  <a:endParaRPr lang="it-IT"/>
                </a:p>
              </p:txBody>
            </p:sp>
            <p:sp>
              <p:nvSpPr>
                <p:cNvPr id="85" name="Line 24">
                  <a:extLst>
                    <a:ext uri="{FF2B5EF4-FFF2-40B4-BE49-F238E27FC236}">
                      <a16:creationId xmlns:a16="http://schemas.microsoft.com/office/drawing/2014/main" id="{6D858F06-87B0-4C32-BDA3-D22E8D419EC4}"/>
                    </a:ext>
                  </a:extLst>
                </p:cNvPr>
                <p:cNvSpPr>
                  <a:spLocks noChangeShapeType="1"/>
                </p:cNvSpPr>
                <p:nvPr/>
              </p:nvSpPr>
              <p:spPr bwMode="auto">
                <a:xfrm flipV="1">
                  <a:off x="4272" y="3408"/>
                  <a:ext cx="96" cy="336"/>
                </a:xfrm>
                <a:prstGeom prst="line">
                  <a:avLst/>
                </a:prstGeom>
                <a:noFill/>
                <a:ln w="9525">
                  <a:solidFill>
                    <a:schemeClr val="tx1"/>
                  </a:solidFill>
                  <a:round/>
                  <a:headEnd/>
                  <a:tailEnd/>
                </a:ln>
                <a:effectLst/>
              </p:spPr>
              <p:txBody>
                <a:bodyPr/>
                <a:lstStyle/>
                <a:p>
                  <a:endParaRPr lang="it-IT"/>
                </a:p>
              </p:txBody>
            </p:sp>
            <p:sp>
              <p:nvSpPr>
                <p:cNvPr id="86" name="Line 25">
                  <a:extLst>
                    <a:ext uri="{FF2B5EF4-FFF2-40B4-BE49-F238E27FC236}">
                      <a16:creationId xmlns:a16="http://schemas.microsoft.com/office/drawing/2014/main" id="{4E57A213-1B18-4807-8308-620E09FFA44B}"/>
                    </a:ext>
                  </a:extLst>
                </p:cNvPr>
                <p:cNvSpPr>
                  <a:spLocks noChangeShapeType="1"/>
                </p:cNvSpPr>
                <p:nvPr/>
              </p:nvSpPr>
              <p:spPr bwMode="auto">
                <a:xfrm flipV="1">
                  <a:off x="4416" y="3408"/>
                  <a:ext cx="192" cy="336"/>
                </a:xfrm>
                <a:prstGeom prst="line">
                  <a:avLst/>
                </a:prstGeom>
                <a:noFill/>
                <a:ln w="9525">
                  <a:solidFill>
                    <a:schemeClr val="tx1"/>
                  </a:solidFill>
                  <a:round/>
                  <a:headEnd/>
                  <a:tailEnd/>
                </a:ln>
                <a:effectLst/>
              </p:spPr>
              <p:txBody>
                <a:bodyPr/>
                <a:lstStyle/>
                <a:p>
                  <a:endParaRPr lang="it-IT"/>
                </a:p>
              </p:txBody>
            </p:sp>
            <p:sp>
              <p:nvSpPr>
                <p:cNvPr id="87" name="Line 26">
                  <a:extLst>
                    <a:ext uri="{FF2B5EF4-FFF2-40B4-BE49-F238E27FC236}">
                      <a16:creationId xmlns:a16="http://schemas.microsoft.com/office/drawing/2014/main" id="{ACF7D132-C45B-49C2-9BFC-3EEF2F21D521}"/>
                    </a:ext>
                  </a:extLst>
                </p:cNvPr>
                <p:cNvSpPr>
                  <a:spLocks noChangeShapeType="1"/>
                </p:cNvSpPr>
                <p:nvPr/>
              </p:nvSpPr>
              <p:spPr bwMode="auto">
                <a:xfrm flipV="1">
                  <a:off x="4512" y="3408"/>
                  <a:ext cx="240" cy="336"/>
                </a:xfrm>
                <a:prstGeom prst="line">
                  <a:avLst/>
                </a:prstGeom>
                <a:noFill/>
                <a:ln w="9525">
                  <a:solidFill>
                    <a:schemeClr val="tx1"/>
                  </a:solidFill>
                  <a:round/>
                  <a:headEnd/>
                  <a:tailEnd/>
                </a:ln>
                <a:effectLst/>
              </p:spPr>
              <p:txBody>
                <a:bodyPr/>
                <a:lstStyle/>
                <a:p>
                  <a:endParaRPr lang="it-IT"/>
                </a:p>
              </p:txBody>
            </p:sp>
          </p:grpSp>
          <p:sp>
            <p:nvSpPr>
              <p:cNvPr id="77" name="Rectangle 27">
                <a:extLst>
                  <a:ext uri="{FF2B5EF4-FFF2-40B4-BE49-F238E27FC236}">
                    <a16:creationId xmlns:a16="http://schemas.microsoft.com/office/drawing/2014/main" id="{1AA4AE03-9524-4B8B-8A31-FBA0D8ECEA18}"/>
                  </a:ext>
                </a:extLst>
              </p:cNvPr>
              <p:cNvSpPr>
                <a:spLocks noChangeArrowheads="1"/>
              </p:cNvSpPr>
              <p:nvPr/>
            </p:nvSpPr>
            <p:spPr bwMode="auto">
              <a:xfrm>
                <a:off x="672" y="960"/>
                <a:ext cx="912" cy="192"/>
              </a:xfrm>
              <a:prstGeom prst="rect">
                <a:avLst/>
              </a:prstGeom>
              <a:solidFill>
                <a:srgbClr val="C0C0C0"/>
              </a:solidFill>
              <a:ln w="9525">
                <a:solidFill>
                  <a:schemeClr val="tx1"/>
                </a:solidFill>
                <a:miter lim="800000"/>
                <a:headEnd/>
                <a:tailEnd/>
              </a:ln>
              <a:effectLst/>
            </p:spPr>
            <p:txBody>
              <a:bodyPr wrap="none" anchor="ctr"/>
              <a:lstStyle/>
              <a:p>
                <a:endParaRPr lang="it-IT"/>
              </a:p>
            </p:txBody>
          </p:sp>
        </p:grpSp>
        <p:sp>
          <p:nvSpPr>
            <p:cNvPr id="74" name="Text Box 28">
              <a:extLst>
                <a:ext uri="{FF2B5EF4-FFF2-40B4-BE49-F238E27FC236}">
                  <a16:creationId xmlns:a16="http://schemas.microsoft.com/office/drawing/2014/main" id="{B2D42472-85BA-4747-B11F-9D5FF74B6EAA}"/>
                </a:ext>
              </a:extLst>
            </p:cNvPr>
            <p:cNvSpPr txBox="1">
              <a:spLocks noChangeArrowheads="1"/>
            </p:cNvSpPr>
            <p:nvPr/>
          </p:nvSpPr>
          <p:spPr bwMode="auto">
            <a:xfrm>
              <a:off x="576" y="720"/>
              <a:ext cx="96" cy="154"/>
            </a:xfrm>
            <a:prstGeom prst="rect">
              <a:avLst/>
            </a:prstGeom>
            <a:noFill/>
            <a:ln w="9525">
              <a:noFill/>
              <a:miter lim="800000"/>
              <a:headEnd/>
              <a:tailEnd/>
            </a:ln>
            <a:effectLst/>
          </p:spPr>
          <p:txBody>
            <a:bodyPr lIns="0" tIns="0" rIns="0" bIns="0">
              <a:spAutoFit/>
            </a:bodyPr>
            <a:lstStyle/>
            <a:p>
              <a:pPr algn="ctr">
                <a:spcBef>
                  <a:spcPct val="50000"/>
                </a:spcBef>
              </a:pPr>
              <a:r>
                <a:rPr lang="it-IT" sz="1600">
                  <a:latin typeface="Times New Roman" pitchFamily="18" charset="0"/>
                </a:rPr>
                <a:t>1</a:t>
              </a:r>
            </a:p>
          </p:txBody>
        </p:sp>
      </p:grpSp>
      <p:pic>
        <p:nvPicPr>
          <p:cNvPr id="98" name="Picture 102" descr="cell2">
            <a:extLst>
              <a:ext uri="{FF2B5EF4-FFF2-40B4-BE49-F238E27FC236}">
                <a16:creationId xmlns:a16="http://schemas.microsoft.com/office/drawing/2014/main" id="{A9E26F9E-3636-4255-A668-85A97BAC9FBF}"/>
              </a:ext>
            </a:extLst>
          </p:cNvPr>
          <p:cNvPicPr>
            <a:picLocks noChangeAspect="1" noChangeArrowheads="1"/>
          </p:cNvPicPr>
          <p:nvPr/>
        </p:nvPicPr>
        <p:blipFill>
          <a:blip r:embed="rId5"/>
          <a:srcRect/>
          <a:stretch>
            <a:fillRect/>
          </a:stretch>
        </p:blipFill>
        <p:spPr bwMode="auto">
          <a:xfrm>
            <a:off x="615737" y="820738"/>
            <a:ext cx="1981200" cy="1485900"/>
          </a:xfrm>
          <a:prstGeom prst="rect">
            <a:avLst/>
          </a:prstGeom>
          <a:gradFill rotWithShape="0">
            <a:gsLst>
              <a:gs pos="0">
                <a:srgbClr val="CCFFCC"/>
              </a:gs>
              <a:gs pos="100000">
                <a:srgbClr val="CCFFCC">
                  <a:gamma/>
                  <a:shade val="86275"/>
                  <a:invGamma/>
                </a:srgbClr>
              </a:gs>
            </a:gsLst>
            <a:lin ang="5400000" scaled="1"/>
          </a:gradFill>
        </p:spPr>
      </p:pic>
      <p:pic>
        <p:nvPicPr>
          <p:cNvPr id="99" name="Picture 103" descr="cell3">
            <a:extLst>
              <a:ext uri="{FF2B5EF4-FFF2-40B4-BE49-F238E27FC236}">
                <a16:creationId xmlns:a16="http://schemas.microsoft.com/office/drawing/2014/main" id="{5F97E933-D666-4751-B906-95C1519D777E}"/>
              </a:ext>
            </a:extLst>
          </p:cNvPr>
          <p:cNvPicPr>
            <a:picLocks noChangeAspect="1" noChangeArrowheads="1"/>
          </p:cNvPicPr>
          <p:nvPr/>
        </p:nvPicPr>
        <p:blipFill>
          <a:blip r:embed="rId6"/>
          <a:srcRect/>
          <a:stretch>
            <a:fillRect/>
          </a:stretch>
        </p:blipFill>
        <p:spPr bwMode="auto">
          <a:xfrm>
            <a:off x="2787130" y="820738"/>
            <a:ext cx="1981200" cy="1485900"/>
          </a:xfrm>
          <a:prstGeom prst="rect">
            <a:avLst/>
          </a:prstGeom>
          <a:gradFill rotWithShape="0">
            <a:gsLst>
              <a:gs pos="0">
                <a:srgbClr val="CCFFCC"/>
              </a:gs>
              <a:gs pos="100000">
                <a:srgbClr val="CCFFCC">
                  <a:gamma/>
                  <a:shade val="86275"/>
                  <a:invGamma/>
                </a:srgbClr>
              </a:gs>
            </a:gsLst>
            <a:lin ang="5400000" scaled="1"/>
          </a:gradFill>
        </p:spPr>
      </p:pic>
      <p:sp>
        <p:nvSpPr>
          <p:cNvPr id="100" name="TextBox 4">
            <a:extLst>
              <a:ext uri="{FF2B5EF4-FFF2-40B4-BE49-F238E27FC236}">
                <a16:creationId xmlns:a16="http://schemas.microsoft.com/office/drawing/2014/main" id="{069D8DDB-8A96-4E6A-991B-520145DA7085}"/>
              </a:ext>
            </a:extLst>
          </p:cNvPr>
          <p:cNvSpPr txBox="1">
            <a:spLocks noChangeArrowheads="1"/>
          </p:cNvSpPr>
          <p:nvPr/>
        </p:nvSpPr>
        <p:spPr bwMode="auto">
          <a:xfrm>
            <a:off x="4578928" y="612121"/>
            <a:ext cx="46661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82880" eaLnBrk="1" hangingPunct="1">
              <a:buFont typeface="Arial" panose="020B0604020202020204" pitchFamily="34" charset="0"/>
              <a:buChar char="•"/>
            </a:pPr>
            <a:r>
              <a:rPr lang="en-US" altLang="en-US" sz="2400" dirty="0">
                <a:latin typeface="+mn-lt"/>
              </a:rPr>
              <a:t>Internal standard (ruby, </a:t>
            </a:r>
            <a:r>
              <a:rPr lang="en-US" altLang="en-US" sz="2400" dirty="0" err="1">
                <a:latin typeface="+mn-lt"/>
              </a:rPr>
              <a:t>Pt</a:t>
            </a:r>
            <a:r>
              <a:rPr lang="en-US" altLang="en-US" sz="2400" dirty="0">
                <a:latin typeface="+mn-lt"/>
              </a:rPr>
              <a:t>, Au)</a:t>
            </a:r>
          </a:p>
          <a:p>
            <a:pPr marL="182880" eaLnBrk="1" hangingPunct="1">
              <a:buFont typeface="Arial" panose="020B0604020202020204" pitchFamily="34" charset="0"/>
              <a:buChar char="•"/>
            </a:pPr>
            <a:r>
              <a:rPr lang="en-US" altLang="en-US" sz="2400" dirty="0">
                <a:latin typeface="+mn-lt"/>
              </a:rPr>
              <a:t> Hydrostatic medium (</a:t>
            </a:r>
            <a:r>
              <a:rPr lang="en-US" altLang="en-US" sz="2400" dirty="0" err="1">
                <a:latin typeface="+mn-lt"/>
              </a:rPr>
              <a:t>NaCl</a:t>
            </a:r>
            <a:r>
              <a:rPr lang="en-US" altLang="en-US" sz="2400" dirty="0">
                <a:latin typeface="+mn-lt"/>
              </a:rPr>
              <a:t>, He, H</a:t>
            </a:r>
            <a:r>
              <a:rPr lang="en-US" altLang="en-US" sz="2400" baseline="-25000" dirty="0">
                <a:latin typeface="+mn-lt"/>
              </a:rPr>
              <a:t>2</a:t>
            </a:r>
            <a:r>
              <a:rPr lang="en-US" altLang="en-US" sz="2400" dirty="0">
                <a:latin typeface="+mn-lt"/>
              </a:rPr>
              <a:t>, N)</a:t>
            </a:r>
          </a:p>
          <a:p>
            <a:pPr marL="182880" eaLnBrk="1" hangingPunct="1">
              <a:buFont typeface="Arial" panose="020B0604020202020204" pitchFamily="34" charset="0"/>
              <a:buChar char="•"/>
            </a:pPr>
            <a:r>
              <a:rPr lang="en-US" altLang="en-US" sz="2400" dirty="0">
                <a:latin typeface="+mn-lt"/>
              </a:rPr>
              <a:t> Gasket: stainless steel, Be, Re</a:t>
            </a:r>
          </a:p>
          <a:p>
            <a:pPr marL="182880" eaLnBrk="1" hangingPunct="1">
              <a:buFont typeface="Arial" panose="020B0604020202020204" pitchFamily="34" charset="0"/>
              <a:buChar char="•"/>
            </a:pPr>
            <a:r>
              <a:rPr lang="en-US" altLang="en-US" sz="2400" dirty="0">
                <a:latin typeface="+mn-lt"/>
              </a:rPr>
              <a:t>Sample size= 80 micron</a:t>
            </a:r>
          </a:p>
        </p:txBody>
      </p:sp>
      <p:pic>
        <p:nvPicPr>
          <p:cNvPr id="101" name="Picture 6">
            <a:extLst>
              <a:ext uri="{FF2B5EF4-FFF2-40B4-BE49-F238E27FC236}">
                <a16:creationId xmlns:a16="http://schemas.microsoft.com/office/drawing/2014/main" id="{CAD90D52-9CCD-429A-A79A-E716457C3B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161119"/>
            <a:ext cx="1803268" cy="16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id="{FC3FEE06-0434-45C6-AF0D-79F8CFE72B82}"/>
              </a:ext>
            </a:extLst>
          </p:cNvPr>
          <p:cNvSpPr txBox="1"/>
          <p:nvPr/>
        </p:nvSpPr>
        <p:spPr>
          <a:xfrm>
            <a:off x="2819400" y="1900535"/>
            <a:ext cx="1236236" cy="461665"/>
          </a:xfrm>
          <a:prstGeom prst="rect">
            <a:avLst/>
          </a:prstGeom>
          <a:noFill/>
        </p:spPr>
        <p:txBody>
          <a:bodyPr wrap="none" rtlCol="0">
            <a:spAutoFit/>
          </a:bodyPr>
          <a:lstStyle/>
          <a:p>
            <a:r>
              <a:rPr lang="en-US" sz="2400" b="1" dirty="0">
                <a:solidFill>
                  <a:srgbClr val="FFFF00"/>
                </a:solidFill>
              </a:rPr>
              <a:t>300 </a:t>
            </a:r>
            <a:r>
              <a:rPr lang="en-US" sz="2400" b="1" dirty="0">
                <a:solidFill>
                  <a:srgbClr val="FFFF00"/>
                </a:solidFill>
                <a:latin typeface="Symbol" panose="05050102010706020507" pitchFamily="18" charset="2"/>
              </a:rPr>
              <a:t>m</a:t>
            </a:r>
            <a:r>
              <a:rPr lang="en-US" sz="2400" b="1" dirty="0">
                <a:solidFill>
                  <a:srgbClr val="FFFF00"/>
                </a:solidFill>
              </a:rPr>
              <a:t>m</a:t>
            </a:r>
          </a:p>
        </p:txBody>
      </p:sp>
      <p:cxnSp>
        <p:nvCxnSpPr>
          <p:cNvPr id="104" name="Straight Connector 103">
            <a:extLst>
              <a:ext uri="{FF2B5EF4-FFF2-40B4-BE49-F238E27FC236}">
                <a16:creationId xmlns:a16="http://schemas.microsoft.com/office/drawing/2014/main" id="{EDC9AA63-0D08-45C1-8880-FBE06DA5F7D0}"/>
              </a:ext>
            </a:extLst>
          </p:cNvPr>
          <p:cNvCxnSpPr/>
          <p:nvPr/>
        </p:nvCxnSpPr>
        <p:spPr>
          <a:xfrm>
            <a:off x="2487705" y="5410200"/>
            <a:ext cx="75291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2" name="Date Placeholder 101">
            <a:extLst>
              <a:ext uri="{FF2B5EF4-FFF2-40B4-BE49-F238E27FC236}">
                <a16:creationId xmlns:a16="http://schemas.microsoft.com/office/drawing/2014/main" id="{4FCC323B-E7AC-44CC-A167-CA70CB5BD45E}"/>
              </a:ext>
            </a:extLst>
          </p:cNvPr>
          <p:cNvSpPr>
            <a:spLocks noGrp="1"/>
          </p:cNvSpPr>
          <p:nvPr>
            <p:ph type="dt" sz="half" idx="10"/>
          </p:nvPr>
        </p:nvSpPr>
        <p:spPr/>
        <p:txBody>
          <a:bodyPr/>
          <a:lstStyle/>
          <a:p>
            <a:r>
              <a:rPr lang="en-US"/>
              <a:t>8/22/2019</a:t>
            </a:r>
            <a:endParaRPr lang="en-US" dirty="0"/>
          </a:p>
        </p:txBody>
      </p:sp>
      <p:sp>
        <p:nvSpPr>
          <p:cNvPr id="105" name="Footer Placeholder 104">
            <a:extLst>
              <a:ext uri="{FF2B5EF4-FFF2-40B4-BE49-F238E27FC236}">
                <a16:creationId xmlns:a16="http://schemas.microsoft.com/office/drawing/2014/main" id="{1B20DE28-B9BA-469B-804C-9B0AE1785021}"/>
              </a:ext>
            </a:extLst>
          </p:cNvPr>
          <p:cNvSpPr>
            <a:spLocks noGrp="1"/>
          </p:cNvSpPr>
          <p:nvPr>
            <p:ph type="ftr" sz="quarter" idx="11"/>
          </p:nvPr>
        </p:nvSpPr>
        <p:spPr/>
        <p:txBody>
          <a:bodyPr/>
          <a:lstStyle/>
          <a:p>
            <a:r>
              <a:rPr lang="en-US" b="1"/>
              <a:t>Accelerator Physics and Technology Seminar</a:t>
            </a:r>
            <a:endParaRPr lang="en-US"/>
          </a:p>
          <a:p>
            <a:endParaRPr lang="en-US" dirty="0"/>
          </a:p>
        </p:txBody>
      </p:sp>
      <p:sp>
        <p:nvSpPr>
          <p:cNvPr id="106" name="Slide Number Placeholder 105">
            <a:extLst>
              <a:ext uri="{FF2B5EF4-FFF2-40B4-BE49-F238E27FC236}">
                <a16:creationId xmlns:a16="http://schemas.microsoft.com/office/drawing/2014/main" id="{179E90C6-E5FE-4E98-82A8-2394878235BB}"/>
              </a:ext>
            </a:extLst>
          </p:cNvPr>
          <p:cNvSpPr>
            <a:spLocks noGrp="1"/>
          </p:cNvSpPr>
          <p:nvPr>
            <p:ph type="sldNum" sz="quarter" idx="12"/>
          </p:nvPr>
        </p:nvSpPr>
        <p:spPr/>
        <p:txBody>
          <a:bodyPr/>
          <a:lstStyle/>
          <a:p>
            <a:fld id="{2883F3C9-2EB4-41CD-9EE9-5A17A4797CC6}" type="slidenum">
              <a:rPr lang="en-US" smtClean="0"/>
              <a:t>9</a:t>
            </a:fld>
            <a:endParaRPr lang="en-US" dirty="0"/>
          </a:p>
        </p:txBody>
      </p:sp>
    </p:spTree>
    <p:extLst>
      <p:ext uri="{BB962C8B-B14F-4D97-AF65-F5344CB8AC3E}">
        <p14:creationId xmlns:p14="http://schemas.microsoft.com/office/powerpoint/2010/main" val="372435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TotalTime>
  <Words>3157</Words>
  <Application>Microsoft Office PowerPoint</Application>
  <PresentationFormat>On-screen Show (4:3)</PresentationFormat>
  <Paragraphs>466</Paragraphs>
  <Slides>43</Slides>
  <Notes>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&amp;quot</vt:lpstr>
      <vt:lpstr>Arial</vt:lpstr>
      <vt:lpstr>Arial Unicode MS</vt:lpstr>
      <vt:lpstr>Calibri</vt:lpstr>
      <vt:lpstr>Cambria Math</vt:lpstr>
      <vt:lpstr>Garamond</vt:lpstr>
      <vt:lpstr>Monotype Sorts</vt:lpstr>
      <vt:lpstr>NimbusRomNo9L-Regu</vt:lpstr>
      <vt:lpstr>NimbusRomNo9L-ReguItal</vt:lpstr>
      <vt:lpstr>Symbol</vt:lpstr>
      <vt:lpstr>Tahoma</vt:lpstr>
      <vt:lpstr>Times New Roman</vt:lpstr>
      <vt:lpstr>Tw Cen MT</vt:lpstr>
      <vt:lpstr>Tw Cen MT Condensed</vt:lpstr>
      <vt:lpstr>Wingdings</vt:lpstr>
      <vt:lpstr>Wingdings 3</vt:lpstr>
      <vt:lpstr>Integral</vt:lpstr>
      <vt:lpstr>Road to Room-Temperature Superconductivity: Superhydrides under Pressure.</vt:lpstr>
      <vt:lpstr>outline</vt:lpstr>
      <vt:lpstr>Superconductivity and high pressure</vt:lpstr>
      <vt:lpstr>Superconductivity and high pressure</vt:lpstr>
      <vt:lpstr>PowerPoint Presentation</vt:lpstr>
      <vt:lpstr>Range of pressure in the universe</vt:lpstr>
      <vt:lpstr>Pressure: Force/area</vt:lpstr>
      <vt:lpstr>Generating extreme pressure in the laboratory: Diamond Anvil cell (DAC)</vt:lpstr>
      <vt:lpstr>Sample loading </vt:lpstr>
      <vt:lpstr>High pressure technology: Myriad of new tools</vt:lpstr>
      <vt:lpstr>outline</vt:lpstr>
      <vt:lpstr>PowerPoint Presentation</vt:lpstr>
      <vt:lpstr>PowerPoint Presentation</vt:lpstr>
      <vt:lpstr>PowerPoint Presentation</vt:lpstr>
      <vt:lpstr>PowerPoint Presentation</vt:lpstr>
      <vt:lpstr>The era of Hydrides</vt:lpstr>
      <vt:lpstr>PowerPoint Presentation</vt:lpstr>
      <vt:lpstr>Hydrides as high temperature superconductors</vt:lpstr>
      <vt:lpstr>Qualitative Guideposts for BCS Superconductivity </vt:lpstr>
      <vt:lpstr>Qualitative Guideposts for BCS Superconductivity</vt:lpstr>
      <vt:lpstr>PowerPoint Presentation</vt:lpstr>
      <vt:lpstr>outline</vt:lpstr>
      <vt:lpstr>Challenges in Megabar environments</vt:lpstr>
      <vt:lpstr>H3S: Tc=203 K</vt:lpstr>
      <vt:lpstr>H3S : Isotope effect</vt:lpstr>
      <vt:lpstr>PowerPoint Presentation</vt:lpstr>
      <vt:lpstr>H3S : Magnetic field effect</vt:lpstr>
      <vt:lpstr>outline</vt:lpstr>
      <vt:lpstr>Superhydrides RUSh</vt:lpstr>
      <vt:lpstr>Synthesis and Stability of Lanthanum superhydrides</vt:lpstr>
      <vt:lpstr>Superconductivity in LaH10-x (Synthesis)</vt:lpstr>
      <vt:lpstr>Superconductivity in LaH10-x (Synthesis)</vt:lpstr>
      <vt:lpstr>Superconductivity in LaH10-x (validation)</vt:lpstr>
      <vt:lpstr>Superconductivity in LaH10-x (confirmation)</vt:lpstr>
      <vt:lpstr>outline</vt:lpstr>
      <vt:lpstr>Hydrides rush </vt:lpstr>
      <vt:lpstr>Future Perspective for Hydrides superconductor</vt:lpstr>
      <vt:lpstr>Conclusions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to Room-Temperature Superconductivity: Superhydrides under Pressure.</dc:title>
  <dc:creator>Maria Baldini</dc:creator>
  <cp:lastModifiedBy>Tiziana Spina x 36908N</cp:lastModifiedBy>
  <cp:revision>119</cp:revision>
  <dcterms:created xsi:type="dcterms:W3CDTF">2019-08-12T22:09:55Z</dcterms:created>
  <dcterms:modified xsi:type="dcterms:W3CDTF">2019-10-01T14:48:10Z</dcterms:modified>
</cp:coreProperties>
</file>