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41"/>
  </p:notesMasterIdLst>
  <p:handoutMasterIdLst>
    <p:handoutMasterId r:id="rId42"/>
  </p:handoutMasterIdLst>
  <p:sldIdLst>
    <p:sldId id="294" r:id="rId2"/>
    <p:sldId id="300" r:id="rId3"/>
    <p:sldId id="340" r:id="rId4"/>
    <p:sldId id="363" r:id="rId5"/>
    <p:sldId id="341" r:id="rId6"/>
    <p:sldId id="362" r:id="rId7"/>
    <p:sldId id="353" r:id="rId8"/>
    <p:sldId id="336" r:id="rId9"/>
    <p:sldId id="391" r:id="rId10"/>
    <p:sldId id="342" r:id="rId11"/>
    <p:sldId id="390" r:id="rId12"/>
    <p:sldId id="364" r:id="rId13"/>
    <p:sldId id="360" r:id="rId14"/>
    <p:sldId id="334" r:id="rId15"/>
    <p:sldId id="337" r:id="rId16"/>
    <p:sldId id="355" r:id="rId17"/>
    <p:sldId id="326" r:id="rId18"/>
    <p:sldId id="303" r:id="rId19"/>
    <p:sldId id="365" r:id="rId20"/>
    <p:sldId id="366" r:id="rId21"/>
    <p:sldId id="378" r:id="rId22"/>
    <p:sldId id="368" r:id="rId23"/>
    <p:sldId id="369" r:id="rId24"/>
    <p:sldId id="370" r:id="rId25"/>
    <p:sldId id="377" r:id="rId26"/>
    <p:sldId id="382" r:id="rId27"/>
    <p:sldId id="388" r:id="rId28"/>
    <p:sldId id="384" r:id="rId29"/>
    <p:sldId id="392" r:id="rId30"/>
    <p:sldId id="347" r:id="rId31"/>
    <p:sldId id="344" r:id="rId32"/>
    <p:sldId id="330" r:id="rId33"/>
    <p:sldId id="376" r:id="rId34"/>
    <p:sldId id="373" r:id="rId35"/>
    <p:sldId id="375" r:id="rId36"/>
    <p:sldId id="374" r:id="rId37"/>
    <p:sldId id="371" r:id="rId38"/>
    <p:sldId id="380" r:id="rId39"/>
    <p:sldId id="386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ichen Ji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>
        <p:scale>
          <a:sx n="110" d="100"/>
          <a:sy n="110" d="100"/>
        </p:scale>
        <p:origin x="-3564" y="-7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6" d="100"/>
          <a:sy n="86" d="100"/>
        </p:scale>
        <p:origin x="-192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7-05T14:37:50.556" idx="4">
    <p:pos x="10" y="10"/>
    <p:text>add MI parameters to the table</p:text>
  </p:cm>
  <p:cm authorId="0" dt="2018-07-05T14:44:39.816" idx="5">
    <p:pos x="8" y="163"/>
    <p:text>real harmonic number
filling pattern
add MI parameter
transverse size</p:tex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6359D16-58A5-EF47-BD06-227B58B4A10E}" type="datetime1">
              <a:rPr lang="en-US" smtClean="0"/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BA1CE29-0077-F046-AADB-53D94F5B5BDE}" type="datetime1">
              <a:rPr lang="en-US" smtClean="0"/>
              <a:t>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98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08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53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5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0650" y="4830689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5713" y="4709252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sz="11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05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100" b="0" dirty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>
            <a:lvl1pPr>
              <a:defRPr sz="11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4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DF07-B99C-478D-850A-B287BF0D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65984" y="6495866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5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4119" y="6515774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36588" y="6464499"/>
            <a:ext cx="967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01/28/2020</a:t>
            </a:r>
            <a:endParaRPr lang="zh-CN" altLang="en-US" sz="12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4119" y="6464674"/>
            <a:ext cx="3019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Electron cloud studies at Fermilab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7.jpg"/><Relationship Id="rId7" Type="http://schemas.openxmlformats.org/officeDocument/2006/relationships/image" Target="../media/image48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g"/><Relationship Id="rId5" Type="http://schemas.openxmlformats.org/officeDocument/2006/relationships/image" Target="../media/image46.jpg"/><Relationship Id="rId4" Type="http://schemas.openxmlformats.org/officeDocument/2006/relationships/image" Target="../media/image68.jpg"/><Relationship Id="rId9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8792" y="5045612"/>
            <a:ext cx="8499231" cy="1390219"/>
          </a:xfrm>
        </p:spPr>
        <p:txBody>
          <a:bodyPr/>
          <a:lstStyle/>
          <a:p>
            <a:r>
              <a:rPr lang="en-US" dirty="0" smtClean="0"/>
              <a:t>Yichen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Ji </a:t>
            </a:r>
            <a:r>
              <a:rPr lang="mr-IN" altLang="zh-CN" dirty="0" smtClean="0"/>
              <a:t>–</a:t>
            </a:r>
            <a:r>
              <a:rPr lang="en-US" altLang="zh-CN" dirty="0" smtClean="0"/>
              <a:t> Illinois Institute of Technology</a:t>
            </a:r>
          </a:p>
          <a:p>
            <a:r>
              <a:rPr lang="en-US" dirty="0" smtClean="0"/>
              <a:t>Jan 28</a:t>
            </a:r>
            <a:r>
              <a:rPr lang="en-US" altLang="zh-CN" baseline="30000" dirty="0" smtClean="0"/>
              <a:t>th</a:t>
            </a:r>
            <a:r>
              <a:rPr lang="zh-CN" altLang="en-US" dirty="0" smtClean="0"/>
              <a:t> </a:t>
            </a:r>
            <a:r>
              <a:rPr lang="en-US" altLang="zh-CN" dirty="0" smtClean="0"/>
              <a:t>2020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Electron cloud studies at Fermilab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990388" y="5748010"/>
            <a:ext cx="3847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Advisor: Linda Spentzouris, Robert Zwaska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Primary current (</a:t>
            </a:r>
            <a:r>
              <a:rPr lang="en-US" altLang="zh-CN" dirty="0" err="1"/>
              <a:t>I</a:t>
            </a:r>
            <a:r>
              <a:rPr lang="en-US" altLang="zh-CN" baseline="-25000" dirty="0" err="1"/>
              <a:t>p</a:t>
            </a:r>
            <a:r>
              <a:rPr lang="en-US" altLang="zh-CN" dirty="0"/>
              <a:t>): +150V recapture all secondary </a:t>
            </a:r>
            <a:r>
              <a:rPr lang="en-US" altLang="zh-CN" dirty="0" smtClean="0"/>
              <a:t>electron</a:t>
            </a:r>
          </a:p>
          <a:p>
            <a:r>
              <a:rPr lang="en-US" altLang="zh-CN" dirty="0" smtClean="0"/>
              <a:t>Total current (I</a:t>
            </a:r>
            <a:r>
              <a:rPr lang="en-US" altLang="zh-CN" baseline="-25000" dirty="0" smtClean="0"/>
              <a:t>t</a:t>
            </a:r>
            <a:r>
              <a:rPr lang="en-US" altLang="zh-CN" dirty="0" smtClean="0"/>
              <a:t>): -20V repulse all secondary electrons </a:t>
            </a:r>
            <a:r>
              <a:rPr lang="en-US" altLang="zh-CN" sz="1200" dirty="0" smtClean="0">
                <a:solidFill>
                  <a:srgbClr val="FF0000"/>
                </a:solidFill>
              </a:rPr>
              <a:t>9 data points each incident energy</a:t>
            </a:r>
            <a:endParaRPr lang="en-US" altLang="zh-CN" sz="1200" dirty="0">
              <a:solidFill>
                <a:srgbClr val="FF0000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Station Measurement Principles</a:t>
            </a:r>
            <a:endParaRPr lang="en-US" dirty="0"/>
          </a:p>
        </p:txBody>
      </p:sp>
      <p:pic>
        <p:nvPicPr>
          <p:cNvPr id="9" name="Picture 3" descr="C:\Users\Yichen\Dropbox\comprehensive\-20bi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80" y="2873363"/>
            <a:ext cx="3662176" cy="333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84332" y="4191311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t</a:t>
            </a:r>
            <a:endParaRPr 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77301" y="1777209"/>
                <a:ext cx="2041906" cy="896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</a:rPr>
                        <m:t>𝑆𝐸𝑌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301" y="1777209"/>
                <a:ext cx="2041906" cy="89620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:\Users\Yichen\Dropbox\comprehensive\+150bi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42" y="2873364"/>
            <a:ext cx="3690137" cy="338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9507" y="4219167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8074" y="3789076"/>
            <a:ext cx="3891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The SEY curve measured is fitted to the Furman-</a:t>
            </a:r>
            <a:r>
              <a:rPr lang="en-US" altLang="zh-CN" sz="1800" dirty="0" err="1" smtClean="0"/>
              <a:t>Pivi</a:t>
            </a:r>
            <a:r>
              <a:rPr lang="en-US" altLang="zh-CN" sz="1800" dirty="0" smtClean="0"/>
              <a:t> model </a:t>
            </a:r>
          </a:p>
          <a:p>
            <a:endParaRPr lang="en-US" altLang="zh-CN" sz="1800" dirty="0" smtClean="0"/>
          </a:p>
          <a:p>
            <a:r>
              <a:rPr lang="en-US" altLang="zh-CN" sz="1800" dirty="0" smtClean="0"/>
              <a:t>The peak SEYs of the measurements are extracted for conditioning studies</a:t>
            </a:r>
            <a:endParaRPr lang="zh-CN" altLang="en-US" sz="1800" dirty="0"/>
          </a:p>
        </p:txBody>
      </p:sp>
      <p:pic>
        <p:nvPicPr>
          <p:cNvPr id="13" name="Picture 3" descr="typical SEY cur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26" y="1487090"/>
            <a:ext cx="3954641" cy="21970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Measurement 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12195" y="841789"/>
            <a:ext cx="1485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case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28151" y="810980"/>
            <a:ext cx="12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 case</a:t>
            </a:r>
            <a:endParaRPr lang="en-US" dirty="0"/>
          </a:p>
        </p:txBody>
      </p:sp>
      <p:pic>
        <p:nvPicPr>
          <p:cNvPr id="2" name="Picture 1" descr="BadCa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9" y="1256257"/>
            <a:ext cx="4310174" cy="2394541"/>
          </a:xfrm>
          <a:prstGeom prst="rect">
            <a:avLst/>
          </a:prstGeom>
        </p:spPr>
      </p:pic>
      <p:pic>
        <p:nvPicPr>
          <p:cNvPr id="11" name="Picture 10" descr="GoodCas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303454"/>
            <a:ext cx="4285186" cy="2380659"/>
          </a:xfrm>
          <a:prstGeom prst="rect">
            <a:avLst/>
          </a:prstGeom>
        </p:spPr>
      </p:pic>
      <p:pic>
        <p:nvPicPr>
          <p:cNvPr id="9" name="Picture 8" descr="Goodipi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697994"/>
            <a:ext cx="4285186" cy="2380659"/>
          </a:xfrm>
          <a:prstGeom prst="rect">
            <a:avLst/>
          </a:prstGeom>
        </p:spPr>
      </p:pic>
      <p:pic>
        <p:nvPicPr>
          <p:cNvPr id="10" name="Picture 9" descr="badipit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9" y="3630198"/>
            <a:ext cx="4310174" cy="2394541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Five </a:t>
            </a:r>
            <a:r>
              <a:rPr lang="en-US" altLang="zh-CN" dirty="0" smtClean="0"/>
              <a:t>Years </a:t>
            </a:r>
            <a:r>
              <a:rPr lang="en-US" altLang="zh-CN" dirty="0"/>
              <a:t>of SEY </a:t>
            </a:r>
            <a:r>
              <a:rPr lang="en-US" altLang="zh-CN" dirty="0" smtClean="0"/>
              <a:t>Measurements</a:t>
            </a:r>
            <a:r>
              <a:rPr lang="en-US" altLang="zh-CN" dirty="0"/>
              <a:t>!</a:t>
            </a:r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250" y="3535881"/>
            <a:ext cx="8561217" cy="276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821479"/>
            <a:ext cx="8554867" cy="26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45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000" dirty="0" smtClean="0"/>
              <a:t>The SEY Measurement Study Results (TiN, A-carbon and SS316L)</a:t>
            </a:r>
            <a:endParaRPr lang="zh-CN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91721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The conditioning process drastically slowed after the first 10</a:t>
            </a:r>
            <a:r>
              <a:rPr lang="en-US" altLang="zh-CN" sz="1800" baseline="30000" dirty="0" smtClean="0"/>
              <a:t>20</a:t>
            </a:r>
            <a:r>
              <a:rPr lang="en-US" altLang="zh-CN" sz="1800" dirty="0" smtClean="0"/>
              <a:t> protons (first 1 to 3 month depend on operational beam intensity)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dirty="0"/>
              <a:t>Decondition in Stainless steel was due to operational mistake (sample not </a:t>
            </a:r>
            <a:r>
              <a:rPr lang="en-US" altLang="zh-CN" sz="1800" dirty="0" smtClean="0"/>
              <a:t>exposed)</a:t>
            </a:r>
            <a:endParaRPr lang="en-US" altLang="zh-CN" sz="18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0000"/>
                </a:solidFill>
              </a:rPr>
              <a:t>Motivated a detailed study of deconditioning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1086113"/>
            <a:ext cx="3633945" cy="2417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19485"/>
            <a:ext cx="3586788" cy="2386447"/>
          </a:xfrm>
          <a:prstGeom prst="rect">
            <a:avLst/>
          </a:prstGeom>
        </p:spPr>
      </p:pic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10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012333"/>
              </p:ext>
            </p:extLst>
          </p:nvPr>
        </p:nvGraphicFramePr>
        <p:xfrm>
          <a:off x="1737637" y="3787149"/>
          <a:ext cx="584498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246"/>
                <a:gridCol w="1461246"/>
                <a:gridCol w="1461246"/>
                <a:gridCol w="1461246"/>
              </a:tblGrid>
              <a:tr h="22126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TiN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A-Carbon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SS316L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126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Initial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2.1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1.26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2.3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2126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Final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1.18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0.82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1.25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1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921487"/>
              </p:ext>
            </p:extLst>
          </p:nvPr>
        </p:nvGraphicFramePr>
        <p:xfrm>
          <a:off x="437159" y="1025719"/>
          <a:ext cx="2334809" cy="3657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00933"/>
                <a:gridCol w="768406"/>
                <a:gridCol w="865470"/>
              </a:tblGrid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SS316l</a:t>
                      </a:r>
                      <a:endParaRPr lang="en-US" sz="1400" dirty="0"/>
                    </a:p>
                  </a:txBody>
                  <a:tcPr/>
                </a:tc>
              </a:tr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Jun</a:t>
                      </a:r>
                      <a:r>
                        <a:rPr lang="zh-CN" altLang="zh-CN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1.18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1.35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Jul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29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Beam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off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Aug</a:t>
                      </a:r>
                      <a:r>
                        <a:rPr lang="zh-CN" alt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01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1.33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1.51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Aug</a:t>
                      </a:r>
                      <a:r>
                        <a:rPr lang="zh-CN" alt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03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1.32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1.60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Aug</a:t>
                      </a:r>
                      <a:r>
                        <a:rPr lang="zh-CN" alt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04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1.34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1.60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Aug</a:t>
                      </a:r>
                      <a:r>
                        <a:rPr lang="zh-CN" alt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18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1.33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1.61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Sep</a:t>
                      </a:r>
                      <a:r>
                        <a:rPr lang="zh-CN" alt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02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1.33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1.61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Sep 10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Arm out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Sep</a:t>
                      </a:r>
                      <a:r>
                        <a:rPr lang="zh-CN" alt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19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1.41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1.72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Sep</a:t>
                      </a:r>
                      <a:r>
                        <a:rPr lang="zh-CN" alt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23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1.37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1.64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510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Nov</a:t>
                      </a:r>
                      <a:r>
                        <a:rPr lang="zh-CN" alt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03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1.65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2.06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Deconditioning Measurement During Long Shut Down</a:t>
            </a:r>
            <a:endParaRPr lang="en-US" sz="2400" dirty="0"/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4605675"/>
              </p:ext>
            </p:extLst>
          </p:nvPr>
        </p:nvGraphicFramePr>
        <p:xfrm>
          <a:off x="3118105" y="1039669"/>
          <a:ext cx="2412168" cy="3962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04056"/>
                <a:gridCol w="804056"/>
                <a:gridCol w="804056"/>
              </a:tblGrid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SS</a:t>
                      </a:r>
                      <a:r>
                        <a:rPr lang="en-US" altLang="zh-CN" sz="1400" dirty="0" smtClean="0"/>
                        <a:t>316L</a:t>
                      </a:r>
                      <a:endParaRPr lang="en-US" sz="1400" dirty="0"/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Mar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1.18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1.64</a:t>
                      </a: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Apr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26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1.47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July </a:t>
                      </a:r>
                      <a:r>
                        <a:rPr lang="en-US" altLang="zh-CN" sz="1400" dirty="0" smtClean="0">
                          <a:solidFill>
                            <a:srgbClr val="000000"/>
                          </a:solidFill>
                        </a:rPr>
                        <a:t>01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Beam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off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Aug</a:t>
                      </a:r>
                      <a:r>
                        <a:rPr lang="zh-CN" alt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02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1.2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1.39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Aug</a:t>
                      </a:r>
                      <a:r>
                        <a:rPr lang="zh-CN" alt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1.21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1.41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Aug 10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Arm out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Aug 14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1.23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1.43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Aug 29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1.29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1.47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Sep 18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1.35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1.58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Oct 14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1.57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1.72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Oct 21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Arm purged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Oct 24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1.82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1.97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6827" y="657239"/>
            <a:ext cx="173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 smtClean="0"/>
              <a:t>2016 Shut Down</a:t>
            </a:r>
            <a:endParaRPr lang="zh-CN" alt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451577" y="656387"/>
            <a:ext cx="173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 smtClean="0"/>
              <a:t>2017 Shut Down</a:t>
            </a:r>
            <a:endParaRPr lang="zh-CN" alt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1524" y="5033166"/>
            <a:ext cx="7341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Conclusions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800" dirty="0" smtClean="0">
                <a:solidFill>
                  <a:schemeClr val="accent3">
                    <a:lumMod val="75000"/>
                  </a:schemeClr>
                </a:solidFill>
              </a:rPr>
              <a:t>The accelerator vacuum chamber preserve conditioning </a:t>
            </a:r>
            <a:endParaRPr lang="en-US" altLang="zh-CN" sz="18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altLang="zh-CN" sz="1800" dirty="0" smtClean="0">
                <a:solidFill>
                  <a:schemeClr val="accent4">
                    <a:lumMod val="75000"/>
                  </a:schemeClr>
                </a:solidFill>
              </a:rPr>
              <a:t>Surrounding samples with raw surface leads to large deconditioning</a:t>
            </a:r>
            <a:endParaRPr lang="en-US" altLang="zh-CN" sz="1800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altLang="zh-CN" sz="1800" dirty="0" smtClean="0">
                <a:solidFill>
                  <a:srgbClr val="7030A0"/>
                </a:solidFill>
              </a:rPr>
              <a:t>Purging the vacuum chamber will cause large amount of deconditioning</a:t>
            </a:r>
            <a:endParaRPr lang="zh-CN" altLang="en-US" sz="1800" dirty="0">
              <a:solidFill>
                <a:srgbClr val="7030A0"/>
              </a:solidFill>
            </a:endParaRPr>
          </a:p>
        </p:txBody>
      </p:sp>
      <p:graphicFrame>
        <p:nvGraphicFramePr>
          <p:cNvPr id="1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251437"/>
              </p:ext>
            </p:extLst>
          </p:nvPr>
        </p:nvGraphicFramePr>
        <p:xfrm>
          <a:off x="6133777" y="1040247"/>
          <a:ext cx="2781624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7208"/>
                <a:gridCol w="927208"/>
                <a:gridCol w="927208"/>
              </a:tblGrid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A-Carbon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SS</a:t>
                      </a:r>
                      <a:r>
                        <a:rPr lang="en-US" altLang="zh-CN" sz="1400" dirty="0" smtClean="0"/>
                        <a:t>316L</a:t>
                      </a:r>
                      <a:endParaRPr lang="en-US" sz="1400" dirty="0"/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May 28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0.82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1.55</a:t>
                      </a: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Jul </a:t>
                      </a:r>
                      <a:r>
                        <a:rPr lang="en-US" altLang="zh-CN" sz="1400" dirty="0" smtClean="0">
                          <a:solidFill>
                            <a:srgbClr val="000000"/>
                          </a:solidFill>
                        </a:rPr>
                        <a:t>03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Beam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off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Jul</a:t>
                      </a:r>
                      <a:r>
                        <a:rPr lang="en-US" sz="1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25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0.862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1.25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Aug</a:t>
                      </a:r>
                      <a:r>
                        <a:rPr lang="zh-CN" alt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0.865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1.45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Sep 10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Arm out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Oct</a:t>
                      </a:r>
                      <a:r>
                        <a:rPr lang="en-US" sz="1400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03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0.886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1.6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Arm purged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650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0.9868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1.62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55705" y="657844"/>
            <a:ext cx="173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 smtClean="0"/>
              <a:t>2019 Shut Down</a:t>
            </a:r>
            <a:endParaRPr lang="zh-CN" altLang="en-US" sz="1800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45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The vacuum chamber preserves the conditioned SEY fairly well during shut down</a:t>
            </a:r>
          </a:p>
          <a:p>
            <a:pPr lvl="1"/>
            <a:r>
              <a:rPr lang="en-US" dirty="0" smtClean="0"/>
              <a:t>Unconditioned surface and purge lead to deconditioning</a:t>
            </a:r>
          </a:p>
          <a:p>
            <a:r>
              <a:rPr lang="en-US" dirty="0" smtClean="0"/>
              <a:t>The conditioning generally takes 1 to 3 months to reach a steady level. </a:t>
            </a:r>
          </a:p>
          <a:p>
            <a:pPr lvl="1"/>
            <a:r>
              <a:rPr lang="en-US" altLang="zh-CN" dirty="0" smtClean="0"/>
              <a:t>TiN conditions a lot faster than stainless steel</a:t>
            </a:r>
          </a:p>
          <a:p>
            <a:pPr lvl="1"/>
            <a:r>
              <a:rPr lang="en-US" altLang="zh-CN" dirty="0" smtClean="0"/>
              <a:t>A-Carbon starts with low SEY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on The SEY Measurement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93147"/>
              </p:ext>
            </p:extLst>
          </p:nvPr>
        </p:nvGraphicFramePr>
        <p:xfrm>
          <a:off x="1530603" y="97155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TiN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A-Carbon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SS316L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Initial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2.1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1.26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2.3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1.18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1.25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POSINST simulations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DF07-B99C-478D-850A-B287BF0D75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ichen\Dropbox\thesis\figures\to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8" y="775948"/>
            <a:ext cx="3847380" cy="15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Yichen\Dropbox\thesis\figures\E-clouddistribution_ats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14" y="644667"/>
            <a:ext cx="4067686" cy="18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78799"/>
          </a:xfrm>
        </p:spPr>
        <p:txBody>
          <a:bodyPr/>
          <a:lstStyle/>
          <a:p>
            <a:pPr algn="ctr"/>
            <a:r>
              <a:rPr lang="en-US" altLang="zh-CN" sz="2400" dirty="0" smtClean="0"/>
              <a:t>POSINST: E-cloud </a:t>
            </a:r>
            <a:r>
              <a:rPr lang="en-US" altLang="zh-CN" sz="2400" dirty="0"/>
              <a:t>B</a:t>
            </a:r>
            <a:r>
              <a:rPr lang="en-US" altLang="zh-CN" sz="2400" dirty="0" smtClean="0"/>
              <a:t>uild-up Simulation </a:t>
            </a:r>
            <a:r>
              <a:rPr lang="en-US" altLang="zh-CN" sz="2400" dirty="0"/>
              <a:t>C</a:t>
            </a:r>
            <a:r>
              <a:rPr lang="en-US" altLang="zh-CN" sz="2400" dirty="0" smtClean="0"/>
              <a:t>ode</a:t>
            </a:r>
            <a:endParaRPr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295650"/>
            <a:ext cx="8479766" cy="398438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altLang="zh-CN" sz="2400" dirty="0" smtClean="0">
                <a:solidFill>
                  <a:schemeClr val="accent6"/>
                </a:solidFill>
              </a:rPr>
              <a:t>POSINST </a:t>
            </a:r>
            <a:r>
              <a:rPr lang="en-US" altLang="zh-CN" sz="2400" dirty="0">
                <a:solidFill>
                  <a:schemeClr val="accent6"/>
                </a:solidFill>
              </a:rPr>
              <a:t>is written </a:t>
            </a:r>
            <a:r>
              <a:rPr lang="en-US" altLang="zh-CN" sz="2400" dirty="0" smtClean="0">
                <a:solidFill>
                  <a:schemeClr val="accent6"/>
                </a:solidFill>
              </a:rPr>
              <a:t>by Miguel Furman (LBNL, retired). </a:t>
            </a:r>
          </a:p>
          <a:p>
            <a:r>
              <a:rPr lang="en-US" altLang="zh-CN" sz="2400" b="1" dirty="0" smtClean="0">
                <a:solidFill>
                  <a:schemeClr val="accent6"/>
                </a:solidFill>
              </a:rPr>
              <a:t>Geometry:</a:t>
            </a:r>
            <a:r>
              <a:rPr lang="en-US" altLang="zh-CN" sz="2400" dirty="0" smtClean="0">
                <a:solidFill>
                  <a:schemeClr val="accent6"/>
                </a:solidFill>
              </a:rPr>
              <a:t> Semi-2D: solve field in (</a:t>
            </a:r>
            <a:r>
              <a:rPr lang="en-US" altLang="zh-CN" sz="2400" dirty="0" err="1" smtClean="0">
                <a:solidFill>
                  <a:schemeClr val="accent6"/>
                </a:solidFill>
              </a:rPr>
              <a:t>x,y</a:t>
            </a:r>
            <a:r>
              <a:rPr lang="en-US" altLang="zh-CN" sz="2400" dirty="0" smtClean="0">
                <a:solidFill>
                  <a:schemeClr val="accent6"/>
                </a:solidFill>
              </a:rPr>
              <a:t>) and develop electrons in 3D slice</a:t>
            </a:r>
          </a:p>
          <a:p>
            <a:r>
              <a:rPr lang="en-US" altLang="zh-CN" sz="2400" b="1" dirty="0" smtClean="0">
                <a:solidFill>
                  <a:schemeClr val="accent6"/>
                </a:solidFill>
              </a:rPr>
              <a:t>Particle tracking: </a:t>
            </a:r>
            <a:r>
              <a:rPr lang="en-US" altLang="zh-CN" sz="2400" dirty="0" smtClean="0">
                <a:solidFill>
                  <a:schemeClr val="accent6"/>
                </a:solidFill>
              </a:rPr>
              <a:t>Particle in Cell </a:t>
            </a:r>
          </a:p>
          <a:p>
            <a:r>
              <a:rPr lang="en-US" altLang="zh-CN" sz="2400" b="1" dirty="0" smtClean="0">
                <a:solidFill>
                  <a:schemeClr val="accent6"/>
                </a:solidFill>
              </a:rPr>
              <a:t>Secondary emission model: </a:t>
            </a:r>
            <a:r>
              <a:rPr lang="en-US" altLang="zh-CN" sz="2400" dirty="0">
                <a:solidFill>
                  <a:schemeClr val="accent6"/>
                </a:solidFill>
              </a:rPr>
              <a:t>Furman-</a:t>
            </a:r>
            <a:r>
              <a:rPr lang="en-US" altLang="zh-CN" sz="2400" dirty="0" err="1">
                <a:solidFill>
                  <a:schemeClr val="accent6"/>
                </a:solidFill>
              </a:rPr>
              <a:t>Pivi</a:t>
            </a:r>
            <a:r>
              <a:rPr lang="en-US" altLang="zh-CN" sz="2400" dirty="0">
                <a:solidFill>
                  <a:schemeClr val="accent6"/>
                </a:solidFill>
              </a:rPr>
              <a:t> probabilistic </a:t>
            </a:r>
            <a:r>
              <a:rPr lang="en-US" altLang="zh-CN" sz="2400" dirty="0" smtClean="0">
                <a:solidFill>
                  <a:schemeClr val="accent6"/>
                </a:solidFill>
              </a:rPr>
              <a:t>model</a:t>
            </a:r>
          </a:p>
          <a:p>
            <a:r>
              <a:rPr lang="en-US" altLang="zh-CN" sz="2400" b="1" dirty="0" smtClean="0">
                <a:solidFill>
                  <a:schemeClr val="accent6"/>
                </a:solidFill>
              </a:rPr>
              <a:t>Beam model: </a:t>
            </a:r>
            <a:r>
              <a:rPr lang="en-US" altLang="zh-CN" sz="2400" dirty="0">
                <a:solidFill>
                  <a:schemeClr val="accent6"/>
                </a:solidFill>
              </a:rPr>
              <a:t>P</a:t>
            </a:r>
            <a:r>
              <a:rPr lang="en-US" altLang="zh-CN" sz="2400" dirty="0" smtClean="0">
                <a:solidFill>
                  <a:schemeClr val="accent6"/>
                </a:solidFill>
              </a:rPr>
              <a:t>reset static beam with selectable distribution functions</a:t>
            </a:r>
          </a:p>
          <a:p>
            <a:r>
              <a:rPr lang="en-US" altLang="zh-CN" sz="2400" b="1" dirty="0" smtClean="0">
                <a:solidFill>
                  <a:schemeClr val="accent6"/>
                </a:solidFill>
              </a:rPr>
              <a:t>B-field:</a:t>
            </a:r>
            <a:r>
              <a:rPr lang="en-US" altLang="zh-CN" sz="2400" dirty="0" smtClean="0">
                <a:solidFill>
                  <a:schemeClr val="accent6"/>
                </a:solidFill>
              </a:rPr>
              <a:t> Solenoid, Dipole, Quadrupole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0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48461"/>
              </p:ext>
            </p:extLst>
          </p:nvPr>
        </p:nvGraphicFramePr>
        <p:xfrm>
          <a:off x="222250" y="820343"/>
          <a:ext cx="8672514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0838"/>
                <a:gridCol w="2890838"/>
                <a:gridCol w="2890838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Main</a:t>
                      </a:r>
                      <a:r>
                        <a:rPr lang="en-US" altLang="zh-CN" baseline="0" dirty="0" smtClean="0"/>
                        <a:t> Injector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Simulation</a:t>
                      </a:r>
                      <a:r>
                        <a:rPr lang="en-US" altLang="zh-CN" baseline="0" dirty="0" smtClean="0"/>
                        <a:t> parameters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Circumference [km]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3.3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3.3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Beam Energy [GeV]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8-120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25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RF frequency [MHz]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53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53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Harmonic number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588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588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Filling pattern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492/588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492/588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Bunch spacing [ns]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altLang="zh-CN" dirty="0" smtClean="0"/>
                        <a:t>19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altLang="zh-CN" dirty="0" smtClean="0"/>
                        <a:t>19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Bunch intensity [proton/bunch]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11</a:t>
                      </a:r>
                      <a:r>
                        <a:rPr lang="en-US" altLang="zh-CN" sz="1800" dirty="0" smtClean="0"/>
                        <a:t>×10</a:t>
                      </a:r>
                      <a:r>
                        <a:rPr lang="en-US" altLang="zh-CN" sz="1800" baseline="30000" dirty="0" smtClean="0"/>
                        <a:t>10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5 - 26</a:t>
                      </a:r>
                      <a:r>
                        <a:rPr lang="en-US" altLang="zh-CN" sz="1800" dirty="0" smtClean="0"/>
                        <a:t>×10</a:t>
                      </a:r>
                      <a:r>
                        <a:rPr lang="en-US" altLang="zh-CN" sz="1800" baseline="30000" dirty="0" smtClean="0"/>
                        <a:t>10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RMS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Bunch length [ns]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Dipole strength [T]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0.1-1.38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0.234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Beam pipe geometry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Round, elliptical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Round, elliptical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Beam pipe size radius, semi-major/minor</a:t>
                      </a:r>
                      <a:r>
                        <a:rPr lang="en-US" altLang="zh-CN" baseline="0" dirty="0" smtClean="0"/>
                        <a:t> axes [cm]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7.2, 5.8, 2.4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7.2, 5.8, 2.4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MI Simulation Parameters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28600" y="165488"/>
            <a:ext cx="8686800" cy="427877"/>
          </a:xfrm>
        </p:spPr>
        <p:txBody>
          <a:bodyPr/>
          <a:lstStyle/>
          <a:p>
            <a:r>
              <a:rPr lang="en-US" altLang="zh-CN" sz="1800" dirty="0" smtClean="0"/>
              <a:t>POSINST Simulated E-cloud Density and E-cloud Distribution</a:t>
            </a:r>
            <a:endParaRPr lang="zh-CN" altLang="en-US" sz="1800" dirty="0"/>
          </a:p>
        </p:txBody>
      </p:sp>
      <p:pic>
        <p:nvPicPr>
          <p:cNvPr id="10244" name="Picture 4" descr="C:\Users\Yichen\Dropbox\thesis\figures\E-clouddistribution_ats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050212"/>
            <a:ext cx="4067686" cy="18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8764" y="5151786"/>
            <a:ext cx="730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The E-cloud reflects the filling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Saturated E-cloud linear charge density is comparable to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E-cloud are confined into vertical strip by the dipole field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Average electron energy decreases after saturation is reached</a:t>
            </a:r>
            <a:endParaRPr lang="zh-CN" alt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797732" y="730805"/>
            <a:ext cx="147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E-cloud density</a:t>
            </a:r>
            <a:endParaRPr lang="zh-CN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818111" y="711657"/>
            <a:ext cx="1911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E-cloud distribution</a:t>
            </a:r>
            <a:endParaRPr lang="zh-CN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535640" y="3017370"/>
            <a:ext cx="1828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Total E-cloud density</a:t>
            </a:r>
            <a:endParaRPr lang="zh-CN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581666" y="2616501"/>
            <a:ext cx="2311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E-cloud distribution at 2 </a:t>
            </a:r>
            <a:r>
              <a:rPr lang="el-GR" altLang="zh-CN" sz="1400" dirty="0" smtClean="0"/>
              <a:t>μ</a:t>
            </a:r>
            <a:r>
              <a:rPr lang="en-US" altLang="zh-CN" sz="1400" dirty="0" smtClean="0"/>
              <a:t>s</a:t>
            </a:r>
            <a:endParaRPr lang="zh-CN" altLang="en-US" sz="14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242" name="Picture 2" descr="C:\Users\Yichen\Dropbox\thesis\figures\to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7914"/>
            <a:ext cx="4899804" cy="20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Yichen\Dropbox\thesis\figures\bombardmentr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6" y="3325146"/>
            <a:ext cx="2099327" cy="156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49839" y="4891337"/>
            <a:ext cx="1371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 smtClean="0"/>
              <a:t>Bombardment rate</a:t>
            </a:r>
            <a:endParaRPr lang="zh-CN" altLang="en-US" sz="1050" dirty="0"/>
          </a:p>
        </p:txBody>
      </p:sp>
      <p:pic>
        <p:nvPicPr>
          <p:cNvPr id="14" name="Picture 4" descr="C:\Users\Yichen\Dropbox\thesis\figures\pow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33" y="3345284"/>
            <a:ext cx="2072333" cy="154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36002" y="4870850"/>
            <a:ext cx="14189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Power deposition rate</a:t>
            </a:r>
            <a:endParaRPr lang="zh-CN" altLang="en-US" sz="1050" dirty="0"/>
          </a:p>
        </p:txBody>
      </p:sp>
      <p:pic>
        <p:nvPicPr>
          <p:cNvPr id="16" name="Picture 5" descr="C:\Users\Yichen\Dropbox\thesis\figures\E_energ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83" y="3444393"/>
            <a:ext cx="1956854" cy="145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47267" y="4904452"/>
            <a:ext cx="2239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Average/maximum Electron energy</a:t>
            </a:r>
            <a:endParaRPr lang="zh-CN" alt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3887084" y="3064772"/>
            <a:ext cx="1367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Heat deposition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126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CN" dirty="0" smtClean="0"/>
          </a:p>
          <a:p>
            <a:r>
              <a:rPr lang="en-US" altLang="zh-CN" dirty="0" smtClean="0"/>
              <a:t>Electron cloud</a:t>
            </a:r>
          </a:p>
          <a:p>
            <a:pPr marL="0" indent="0">
              <a:buNone/>
            </a:pPr>
            <a:endParaRPr lang="en-US" altLang="zh-CN" dirty="0" smtClean="0"/>
          </a:p>
          <a:p>
            <a:r>
              <a:rPr lang="en-US" altLang="zh-CN" dirty="0" smtClean="0"/>
              <a:t>SEY measurement station</a:t>
            </a:r>
          </a:p>
          <a:p>
            <a:pPr marL="0" indent="0">
              <a:buNone/>
            </a:pPr>
            <a:endParaRPr lang="en-US" altLang="zh-CN" dirty="0" smtClean="0"/>
          </a:p>
          <a:p>
            <a:r>
              <a:rPr lang="en-US" altLang="zh-CN" dirty="0" smtClean="0"/>
              <a:t>E-cloud build-up simulation (POSINST)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RFA measurement of electron flux</a:t>
            </a:r>
          </a:p>
          <a:p>
            <a:endParaRPr lang="en-US" altLang="zh-CN" dirty="0"/>
          </a:p>
          <a:p>
            <a:r>
              <a:rPr lang="en-US" altLang="zh-CN" dirty="0" smtClean="0"/>
              <a:t>Conclusion</a:t>
            </a:r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3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1800" dirty="0" smtClean="0"/>
              <a:t>POSINST Simulation for MI with Different SEY and Beam Intensity</a:t>
            </a:r>
            <a:endParaRPr lang="zh-CN" altLang="en-US" sz="1800" dirty="0"/>
          </a:p>
        </p:txBody>
      </p:sp>
      <p:pic>
        <p:nvPicPr>
          <p:cNvPr id="11266" name="Picture 2" descr="C:\Users\Yichen\Dropbox\thesis\figures\MID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92" y="1423575"/>
            <a:ext cx="2262158" cy="16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Yichen\Dropbox\thesis\figures\MIFF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77" y="1423575"/>
            <a:ext cx="2324386" cy="173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Yichen\Dropbox\thesis\figures\MIF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85" y="1423575"/>
            <a:ext cx="2413599" cy="180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930930" y="5593974"/>
            <a:ext cx="1610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/>
              <a:t>Dipole region</a:t>
            </a:r>
          </a:p>
          <a:p>
            <a:pPr algn="ctr"/>
            <a:r>
              <a:rPr lang="en-US" altLang="zh-CN" sz="1400" dirty="0" smtClean="0"/>
              <a:t>Elliptical beam pipe</a:t>
            </a:r>
            <a:endParaRPr lang="zh-CN" alt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623448" y="5616258"/>
            <a:ext cx="174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Field Free region</a:t>
            </a:r>
          </a:p>
          <a:p>
            <a:pPr algn="ctr"/>
            <a:r>
              <a:rPr lang="en-US" altLang="zh-CN" sz="1400" dirty="0" smtClean="0"/>
              <a:t>Round beam pipe</a:t>
            </a:r>
            <a:endParaRPr lang="zh-CN" alt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176214" y="5616720"/>
            <a:ext cx="1610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/>
              <a:t>Field Free region</a:t>
            </a:r>
          </a:p>
          <a:p>
            <a:pPr algn="ctr"/>
            <a:r>
              <a:rPr lang="en-US" altLang="zh-CN" sz="1400" dirty="0"/>
              <a:t>Elliptical beam </a:t>
            </a:r>
            <a:r>
              <a:rPr lang="en-US" altLang="zh-CN" sz="1400" dirty="0" smtClean="0"/>
              <a:t>pipe</a:t>
            </a:r>
            <a:endParaRPr lang="zh-CN" altLang="en-US" sz="1400" dirty="0"/>
          </a:p>
        </p:txBody>
      </p:sp>
      <p:pic>
        <p:nvPicPr>
          <p:cNvPr id="24" name="Picture 2" descr="C:\Users\Yichen\Dropbox\thesis\figures\MIDPc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92" y="3861699"/>
            <a:ext cx="2262158" cy="16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Yichen\Dropbox\thesis\figures\MIFFRc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77" y="3775547"/>
            <a:ext cx="2324386" cy="173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Yichen\Dropbox\thesis\figures\MIFFc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92" y="3780038"/>
            <a:ext cx="2413599" cy="18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81192" y="897147"/>
            <a:ext cx="295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SEY and Intensity scan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86911" y="3284396"/>
            <a:ext cx="4338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E-cloud density SEY and Intensity threshold for MI </a:t>
            </a:r>
            <a:endParaRPr lang="en-US" altLang="zh-CN" sz="1400" dirty="0" smtClean="0"/>
          </a:p>
          <a:p>
            <a:r>
              <a:rPr lang="en-US" altLang="zh-CN" sz="1400" dirty="0" smtClean="0"/>
              <a:t>(</a:t>
            </a:r>
            <a:r>
              <a:rPr lang="en-US" altLang="zh-CN" sz="1400" dirty="0"/>
              <a:t>10</a:t>
            </a:r>
            <a:r>
              <a:rPr lang="en-US" altLang="zh-CN" sz="1400" baseline="30000" dirty="0"/>
              <a:t>8</a:t>
            </a:r>
            <a:r>
              <a:rPr lang="en-US" altLang="zh-CN" sz="1400" dirty="0"/>
              <a:t>, 10</a:t>
            </a:r>
            <a:r>
              <a:rPr lang="en-US" altLang="zh-CN" sz="1400" baseline="30000" dirty="0"/>
              <a:t>10</a:t>
            </a:r>
            <a:r>
              <a:rPr lang="en-US" altLang="zh-CN" sz="1400" dirty="0"/>
              <a:t>, 10</a:t>
            </a:r>
            <a:r>
              <a:rPr lang="en-US" altLang="zh-CN" sz="1400" baseline="30000" dirty="0"/>
              <a:t>12</a:t>
            </a:r>
            <a:r>
              <a:rPr lang="en-US" altLang="zh-CN" sz="1400" dirty="0"/>
              <a:t> electrons/m</a:t>
            </a:r>
            <a:r>
              <a:rPr lang="en-US" altLang="zh-CN" sz="1400" baseline="30000" dirty="0"/>
              <a:t>3</a:t>
            </a:r>
            <a:r>
              <a:rPr lang="en-US" altLang="zh-CN" sz="1400" dirty="0"/>
              <a:t>)</a:t>
            </a:r>
            <a:endParaRPr lang="zh-CN" altLang="en-US" sz="1400" dirty="0"/>
          </a:p>
        </p:txBody>
      </p:sp>
      <p:pic>
        <p:nvPicPr>
          <p:cNvPr id="18" name="Picture 4" descr="C:\Users\Yichen\Dropbox\thesis\figures\MIFFc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84" y="3780525"/>
            <a:ext cx="2413599" cy="18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9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 on The POSINST Simulation Results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367658"/>
              </p:ext>
            </p:extLst>
          </p:nvPr>
        </p:nvGraphicFramePr>
        <p:xfrm>
          <a:off x="3165895" y="1000185"/>
          <a:ext cx="5917720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544"/>
                <a:gridCol w="1183544"/>
                <a:gridCol w="1183544"/>
                <a:gridCol w="1183544"/>
                <a:gridCol w="1183544"/>
              </a:tblGrid>
              <a:tr h="262605"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Before PIP-I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PIP-I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Current upgrade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PIP-II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26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Beam power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400</a:t>
                      </a:r>
                      <a:r>
                        <a:rPr lang="en-US" altLang="zh-CN" sz="1600" baseline="0" dirty="0" smtClean="0"/>
                        <a:t> kW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700 kW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900kW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1.2</a:t>
                      </a:r>
                      <a:r>
                        <a:rPr lang="en-US" altLang="zh-CN" sz="1600" baseline="0" dirty="0" smtClean="0"/>
                        <a:t> MW</a:t>
                      </a:r>
                      <a:endParaRPr lang="zh-CN" altLang="en-US" sz="1600" dirty="0"/>
                    </a:p>
                  </a:txBody>
                  <a:tcPr/>
                </a:tc>
              </a:tr>
              <a:tr h="4464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Beam intensity</a:t>
                      </a:r>
                    </a:p>
                    <a:p>
                      <a:pPr algn="ctr"/>
                      <a:r>
                        <a:rPr lang="en-US" altLang="zh-CN" sz="1200" dirty="0" smtClean="0"/>
                        <a:t>(protons)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25×10</a:t>
                      </a:r>
                      <a:r>
                        <a:rPr lang="en-US" altLang="zh-CN" sz="1600" baseline="30000" dirty="0" smtClean="0"/>
                        <a:t>12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50×10</a:t>
                      </a:r>
                      <a:r>
                        <a:rPr lang="en-US" altLang="zh-CN" sz="1600" baseline="30000" dirty="0" smtClean="0"/>
                        <a:t>12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55×10</a:t>
                      </a:r>
                      <a:r>
                        <a:rPr lang="en-US" altLang="zh-CN" sz="1600" baseline="30000" dirty="0" smtClean="0"/>
                        <a:t>12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70×10</a:t>
                      </a:r>
                      <a:r>
                        <a:rPr lang="en-US" altLang="zh-CN" sz="1600" baseline="30000" dirty="0" smtClean="0"/>
                        <a:t>12</a:t>
                      </a:r>
                      <a:endParaRPr lang="zh-CN" altLang="en-US" sz="1600" dirty="0"/>
                    </a:p>
                  </a:txBody>
                  <a:tcPr/>
                </a:tc>
              </a:tr>
              <a:tr h="262605"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/>
                </a:tc>
              </a:tr>
              <a:tr h="262605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Danger SEY </a:t>
                      </a:r>
                      <a:r>
                        <a:rPr lang="en-US" altLang="zh-CN" sz="1600" baseline="0" dirty="0" smtClean="0">
                          <a:solidFill>
                            <a:srgbClr val="FF0000"/>
                          </a:solidFill>
                        </a:rPr>
                        <a:t>threshold (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altLang="zh-CN" sz="1600" baseline="30000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r>
                        <a:rPr lang="en-US" altLang="zh-CN" sz="1600" baseline="0" dirty="0" smtClean="0">
                          <a:solidFill>
                            <a:srgbClr val="FF0000"/>
                          </a:solidFill>
                        </a:rPr>
                        <a:t> electron/m</a:t>
                      </a:r>
                      <a:r>
                        <a:rPr lang="en-US" altLang="zh-CN" sz="1600" baseline="30000" dirty="0" smtClean="0">
                          <a:solidFill>
                            <a:srgbClr val="FF0000"/>
                          </a:solidFill>
                        </a:rPr>
                        <a:t>3 </a:t>
                      </a:r>
                      <a:r>
                        <a:rPr lang="en-US" altLang="zh-CN" sz="1600" baseline="0" dirty="0" smtClean="0">
                          <a:solidFill>
                            <a:srgbClr val="FF0000"/>
                          </a:solidFill>
                        </a:rPr>
                        <a:t>in MI)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</a:tr>
              <a:tr h="2626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Elliptical beam pipe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1.45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1.35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1.34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1.3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626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FF0000"/>
                          </a:solidFill>
                        </a:rPr>
                        <a:t>Dipole</a:t>
                      </a:r>
                      <a:endParaRPr lang="en-US" altLang="zh-CN" sz="1200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1.57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1.39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1.39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1.37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626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Round beam pipe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1.89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1.51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1.5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1.4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62605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Safe operational SEY </a:t>
                      </a:r>
                      <a:r>
                        <a:rPr lang="en-US" altLang="zh-CN" sz="16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threshold (</a:t>
                      </a:r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</a:t>
                      </a:r>
                      <a:r>
                        <a:rPr lang="en-US" altLang="zh-CN" sz="1600" baseline="30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</a:t>
                      </a:r>
                      <a:r>
                        <a:rPr lang="en-US" altLang="zh-CN" sz="16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electron/m</a:t>
                      </a:r>
                      <a:r>
                        <a:rPr lang="en-US" altLang="zh-CN" sz="1600" baseline="30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 </a:t>
                      </a:r>
                      <a:r>
                        <a:rPr lang="en-US" altLang="zh-CN" sz="16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in MI)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</a:tr>
              <a:tr h="2626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Elliptical beam pipe</a:t>
                      </a:r>
                      <a:endParaRPr lang="zh-CN" altLang="en-US" sz="1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1.35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1.24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1.24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1.17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626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Dipole</a:t>
                      </a:r>
                      <a:endParaRPr lang="zh-CN" altLang="en-US" sz="1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1.25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1.17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1.17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1.17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626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Round beam pipe</a:t>
                      </a:r>
                      <a:endParaRPr lang="zh-CN" altLang="en-US" sz="1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1.61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1.24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1.24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1.23</a:t>
                      </a:r>
                      <a:endParaRPr lang="zh-CN" alt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" name="Picture 2" descr="C:\Users\Yichen\Dropbox\thesis\figures\MIDP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1" y="2824333"/>
            <a:ext cx="2413599" cy="180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3331" y="5725311"/>
            <a:ext cx="5507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</a:rPr>
              <a:t>RR instability happened at 10</a:t>
            </a:r>
            <a:r>
              <a:rPr lang="en-US" altLang="zh-CN" sz="1400" baseline="30000" dirty="0" smtClean="0">
                <a:solidFill>
                  <a:srgbClr val="FF0000"/>
                </a:solidFill>
              </a:rPr>
              <a:t>12</a:t>
            </a:r>
            <a:r>
              <a:rPr lang="zh-CN" altLang="en-US" sz="1400" dirty="0" smtClean="0">
                <a:solidFill>
                  <a:srgbClr val="FF0000"/>
                </a:solidFill>
              </a:rPr>
              <a:t> </a:t>
            </a:r>
            <a:r>
              <a:rPr lang="en-US" altLang="zh-CN" sz="1400" dirty="0" smtClean="0">
                <a:solidFill>
                  <a:srgbClr val="FF0000"/>
                </a:solidFill>
              </a:rPr>
              <a:t>E-cloud density.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chemeClr val="accent3">
                    <a:lumMod val="75000"/>
                  </a:schemeClr>
                </a:solidFill>
              </a:rPr>
              <a:t>10</a:t>
            </a:r>
            <a:r>
              <a:rPr lang="en-US" altLang="zh-CN" sz="1400" baseline="30000" dirty="0" smtClean="0">
                <a:solidFill>
                  <a:schemeClr val="accent3">
                    <a:lumMod val="75000"/>
                  </a:schemeClr>
                </a:solidFill>
              </a:rPr>
              <a:t>10 </a:t>
            </a:r>
            <a:r>
              <a:rPr lang="en-US" altLang="zh-CN" sz="1400" dirty="0" smtClean="0">
                <a:solidFill>
                  <a:schemeClr val="accent3">
                    <a:lumMod val="75000"/>
                  </a:schemeClr>
                </a:solidFill>
              </a:rPr>
              <a:t>E-cloud density basically mitigates all E-cloud related problem</a:t>
            </a:r>
            <a:endParaRPr lang="en-US" altLang="zh-CN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Picture 3" descr="C:\Users\Yichen\Dropbox\thesis\figures\MIFFR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1" y="4457154"/>
            <a:ext cx="2413599" cy="180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Yichen\Dropbox\thesis\figures\MIFF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2" y="1146027"/>
            <a:ext cx="2413599" cy="18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" y="1677020"/>
            <a:ext cx="819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Field free region</a:t>
            </a:r>
            <a:endParaRPr lang="zh-CN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" y="4988148"/>
            <a:ext cx="819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Round beam pipe</a:t>
            </a:r>
            <a:endParaRPr lang="zh-CN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463049"/>
            <a:ext cx="819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Dipole region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9485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E-cloud measurement with RFA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DF07-B99C-478D-850A-B287BF0D75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Retarded Field Analyzer (RFA)</a:t>
            </a:r>
            <a:endParaRPr lang="en-US" sz="2800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8" y="900053"/>
            <a:ext cx="1967596" cy="324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01262" y="4755523"/>
            <a:ext cx="457180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 smtClean="0"/>
              <a:t>RFA is installed at the SEY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0000"/>
                </a:solidFill>
              </a:rPr>
              <a:t>1mV </a:t>
            </a:r>
            <a:r>
              <a:rPr lang="en-US" altLang="zh-CN" sz="1600" dirty="0" smtClean="0">
                <a:solidFill>
                  <a:srgbClr val="FF0000"/>
                </a:solidFill>
              </a:rPr>
              <a:t>convert </a:t>
            </a:r>
            <a:r>
              <a:rPr lang="en-US" altLang="zh-CN" sz="1600" dirty="0">
                <a:solidFill>
                  <a:srgbClr val="FF0000"/>
                </a:solidFill>
              </a:rPr>
              <a:t>to </a:t>
            </a:r>
            <a:r>
              <a:rPr lang="en-US" altLang="zh-CN" sz="1600" dirty="0" smtClean="0">
                <a:solidFill>
                  <a:srgbClr val="FF0000"/>
                </a:solidFill>
              </a:rPr>
              <a:t>1.87 </a:t>
            </a:r>
            <a:r>
              <a:rPr lang="el-GR" altLang="zh-CN" sz="1600" dirty="0" smtClean="0">
                <a:solidFill>
                  <a:srgbClr val="FF0000"/>
                </a:solidFill>
              </a:rPr>
              <a:t>μ</a:t>
            </a:r>
            <a:r>
              <a:rPr lang="en-US" altLang="zh-CN" sz="1600" dirty="0">
                <a:solidFill>
                  <a:srgbClr val="FF0000"/>
                </a:solidFill>
              </a:rPr>
              <a:t>A/cm</a:t>
            </a:r>
            <a:r>
              <a:rPr lang="en-US" altLang="zh-CN" sz="1600" baseline="30000" dirty="0">
                <a:solidFill>
                  <a:srgbClr val="FF0000"/>
                </a:solidFill>
              </a:rPr>
              <a:t>2 </a:t>
            </a:r>
            <a:r>
              <a:rPr lang="en-US" altLang="zh-CN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/>
              <a:t>(not </a:t>
            </a:r>
            <a:r>
              <a:rPr lang="en-US" altLang="zh-CN" sz="1600" dirty="0" smtClean="0"/>
              <a:t>fully calibrated)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100" dirty="0" smtClean="0"/>
              <a:t>50</a:t>
            </a:r>
            <a:r>
              <a:rPr lang="el-GR" altLang="zh-CN" sz="1100" dirty="0" smtClean="0"/>
              <a:t>Ω</a:t>
            </a:r>
            <a:r>
              <a:rPr lang="en-US" altLang="zh-CN" sz="1100" dirty="0" smtClean="0"/>
              <a:t> load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100" dirty="0" smtClean="0"/>
              <a:t>30dB gain (~31 time signal increase 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100" dirty="0"/>
              <a:t>50% electron pass the hole on beam pipe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100" dirty="0"/>
              <a:t>90% cup capture efficiency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100" dirty="0" smtClean="0"/>
              <a:t>Cup surface area roughly 0.82cm</a:t>
            </a:r>
            <a:r>
              <a:rPr lang="en-US" altLang="zh-CN" sz="1100" baseline="30000" dirty="0" smtClean="0"/>
              <a:t>2</a:t>
            </a:r>
            <a:r>
              <a:rPr lang="en-US" altLang="zh-CN" sz="1100" dirty="0" smtClean="0"/>
              <a:t> </a:t>
            </a:r>
            <a:endParaRPr lang="zh-CN" alt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755523"/>
            <a:ext cx="4140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A cup that collects incident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B</a:t>
            </a:r>
            <a:r>
              <a:rPr lang="en-US" altLang="zh-CN" sz="1600" dirty="0" smtClean="0"/>
              <a:t>iased screen stops e</a:t>
            </a:r>
            <a:r>
              <a:rPr lang="en-US" altLang="zh-CN" sz="1600" baseline="30000" dirty="0"/>
              <a:t>-</a:t>
            </a:r>
            <a:r>
              <a:rPr lang="en-US" altLang="zh-CN" sz="1600" dirty="0" smtClean="0"/>
              <a:t> from leaving the cup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</a:rPr>
              <a:t>The screen filters e</a:t>
            </a:r>
            <a:r>
              <a:rPr lang="en-US" altLang="zh-CN" sz="1600" baseline="30000" dirty="0" smtClean="0">
                <a:solidFill>
                  <a:srgbClr val="FF0000"/>
                </a:solidFill>
              </a:rPr>
              <a:t>-</a:t>
            </a:r>
            <a:r>
              <a:rPr lang="en-US" altLang="zh-CN" sz="1600" dirty="0" smtClean="0">
                <a:solidFill>
                  <a:srgbClr val="FF0000"/>
                </a:solidFill>
              </a:rPr>
              <a:t> below screen voltage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Signal </a:t>
            </a:r>
            <a:r>
              <a:rPr lang="en-US" altLang="zh-CN" sz="1600" dirty="0"/>
              <a:t>below </a:t>
            </a:r>
            <a:r>
              <a:rPr lang="en-US" altLang="zh-CN" sz="1600" dirty="0">
                <a:solidFill>
                  <a:srgbClr val="FF0000"/>
                </a:solidFill>
              </a:rPr>
              <a:t>5 mV </a:t>
            </a:r>
            <a:r>
              <a:rPr lang="en-US" altLang="zh-CN" sz="1600" dirty="0"/>
              <a:t>are shadowed by ground level noise for RFA</a:t>
            </a:r>
            <a:endParaRPr lang="zh-CN" alt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6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23</a:t>
            </a:fld>
            <a:endParaRPr lang="en-US"/>
          </a:p>
        </p:txBody>
      </p:sp>
      <p:pic>
        <p:nvPicPr>
          <p:cNvPr id="14" name="Picture 2" descr="C:\Users\Yichen\Dropbox\thesis\figures\RFAandBunchLeng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99" y="822415"/>
            <a:ext cx="5466470" cy="205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Yichen\Dropbox\thesis\figures\RFAvsScreenVolt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330" y="3112538"/>
            <a:ext cx="2464478" cy="164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86599" y="2989427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/>
              <a:t>RFA screen voltage measurement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9120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49981"/>
          </a:xfrm>
        </p:spPr>
        <p:txBody>
          <a:bodyPr/>
          <a:lstStyle/>
          <a:p>
            <a:r>
              <a:rPr lang="en-US" altLang="zh-CN" dirty="0" smtClean="0"/>
              <a:t>RFA Signal Processing Procedure</a:t>
            </a:r>
            <a:endParaRPr lang="zh-CN" altLang="en-US" dirty="0"/>
          </a:p>
        </p:txBody>
      </p:sp>
      <p:pic>
        <p:nvPicPr>
          <p:cNvPr id="13316" name="Picture 4" descr="C:\Users\Yichen\Dropbox\RFAdata_fullcycle-eps-converted-to-page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0" y="888521"/>
            <a:ext cx="4132053" cy="155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Yichen\Dropbox\RFAdata_5turns-eps-converted-to-page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6" y="2442077"/>
            <a:ext cx="4274388" cy="16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16724" y="888521"/>
            <a:ext cx="458925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Signal covers </a:t>
            </a:r>
            <a:r>
              <a:rPr lang="en-US" altLang="zh-CN" sz="2000" dirty="0" smtClean="0">
                <a:solidFill>
                  <a:srgbClr val="FF0000"/>
                </a:solidFill>
              </a:rPr>
              <a:t>0.64s </a:t>
            </a:r>
            <a:r>
              <a:rPr lang="en-US" altLang="zh-CN" sz="2000" dirty="0"/>
              <a:t>(acceleration is a bout 0.67s</a:t>
            </a:r>
            <a:r>
              <a:rPr lang="en-US" altLang="zh-CN" sz="2000" dirty="0" smtClean="0"/>
              <a:t>)</a:t>
            </a:r>
            <a:r>
              <a:rPr lang="en-US" altLang="zh-CN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/>
              <a:t>with sample rate </a:t>
            </a:r>
            <a:r>
              <a:rPr lang="en-US" altLang="zh-CN" sz="2000" dirty="0"/>
              <a:t>of </a:t>
            </a:r>
            <a:r>
              <a:rPr lang="en-US" altLang="zh-CN" sz="2000" dirty="0" smtClean="0"/>
              <a:t>31.25Mhz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tx2"/>
                </a:solidFill>
              </a:rPr>
              <a:t>Monitor E-cloud build up on </a:t>
            </a:r>
            <a:r>
              <a:rPr lang="en-US" altLang="zh-CN" sz="2000" dirty="0" smtClean="0">
                <a:solidFill>
                  <a:srgbClr val="FF0000"/>
                </a:solidFill>
              </a:rPr>
              <a:t>turn to turn </a:t>
            </a:r>
            <a:r>
              <a:rPr lang="en-US" altLang="zh-CN" sz="2000" dirty="0" smtClean="0">
                <a:solidFill>
                  <a:schemeClr val="tx2"/>
                </a:solidFill>
              </a:rPr>
              <a:t>time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Filter out the high frequency noise </a:t>
            </a:r>
            <a:r>
              <a:rPr lang="en-US" altLang="zh-CN" sz="2000" dirty="0" smtClean="0">
                <a:solidFill>
                  <a:srgbClr val="FF0000"/>
                </a:solidFill>
              </a:rPr>
              <a:t>(31.25MHz to 500kHz)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tx2"/>
                </a:solidFill>
              </a:rPr>
              <a:t>Remove low frequency background by calculating </a:t>
            </a:r>
            <a:r>
              <a:rPr lang="en-US" altLang="zh-CN" sz="2000" dirty="0" smtClean="0">
                <a:solidFill>
                  <a:srgbClr val="FF0000"/>
                </a:solidFill>
              </a:rPr>
              <a:t>E-cloud bombardment amplitude </a:t>
            </a:r>
            <a:r>
              <a:rPr lang="en-US" altLang="zh-CN" sz="2000" dirty="0" smtClean="0">
                <a:solidFill>
                  <a:schemeClr val="tx2"/>
                </a:solidFill>
              </a:rPr>
              <a:t>(Max-Min) for each turn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tx2"/>
                </a:solidFill>
              </a:rPr>
              <a:t>Result show E-cloud development over the acceleration cycle</a:t>
            </a:r>
          </a:p>
          <a:p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24</a:t>
            </a:fld>
            <a:endParaRPr lang="en-US"/>
          </a:p>
        </p:txBody>
      </p:sp>
      <p:pic>
        <p:nvPicPr>
          <p:cNvPr id="12" name="Picture 2" descr="C:\Users\Yichen\Dropbox\RFA_p2p_intscan-eps-converted-to-page-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7" y="4296916"/>
            <a:ext cx="4287976" cy="16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48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7400"/>
          </a:xfrm>
        </p:spPr>
        <p:txBody>
          <a:bodyPr/>
          <a:lstStyle/>
          <a:p>
            <a:r>
              <a:rPr lang="en-US" altLang="zh-CN" sz="1800" dirty="0" smtClean="0"/>
              <a:t>The RFA Trend Happens Because of Saturation Status Change</a:t>
            </a:r>
            <a:endParaRPr lang="zh-CN" altLang="en-US" dirty="0"/>
          </a:p>
        </p:txBody>
      </p:sp>
      <p:pic>
        <p:nvPicPr>
          <p:cNvPr id="18" name="Picture 10" descr="C:\Users\Yichen\Dropbox\thesis\figures\RFAsimPlotP2V140S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983272"/>
            <a:ext cx="4219809" cy="156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Yichen\Dropbox\thesis\figures\RFAsimPlotP2V125S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9" y="1064373"/>
            <a:ext cx="4000951" cy="148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4791702" y="4455010"/>
            <a:ext cx="3847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chemeClr val="tx2"/>
                </a:solidFill>
              </a:rPr>
              <a:t>Only </a:t>
            </a:r>
            <a:r>
              <a:rPr lang="en-US" altLang="zh-CN" sz="1400" dirty="0">
                <a:solidFill>
                  <a:schemeClr val="tx2"/>
                </a:solidFill>
              </a:rPr>
              <a:t>for </a:t>
            </a:r>
            <a:r>
              <a:rPr lang="en-US" altLang="zh-CN" sz="1400" dirty="0">
                <a:solidFill>
                  <a:srgbClr val="FF0000"/>
                </a:solidFill>
              </a:rPr>
              <a:t>1.25 SEY </a:t>
            </a:r>
            <a:r>
              <a:rPr lang="en-US" altLang="zh-CN" sz="1400" dirty="0">
                <a:solidFill>
                  <a:schemeClr val="tx2"/>
                </a:solidFill>
              </a:rPr>
              <a:t>show similar trend as the RFA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</a:rPr>
              <a:t>The </a:t>
            </a:r>
            <a:r>
              <a:rPr lang="en-US" altLang="zh-CN" sz="1400" dirty="0">
                <a:solidFill>
                  <a:srgbClr val="FF0000"/>
                </a:solidFill>
              </a:rPr>
              <a:t>SEY measured on July 25th 2019 is 1.25, a month after the </a:t>
            </a:r>
            <a:r>
              <a:rPr lang="en-US" altLang="zh-CN" sz="1400" dirty="0" smtClean="0">
                <a:solidFill>
                  <a:srgbClr val="FF0000"/>
                </a:solidFill>
              </a:rPr>
              <a:t>measurements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chemeClr val="tx2"/>
                </a:solidFill>
              </a:rPr>
              <a:t>In order to reproduce the RFA trend, bombardment rate must drop drastically between 1 ns and 1.5 ns bunch length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chemeClr val="tx2"/>
                </a:solidFill>
              </a:rPr>
              <a:t>RFA trend can be used to estimate SEY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25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65645" y="684260"/>
            <a:ext cx="1142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1.25 SEY</a:t>
            </a:r>
            <a:endParaRPr lang="zh-CN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637748" y="684259"/>
            <a:ext cx="1319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1.3 SEY</a:t>
            </a:r>
            <a:endParaRPr lang="zh-CN" altLang="en-US" sz="1400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593308"/>
            <a:ext cx="2231727" cy="166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8" y="2602169"/>
            <a:ext cx="2307936" cy="172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55942" y="4323481"/>
            <a:ext cx="1319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1.3 SEY</a:t>
            </a:r>
            <a:endParaRPr lang="zh-CN" alt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980238" y="4388091"/>
            <a:ext cx="1142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1.25 SEY</a:t>
            </a:r>
            <a:endParaRPr lang="zh-CN" alt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0823" y="5271655"/>
            <a:ext cx="1142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1.2 SEY</a:t>
            </a:r>
            <a:endParaRPr lang="zh-CN" altLang="en-US" sz="1400" dirty="0"/>
          </a:p>
        </p:txBody>
      </p:sp>
      <p:pic>
        <p:nvPicPr>
          <p:cNvPr id="25" name="Picture 2" descr="C:\Users\Yichen\Dropbox\thesis\figures\RFAandBunchLeng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12" y="2712554"/>
            <a:ext cx="4546668" cy="170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2153" y="2602169"/>
            <a:ext cx="2459549" cy="181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43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67234"/>
          </a:xfrm>
        </p:spPr>
        <p:txBody>
          <a:bodyPr/>
          <a:lstStyle/>
          <a:p>
            <a:r>
              <a:rPr lang="en-US" altLang="zh-CN" dirty="0" smtClean="0"/>
              <a:t>Research Conclusion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60733" y="1755888"/>
            <a:ext cx="29674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/>
              <a:t>The SEY measurement gives the SEY development over the years of operation.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/>
              <a:t>The POSINST code gives the SEY and intensity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/>
              <a:t>The RFA measurement confirms the POSINST code and gives a conditional limit</a:t>
            </a:r>
            <a:endParaRPr lang="zh-CN" altLang="en-US" sz="1400" dirty="0"/>
          </a:p>
        </p:txBody>
      </p:sp>
      <p:graphicFrame>
        <p:nvGraphicFramePr>
          <p:cNvPr id="9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552571"/>
              </p:ext>
            </p:extLst>
          </p:nvPr>
        </p:nvGraphicFramePr>
        <p:xfrm>
          <a:off x="6060733" y="723046"/>
          <a:ext cx="308326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816"/>
                <a:gridCol w="543464"/>
                <a:gridCol w="828136"/>
                <a:gridCol w="688851"/>
              </a:tblGrid>
              <a:tr h="2296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TiN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A-Carbon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SS316L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962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Initial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2.1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1.26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2.3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2962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Final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1.18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0.82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1.25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781104"/>
              </p:ext>
            </p:extLst>
          </p:nvPr>
        </p:nvGraphicFramePr>
        <p:xfrm>
          <a:off x="0" y="717008"/>
          <a:ext cx="5978105" cy="224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621"/>
                <a:gridCol w="1195621"/>
                <a:gridCol w="1195621"/>
                <a:gridCol w="1195621"/>
                <a:gridCol w="1195621"/>
              </a:tblGrid>
              <a:tr h="0">
                <a:tc>
                  <a:txBody>
                    <a:bodyPr/>
                    <a:lstStyle/>
                    <a:p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solidFill>
                            <a:schemeClr val="tx1"/>
                          </a:solidFill>
                        </a:rPr>
                        <a:t>Before PIP-I</a:t>
                      </a:r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solidFill>
                            <a:schemeClr val="tx1"/>
                          </a:solidFill>
                        </a:rPr>
                        <a:t>PIP-I</a:t>
                      </a:r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solidFill>
                            <a:schemeClr val="tx1"/>
                          </a:solidFill>
                        </a:rPr>
                        <a:t>Current upgrade</a:t>
                      </a:r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solidFill>
                            <a:schemeClr val="tx1"/>
                          </a:solidFill>
                        </a:rPr>
                        <a:t>PIP-II</a:t>
                      </a:r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Beam power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400</a:t>
                      </a:r>
                      <a:r>
                        <a:rPr lang="en-US" altLang="zh-CN" sz="1400" baseline="0" dirty="0" smtClean="0"/>
                        <a:t> kW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700 kW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900kW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1.2</a:t>
                      </a:r>
                      <a:r>
                        <a:rPr lang="en-US" altLang="zh-CN" sz="1400" baseline="0" dirty="0" smtClean="0"/>
                        <a:t> MW</a:t>
                      </a:r>
                      <a:endParaRPr lang="zh-CN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Beam intensity</a:t>
                      </a:r>
                    </a:p>
                    <a:p>
                      <a:pPr algn="ctr"/>
                      <a:r>
                        <a:rPr lang="en-US" altLang="zh-CN" sz="1200" dirty="0" smtClean="0"/>
                        <a:t>(protons)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25×10</a:t>
                      </a:r>
                      <a:r>
                        <a:rPr lang="en-US" altLang="zh-CN" sz="1400" baseline="30000" dirty="0" smtClean="0"/>
                        <a:t>12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50×10</a:t>
                      </a:r>
                      <a:r>
                        <a:rPr lang="en-US" altLang="zh-CN" sz="1400" baseline="30000" dirty="0" smtClean="0"/>
                        <a:t>12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55×10</a:t>
                      </a:r>
                      <a:r>
                        <a:rPr lang="en-US" altLang="zh-CN" sz="1400" baseline="30000" dirty="0" smtClean="0"/>
                        <a:t>12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70×10</a:t>
                      </a:r>
                      <a:r>
                        <a:rPr lang="en-US" altLang="zh-CN" sz="1400" baseline="30000" dirty="0" smtClean="0"/>
                        <a:t>12</a:t>
                      </a:r>
                      <a:endParaRPr lang="zh-CN" altLang="en-US" sz="1400" dirty="0"/>
                    </a:p>
                  </a:txBody>
                  <a:tcPr/>
                </a:tc>
              </a:tr>
              <a:tr h="0">
                <a:tc grid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SEY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</a:rPr>
                        <a:t> threshold danger of E-cloud problems (10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</a:rPr>
                        <a:t>12 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</a:rPr>
                        <a:t>electron/m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zh-CN" alt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altLang="zh-CN" sz="1400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1.57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1.39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1.39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1.37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SEY</a:t>
                      </a:r>
                      <a:r>
                        <a:rPr lang="en-US" altLang="zh-CN" sz="1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threshold for safe operation </a:t>
                      </a:r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(10</a:t>
                      </a:r>
                      <a:r>
                        <a:rPr lang="en-US" altLang="zh-CN" sz="1400" baseline="30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</a:t>
                      </a:r>
                      <a:r>
                        <a:rPr lang="en-US" altLang="zh-CN" sz="1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electron/m</a:t>
                      </a:r>
                      <a:r>
                        <a:rPr lang="en-US" altLang="zh-CN" sz="1400" baseline="30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en-US" altLang="zh-CN" sz="1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zh-CN" alt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1.25</a:t>
                      </a:r>
                      <a:endParaRPr lang="zh-CN" alt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1.17</a:t>
                      </a:r>
                      <a:endParaRPr lang="zh-CN" alt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1.17</a:t>
                      </a:r>
                      <a:endParaRPr lang="zh-CN" alt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1.17</a:t>
                      </a:r>
                      <a:endParaRPr lang="zh-CN" alt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3298" y="3700733"/>
            <a:ext cx="82813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u="sng" dirty="0" smtClean="0">
                <a:solidFill>
                  <a:schemeClr val="accent6">
                    <a:lumMod val="50000"/>
                  </a:schemeClr>
                </a:solidFill>
              </a:rPr>
              <a:t>1.17 SEY</a:t>
            </a:r>
            <a:r>
              <a:rPr lang="en-US" altLang="zh-CN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accent6">
                    <a:lumMod val="50000"/>
                  </a:schemeClr>
                </a:solidFill>
              </a:rPr>
              <a:t>is the safe operation threshold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accent6">
                    <a:lumMod val="50000"/>
                  </a:schemeClr>
                </a:solidFill>
              </a:rPr>
              <a:t>TiN barely made the limit, A-Carbon will pass the limit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accent6">
                    <a:lumMod val="50000"/>
                  </a:schemeClr>
                </a:solidFill>
              </a:rPr>
              <a:t>A-Carbon even show below 1 SEY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accent6">
                    <a:lumMod val="50000"/>
                  </a:schemeClr>
                </a:solidFill>
              </a:rPr>
              <a:t>A-Carbon should be coated</a:t>
            </a:r>
            <a:endParaRPr lang="zh-CN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1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Acknowledgement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Linda Spentzouris, Bob Zwaska, Rob Ainsworth, Jeff Eldred, Adam Watts, Michael </a:t>
            </a:r>
            <a:r>
              <a:rPr lang="en-US" altLang="zh-CN" dirty="0" err="1" smtClean="0">
                <a:solidFill>
                  <a:schemeClr val="accent6">
                    <a:lumMod val="50000"/>
                  </a:schemeClr>
                </a:solidFill>
              </a:rPr>
              <a:t>Backfish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, Phil Adamson, David </a:t>
            </a:r>
            <a:r>
              <a:rPr lang="en-US" altLang="zh-CN" dirty="0" err="1" smtClean="0">
                <a:solidFill>
                  <a:schemeClr val="accent6">
                    <a:lumMod val="50000"/>
                  </a:schemeClr>
                </a:solidFill>
              </a:rPr>
              <a:t>Capista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Ming-Jen Yang, Kyle Hazelwood, Charles Ryan </a:t>
            </a:r>
            <a:r>
              <a:rPr lang="en-US" altLang="zh-CN" dirty="0" err="1" smtClean="0">
                <a:solidFill>
                  <a:schemeClr val="accent6">
                    <a:lumMod val="50000"/>
                  </a:schemeClr>
                </a:solidFill>
              </a:rPr>
              <a:t>Montiel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, Sergey </a:t>
            </a:r>
            <a:r>
              <a:rPr lang="en-US" altLang="zh-CN" dirty="0" err="1" smtClean="0">
                <a:solidFill>
                  <a:schemeClr val="accent6">
                    <a:lumMod val="50000"/>
                  </a:schemeClr>
                </a:solidFill>
              </a:rPr>
              <a:t>Antipov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, Yuri Alexahin, Cheng-Yang Tan, Duncan Scott 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Ten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Shen, </a:t>
            </a:r>
            <a:endParaRPr lang="zh-CN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Back up slides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DF07-B99C-478D-850A-B287BF0D75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SEY Data and The </a:t>
            </a:r>
            <a:r>
              <a:rPr lang="en-US" altLang="zh-CN" sz="3200" dirty="0"/>
              <a:t>Furman-</a:t>
            </a:r>
            <a:r>
              <a:rPr lang="en-US" altLang="zh-CN" sz="3200" dirty="0" err="1"/>
              <a:t>Pivi</a:t>
            </a:r>
            <a:r>
              <a:rPr lang="en-US" altLang="zh-CN" sz="3200" dirty="0"/>
              <a:t> </a:t>
            </a:r>
            <a:r>
              <a:rPr lang="en-US" altLang="zh-CN" sz="3200" dirty="0" smtClean="0"/>
              <a:t>Model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Picture 3" descr="typical SEY cur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9" y="1146400"/>
            <a:ext cx="6862078" cy="3812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559" y="4967281"/>
            <a:ext cx="7822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Comparison between measured and simulated SEY (SS316L)</a:t>
            </a:r>
          </a:p>
          <a:p>
            <a:r>
              <a:rPr lang="en-US" sz="2000" dirty="0" smtClean="0"/>
              <a:t>SEY model components: elastic, rediffused and true secondary electrons</a:t>
            </a:r>
          </a:p>
          <a:p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E-cloud : exponential generation of unwanted electrons inside beam pipe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Limits accelerator performance</a:t>
            </a:r>
          </a:p>
          <a:p>
            <a:pPr lvl="2"/>
            <a:r>
              <a:rPr lang="en-US" sz="1600" dirty="0" smtClean="0"/>
              <a:t>E-cloud observed in both MI and RR, instability observed in RR </a:t>
            </a:r>
          </a:p>
          <a:p>
            <a:pPr lvl="2"/>
            <a:r>
              <a:rPr lang="en-US" sz="1600" dirty="0" smtClean="0"/>
              <a:t>E-cloud is observed and causing problem for CERN-LHC, CERN-SPS/PS, BNL-eRHIC, KEKB in Japan, BEPC in Beijing China and other accelerators</a:t>
            </a:r>
          </a:p>
          <a:p>
            <a:pPr lvl="2"/>
            <a:r>
              <a:rPr lang="en-US" sz="1600" dirty="0" smtClean="0"/>
              <a:t>PIP-II intensity (70×10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 protons) will generate a large electron-cloud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 Generation Effect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6865" y="3025877"/>
            <a:ext cx="502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POSINST Simulation Results and RFA measurements</a:t>
            </a:r>
            <a:endParaRPr lang="en-US" sz="1800" dirty="0"/>
          </a:p>
        </p:txBody>
      </p:sp>
      <p:pic>
        <p:nvPicPr>
          <p:cNvPr id="9218" name="Picture 2" descr="C:\Users\Yichen\Dropbox\thesis\figures\MI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5" y="3579961"/>
            <a:ext cx="3339872" cy="249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Yichen\Dropbox\thesis\figures\50e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429" y="3579961"/>
            <a:ext cx="3362177" cy="250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1518249" y="3761117"/>
            <a:ext cx="8626" cy="19668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77683" y="3761117"/>
            <a:ext cx="8626" cy="19668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3180271" y="3761116"/>
            <a:ext cx="8626" cy="19668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32751" y="3530284"/>
            <a:ext cx="3882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 smtClean="0"/>
              <a:t>now</a:t>
            </a:r>
            <a:endParaRPr lang="zh-CN" altLang="en-US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1720999" y="3530284"/>
            <a:ext cx="4026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 smtClean="0"/>
              <a:t>later</a:t>
            </a:r>
            <a:endParaRPr lang="zh-CN" altLang="en-US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2840083" y="3530284"/>
            <a:ext cx="6976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 smtClean="0"/>
              <a:t>Much later</a:t>
            </a:r>
            <a:endParaRPr lang="zh-CN" altLang="en-US" sz="900" dirty="0"/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1196197" y="3761115"/>
            <a:ext cx="8626" cy="19668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56197" y="3529488"/>
            <a:ext cx="4972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 smtClean="0"/>
              <a:t>before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42679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457200" y="255011"/>
            <a:ext cx="7620000" cy="571500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altLang="zh-CN" sz="2000" dirty="0" smtClean="0"/>
              <a:t>Leak Current: Largest Source of Error</a:t>
            </a:r>
            <a:endParaRPr lang="zh-CN" altLang="en-US" sz="2000" dirty="0"/>
          </a:p>
        </p:txBody>
      </p:sp>
      <p:pic>
        <p:nvPicPr>
          <p:cNvPr id="6146" name="Picture 2" descr="C:\Users\Yichen\Dropbox\draw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2036"/>
            <a:ext cx="7967518" cy="270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6588" y="4024745"/>
            <a:ext cx="74406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Part of the arm is floating with bias voltage (the red box)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Currents are measured from the biased 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Leakage </a:t>
            </a:r>
            <a:r>
              <a:rPr lang="en-US" altLang="zh-CN" sz="1800" dirty="0"/>
              <a:t>current variation introduce </a:t>
            </a:r>
            <a:r>
              <a:rPr lang="en-US" altLang="zh-CN" sz="1800" dirty="0" smtClean="0"/>
              <a:t>error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FF0000"/>
                </a:solidFill>
              </a:rPr>
              <a:t>M</a:t>
            </a:r>
            <a:r>
              <a:rPr lang="en-US" altLang="zh-CN" sz="1800" dirty="0" smtClean="0">
                <a:solidFill>
                  <a:srgbClr val="FF0000"/>
                </a:solidFill>
              </a:rPr>
              <a:t>itigated with Faraday box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Current leak through isolating ceramic (moisture) and isolating stands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0000"/>
                </a:solidFill>
              </a:rPr>
              <a:t>Nitrogen feeding system that dries the ceramic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Avoid extra contact with the faraday box</a:t>
            </a:r>
          </a:p>
        </p:txBody>
      </p:sp>
      <p:sp>
        <p:nvSpPr>
          <p:cNvPr id="7" name="矩形 6"/>
          <p:cNvSpPr/>
          <p:nvPr/>
        </p:nvSpPr>
        <p:spPr>
          <a:xfrm>
            <a:off x="4356894" y="1625600"/>
            <a:ext cx="3992779" cy="1413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48023" y="1319202"/>
            <a:ext cx="949385" cy="900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5517" y="1011425"/>
            <a:ext cx="893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grounded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44336" y="1319202"/>
            <a:ext cx="826088" cy="900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62182" y="1011425"/>
            <a:ext cx="663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Biased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22201" y="1454821"/>
            <a:ext cx="534693" cy="764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39757" y="1165313"/>
            <a:ext cx="14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Isolating ceramic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822201" y="2453469"/>
            <a:ext cx="961715" cy="115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49385" y="3038764"/>
            <a:ext cx="1048023" cy="253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28690" y="3555332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37761" y="3487609"/>
            <a:ext cx="123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Electron gun</a:t>
            </a:r>
            <a:endParaRPr lang="en-US" sz="1600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DF07-B99C-478D-850A-B287BF0D750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 error due to variation of leakage current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Leakage current variation 10-200</a:t>
            </a:r>
            <a:r>
              <a:rPr lang="en-US" dirty="0" smtClean="0">
                <a:solidFill>
                  <a:srgbClr val="FF0000"/>
                </a:solidFill>
              </a:rPr>
              <a:t>% of the primary current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w</a:t>
            </a:r>
            <a:r>
              <a:rPr lang="en-US" dirty="0"/>
              <a:t>ith low absolute</a:t>
            </a:r>
            <a:r>
              <a:rPr lang="zh-CN" altLang="en-US" dirty="0"/>
              <a:t> </a:t>
            </a:r>
            <a:r>
              <a:rPr lang="en-US" altLang="zh-CN" dirty="0"/>
              <a:t>leakage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, 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</a:t>
            </a:r>
            <a:r>
              <a:rPr lang="en-US" altLang="zh-CN" dirty="0">
                <a:solidFill>
                  <a:srgbClr val="FF0000"/>
                </a:solidFill>
              </a:rPr>
              <a:t>a large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variation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still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causes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 large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error</a:t>
            </a:r>
          </a:p>
          <a:p>
            <a:r>
              <a:rPr lang="en-US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i="1" dirty="0" err="1"/>
              <a:t>I</a:t>
            </a:r>
            <a:r>
              <a:rPr lang="en-US" altLang="zh-CN" i="1" baseline="-25000" dirty="0" err="1"/>
              <a:t>p</a:t>
            </a:r>
            <a:r>
              <a:rPr lang="zh-CN" altLang="en-US" dirty="0"/>
              <a:t>,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i="1" dirty="0" err="1"/>
              <a:t>I</a:t>
            </a:r>
            <a:r>
              <a:rPr lang="en-US" altLang="zh-CN" i="1" baseline="-25000" dirty="0" err="1"/>
              <a:t>p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greatly</a:t>
            </a:r>
            <a:r>
              <a:rPr lang="zh-CN" altLang="en-US" dirty="0"/>
              <a:t> </a:t>
            </a:r>
            <a:r>
              <a:rPr lang="en-US" altLang="zh-CN" dirty="0"/>
              <a:t>reduce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</a:p>
          <a:p>
            <a:r>
              <a:rPr lang="en-US" dirty="0"/>
              <a:t>Example: consider the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i="1" dirty="0" err="1">
                <a:solidFill>
                  <a:srgbClr val="FF0000"/>
                </a:solidFill>
              </a:rPr>
              <a:t>I</a:t>
            </a:r>
            <a:r>
              <a:rPr lang="en-US" altLang="zh-CN" i="1" baseline="-25000" dirty="0" err="1">
                <a:solidFill>
                  <a:srgbClr val="FF0000"/>
                </a:solidFill>
              </a:rPr>
              <a:t>p</a:t>
            </a:r>
            <a:r>
              <a:rPr lang="en-US" altLang="zh-CN" i="1" dirty="0">
                <a:solidFill>
                  <a:srgbClr val="FF0000"/>
                </a:solidFill>
              </a:rPr>
              <a:t> = 1 </a:t>
            </a:r>
            <a:r>
              <a:rPr lang="en-US" altLang="zh-CN" i="1" dirty="0" err="1">
                <a:solidFill>
                  <a:srgbClr val="FF0000"/>
                </a:solidFill>
              </a:rPr>
              <a:t>nA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Error</a:t>
            </a:r>
            <a:r>
              <a:rPr lang="zh-CN" altLang="en-US" dirty="0" smtClean="0"/>
              <a:t> </a:t>
            </a:r>
            <a:r>
              <a:rPr lang="en-US" altLang="zh-CN" dirty="0" smtClean="0"/>
              <a:t>Does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Leak </a:t>
            </a:r>
            <a:r>
              <a:rPr lang="en-US" altLang="zh-CN" dirty="0"/>
              <a:t>C</a:t>
            </a:r>
            <a:r>
              <a:rPr lang="en-US" dirty="0" smtClean="0"/>
              <a:t>urrent </a:t>
            </a:r>
            <a:r>
              <a:rPr lang="en-US" dirty="0"/>
              <a:t>I</a:t>
            </a:r>
            <a:r>
              <a:rPr lang="en-US" dirty="0" smtClean="0"/>
              <a:t>nduce</a:t>
            </a:r>
            <a:endParaRPr lang="en-US" dirty="0"/>
          </a:p>
        </p:txBody>
      </p:sp>
      <p:graphicFrame>
        <p:nvGraphicFramePr>
          <p:cNvPr id="7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794784"/>
              </p:ext>
            </p:extLst>
          </p:nvPr>
        </p:nvGraphicFramePr>
        <p:xfrm>
          <a:off x="1357313" y="3524250"/>
          <a:ext cx="21590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9" name="Equation" r:id="rId3" imgW="1181100" imgH="457200" progId="Equation.3">
                  <p:embed/>
                </p:oleObj>
              </mc:Choice>
              <mc:Fallback>
                <p:oleObj name="Equation" r:id="rId3" imgW="1181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7313" y="3524250"/>
                        <a:ext cx="2159000" cy="833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433195"/>
              </p:ext>
            </p:extLst>
          </p:nvPr>
        </p:nvGraphicFramePr>
        <p:xfrm>
          <a:off x="5740400" y="3524090"/>
          <a:ext cx="1463675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0" name="Equation" r:id="rId5" imgW="800100" imgH="444500" progId="Equation.3">
                  <p:embed/>
                </p:oleObj>
              </mc:Choice>
              <mc:Fallback>
                <p:oleObj name="Equation" r:id="rId5" imgW="8001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40400" y="3524090"/>
                        <a:ext cx="1463675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743557"/>
              </p:ext>
            </p:extLst>
          </p:nvPr>
        </p:nvGraphicFramePr>
        <p:xfrm>
          <a:off x="636588" y="4357688"/>
          <a:ext cx="3271756" cy="14997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7939"/>
                <a:gridCol w="817939"/>
                <a:gridCol w="817939"/>
                <a:gridCol w="817939"/>
              </a:tblGrid>
              <a:tr h="38727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Δδ</a:t>
                      </a:r>
                      <a:r>
                        <a:rPr lang="en-US" baseline="-25000" dirty="0" err="1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50pA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100pA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150pA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ΔSEY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0.091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0.134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1.8SEY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6600"/>
                          </a:solidFill>
                        </a:rPr>
                        <a:t>5.1%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7.4%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1.3SEY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6600"/>
                          </a:solidFill>
                        </a:rPr>
                        <a:t>7.0%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10.3%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218391"/>
              </p:ext>
            </p:extLst>
          </p:nvPr>
        </p:nvGraphicFramePr>
        <p:xfrm>
          <a:off x="5026898" y="4353337"/>
          <a:ext cx="3285828" cy="147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1457"/>
                <a:gridCol w="821457"/>
                <a:gridCol w="821457"/>
                <a:gridCol w="821457"/>
              </a:tblGrid>
              <a:tr h="33362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Δδ</a:t>
                      </a:r>
                      <a:r>
                        <a:rPr lang="en-US" baseline="-25000" dirty="0" err="1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50pA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100pA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150pA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ΔSEY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0.15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1.8SEY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5.6%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accent4"/>
                          </a:solidFill>
                        </a:rPr>
                        <a:t>8.3%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1.3SEY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7.7%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accent4"/>
                          </a:solidFill>
                        </a:rPr>
                        <a:t>11.5%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灯片编号占位符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4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1800" dirty="0" smtClean="0"/>
              <a:t>POSINST typical output for MI at 1.3 SEY 50e12 intensity field free region</a:t>
            </a:r>
            <a:endParaRPr lang="zh-CN" altLang="en-US" sz="1800" dirty="0"/>
          </a:p>
        </p:txBody>
      </p:sp>
      <p:pic>
        <p:nvPicPr>
          <p:cNvPr id="9219" name="Picture 3" descr="C:\Users\Yichen\Dropbox\thesis\figures\bombardmentr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0" y="1046628"/>
            <a:ext cx="2308778" cy="17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Yichen\Dropbox\thesis\figures\p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09" y="1046628"/>
            <a:ext cx="2308778" cy="17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Yichen\Dropbox\thesis\figures\E_energ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3060125"/>
            <a:ext cx="2438021" cy="181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Yichen\Dropbox\thesis\figures\wallcollisionenerg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10" y="3099702"/>
            <a:ext cx="2308778" cy="17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34419" y="2761407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Bombardment rate</a:t>
            </a:r>
            <a:endParaRPr lang="zh-CN" alt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438553" y="2751826"/>
            <a:ext cx="1580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deposition rate</a:t>
            </a:r>
            <a:endParaRPr lang="zh-CN" alt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800576" y="4886690"/>
            <a:ext cx="2239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Average/maximum Electron energy</a:t>
            </a:r>
            <a:endParaRPr lang="zh-CN" alt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2975536" y="4878996"/>
            <a:ext cx="2506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Average/maximum </a:t>
            </a:r>
            <a:r>
              <a:rPr lang="en-US" altLang="zh-CN" sz="1100" dirty="0" smtClean="0"/>
              <a:t>wall-collision energy</a:t>
            </a:r>
            <a:endParaRPr lang="zh-CN" altLang="en-US" sz="1100" dirty="0"/>
          </a:p>
        </p:txBody>
      </p:sp>
      <p:pic>
        <p:nvPicPr>
          <p:cNvPr id="9223" name="Picture 7" descr="C:\Users\Yichen\Dropbox\thesis\figures\angledi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2" y="1047694"/>
            <a:ext cx="2469617" cy="185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Yichen\Dropbox\thesis\figures\energydi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2" y="3165282"/>
            <a:ext cx="2469617" cy="1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595378" y="2934449"/>
            <a:ext cx="1785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Incident angle histogram</a:t>
            </a:r>
            <a:endParaRPr lang="zh-CN" alt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6545776" y="5017495"/>
            <a:ext cx="1884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Incident energy histogram</a:t>
            </a:r>
            <a:endParaRPr lang="zh-CN" alt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94006" y="5475649"/>
            <a:ext cx="699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Average electron energy decreases after saturation is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Bombardment rate follow the same trend as E-cloud density</a:t>
            </a:r>
            <a:endParaRPr lang="zh-CN" altLang="en-US" sz="180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Yichen\Dropbox\RFAsim08BLength_120SEY_Br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50" y="3492389"/>
            <a:ext cx="2331937" cy="174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19689"/>
          </a:xfrm>
        </p:spPr>
        <p:txBody>
          <a:bodyPr/>
          <a:lstStyle/>
          <a:p>
            <a:r>
              <a:rPr lang="en-US" altLang="zh-CN" dirty="0" smtClean="0"/>
              <a:t>The saturation status difference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2044" y="789707"/>
            <a:ext cx="1490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Slow Saturation</a:t>
            </a:r>
            <a:endParaRPr lang="zh-CN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258889" y="789707"/>
            <a:ext cx="1427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Fast Saturation</a:t>
            </a:r>
            <a:endParaRPr lang="zh-CN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19116" y="3198038"/>
            <a:ext cx="2214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Non-Saturation/build up</a:t>
            </a:r>
            <a:endParaRPr lang="zh-CN" alt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333493" y="3198038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/>
              <a:t>Non-Build up</a:t>
            </a:r>
            <a:endParaRPr lang="zh-CN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315526" y="620759"/>
            <a:ext cx="356985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</a:rPr>
              <a:t>The RFA trend happen because of the saturation status</a:t>
            </a:r>
          </a:p>
          <a:p>
            <a:endParaRPr lang="en-US" altLang="zh-CN" sz="1400" dirty="0">
              <a:solidFill>
                <a:srgbClr val="FF0000"/>
              </a:solidFill>
            </a:endParaRPr>
          </a:p>
          <a:p>
            <a:r>
              <a:rPr lang="en-US" altLang="zh-CN" sz="1400" dirty="0" smtClean="0"/>
              <a:t>bombardment rate can change up to </a:t>
            </a:r>
            <a:r>
              <a:rPr lang="en-US" altLang="zh-CN" sz="1400" dirty="0" smtClean="0">
                <a:solidFill>
                  <a:srgbClr val="FF0000"/>
                </a:solidFill>
              </a:rPr>
              <a:t>5 orders of magnitude </a:t>
            </a:r>
            <a:r>
              <a:rPr lang="en-US" altLang="zh-CN" sz="1400" dirty="0" smtClean="0"/>
              <a:t>between saturation and non-saturation</a:t>
            </a:r>
          </a:p>
          <a:p>
            <a:endParaRPr lang="en-US" altLang="zh-CN" sz="1400" dirty="0" smtClean="0">
              <a:solidFill>
                <a:srgbClr val="FF0000"/>
              </a:solidFill>
            </a:endParaRPr>
          </a:p>
          <a:p>
            <a:r>
              <a:rPr lang="en-US" altLang="zh-CN" sz="1400" dirty="0" smtClean="0">
                <a:solidFill>
                  <a:schemeClr val="tx2"/>
                </a:solidFill>
              </a:rPr>
              <a:t>Saturation Case: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/>
              <a:t>peak bombardment rate is saturated bombardment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</a:rPr>
              <a:t>and bombardment rate is decided by beam intensity and SEY</a:t>
            </a:r>
          </a:p>
          <a:p>
            <a:endParaRPr lang="en-US" altLang="zh-CN" sz="1400" dirty="0" smtClean="0">
              <a:solidFill>
                <a:srgbClr val="FF0000"/>
              </a:solidFill>
            </a:endParaRPr>
          </a:p>
          <a:p>
            <a:r>
              <a:rPr lang="en-US" altLang="zh-CN" sz="1400" dirty="0" smtClean="0">
                <a:solidFill>
                  <a:schemeClr val="tx2"/>
                </a:solidFill>
              </a:rPr>
              <a:t>Build-up Case (no saturation):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/>
              <a:t>Peak bombardment rate is the tip of the saber tooth build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</a:rPr>
              <a:t>bombardment rate are very sensitive to all parameters</a:t>
            </a:r>
          </a:p>
          <a:p>
            <a:endParaRPr lang="en-US" altLang="zh-CN" sz="1400" dirty="0" smtClean="0">
              <a:solidFill>
                <a:srgbClr val="FF0000"/>
              </a:solidFill>
            </a:endParaRPr>
          </a:p>
          <a:p>
            <a:r>
              <a:rPr lang="en-US" altLang="zh-CN" sz="1400" dirty="0" smtClean="0">
                <a:solidFill>
                  <a:schemeClr val="tx2"/>
                </a:solidFill>
              </a:rPr>
              <a:t>Non-build 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/>
              <a:t>Peak bombardment rate dependent on the primary electron 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/>
          </a:p>
          <a:p>
            <a:r>
              <a:rPr lang="en-US" altLang="zh-CN" sz="1400" dirty="0" smtClean="0">
                <a:solidFill>
                  <a:srgbClr val="FF0000"/>
                </a:solidFill>
              </a:rPr>
              <a:t>In order for the RFA trend to happen, E-cloud have to shift from non-saturation to saturation in the 1 ns to 1.5 ns bunch length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 smtClean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50" y="1078144"/>
            <a:ext cx="2331937" cy="174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2087" y="1060658"/>
            <a:ext cx="2390000" cy="17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Yichen\Dropbox\RFAsim3BLength_120SEY_Bra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87" y="3536592"/>
            <a:ext cx="2273000" cy="170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93113"/>
          </a:xfrm>
        </p:spPr>
        <p:txBody>
          <a:bodyPr/>
          <a:lstStyle/>
          <a:p>
            <a:r>
              <a:rPr lang="en-US" altLang="zh-CN" dirty="0" smtClean="0"/>
              <a:t>RFA signal recreated based on simulation results</a:t>
            </a:r>
            <a:endParaRPr lang="zh-CN" altLang="en-US" dirty="0"/>
          </a:p>
        </p:txBody>
      </p:sp>
      <p:pic>
        <p:nvPicPr>
          <p:cNvPr id="16387" name="Picture 3" descr="C:\Users\Yichen\Dropbox\thesis\figures\RFAsimPlotMean125S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89" y="1164564"/>
            <a:ext cx="3314030" cy="122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Yichen\Dropbox\thesis\figures\RFAsimPlotMean130S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89" y="2392631"/>
            <a:ext cx="3314030" cy="122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Yichen\Dropbox\thesis\figures\RFAsimPlotMean135S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89" y="3620698"/>
            <a:ext cx="3314030" cy="122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Yichen\Dropbox\thesis\figures\RFAsimPlotMean140SE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89" y="4848765"/>
            <a:ext cx="3314030" cy="122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Yichen\Dropbox\thesis\figures\RFAsimPlotP2V125SE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64" y="1149764"/>
            <a:ext cx="3353969" cy="124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Yichen\Dropbox\thesis\figures\RFAsimPlotP2V130SE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63" y="2434826"/>
            <a:ext cx="3353969" cy="124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Yichen\Dropbox\thesis\figures\RFAsimPlotP2V135SE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64" y="3620698"/>
            <a:ext cx="3353969" cy="124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:\Users\Yichen\Dropbox\thesis\figures\RFAsimPlotP2V140SE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62" y="4863565"/>
            <a:ext cx="3353969" cy="124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7207" y="767751"/>
            <a:ext cx="2087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Mean to valley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61249" y="767751"/>
            <a:ext cx="2087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Peak to valley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0550" y="1363097"/>
            <a:ext cx="72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SEY</a:t>
            </a:r>
          </a:p>
          <a:p>
            <a:pPr algn="ctr"/>
            <a:r>
              <a:rPr lang="en-US" altLang="zh-CN" dirty="0" smtClean="0"/>
              <a:t>1.25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0550" y="2419203"/>
            <a:ext cx="72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SEY</a:t>
            </a:r>
          </a:p>
          <a:p>
            <a:pPr algn="ctr"/>
            <a:r>
              <a:rPr lang="en-US" altLang="zh-CN" dirty="0" smtClean="0"/>
              <a:t>1.3</a:t>
            </a:r>
            <a:endParaRPr lang="zh-CN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0550" y="3819232"/>
            <a:ext cx="72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SEY</a:t>
            </a:r>
          </a:p>
          <a:p>
            <a:pPr algn="ctr"/>
            <a:r>
              <a:rPr lang="en-US" altLang="zh-CN" dirty="0" smtClean="0"/>
              <a:t>1.35</a:t>
            </a:r>
            <a:endParaRPr lang="zh-CN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0550" y="5047299"/>
            <a:ext cx="72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SEY</a:t>
            </a:r>
          </a:p>
          <a:p>
            <a:pPr algn="ctr"/>
            <a:r>
              <a:rPr lang="en-US" altLang="zh-CN" dirty="0" smtClean="0"/>
              <a:t>1.4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97300" y="1323201"/>
            <a:ext cx="1746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Feed Bunch length data to the POSINST </a:t>
            </a:r>
          </a:p>
          <a:p>
            <a:endParaRPr lang="en-US" altLang="zh-CN" sz="1100" dirty="0"/>
          </a:p>
          <a:p>
            <a:r>
              <a:rPr lang="en-US" altLang="zh-CN" sz="1100" dirty="0" smtClean="0">
                <a:solidFill>
                  <a:srgbClr val="FF0000"/>
                </a:solidFill>
              </a:rPr>
              <a:t>Bombardment rate </a:t>
            </a:r>
            <a:r>
              <a:rPr lang="en-US" altLang="zh-CN" sz="1100" dirty="0" smtClean="0"/>
              <a:t>data is generated based on POSINST</a:t>
            </a:r>
          </a:p>
          <a:p>
            <a:endParaRPr lang="en-US" altLang="zh-CN" sz="1100" dirty="0" smtClean="0"/>
          </a:p>
          <a:p>
            <a:r>
              <a:rPr lang="en-US" altLang="zh-CN" sz="1100" dirty="0" smtClean="0">
                <a:solidFill>
                  <a:srgbClr val="FF0000"/>
                </a:solidFill>
              </a:rPr>
              <a:t>Only for 1.25 SEY show similar trend as the RFA measurements</a:t>
            </a:r>
          </a:p>
          <a:p>
            <a:endParaRPr lang="en-US" altLang="zh-CN" sz="1100" dirty="0">
              <a:solidFill>
                <a:srgbClr val="FF0000"/>
              </a:solidFill>
            </a:endParaRPr>
          </a:p>
          <a:p>
            <a:r>
              <a:rPr lang="en-US" altLang="zh-CN" sz="1100" dirty="0">
                <a:solidFill>
                  <a:srgbClr val="FF0000"/>
                </a:solidFill>
              </a:rPr>
              <a:t>The SEY measured on July 25th 2019 is 1.25, a month after the measurements</a:t>
            </a:r>
            <a:endParaRPr lang="zh-CN" altLang="en-US" sz="1100" dirty="0">
              <a:solidFill>
                <a:srgbClr val="FF0000"/>
              </a:solidFill>
            </a:endParaRPr>
          </a:p>
          <a:p>
            <a:endParaRPr lang="en-US" altLang="zh-CN" sz="1100" dirty="0">
              <a:solidFill>
                <a:srgbClr val="FF0000"/>
              </a:solidFill>
            </a:endParaRPr>
          </a:p>
          <a:p>
            <a:r>
              <a:rPr lang="en-US" altLang="zh-CN" sz="1100" dirty="0" smtClean="0">
                <a:solidFill>
                  <a:srgbClr val="FF0000"/>
                </a:solidFill>
              </a:rPr>
              <a:t>The bunch length cause noticeable bombardment rate change over the acceleration cycle</a:t>
            </a:r>
          </a:p>
          <a:p>
            <a:endParaRPr lang="en-US" altLang="zh-CN" sz="1100" dirty="0">
              <a:solidFill>
                <a:srgbClr val="FF0000"/>
              </a:solidFill>
            </a:endParaRPr>
          </a:p>
          <a:p>
            <a:r>
              <a:rPr lang="en-US" altLang="zh-CN" sz="1100" dirty="0" smtClean="0">
                <a:solidFill>
                  <a:srgbClr val="FF0000"/>
                </a:solidFill>
              </a:rPr>
              <a:t>Bunch length vary between 1 ns and 1.5 ns after transition</a:t>
            </a:r>
          </a:p>
          <a:p>
            <a:endParaRPr lang="en-US" altLang="zh-CN" sz="1100" dirty="0">
              <a:solidFill>
                <a:srgbClr val="FF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2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01739"/>
          </a:xfrm>
        </p:spPr>
        <p:txBody>
          <a:bodyPr/>
          <a:lstStyle/>
          <a:p>
            <a:r>
              <a:rPr lang="en-US" altLang="zh-CN" dirty="0" smtClean="0"/>
              <a:t>Numerical conversion factor between simulation and RFA signal</a:t>
            </a:r>
            <a:endParaRPr lang="zh-CN" altLang="en-US" dirty="0"/>
          </a:p>
        </p:txBody>
      </p:sp>
      <p:pic>
        <p:nvPicPr>
          <p:cNvPr id="18434" name="Picture 2" descr="C:\Users\Yichen\Dropbox\thesis\figures\50e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1433"/>
            <a:ext cx="2081512" cy="15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Yichen\Dropbox\thesis\figures\48e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6" y="2993050"/>
            <a:ext cx="2081512" cy="15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Yichen\Dropbox\thesis\figures\50e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7" y="4795790"/>
            <a:ext cx="2048866" cy="152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9091" y="776377"/>
            <a:ext cx="1537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50e12 beam intensity</a:t>
            </a:r>
            <a:endParaRPr lang="zh-CN" alt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29091" y="2716051"/>
            <a:ext cx="1537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48e12 beam intensity</a:t>
            </a:r>
            <a:endParaRPr lang="zh-CN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29091" y="4579678"/>
            <a:ext cx="1537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45e12 beam intensity</a:t>
            </a:r>
            <a:endParaRPr lang="zh-CN" alt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571358" y="1053376"/>
            <a:ext cx="65036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Conversion factor based on circuitry: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1 </a:t>
            </a:r>
            <a:r>
              <a:rPr lang="en-US" altLang="zh-CN" dirty="0" smtClean="0">
                <a:solidFill>
                  <a:srgbClr val="FF0000"/>
                </a:solidFill>
              </a:rPr>
              <a:t>mV </a:t>
            </a:r>
            <a:r>
              <a:rPr lang="en-US" altLang="zh-CN" dirty="0">
                <a:solidFill>
                  <a:srgbClr val="FF0000"/>
                </a:solidFill>
              </a:rPr>
              <a:t>= 1.87 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en-US" altLang="zh-CN" dirty="0">
                <a:solidFill>
                  <a:srgbClr val="FF0000"/>
                </a:solidFill>
              </a:rPr>
              <a:t>A/cm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Conversion </a:t>
            </a:r>
            <a:r>
              <a:rPr lang="en-US" altLang="zh-CN" dirty="0"/>
              <a:t>factor </a:t>
            </a:r>
            <a:r>
              <a:rPr lang="en-US" altLang="zh-CN" dirty="0" smtClean="0"/>
              <a:t>based on direct comparison at transition bunch length:</a:t>
            </a:r>
            <a:endParaRPr lang="en-US" altLang="zh-CN" dirty="0"/>
          </a:p>
          <a:p>
            <a:r>
              <a:rPr lang="en-US" altLang="zh-CN" dirty="0">
                <a:solidFill>
                  <a:srgbClr val="FF0000"/>
                </a:solidFill>
              </a:rPr>
              <a:t>1 </a:t>
            </a:r>
            <a:r>
              <a:rPr lang="en-US" altLang="zh-CN" dirty="0" smtClean="0">
                <a:solidFill>
                  <a:srgbClr val="FF0000"/>
                </a:solidFill>
              </a:rPr>
              <a:t>mV </a:t>
            </a:r>
            <a:r>
              <a:rPr lang="en-US" altLang="zh-CN" dirty="0">
                <a:solidFill>
                  <a:srgbClr val="FF0000"/>
                </a:solidFill>
              </a:rPr>
              <a:t>= </a:t>
            </a:r>
            <a:r>
              <a:rPr lang="en-US" altLang="zh-CN" dirty="0" smtClean="0">
                <a:solidFill>
                  <a:srgbClr val="FF0000"/>
                </a:solidFill>
              </a:rPr>
              <a:t>0.25 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en-US" altLang="zh-CN" dirty="0">
                <a:solidFill>
                  <a:srgbClr val="FF0000"/>
                </a:solidFill>
              </a:rPr>
              <a:t>A/cm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The simulated bombardment rate is about </a:t>
            </a:r>
            <a:r>
              <a:rPr lang="en-US" altLang="zh-CN" dirty="0" smtClean="0">
                <a:solidFill>
                  <a:srgbClr val="FF0000"/>
                </a:solidFill>
              </a:rPr>
              <a:t>7 times smaller</a:t>
            </a:r>
            <a:r>
              <a:rPr lang="en-US" altLang="zh-CN" dirty="0" smtClean="0"/>
              <a:t> than the RFA measurements</a:t>
            </a:r>
          </a:p>
          <a:p>
            <a:endParaRPr lang="en-US" altLang="zh-CN" dirty="0"/>
          </a:p>
          <a:p>
            <a:r>
              <a:rPr lang="en-US" altLang="zh-CN" dirty="0" smtClean="0"/>
              <a:t>Based on the two conversion factor, the 5 mV ground noise level of RFA is :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9.45</a:t>
            </a:r>
            <a:r>
              <a:rPr lang="el-GR" altLang="zh-CN" dirty="0">
                <a:solidFill>
                  <a:srgbClr val="FF0000"/>
                </a:solidFill>
              </a:rPr>
              <a:t> μ</a:t>
            </a:r>
            <a:r>
              <a:rPr lang="en-US" altLang="zh-CN" dirty="0" smtClean="0">
                <a:solidFill>
                  <a:srgbClr val="FF0000"/>
                </a:solidFill>
              </a:rPr>
              <a:t>A/cm</a:t>
            </a:r>
            <a:r>
              <a:rPr lang="en-US" altLang="zh-CN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CN" dirty="0"/>
              <a:t> </a:t>
            </a:r>
            <a:r>
              <a:rPr lang="en-US" altLang="zh-CN" dirty="0" smtClean="0"/>
              <a:t> based on </a:t>
            </a:r>
            <a:r>
              <a:rPr lang="en-US" altLang="zh-CN" dirty="0"/>
              <a:t>1 mV = 1.87 </a:t>
            </a:r>
            <a:r>
              <a:rPr lang="el-GR" altLang="zh-CN" dirty="0"/>
              <a:t>μ</a:t>
            </a:r>
            <a:r>
              <a:rPr lang="en-US" altLang="zh-CN" dirty="0" smtClean="0"/>
              <a:t>A/cm</a:t>
            </a:r>
            <a:r>
              <a:rPr lang="en-US" altLang="zh-CN" baseline="30000" dirty="0" smtClean="0"/>
              <a:t>2</a:t>
            </a:r>
            <a:endParaRPr lang="en-US" altLang="zh-CN" dirty="0"/>
          </a:p>
          <a:p>
            <a:r>
              <a:rPr lang="en-US" altLang="zh-CN" dirty="0" smtClean="0">
                <a:solidFill>
                  <a:srgbClr val="FF0000"/>
                </a:solidFill>
              </a:rPr>
              <a:t>1.25 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en-US" altLang="zh-CN" dirty="0">
                <a:solidFill>
                  <a:srgbClr val="FF0000"/>
                </a:solidFill>
              </a:rPr>
              <a:t>A/cm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based </a:t>
            </a:r>
            <a:r>
              <a:rPr lang="en-US" altLang="zh-CN" dirty="0"/>
              <a:t>on 1 mV = 0.25 </a:t>
            </a:r>
            <a:r>
              <a:rPr lang="el-GR" altLang="zh-CN" dirty="0"/>
              <a:t>μ</a:t>
            </a:r>
            <a:r>
              <a:rPr lang="en-US" altLang="zh-CN" dirty="0" smtClean="0"/>
              <a:t>A/cm</a:t>
            </a:r>
            <a:r>
              <a:rPr lang="en-US" altLang="zh-CN" baseline="30000" dirty="0" smtClean="0"/>
              <a:t>2</a:t>
            </a:r>
            <a:endParaRPr lang="en-US" alt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5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0896" y="222880"/>
            <a:ext cx="7620000" cy="484487"/>
          </a:xfrm>
        </p:spPr>
        <p:txBody>
          <a:bodyPr/>
          <a:lstStyle/>
          <a:p>
            <a:r>
              <a:rPr lang="en-US" altLang="zh-CN" sz="1400" dirty="0" smtClean="0"/>
              <a:t>E-cloud bombardment rate dependency on bunch length in range </a:t>
            </a:r>
            <a:r>
              <a:rPr lang="en-US" altLang="zh-CN" sz="1400" dirty="0" smtClean="0">
                <a:solidFill>
                  <a:srgbClr val="FF0000"/>
                </a:solidFill>
              </a:rPr>
              <a:t>1 ns to 1.5 </a:t>
            </a:r>
            <a:r>
              <a:rPr lang="en-US" altLang="zh-CN" sz="1400" dirty="0" smtClean="0"/>
              <a:t>ns 50e12, 48e12, 45e12 and 40e12 beam intensity</a:t>
            </a:r>
            <a:endParaRPr lang="zh-CN" altLang="en-US" sz="1400" dirty="0"/>
          </a:p>
        </p:txBody>
      </p:sp>
      <p:pic>
        <p:nvPicPr>
          <p:cNvPr id="17411" name="Picture 3" descr="C:\Users\Yichen\Dropbox\thesis\figures\simP2V_1125S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6" y="1241929"/>
            <a:ext cx="2079411" cy="155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0307" y="1236725"/>
            <a:ext cx="2086388" cy="155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640" y="1241929"/>
            <a:ext cx="2079410" cy="155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1295" y="1241929"/>
            <a:ext cx="2079410" cy="155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248" y="3050600"/>
            <a:ext cx="2079410" cy="155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4230" y="3050600"/>
            <a:ext cx="2079410" cy="155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640" y="3050600"/>
            <a:ext cx="2079410" cy="155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6105" y="3050600"/>
            <a:ext cx="2079410" cy="155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5248" y="4953642"/>
            <a:ext cx="8145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E-cloud bombardment is </a:t>
            </a:r>
            <a:r>
              <a:rPr lang="en-US" altLang="zh-CN" sz="2000" dirty="0" smtClean="0">
                <a:solidFill>
                  <a:srgbClr val="FF0000"/>
                </a:solidFill>
              </a:rPr>
              <a:t>strong enough </a:t>
            </a:r>
            <a:r>
              <a:rPr lang="en-US" altLang="zh-CN" sz="2000" dirty="0" smtClean="0"/>
              <a:t>and show the </a:t>
            </a:r>
            <a:r>
              <a:rPr lang="en-US" altLang="zh-CN" sz="2000" dirty="0" smtClean="0">
                <a:solidFill>
                  <a:srgbClr val="FF0000"/>
                </a:solidFill>
              </a:rPr>
              <a:t>drop</a:t>
            </a:r>
            <a:r>
              <a:rPr lang="en-US" altLang="zh-CN" sz="2000" dirty="0" smtClean="0"/>
              <a:t> only in 1.225 and 1.25 SEY </a:t>
            </a:r>
          </a:p>
          <a:p>
            <a:endParaRPr lang="en-US" altLang="zh-CN" sz="2000" dirty="0" smtClean="0"/>
          </a:p>
          <a:p>
            <a:r>
              <a:rPr lang="en-US" altLang="zh-CN" sz="2000" dirty="0" smtClean="0">
                <a:solidFill>
                  <a:srgbClr val="FF0000"/>
                </a:solidFill>
              </a:rPr>
              <a:t>POSINST simulation result show basic agreement with RFA measurement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8499" y="2837660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1.225 SEY</a:t>
            </a:r>
            <a:endParaRPr lang="zh-CN" alt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166904" y="92614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1.15 SEY</a:t>
            </a:r>
            <a:endParaRPr lang="zh-CN" alt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336748" y="926141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1.175 SEY</a:t>
            </a:r>
            <a:endParaRPr lang="zh-CN" alt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344404" y="934152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1.2 SEY</a:t>
            </a:r>
            <a:endParaRPr lang="zh-CN" alt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236404" y="1080031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1.125 SEY</a:t>
            </a:r>
            <a:endParaRPr lang="zh-CN" alt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166904" y="2842980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1.25 SEY</a:t>
            </a:r>
            <a:endParaRPr lang="zh-CN" alt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336747" y="2836171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1.275 SEY</a:t>
            </a:r>
            <a:endParaRPr lang="zh-CN" alt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329213" y="2834353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1.3 SEY</a:t>
            </a:r>
            <a:endParaRPr lang="zh-CN" altLang="en-US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10366"/>
          </a:xfrm>
        </p:spPr>
        <p:txBody>
          <a:bodyPr/>
          <a:lstStyle/>
          <a:p>
            <a:r>
              <a:rPr lang="en-US" altLang="zh-CN" dirty="0" smtClean="0"/>
              <a:t>Determine the RFA ground level noise, screen voltage study at the end of acceleration cycle</a:t>
            </a:r>
            <a:endParaRPr lang="zh-CN" altLang="en-US" dirty="0"/>
          </a:p>
        </p:txBody>
      </p:sp>
      <p:pic>
        <p:nvPicPr>
          <p:cNvPr id="14338" name="Picture 2" descr="C:\Users\Yichen\Dropbox\thesis\figures\RFAvsScreenVolt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9" y="923027"/>
            <a:ext cx="4464169" cy="29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Yichen\Dropbox\thesis\figures\RFAsim11seyEnergyHi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18" y="923027"/>
            <a:ext cx="3888240" cy="291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7404" y="4005430"/>
            <a:ext cx="2613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RFA screen voltage measurement</a:t>
            </a:r>
            <a:endParaRPr lang="zh-CN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025515" y="4005429"/>
            <a:ext cx="3210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POSINST wall collision energy distribution</a:t>
            </a:r>
            <a:endParaRPr lang="zh-CN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2250" y="4485735"/>
            <a:ext cx="87664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The screen voltage screen out electrons below certain wall collision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The simulation and the measurement are </a:t>
            </a:r>
            <a:r>
              <a:rPr lang="en-US" altLang="zh-CN" sz="2000" dirty="0" smtClean="0">
                <a:solidFill>
                  <a:srgbClr val="FF0000"/>
                </a:solidFill>
              </a:rPr>
              <a:t>one-to-one comparable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Signal below </a:t>
            </a:r>
            <a:r>
              <a:rPr lang="en-US" altLang="zh-CN" sz="2000" dirty="0" smtClean="0">
                <a:solidFill>
                  <a:srgbClr val="FF0000"/>
                </a:solidFill>
              </a:rPr>
              <a:t>5 mV </a:t>
            </a:r>
            <a:r>
              <a:rPr lang="en-US" altLang="zh-CN" sz="2000" dirty="0" smtClean="0"/>
              <a:t>are shadowed by ground level noise for RFA</a:t>
            </a:r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10366"/>
          </a:xfrm>
        </p:spPr>
        <p:txBody>
          <a:bodyPr/>
          <a:lstStyle/>
          <a:p>
            <a:r>
              <a:rPr lang="en-US" altLang="zh-CN" sz="1600" dirty="0" smtClean="0"/>
              <a:t>R</a:t>
            </a:r>
            <a:r>
              <a:rPr lang="en-US" altLang="zh-CN" sz="1600" baseline="-25000" dirty="0" smtClean="0"/>
              <a:t>1.43</a:t>
            </a:r>
            <a:r>
              <a:rPr lang="en-US" altLang="zh-CN" sz="1600" dirty="0" smtClean="0"/>
              <a:t>/R</a:t>
            </a:r>
            <a:r>
              <a:rPr lang="en-US" altLang="zh-CN" sz="1600" baseline="-25000" dirty="0" smtClean="0"/>
              <a:t>0.9 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POSINST SEY and beam intensity scan up to PIP-II intensity</a:t>
            </a:r>
            <a:endParaRPr lang="zh-CN" altLang="en-US" sz="1600" dirty="0"/>
          </a:p>
        </p:txBody>
      </p:sp>
      <p:pic>
        <p:nvPicPr>
          <p:cNvPr id="20482" name="Picture 2" descr="C:\Users\Yichen\Dropbox\thesis\figures\predicition_p2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40" y="1154216"/>
            <a:ext cx="3022780" cy="226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Yichen\Dropbox\thesis\figures\predicition_me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61" y="1154216"/>
            <a:ext cx="3060640" cy="22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2745" y="701178"/>
            <a:ext cx="1949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Peak to valley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11427" y="701178"/>
            <a:ext cx="2070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Mean to valley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6588" y="3959525"/>
            <a:ext cx="7903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 </a:t>
            </a:r>
            <a:r>
              <a:rPr lang="en-US" altLang="zh-CN" dirty="0"/>
              <a:t>R</a:t>
            </a:r>
            <a:r>
              <a:rPr lang="en-US" altLang="zh-CN" baseline="-25000" dirty="0"/>
              <a:t>1.43</a:t>
            </a:r>
            <a:r>
              <a:rPr lang="en-US" altLang="zh-CN" dirty="0"/>
              <a:t>/R</a:t>
            </a:r>
            <a:r>
              <a:rPr lang="en-US" altLang="zh-CN" baseline="-25000" dirty="0"/>
              <a:t>0.9 </a:t>
            </a:r>
            <a:r>
              <a:rPr lang="en-US" altLang="zh-CN" baseline="-25000" dirty="0" smtClean="0"/>
              <a:t> </a:t>
            </a:r>
            <a:r>
              <a:rPr lang="en-US" altLang="zh-CN" dirty="0" smtClean="0"/>
              <a:t>from RFA measurement is between 40% to 60% (the yellow and red region in the plot)</a:t>
            </a:r>
          </a:p>
          <a:p>
            <a:endParaRPr lang="en-US" altLang="zh-CN" dirty="0"/>
          </a:p>
          <a:p>
            <a:r>
              <a:rPr lang="en-US" altLang="zh-CN" dirty="0" smtClean="0"/>
              <a:t>The conditioning limit can be estimated up to PIP-II intensity</a:t>
            </a:r>
            <a:endParaRPr lang="en-US" alt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Screening effect on Electron energy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5" descr="C:\Users\Yichen\Dropbox\thesis\figures\E_energ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71" y="1073989"/>
            <a:ext cx="643473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1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36245"/>
          </a:xfrm>
        </p:spPr>
        <p:txBody>
          <a:bodyPr/>
          <a:lstStyle/>
          <a:p>
            <a:r>
              <a:rPr lang="en-US" altLang="zh-CN" sz="2400" dirty="0"/>
              <a:t>E-cloud </a:t>
            </a:r>
            <a:r>
              <a:rPr lang="en-US" altLang="zh-CN" sz="2400" dirty="0" smtClean="0"/>
              <a:t>Generation Mechanism</a:t>
            </a:r>
            <a:endParaRPr lang="en-US" altLang="zh-CN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995487"/>
            <a:ext cx="3183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Seeding electrons generated by </a:t>
            </a:r>
            <a:r>
              <a:rPr lang="en-US" sz="1600" b="1" dirty="0" smtClean="0">
                <a:solidFill>
                  <a:srgbClr val="FF0000"/>
                </a:solidFill>
              </a:rPr>
              <a:t>residual </a:t>
            </a:r>
            <a:r>
              <a:rPr lang="en-US" sz="1600" b="1" dirty="0" smtClean="0">
                <a:solidFill>
                  <a:srgbClr val="FF0000"/>
                </a:solidFill>
              </a:rPr>
              <a:t>gas</a:t>
            </a:r>
            <a:r>
              <a:rPr lang="en-US" sz="1600" dirty="0" smtClean="0"/>
              <a:t>, synchrotron radiation and </a:t>
            </a:r>
            <a:r>
              <a:rPr lang="en-US" sz="1600" dirty="0" smtClean="0"/>
              <a:t>lost particle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9818" y="1413574"/>
            <a:ext cx="2297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Seeding electrons get </a:t>
            </a:r>
            <a:r>
              <a:rPr lang="en-US" sz="1600" dirty="0" smtClean="0">
                <a:solidFill>
                  <a:srgbClr val="FF0000"/>
                </a:solidFill>
              </a:rPr>
              <a:t>Energized </a:t>
            </a:r>
            <a:r>
              <a:rPr lang="en-US" sz="1600" dirty="0" smtClean="0"/>
              <a:t>by passing beam bunch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36989" y="1799459"/>
            <a:ext cx="3107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 energetic (few hundreds of </a:t>
            </a:r>
            <a:r>
              <a:rPr lang="en-US" sz="1600" dirty="0" err="1" smtClean="0"/>
              <a:t>eVs</a:t>
            </a:r>
            <a:r>
              <a:rPr lang="en-US" sz="1600" dirty="0" smtClean="0"/>
              <a:t>) electron hits beam pipe and </a:t>
            </a:r>
            <a:r>
              <a:rPr lang="en-US" sz="1600" dirty="0" smtClean="0">
                <a:solidFill>
                  <a:srgbClr val="FF0000"/>
                </a:solidFill>
              </a:rPr>
              <a:t>knocks out more than one electron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4</a:t>
            </a:fld>
            <a:endParaRPr lang="en-US"/>
          </a:p>
        </p:txBody>
      </p:sp>
      <p:pic>
        <p:nvPicPr>
          <p:cNvPr id="9218" name="Picture 2" descr="C:\Users\Yichen\Dropbox\thesis\figures\primaryelectr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674189"/>
            <a:ext cx="2567841" cy="278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Yichen\Dropbox\thesis\figures\hittingbeampi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858" y="2674189"/>
            <a:ext cx="2718798" cy="278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Yichen\Dropbox\thesis\figures\generatingsecondaryelectron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23" y="2674189"/>
            <a:ext cx="2552511" cy="278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8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222250" y="971550"/>
                <a:ext cx="8672513" cy="5059363"/>
              </a:xfrm>
            </p:spPr>
            <p:txBody>
              <a:bodyPr/>
              <a:lstStyle/>
              <a:p>
                <a:r>
                  <a:rPr lang="en-US" altLang="zh-CN" sz="2000" dirty="0" smtClean="0"/>
                  <a:t>Secondary electron yield (SEY): on average, how many electrons are knocked off a surface with one incident electron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/>
                        </a:rPr>
                        <m:t>𝑆𝐸𝑌</m:t>
                      </m:r>
                      <m:r>
                        <a:rPr lang="en-US" altLang="zh-CN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/>
                                </a:rPr>
                                <m:t>𝑆𝑒𝑐𝑜𝑛𝑑𝑎𝑟𝑦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/>
                                </a:rPr>
                                <m:t>𝐼𝑛𝑐𝑖𝑑𝑒𝑛𝑡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000" dirty="0" smtClean="0"/>
              </a:p>
              <a:p>
                <a:pPr marL="0" indent="0">
                  <a:buNone/>
                </a:pPr>
                <a:r>
                  <a:rPr lang="en-US" altLang="zh-CN" sz="2000" dirty="0" smtClean="0"/>
                  <a:t>     SEY:</a:t>
                </a:r>
                <a:r>
                  <a:rPr lang="en-US" altLang="zh-CN" sz="2000" dirty="0"/>
                  <a:t> </a:t>
                </a:r>
                <a:r>
                  <a:rPr lang="en-US" altLang="zh-CN" sz="2000" dirty="0" smtClean="0"/>
                  <a:t> - </a:t>
                </a:r>
                <a:r>
                  <a:rPr lang="en-US" altLang="zh-CN" sz="1800" dirty="0" smtClean="0"/>
                  <a:t>Function </a:t>
                </a:r>
                <a:r>
                  <a:rPr lang="en-US" altLang="zh-CN" sz="1800" dirty="0"/>
                  <a:t>of incident energy </a:t>
                </a:r>
                <a:r>
                  <a:rPr lang="en-US" altLang="zh-CN" sz="1800" i="1" dirty="0"/>
                  <a:t>E </a:t>
                </a:r>
                <a:r>
                  <a:rPr lang="en-US" altLang="zh-CN" sz="1800" dirty="0"/>
                  <a:t>and incident angle </a:t>
                </a:r>
                <a:r>
                  <a:rPr lang="en-US" altLang="zh-CN" sz="1800" i="1" dirty="0"/>
                  <a:t>θ</a:t>
                </a:r>
              </a:p>
              <a:p>
                <a:pPr lvl="1"/>
                <a:r>
                  <a:rPr lang="en-US" altLang="zh-CN" sz="2000" dirty="0" smtClean="0">
                    <a:solidFill>
                      <a:srgbClr val="FF0000"/>
                    </a:solidFill>
                  </a:rPr>
                  <a:t>      Affects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exponential growth rate and saturation density of E-cloud</a:t>
                </a:r>
              </a:p>
              <a:p>
                <a:pPr lvl="1"/>
                <a:r>
                  <a:rPr lang="en-US" altLang="zh-CN" sz="2000" dirty="0" smtClean="0">
                    <a:solidFill>
                      <a:srgbClr val="FF0000"/>
                    </a:solidFill>
                  </a:rPr>
                  <a:t>     Condition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to lower value when exposed to electron </a:t>
                </a:r>
                <a:r>
                  <a:rPr lang="en-US" altLang="zh-CN" sz="2000" dirty="0" smtClean="0">
                    <a:solidFill>
                      <a:srgbClr val="FF0000"/>
                    </a:solidFill>
                  </a:rPr>
                  <a:t>bombardment</a:t>
                </a:r>
              </a:p>
              <a:p>
                <a:pPr lvl="2"/>
                <a:r>
                  <a:rPr lang="en-US" altLang="zh-CN" sz="1800" dirty="0" smtClean="0"/>
                  <a:t>In-situ </a:t>
                </a:r>
                <a:r>
                  <a:rPr lang="en-US" altLang="zh-CN" sz="1800" dirty="0"/>
                  <a:t>s</a:t>
                </a:r>
                <a:r>
                  <a:rPr lang="en-US" altLang="zh-CN" sz="1800" dirty="0" smtClean="0"/>
                  <a:t>tudy of SEY based on accelerator operations is necessary</a:t>
                </a:r>
                <a:endParaRPr lang="en-US" altLang="zh-CN" sz="1800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250" y="971550"/>
                <a:ext cx="8672513" cy="5059363"/>
              </a:xfrm>
              <a:blipFill rotWithShape="1">
                <a:blip r:embed="rId3"/>
                <a:stretch>
                  <a:fillRect l="-421" t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Secondary Electron Yield</a:t>
            </a:r>
            <a:endParaRPr lang="zh-CN" altLang="en-US" dirty="0"/>
          </a:p>
        </p:txBody>
      </p:sp>
      <p:pic>
        <p:nvPicPr>
          <p:cNvPr id="8195" name="Picture 3" descr="C:\Users\Yichen\Dropbox\comprehensive\2015plo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72" y="3723793"/>
            <a:ext cx="4405804" cy="24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6537" y="1036837"/>
            <a:ext cx="8678863" cy="2060979"/>
          </a:xfrm>
        </p:spPr>
        <p:txBody>
          <a:bodyPr/>
          <a:lstStyle/>
          <a:p>
            <a:r>
              <a:rPr lang="en-US" sz="2000" dirty="0" smtClean="0"/>
              <a:t>E-cloud was first measured in </a:t>
            </a:r>
            <a:r>
              <a:rPr lang="en-US" sz="2000" dirty="0" smtClean="0">
                <a:solidFill>
                  <a:srgbClr val="FF0000"/>
                </a:solidFill>
              </a:rPr>
              <a:t>2006</a:t>
            </a:r>
            <a:r>
              <a:rPr lang="en-US" sz="2000" dirty="0" smtClean="0"/>
              <a:t> (Bob Zwaska)</a:t>
            </a:r>
          </a:p>
          <a:p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E-cloud mitigation with different coating was studied (Michael </a:t>
            </a:r>
            <a:r>
              <a:rPr lang="en-US" sz="2000" dirty="0" err="1" smtClean="0">
                <a:latin typeface="+mn-lt"/>
              </a:rPr>
              <a:t>Backfish</a:t>
            </a:r>
            <a:r>
              <a:rPr lang="en-US" sz="2000" dirty="0" smtClean="0">
                <a:latin typeface="+mn-lt"/>
              </a:rPr>
              <a:t>)</a:t>
            </a:r>
          </a:p>
          <a:p>
            <a:pPr lvl="1"/>
            <a:r>
              <a:rPr lang="en-US" sz="1800" dirty="0" smtClean="0">
                <a:latin typeface="+mn-lt"/>
              </a:rPr>
              <a:t>Measure E-cloud with RFA for different coatings</a:t>
            </a:r>
          </a:p>
          <a:p>
            <a:pPr lvl="1"/>
            <a:r>
              <a:rPr lang="en-US" sz="1800" dirty="0" smtClean="0">
                <a:latin typeface="+mn-lt"/>
              </a:rPr>
              <a:t>Titanium Nitride(TiN), Amorphous Carbon(A-Carbon) and Diamond Like Carbon(DLC)</a:t>
            </a:r>
          </a:p>
          <a:p>
            <a:pPr lvl="1"/>
            <a:r>
              <a:rPr lang="en-US" sz="1800" dirty="0" smtClean="0">
                <a:latin typeface="+mn-lt"/>
              </a:rPr>
              <a:t>A similar RFA system is also used in my research</a:t>
            </a:r>
          </a:p>
          <a:p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Recycler Ring (RR) instability </a:t>
            </a:r>
          </a:p>
          <a:p>
            <a:pPr lvl="1"/>
            <a:r>
              <a:rPr lang="en-US" sz="1800" dirty="0" smtClean="0">
                <a:latin typeface="+mn-lt"/>
              </a:rPr>
              <a:t>Observed in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2015</a:t>
            </a:r>
          </a:p>
          <a:p>
            <a:pPr lvl="1"/>
            <a:r>
              <a:rPr lang="en-US" sz="1800" dirty="0" smtClean="0">
                <a:latin typeface="+mn-lt"/>
              </a:rPr>
              <a:t>Triggered E-cloud measurement study (Jeff Eldred)</a:t>
            </a:r>
          </a:p>
          <a:p>
            <a:pPr lvl="1"/>
            <a:r>
              <a:rPr lang="en-US" sz="1800" dirty="0" smtClean="0">
                <a:latin typeface="+mn-lt"/>
              </a:rPr>
              <a:t>Mechanism was studied (Sergey </a:t>
            </a:r>
            <a:r>
              <a:rPr lang="en-US" sz="1800" dirty="0" err="1" smtClean="0">
                <a:latin typeface="+mn-lt"/>
              </a:rPr>
              <a:t>Antipov</a:t>
            </a:r>
            <a:r>
              <a:rPr lang="en-US" sz="1800" dirty="0" smtClean="0">
                <a:latin typeface="+mn-lt"/>
              </a:rPr>
              <a:t>)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Requires a 10</a:t>
            </a:r>
            <a:r>
              <a:rPr lang="en-US" sz="1800" baseline="30000" dirty="0" smtClean="0">
                <a:solidFill>
                  <a:srgbClr val="FF0000"/>
                </a:solidFill>
                <a:latin typeface="+mn-lt"/>
              </a:rPr>
              <a:t>12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 electron/m</a:t>
            </a:r>
            <a:r>
              <a:rPr lang="en-US" sz="1800" baseline="30000" dirty="0" smtClean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 average E-cloud density to happen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Happened in dipole region (combined function magnet)</a:t>
            </a:r>
          </a:p>
          <a:p>
            <a:endParaRPr lang="en-US" sz="2000" dirty="0" smtClean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E-cloud Study at Fermilab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36" y="2723300"/>
            <a:ext cx="2683263" cy="213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23029" y="4787877"/>
            <a:ext cx="1492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/>
              <a:t>Figure created by Jeff Eldred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35323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SEY Measurement station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DF07-B99C-478D-850A-B287BF0D75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SEY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MI-10</a:t>
            </a:r>
            <a:endParaRPr lang="en-US" dirty="0"/>
          </a:p>
        </p:txBody>
      </p:sp>
      <p:pic>
        <p:nvPicPr>
          <p:cNvPr id="7" name="Picture 2" descr="C:\Users\Yichen\Dropbox\comprehensive\20150421_1518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2" y="1257300"/>
            <a:ext cx="3812807" cy="214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 descr="屏幕快照 2014-03-10 下午5.53.45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4" b="2984"/>
          <a:stretch>
            <a:fillRect/>
          </a:stretch>
        </p:blipFill>
        <p:spPr>
          <a:xfrm>
            <a:off x="4295111" y="1257300"/>
            <a:ext cx="3782089" cy="2382716"/>
          </a:xfrm>
        </p:spPr>
      </p:pic>
      <p:sp>
        <p:nvSpPr>
          <p:cNvPr id="11" name="TextBox 10"/>
          <p:cNvSpPr txBox="1"/>
          <p:nvPr/>
        </p:nvSpPr>
        <p:spPr>
          <a:xfrm>
            <a:off x="426482" y="3451320"/>
            <a:ext cx="375843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1800" dirty="0"/>
              <a:t>Two sample are exposed to the identical environment 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800" dirty="0" smtClean="0"/>
              <a:t>A RFA is installed to monitor E-cloud activity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800" dirty="0" smtClean="0"/>
              <a:t>Measurements are limited by operation schedules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800" dirty="0" smtClean="0"/>
              <a:t>TiN A-carbon and SS316L studied</a:t>
            </a:r>
            <a:endParaRPr lang="en-US" altLang="zh-CN" sz="1800" dirty="0"/>
          </a:p>
          <a:p>
            <a:pPr marL="742950" lvl="1" indent="-285750">
              <a:buFont typeface="Arial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</a:rPr>
              <a:t>Start: SS </a:t>
            </a:r>
            <a:r>
              <a:rPr lang="en-US" altLang="zh-CN" sz="1400" dirty="0">
                <a:solidFill>
                  <a:srgbClr val="FF0000"/>
                </a:solidFill>
              </a:rPr>
              <a:t>2.3, TiN </a:t>
            </a:r>
            <a:r>
              <a:rPr lang="en-US" altLang="zh-CN" sz="1400" dirty="0" smtClean="0">
                <a:solidFill>
                  <a:srgbClr val="FF0000"/>
                </a:solidFill>
              </a:rPr>
              <a:t>2.1, A-Carbon 1.26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</a:rPr>
              <a:t>End: SS 1.25 </a:t>
            </a:r>
            <a:r>
              <a:rPr lang="en-US" altLang="zh-CN" sz="1400" dirty="0">
                <a:solidFill>
                  <a:srgbClr val="FF0000"/>
                </a:solidFill>
              </a:rPr>
              <a:t>TiN </a:t>
            </a:r>
            <a:r>
              <a:rPr lang="en-US" altLang="zh-CN" sz="1400" dirty="0" smtClean="0">
                <a:solidFill>
                  <a:srgbClr val="FF0000"/>
                </a:solidFill>
              </a:rPr>
              <a:t>1.18, A-Carbon 0.82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242" name="Picture 2" descr="C:\Users\Yichen\Dropbox\thesis\figures\IMG_20160919_150404167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11" y="3778370"/>
            <a:ext cx="1779641" cy="237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Yichen\Dropbox\thesis\figures\IMG_20160929_162019919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94" y="3778369"/>
            <a:ext cx="1774105" cy="236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 12"/>
          <p:cNvSpPr/>
          <p:nvPr/>
        </p:nvSpPr>
        <p:spPr>
          <a:xfrm>
            <a:off x="2089848" y="2917807"/>
            <a:ext cx="486074" cy="43779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1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SEY</a:t>
            </a:r>
            <a:r>
              <a:rPr lang="zh-CN" altLang="en-US" dirty="0" smtClean="0"/>
              <a:t> </a:t>
            </a:r>
            <a:r>
              <a:rPr lang="en-US" altLang="zh-CN" dirty="0" smtClean="0"/>
              <a:t>Measurements equipment</a:t>
            </a:r>
            <a:endParaRPr lang="en-US" dirty="0"/>
          </a:p>
        </p:txBody>
      </p:sp>
      <p:pic>
        <p:nvPicPr>
          <p:cNvPr id="7" name="Picture 2" descr="C:\Users\Yichen\Dropbox\comprehensive\20150421_151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2" y="899219"/>
            <a:ext cx="4228591" cy="250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0858" y="3772671"/>
            <a:ext cx="8099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1800" dirty="0" smtClean="0"/>
              <a:t>Two measurement stands built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zh-CN" sz="1800" dirty="0" smtClean="0"/>
              <a:t>Comparable results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zh-CN" sz="1800" dirty="0" smtClean="0"/>
              <a:t>MI-10 for conditioning measurement, Linac for quick SEY measurement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800" dirty="0" smtClean="0"/>
              <a:t>Take </a:t>
            </a:r>
            <a:r>
              <a:rPr lang="en-US" altLang="zh-CN" sz="1800" dirty="0"/>
              <a:t>~</a:t>
            </a:r>
            <a:r>
              <a:rPr lang="en-US" altLang="zh-CN" sz="1800" dirty="0" smtClean="0"/>
              <a:t>0.5 years for conditioning study per sample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800" dirty="0" smtClean="0"/>
              <a:t>Take ~4 hours for one SEY measurement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800" dirty="0" smtClean="0"/>
              <a:t>Less than 5% error</a:t>
            </a:r>
          </a:p>
        </p:txBody>
      </p:sp>
      <p:pic>
        <p:nvPicPr>
          <p:cNvPr id="12" name="Picture 11" descr="IMG_20180705_1025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33" y="899218"/>
            <a:ext cx="3337049" cy="2502786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5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PowerPoint_4x3_100716-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FNAL_PowerPoint_4x3_100716-2.potx</Template>
  <TotalTime>14109</TotalTime>
  <Words>2368</Words>
  <Application>Microsoft Office PowerPoint</Application>
  <PresentationFormat>全屏显示(4:3)</PresentationFormat>
  <Paragraphs>614</Paragraphs>
  <Slides>39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1" baseType="lpstr">
      <vt:lpstr>FNAL_PowerPoint_4x3_100716-2</vt:lpstr>
      <vt:lpstr>Equation</vt:lpstr>
      <vt:lpstr>PowerPoint 演示文稿</vt:lpstr>
      <vt:lpstr>Outline</vt:lpstr>
      <vt:lpstr>Electron Cloud Generation Effect </vt:lpstr>
      <vt:lpstr>E-cloud Generation Mechanism</vt:lpstr>
      <vt:lpstr>Secondary Electron Yield</vt:lpstr>
      <vt:lpstr>Past E-cloud Study at Fermilab</vt:lpstr>
      <vt:lpstr>SEY Measurement station</vt:lpstr>
      <vt:lpstr>SEY Station at MI-10</vt:lpstr>
      <vt:lpstr>SEY Measurements equipment</vt:lpstr>
      <vt:lpstr>The Station Measurement Principles</vt:lpstr>
      <vt:lpstr>Example Measurement Results</vt:lpstr>
      <vt:lpstr>Five Years of SEY Measurements!</vt:lpstr>
      <vt:lpstr>The SEY Measurement Study Results (TiN, A-carbon and SS316L)</vt:lpstr>
      <vt:lpstr>Deconditioning Measurement During Long Shut Down</vt:lpstr>
      <vt:lpstr>Conclusion on The SEY Measurement</vt:lpstr>
      <vt:lpstr>POSINST simulations</vt:lpstr>
      <vt:lpstr>POSINST: E-cloud Build-up Simulation Code</vt:lpstr>
      <vt:lpstr>MI Simulation Parameters</vt:lpstr>
      <vt:lpstr>POSINST Simulated E-cloud Density and E-cloud Distribution</vt:lpstr>
      <vt:lpstr>POSINST Simulation for MI with Different SEY and Beam Intensity</vt:lpstr>
      <vt:lpstr>Conclusion on The POSINST Simulation Results</vt:lpstr>
      <vt:lpstr>E-cloud measurement with RFA</vt:lpstr>
      <vt:lpstr>Retarded Field Analyzer (RFA)</vt:lpstr>
      <vt:lpstr>RFA Signal Processing Procedure</vt:lpstr>
      <vt:lpstr>The RFA Trend Happens Because of Saturation Status Change</vt:lpstr>
      <vt:lpstr>Research Conclusion</vt:lpstr>
      <vt:lpstr>Acknowledgement </vt:lpstr>
      <vt:lpstr>Back up slides</vt:lpstr>
      <vt:lpstr>SEY Data and The Furman-Pivi Model </vt:lpstr>
      <vt:lpstr>PowerPoint 演示文稿</vt:lpstr>
      <vt:lpstr>How Much Error Does Leak Current Induce</vt:lpstr>
      <vt:lpstr>POSINST typical output for MI at 1.3 SEY 50e12 intensity field free region</vt:lpstr>
      <vt:lpstr>The saturation status difference</vt:lpstr>
      <vt:lpstr>RFA signal recreated based on simulation results</vt:lpstr>
      <vt:lpstr>Numerical conversion factor between simulation and RFA signal</vt:lpstr>
      <vt:lpstr>E-cloud bombardment rate dependency on bunch length in range 1 ns to 1.5 ns 50e12, 48e12, 45e12 and 40e12 beam intensity</vt:lpstr>
      <vt:lpstr>Determine the RFA ground level noise, screen voltage study at the end of acceleration cycle</vt:lpstr>
      <vt:lpstr>R1.43/R0.9  POSINST SEY and beam intensity scan up to PIP-II intensity</vt:lpstr>
      <vt:lpstr>Screening effect on Electron energy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Yichen</cp:lastModifiedBy>
  <cp:revision>555</cp:revision>
  <cp:lastPrinted>2019-11-11T04:28:40Z</cp:lastPrinted>
  <dcterms:created xsi:type="dcterms:W3CDTF">2014-01-03T20:18:13Z</dcterms:created>
  <dcterms:modified xsi:type="dcterms:W3CDTF">2020-01-28T02:48:19Z</dcterms:modified>
</cp:coreProperties>
</file>