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265" r:id="rId3"/>
    <p:sldId id="722" r:id="rId4"/>
    <p:sldId id="732" r:id="rId5"/>
    <p:sldId id="725" r:id="rId6"/>
    <p:sldId id="712" r:id="rId7"/>
    <p:sldId id="726" r:id="rId8"/>
    <p:sldId id="727" r:id="rId9"/>
    <p:sldId id="733" r:id="rId10"/>
    <p:sldId id="734" r:id="rId11"/>
    <p:sldId id="735" r:id="rId12"/>
    <p:sldId id="737" r:id="rId13"/>
    <p:sldId id="730" r:id="rId14"/>
    <p:sldId id="73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3666A"/>
    <a:srgbClr val="AE2868"/>
    <a:srgbClr val="00FF00"/>
    <a:srgbClr val="404040"/>
    <a:srgbClr val="505050"/>
    <a:srgbClr val="004C97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87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58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ABD9A8-DE48-422C-8E57-6F2404E5148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7809BF7-9A88-4A93-B147-43BD3FCE9C10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494D893-022B-4431-89D0-DF365EDCCC16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FA1C3FD-0A11-4FC0-AA65-B6145CD3ADAA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B2F065E-7163-476B-8FA2-BEF3A1D8F30F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F42CB16-98B5-486A-B62A-C1A3C7947FBB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2052EB5-5292-4432-9B11-3AF82AD43E22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482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55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ABD9A8-DE48-422C-8E57-6F2404E5148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7809BF7-9A88-4A93-B147-43BD3FCE9C10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494D893-022B-4431-89D0-DF365EDCCC16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FA1C3FD-0A11-4FC0-AA65-B6145CD3ADAA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B2F065E-7163-476B-8FA2-BEF3A1D8F30F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F42CB16-98B5-486A-B62A-C1A3C7947FBB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2052EB5-5292-4432-9B11-3AF82AD43E22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4115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ABD9A8-DE48-422C-8E57-6F2404E5148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7809BF7-9A88-4A93-B147-43BD3FCE9C10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494D893-022B-4431-89D0-DF365EDCCC16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FA1C3FD-0A11-4FC0-AA65-B6145CD3ADAA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B2F065E-7163-476B-8FA2-BEF3A1D8F30F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F42CB16-98B5-486A-B62A-C1A3C7947FBB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2052EB5-5292-4432-9B11-3AF82AD43E22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89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5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ABD9A8-DE48-422C-8E57-6F2404E5148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258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7809BF7-9A88-4A93-B147-43BD3FCE9C10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494D893-022B-4431-89D0-DF365EDCCC16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36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4FA1C3FD-0A11-4FC0-AA65-B6145CD3ADAA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4398963" y="9555163"/>
            <a:ext cx="33480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B2F065E-7163-476B-8FA2-BEF3A1D8F30F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6F42CB16-98B5-486A-B62A-C1A3C7947FBB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92052EB5-5292-4432-9B11-3AF82AD43E22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ea typeface="DejaVu Sans"/>
              <a:cs typeface="DejaVu Sans"/>
            </a:endParaRPr>
          </a:p>
        </p:txBody>
      </p:sp>
      <p:sp>
        <p:nvSpPr>
          <p:cNvPr id="21513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021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3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42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87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93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7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0D40A94-F08D-4CD4-B29F-E34BE6CEA4DC}" type="slidenum">
              <a:rPr lang="en-US" altLang="en-US" sz="1400" smtClean="0">
                <a:ea typeface="DejaVu Sans"/>
                <a:cs typeface="DejaVu Sans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337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112A648-30BA-4405-A15D-D820356621FC}" type="slidenum">
              <a:rPr lang="en-US" altLang="en-US" sz="1400">
                <a:ea typeface="DejaVu Sans"/>
                <a:cs typeface="DejaVu Sans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ea typeface="DejaVu Sans"/>
              <a:cs typeface="DejaVu Sans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C2E6FDE-E650-4FCA-924B-1FF30E1E55A2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E64C6FB-87A0-42BB-B506-B42340131B1B}" type="slidenum">
              <a:rPr lang="en-US" altLang="en-US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5366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763588"/>
            <a:ext cx="5026025" cy="37703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7ECA563-A977-4E78-8EB8-32B24223B8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Wednesday, October 23, 2013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44C4D-BEB7-4624-8D2A-34E58A073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1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7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2/13/2020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bd.fnal.gov/Elog/?orEntryId=1644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beamdocs.fnal.gov/AD-private/DocDB/ShowDocument?docid=790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bd.fnal.gov/Elog/?orEntryId=16732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181720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  <a:t>Half-Integer Compensation Studies </a:t>
            </a:r>
            <a:br>
              <a:rPr lang="en-US" altLang="en-US" sz="2800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sz="2800" b="0" dirty="0">
                <a:latin typeface="Helvetica" panose="020B0604020202020204" pitchFamily="34" charset="0"/>
                <a:ea typeface="Geneva" pitchFamily="121" charset="-128"/>
              </a:rPr>
              <a:t>	</a:t>
            </a:r>
            <a:r>
              <a:rPr lang="en-US" altLang="en-US" sz="2800" b="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Jan. 22 Study Results</a:t>
            </a:r>
            <a:endParaRPr lang="en-US" altLang="en-US" sz="28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J. Eldred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Y.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Alexahin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J. Johnstone, V.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Kapin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C.Y. Tan,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Proton Source &amp; Task Force Meeting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Feb. 13,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IPM Measurements – turn 2500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5A5E4-5754-46E2-8DFC-2D846A36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376" y="1559687"/>
            <a:ext cx="4688204" cy="35161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B0AE1-D147-479D-994E-BB5884713B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57418" y="1559687"/>
            <a:ext cx="4688204" cy="35161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76A1ACD-15D1-446B-9C15-365E241346FA}"/>
              </a:ext>
            </a:extLst>
          </p:cNvPr>
          <p:cNvSpPr txBox="1">
            <a:spLocks/>
          </p:cNvSpPr>
          <p:nvPr/>
        </p:nvSpPr>
        <p:spPr>
          <a:xfrm>
            <a:off x="879951" y="1258077"/>
            <a:ext cx="6850375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err="1">
                <a:solidFill>
                  <a:schemeClr val="accent6"/>
                </a:solidFill>
              </a:rPr>
              <a:t>Horz</a:t>
            </a:r>
            <a:r>
              <a:rPr lang="en-US" sz="2400" dirty="0">
                <a:solidFill>
                  <a:schemeClr val="accent6"/>
                </a:solidFill>
              </a:rPr>
              <a:t>., turn 2500                       Vert., turn 2500</a:t>
            </a:r>
          </a:p>
        </p:txBody>
      </p:sp>
    </p:spTree>
    <p:extLst>
      <p:ext uri="{BB962C8B-B14F-4D97-AF65-F5344CB8AC3E}">
        <p14:creationId xmlns:p14="http://schemas.microsoft.com/office/powerpoint/2010/main" val="2195186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IPM Measurements – </a:t>
            </a:r>
            <a:r>
              <a:rPr lang="en-US" sz="2400" dirty="0" err="1">
                <a:solidFill>
                  <a:schemeClr val="tx2"/>
                </a:solidFill>
              </a:rPr>
              <a:t>Horz</a:t>
            </a:r>
            <a:r>
              <a:rPr lang="en-US" sz="2400" dirty="0">
                <a:solidFill>
                  <a:schemeClr val="tx2"/>
                </a:solidFill>
              </a:rPr>
              <a:t> + Vert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5A5E4-5754-46E2-8DFC-2D846A36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376" y="1559687"/>
            <a:ext cx="4688204" cy="35161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B0AE1-D147-479D-994E-BB5884713B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57418" y="1559687"/>
            <a:ext cx="4688204" cy="35161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76A1ACD-15D1-446B-9C15-365E241346FA}"/>
              </a:ext>
            </a:extLst>
          </p:cNvPr>
          <p:cNvSpPr txBox="1">
            <a:spLocks/>
          </p:cNvSpPr>
          <p:nvPr/>
        </p:nvSpPr>
        <p:spPr>
          <a:xfrm>
            <a:off x="879951" y="1258077"/>
            <a:ext cx="6850375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accent6"/>
                </a:solidFill>
              </a:rPr>
              <a:t>Sum, turn 1000                       Sum, turn 2500</a:t>
            </a:r>
          </a:p>
        </p:txBody>
      </p:sp>
    </p:spTree>
    <p:extLst>
      <p:ext uri="{BB962C8B-B14F-4D97-AF65-F5344CB8AC3E}">
        <p14:creationId xmlns:p14="http://schemas.microsoft.com/office/powerpoint/2010/main" val="321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7371DA-F349-4C1E-9688-7F4329C400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CE331F3-4EA3-4A80-9C1C-648856DBCFC4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49A01D-C6ED-4E29-A5F1-39BF98D4FDA7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Dec 11 Half-Integer Study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F3B0B0-2CEF-474E-8AB1-F938E2361BBF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B64544-D0C7-401F-BFA0-4493E70A0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4E3D172-D763-4F8B-A470-8B4276F3777D}"/>
              </a:ext>
            </a:extLst>
          </p:cNvPr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IPM Measurements</a:t>
            </a:r>
          </a:p>
        </p:txBody>
      </p:sp>
      <p:sp>
        <p:nvSpPr>
          <p:cNvPr id="12" name="Content Placeholder 29">
            <a:extLst>
              <a:ext uri="{FF2B5EF4-FFF2-40B4-BE49-F238E27FC236}">
                <a16:creationId xmlns:a16="http://schemas.microsoft.com/office/drawing/2014/main" id="{A6DEB104-5307-4C0C-8EAA-B19C8A68F5F2}"/>
              </a:ext>
            </a:extLst>
          </p:cNvPr>
          <p:cNvSpPr txBox="1">
            <a:spLocks/>
          </p:cNvSpPr>
          <p:nvPr/>
        </p:nvSpPr>
        <p:spPr bwMode="auto">
          <a:xfrm>
            <a:off x="195189" y="981590"/>
            <a:ext cx="8672513" cy="51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accent6"/>
                </a:solidFill>
              </a:rPr>
              <a:t>Horz</a:t>
            </a:r>
            <a:r>
              <a:rPr lang="en-US" sz="2000" dirty="0">
                <a:solidFill>
                  <a:schemeClr val="accent6"/>
                </a:solidFill>
              </a:rPr>
              <a:t> &amp; Vert </a:t>
            </a:r>
            <a:r>
              <a:rPr lang="en-US" sz="2000" dirty="0" err="1">
                <a:solidFill>
                  <a:schemeClr val="accent6"/>
                </a:solidFill>
              </a:rPr>
              <a:t>sigmas</a:t>
            </a:r>
            <a:r>
              <a:rPr lang="en-US" sz="2000" dirty="0">
                <a:solidFill>
                  <a:schemeClr val="accent6"/>
                </a:solidFill>
              </a:rPr>
              <a:t> calculated from IPM data, divided by MAD-X model for beta function, squared, then normalized to lowest value.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chemeClr val="accent6"/>
                </a:solidFill>
              </a:rPr>
              <a:t>Horz</a:t>
            </a:r>
            <a:r>
              <a:rPr lang="en-US" sz="2000" dirty="0">
                <a:solidFill>
                  <a:schemeClr val="accent6"/>
                </a:solidFill>
              </a:rPr>
              <a:t> data </a:t>
            </a:r>
            <a:r>
              <a:rPr lang="en-US" sz="2000" dirty="0" err="1">
                <a:solidFill>
                  <a:schemeClr val="accent6"/>
                </a:solidFill>
              </a:rPr>
              <a:t>data</a:t>
            </a:r>
            <a:r>
              <a:rPr lang="en-US" sz="2000" dirty="0">
                <a:solidFill>
                  <a:schemeClr val="accent6"/>
                </a:solidFill>
              </a:rPr>
              <a:t> shows local minimum where we had best efficiency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About 15-20% variation across the horizontal emittance.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turn 1500 seems to have a weird edge.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Vert data shows a gradient with 20-35% variation.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we expected the vertical data would show the minimum.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Emittance improvement consistent with efficiency improvement: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but not a simple story for vertical half-integer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is it the impact we have on the horizontal half-integer?</a:t>
            </a:r>
          </a:p>
        </p:txBody>
      </p:sp>
    </p:spTree>
    <p:extLst>
      <p:ext uri="{BB962C8B-B14F-4D97-AF65-F5344CB8AC3E}">
        <p14:creationId xmlns:p14="http://schemas.microsoft.com/office/powerpoint/2010/main" val="4205391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7371DA-F349-4C1E-9688-7F4329C400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CE331F3-4EA3-4A80-9C1C-648856DBCFC4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49A01D-C6ED-4E29-A5F1-39BF98D4FDA7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Dec 11 Half-Integer Study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F3B0B0-2CEF-474E-8AB1-F938E2361BBF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13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B64544-D0C7-401F-BFA0-4493E70A0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4E3D172-D763-4F8B-A470-8B4276F3777D}"/>
              </a:ext>
            </a:extLst>
          </p:cNvPr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Summary / Next Study</a:t>
            </a:r>
          </a:p>
        </p:txBody>
      </p:sp>
      <p:sp>
        <p:nvSpPr>
          <p:cNvPr id="12" name="Content Placeholder 29">
            <a:extLst>
              <a:ext uri="{FF2B5EF4-FFF2-40B4-BE49-F238E27FC236}">
                <a16:creationId xmlns:a16="http://schemas.microsoft.com/office/drawing/2014/main" id="{A6DEB104-5307-4C0C-8EAA-B19C8A68F5F2}"/>
              </a:ext>
            </a:extLst>
          </p:cNvPr>
          <p:cNvSpPr txBox="1">
            <a:spLocks/>
          </p:cNvSpPr>
          <p:nvPr/>
        </p:nvSpPr>
        <p:spPr bwMode="auto">
          <a:xfrm>
            <a:off x="195189" y="981590"/>
            <a:ext cx="8672513" cy="51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The half-integer compensation shows potential as an operational knob: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efficiency improved from 90% -&gt; 92%, but not operational improve.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significant impact on loss profile.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worse case scenario we could blindly tune the knob.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best case scenario it will be purposeful, but still have to be tuned up.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We want to demonstrate what it’s doing before tuning around it.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Emittance picture could also be clearer. Try again with: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higher intensity.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horizontal half-integer compensation.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multiwire data.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Yuri </a:t>
            </a:r>
            <a:r>
              <a:rPr lang="en-US" sz="2000" dirty="0" err="1">
                <a:solidFill>
                  <a:schemeClr val="accent6"/>
                </a:solidFill>
              </a:rPr>
              <a:t>Alexahin</a:t>
            </a:r>
            <a:r>
              <a:rPr lang="en-US" sz="2000" dirty="0">
                <a:solidFill>
                  <a:schemeClr val="accent6"/>
                </a:solidFill>
              </a:rPr>
              <a:t> has a method of calculated resonance-driving terms from the turn-by-turn data, but we weren’t able to get complete BPM data.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07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7371DA-F349-4C1E-9688-7F4329C400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CE331F3-4EA3-4A80-9C1C-648856DBCFC4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49A01D-C6ED-4E29-A5F1-39BF98D4FDA7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Dec 11 Half-Integer Study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F3B0B0-2CEF-474E-8AB1-F938E2361BBF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B64544-D0C7-401F-BFA0-4493E70A0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4E3D172-D763-4F8B-A470-8B4276F3777D}"/>
              </a:ext>
            </a:extLst>
          </p:cNvPr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Dec. 11 Study (Previous)</a:t>
            </a:r>
          </a:p>
        </p:txBody>
      </p:sp>
      <p:sp>
        <p:nvSpPr>
          <p:cNvPr id="12" name="Content Placeholder 29">
            <a:extLst>
              <a:ext uri="{FF2B5EF4-FFF2-40B4-BE49-F238E27FC236}">
                <a16:creationId xmlns:a16="http://schemas.microsoft.com/office/drawing/2014/main" id="{A6DEB104-5307-4C0C-8EAA-B19C8A68F5F2}"/>
              </a:ext>
            </a:extLst>
          </p:cNvPr>
          <p:cNvSpPr txBox="1">
            <a:spLocks/>
          </p:cNvSpPr>
          <p:nvPr/>
        </p:nvSpPr>
        <p:spPr bwMode="auto">
          <a:xfrm>
            <a:off x="195189" y="981590"/>
            <a:ext cx="8672513" cy="51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Change </a:t>
            </a:r>
            <a:r>
              <a:rPr lang="en-US" sz="2000" dirty="0" err="1">
                <a:solidFill>
                  <a:schemeClr val="accent6"/>
                </a:solidFill>
              </a:rPr>
              <a:t>Qy</a:t>
            </a:r>
            <a:r>
              <a:rPr lang="en-US" sz="2000" dirty="0">
                <a:solidFill>
                  <a:schemeClr val="accent6"/>
                </a:solidFill>
              </a:rPr>
              <a:t> to 0.54, near vertical half-integer resonance.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tune-change only for the early part of the cycle.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Vary quad-long offsets in two groups: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</a:rPr>
              <a:t>	Group A: </a:t>
            </a:r>
            <a:r>
              <a:rPr lang="en-US" sz="2000" dirty="0">
                <a:solidFill>
                  <a:schemeClr val="accent6"/>
                </a:solidFill>
              </a:rPr>
              <a:t>-QL24, +QL01, -QL02, +QL12, -QL13, +QL14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</a:rPr>
              <a:t>	Group B: </a:t>
            </a:r>
            <a:r>
              <a:rPr lang="en-US" sz="2000" dirty="0">
                <a:solidFill>
                  <a:schemeClr val="accent6"/>
                </a:solidFill>
              </a:rPr>
              <a:t>-QL06, +QL07, -QL08, +QL18, -QL19, +QL20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Scan the two groups of quad-longs to find the best efficiency.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B:CHGA at 4ms used to measure efficiency.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Measured TBT data at 5 different values of A &amp; B quad-long groups.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Perform 2D </a:t>
            </a:r>
            <a:r>
              <a:rPr lang="en-US" sz="2000" dirty="0" err="1">
                <a:solidFill>
                  <a:schemeClr val="accent6"/>
                </a:solidFill>
              </a:rPr>
              <a:t>Tunescan</a:t>
            </a:r>
            <a:r>
              <a:rPr lang="en-US" sz="2000" dirty="0">
                <a:solidFill>
                  <a:schemeClr val="accent6"/>
                </a:solidFill>
              </a:rPr>
              <a:t> with and without change to quad-offsets.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See </a:t>
            </a:r>
            <a:r>
              <a:rPr lang="en-US" sz="2000" dirty="0" err="1">
                <a:solidFill>
                  <a:schemeClr val="accent6"/>
                </a:solidFill>
              </a:rPr>
              <a:t>Elog</a:t>
            </a:r>
            <a:r>
              <a:rPr lang="en-US" sz="2000" dirty="0">
                <a:solidFill>
                  <a:schemeClr val="accent6"/>
                </a:solidFill>
              </a:rPr>
              <a:t> entry: </a:t>
            </a:r>
            <a:r>
              <a:rPr lang="en-US" sz="2000" dirty="0">
                <a:solidFill>
                  <a:schemeClr val="accent6"/>
                </a:solidFill>
                <a:hlinkClick r:id="rId3"/>
              </a:rPr>
              <a:t>164410</a:t>
            </a:r>
            <a:r>
              <a:rPr lang="en-US" sz="2000" dirty="0">
                <a:solidFill>
                  <a:schemeClr val="accent6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See PSP talk: </a:t>
            </a:r>
            <a:r>
              <a:rPr lang="en-US" sz="2000" dirty="0">
                <a:hlinkClick r:id="rId4"/>
              </a:rPr>
              <a:t>beams-doc-7905</a:t>
            </a:r>
            <a:endParaRPr lang="en-US" sz="2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82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Dec. 11 Half-Integer Compensation (Previous) 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sp>
        <p:nvSpPr>
          <p:cNvPr id="8" name="Content Placeholder 29">
            <a:extLst>
              <a:ext uri="{FF2B5EF4-FFF2-40B4-BE49-F238E27FC236}">
                <a16:creationId xmlns:a16="http://schemas.microsoft.com/office/drawing/2014/main" id="{7C37268F-064B-41DD-B7FC-06473FCD66CB}"/>
              </a:ext>
            </a:extLst>
          </p:cNvPr>
          <p:cNvSpPr txBox="1">
            <a:spLocks/>
          </p:cNvSpPr>
          <p:nvPr/>
        </p:nvSpPr>
        <p:spPr bwMode="auto">
          <a:xfrm>
            <a:off x="195189" y="936923"/>
            <a:ext cx="8672513" cy="525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accent6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9E1FCA-C996-4ED4-BC53-F5C3497204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99699" y="911541"/>
            <a:ext cx="5172079" cy="530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80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7620000" y="-28575"/>
            <a:ext cx="1025525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7371DA-F349-4C1E-9688-7F4329C40053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7620000" y="7938"/>
            <a:ext cx="1036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CE331F3-4EA3-4A80-9C1C-648856DBCFC4}" type="slidenum">
              <a:rPr lang="en-US" altLang="en-US" sz="1800">
                <a:solidFill>
                  <a:srgbClr val="FFFFFF"/>
                </a:solidFill>
              </a:rPr>
              <a:pPr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49A01D-C6ED-4E29-A5F1-39BF98D4FDA7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Jeffrey Eldred |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altLang="en-US" sz="1200" dirty="0">
                <a:latin typeface="Helvetica" panose="020B0604020202020204" pitchFamily="34" charset="0"/>
              </a:rPr>
              <a:t>Dec 11 Half-Integer Study</a:t>
            </a:r>
            <a:endParaRPr lang="en-US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F3B0B0-2CEF-474E-8AB1-F938E2361BBF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B64544-D0C7-401F-BFA0-4493E70A0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4E3D172-D763-4F8B-A470-8B4276F3777D}"/>
              </a:ext>
            </a:extLst>
          </p:cNvPr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Jan. 22 Study Plan</a:t>
            </a:r>
          </a:p>
        </p:txBody>
      </p:sp>
      <p:sp>
        <p:nvSpPr>
          <p:cNvPr id="12" name="Content Placeholder 29">
            <a:extLst>
              <a:ext uri="{FF2B5EF4-FFF2-40B4-BE49-F238E27FC236}">
                <a16:creationId xmlns:a16="http://schemas.microsoft.com/office/drawing/2014/main" id="{A6DEB104-5307-4C0C-8EAA-B19C8A68F5F2}"/>
              </a:ext>
            </a:extLst>
          </p:cNvPr>
          <p:cNvSpPr txBox="1">
            <a:spLocks/>
          </p:cNvSpPr>
          <p:nvPr/>
        </p:nvSpPr>
        <p:spPr bwMode="auto">
          <a:xfrm>
            <a:off x="195189" y="981590"/>
            <a:ext cx="8672513" cy="51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</a:rPr>
              <a:t>Nominal tunes, 4.7e12 -&gt; 4.4e12 intensity, </a:t>
            </a:r>
            <a:r>
              <a:rPr lang="en-US" sz="2000" dirty="0">
                <a:solidFill>
                  <a:schemeClr val="accent6"/>
                </a:solidFill>
              </a:rPr>
              <a:t>~93% efficiency.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Operational quad-long offsets from Dec. 11 were used.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Scan the two groups of quad-longs to find the best efficiency.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B:CHGA at 4ms used to measure efficiency.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</a:rPr>
              <a:t>IPMs emittance measurements </a:t>
            </a:r>
            <a:r>
              <a:rPr lang="en-US" sz="2000" dirty="0">
                <a:solidFill>
                  <a:schemeClr val="accent6"/>
                </a:solidFill>
              </a:rPr>
              <a:t>were made concurrently.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B:BLMS06 at 10 </a:t>
            </a:r>
            <a:r>
              <a:rPr lang="en-US" sz="2000" dirty="0" err="1">
                <a:solidFill>
                  <a:schemeClr val="accent6"/>
                </a:solidFill>
              </a:rPr>
              <a:t>ms</a:t>
            </a:r>
            <a:r>
              <a:rPr lang="en-US" sz="2000" dirty="0">
                <a:solidFill>
                  <a:schemeClr val="accent6"/>
                </a:solidFill>
              </a:rPr>
              <a:t> and B:BLM026 at 33 </a:t>
            </a:r>
            <a:r>
              <a:rPr lang="en-US" sz="2000" dirty="0" err="1">
                <a:solidFill>
                  <a:schemeClr val="accent6"/>
                </a:solidFill>
              </a:rPr>
              <a:t>ms</a:t>
            </a:r>
            <a:r>
              <a:rPr lang="en-US" sz="2000" dirty="0">
                <a:solidFill>
                  <a:schemeClr val="accent6"/>
                </a:solidFill>
              </a:rPr>
              <a:t> were also measured.</a:t>
            </a:r>
          </a:p>
          <a:p>
            <a:pPr marL="0" indent="0">
              <a:buNone/>
            </a:pPr>
            <a:endParaRPr lang="en-US" sz="8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Wasn’t able to get $17 </a:t>
            </a:r>
            <a:r>
              <a:rPr lang="en-US" sz="2000" dirty="0" err="1">
                <a:solidFill>
                  <a:schemeClr val="accent6"/>
                </a:solidFill>
              </a:rPr>
              <a:t>multiwires</a:t>
            </a:r>
            <a:r>
              <a:rPr lang="en-US" sz="2000" dirty="0">
                <a:solidFill>
                  <a:schemeClr val="accent6"/>
                </a:solidFill>
              </a:rPr>
              <a:t> data: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B:WVD8S reporting values, uncertain relation to profile.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 I didn’t use correct timing to log B:WVD8S.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Took TBT measurements at 13 different values of A &amp; B quad-long groups.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See </a:t>
            </a:r>
            <a:r>
              <a:rPr lang="en-US" sz="2000" dirty="0" err="1">
                <a:solidFill>
                  <a:schemeClr val="accent6"/>
                </a:solidFill>
              </a:rPr>
              <a:t>Elog</a:t>
            </a:r>
            <a:r>
              <a:rPr lang="en-US" sz="2000" dirty="0">
                <a:solidFill>
                  <a:schemeClr val="accent6"/>
                </a:solidFill>
              </a:rPr>
              <a:t> entry: </a:t>
            </a:r>
            <a:r>
              <a:rPr lang="en-US" sz="2000" dirty="0">
                <a:hlinkClick r:id="rId3"/>
              </a:rPr>
              <a:t>167325</a:t>
            </a: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109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Jan. 22 Half-Integer Compensation 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sp>
        <p:nvSpPr>
          <p:cNvPr id="8" name="Content Placeholder 29">
            <a:extLst>
              <a:ext uri="{FF2B5EF4-FFF2-40B4-BE49-F238E27FC236}">
                <a16:creationId xmlns:a16="http://schemas.microsoft.com/office/drawing/2014/main" id="{7C37268F-064B-41DD-B7FC-06473FCD66CB}"/>
              </a:ext>
            </a:extLst>
          </p:cNvPr>
          <p:cNvSpPr txBox="1">
            <a:spLocks/>
          </p:cNvSpPr>
          <p:nvPr/>
        </p:nvSpPr>
        <p:spPr bwMode="auto">
          <a:xfrm>
            <a:off x="195189" y="936923"/>
            <a:ext cx="8672513" cy="525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>
              <a:solidFill>
                <a:schemeClr val="accent6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9E1FCA-C996-4ED4-BC53-F5C349720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140" y="911541"/>
            <a:ext cx="6281198" cy="530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055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Jan. 22 Half-Integer Compensation 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9E1FCA-C996-4ED4-BC53-F5C349720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89" y="2423440"/>
            <a:ext cx="4516141" cy="3815746"/>
          </a:xfrm>
          <a:prstGeom prst="rect">
            <a:avLst/>
          </a:prstGeom>
        </p:spPr>
      </p:pic>
      <p:sp>
        <p:nvSpPr>
          <p:cNvPr id="11" name="Content Placeholder 29">
            <a:extLst>
              <a:ext uri="{FF2B5EF4-FFF2-40B4-BE49-F238E27FC236}">
                <a16:creationId xmlns:a16="http://schemas.microsoft.com/office/drawing/2014/main" id="{E76D1849-C468-4A85-B206-AF6D3E82FCD9}"/>
              </a:ext>
            </a:extLst>
          </p:cNvPr>
          <p:cNvSpPr txBox="1">
            <a:spLocks/>
          </p:cNvSpPr>
          <p:nvPr/>
        </p:nvSpPr>
        <p:spPr bwMode="auto">
          <a:xfrm>
            <a:off x="347589" y="936924"/>
            <a:ext cx="8672513" cy="148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The quad-scan shows a clear improvement from 90 – 92%!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Except remember operational was ~93%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-because we started from outdated quad-long offsets.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-also we used a different efficiency calculation.</a:t>
            </a:r>
          </a:p>
        </p:txBody>
      </p:sp>
      <p:sp>
        <p:nvSpPr>
          <p:cNvPr id="17" name="Content Placeholder 29">
            <a:extLst>
              <a:ext uri="{FF2B5EF4-FFF2-40B4-BE49-F238E27FC236}">
                <a16:creationId xmlns:a16="http://schemas.microsoft.com/office/drawing/2014/main" id="{CEA7A67F-4263-44FB-8CA9-0F31A28B7125}"/>
              </a:ext>
            </a:extLst>
          </p:cNvPr>
          <p:cNvSpPr txBox="1">
            <a:spLocks/>
          </p:cNvSpPr>
          <p:nvPr/>
        </p:nvSpPr>
        <p:spPr bwMode="auto">
          <a:xfrm>
            <a:off x="4858101" y="2741396"/>
            <a:ext cx="4348061" cy="317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Encouragingly, best efficiency is somewhat near prediction.</a:t>
            </a:r>
          </a:p>
          <a:p>
            <a:pPr marL="0" indent="0">
              <a:buNone/>
            </a:pPr>
            <a:endParaRPr lang="en-US" sz="12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However, the efficiency is not round like the previous study: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	-losses from quad-scan are 	distorted by other effects.</a:t>
            </a:r>
          </a:p>
        </p:txBody>
      </p:sp>
    </p:spTree>
    <p:extLst>
      <p:ext uri="{BB962C8B-B14F-4D97-AF65-F5344CB8AC3E}">
        <p14:creationId xmlns:p14="http://schemas.microsoft.com/office/powerpoint/2010/main" val="3386346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Beam-loss Monitors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5A5E4-5754-46E2-8DFC-2D846A36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14733" y="1559686"/>
            <a:ext cx="4055491" cy="35161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B0AE1-D147-479D-994E-BB5884713B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597827" y="1559686"/>
            <a:ext cx="4207388" cy="351615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76A1ACD-15D1-446B-9C15-365E241346FA}"/>
              </a:ext>
            </a:extLst>
          </p:cNvPr>
          <p:cNvSpPr txBox="1">
            <a:spLocks/>
          </p:cNvSpPr>
          <p:nvPr/>
        </p:nvSpPr>
        <p:spPr>
          <a:xfrm>
            <a:off x="778974" y="1070682"/>
            <a:ext cx="7773512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200" dirty="0">
                <a:solidFill>
                  <a:schemeClr val="accent6"/>
                </a:solidFill>
              </a:rPr>
              <a:t>B:BLMS06 /e12 at 10ms             B:BLM012 /e12 at 33ms</a:t>
            </a:r>
          </a:p>
          <a:p>
            <a:endParaRPr lang="en-US" sz="2200" dirty="0">
              <a:solidFill>
                <a:schemeClr val="accent6"/>
              </a:solidFill>
            </a:endParaRPr>
          </a:p>
        </p:txBody>
      </p:sp>
      <p:sp>
        <p:nvSpPr>
          <p:cNvPr id="11" name="Content Placeholder 29">
            <a:extLst>
              <a:ext uri="{FF2B5EF4-FFF2-40B4-BE49-F238E27FC236}">
                <a16:creationId xmlns:a16="http://schemas.microsoft.com/office/drawing/2014/main" id="{9826BB91-1BAA-4267-8C69-7F6C78694AE7}"/>
              </a:ext>
            </a:extLst>
          </p:cNvPr>
          <p:cNvSpPr txBox="1">
            <a:spLocks/>
          </p:cNvSpPr>
          <p:nvPr/>
        </p:nvSpPr>
        <p:spPr bwMode="auto">
          <a:xfrm>
            <a:off x="347589" y="5222812"/>
            <a:ext cx="8672513" cy="94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595959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rgbClr val="595959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The quad long groups also have a strong effect on the loss profile.</a:t>
            </a:r>
          </a:p>
          <a:p>
            <a:pPr marL="0" indent="0">
              <a:buNone/>
            </a:pPr>
            <a:endParaRPr lang="en-US" sz="4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We may have to iterate 2Qy with the usual loss profile tuning.</a:t>
            </a:r>
          </a:p>
        </p:txBody>
      </p:sp>
    </p:spTree>
    <p:extLst>
      <p:ext uri="{BB962C8B-B14F-4D97-AF65-F5344CB8AC3E}">
        <p14:creationId xmlns:p14="http://schemas.microsoft.com/office/powerpoint/2010/main" val="3790257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IPM Measurements – turn 1000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5A5E4-5754-46E2-8DFC-2D846A36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376" y="1559687"/>
            <a:ext cx="4688205" cy="35161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B0AE1-D147-479D-994E-BB5884713B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57418" y="1559687"/>
            <a:ext cx="4688205" cy="351615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76A1ACD-15D1-446B-9C15-365E241346FA}"/>
              </a:ext>
            </a:extLst>
          </p:cNvPr>
          <p:cNvSpPr txBox="1">
            <a:spLocks/>
          </p:cNvSpPr>
          <p:nvPr/>
        </p:nvSpPr>
        <p:spPr>
          <a:xfrm>
            <a:off x="879951" y="1258077"/>
            <a:ext cx="6850375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err="1">
                <a:solidFill>
                  <a:schemeClr val="accent6"/>
                </a:solidFill>
              </a:rPr>
              <a:t>Horz</a:t>
            </a:r>
            <a:r>
              <a:rPr lang="en-US" sz="2400" dirty="0">
                <a:solidFill>
                  <a:schemeClr val="accent6"/>
                </a:solidFill>
              </a:rPr>
              <a:t>., turn 1000                       Vert., turn 1000</a:t>
            </a:r>
          </a:p>
        </p:txBody>
      </p:sp>
    </p:spTree>
    <p:extLst>
      <p:ext uri="{BB962C8B-B14F-4D97-AF65-F5344CB8AC3E}">
        <p14:creationId xmlns:p14="http://schemas.microsoft.com/office/powerpoint/2010/main" val="412729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3"/>
          <p:cNvSpPr>
            <a:spLocks noChangeArrowheads="1"/>
          </p:cNvSpPr>
          <p:nvPr/>
        </p:nvSpPr>
        <p:spPr bwMode="auto">
          <a:xfrm>
            <a:off x="6869113" y="5257800"/>
            <a:ext cx="346075" cy="895350"/>
          </a:xfrm>
          <a:custGeom>
            <a:avLst/>
            <a:gdLst>
              <a:gd name="T0" fmla="*/ 0 w 222250"/>
              <a:gd name="T1" fmla="*/ 0 h 723900"/>
              <a:gd name="T2" fmla="*/ 80514 w 222250"/>
              <a:gd name="T3" fmla="*/ 0 h 723900"/>
              <a:gd name="T4" fmla="*/ 80514 w 222250"/>
              <a:gd name="T5" fmla="*/ 20872 h 723900"/>
              <a:gd name="T6" fmla="*/ 0 w 222250"/>
              <a:gd name="T7" fmla="*/ 20872 h 723900"/>
              <a:gd name="T8" fmla="*/ 0 w 222250"/>
              <a:gd name="T9" fmla="*/ 0 h 7239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250"/>
              <a:gd name="T16" fmla="*/ 0 h 723900"/>
              <a:gd name="T17" fmla="*/ 222250 w 222250"/>
              <a:gd name="T18" fmla="*/ 723900 h 7239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250" h="723900">
                <a:moveTo>
                  <a:pt x="0" y="0"/>
                </a:moveTo>
                <a:lnTo>
                  <a:pt x="617" y="0"/>
                </a:lnTo>
                <a:lnTo>
                  <a:pt x="617" y="2014"/>
                </a:lnTo>
                <a:lnTo>
                  <a:pt x="0" y="201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7620000" y="7938"/>
            <a:ext cx="10334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3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27BFD5-1794-4FD9-A037-BBC87146A6C0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89034"/>
            <a:ext cx="8686800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IPM Measurements – turn 1500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9590385-BB59-41AC-A651-98B0CD6812AD}"/>
              </a:ext>
            </a:extLst>
          </p:cNvPr>
          <p:cNvSpPr txBox="1">
            <a:spLocks/>
          </p:cNvSpPr>
          <p:nvPr/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600" b="1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600" b="1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4F8BE8B-96DA-452A-B9D9-0833C48B61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450013" y="6541375"/>
            <a:ext cx="10763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2/13/2020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9AA66A8-82D6-4BBA-A05F-BE8D0D633635}"/>
              </a:ext>
            </a:extLst>
          </p:cNvPr>
          <p:cNvSpPr txBox="1">
            <a:spLocks/>
          </p:cNvSpPr>
          <p:nvPr/>
        </p:nvSpPr>
        <p:spPr bwMode="auto">
          <a:xfrm>
            <a:off x="676275" y="6557142"/>
            <a:ext cx="5946447" cy="24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Helvetica" panose="020B0604020202020204" pitchFamily="34" charset="0"/>
              </a:rPr>
              <a:t>Jeffrey Eldred |</a:t>
            </a:r>
            <a:r>
              <a:rPr lang="en-US" sz="1200" dirty="0"/>
              <a:t> </a:t>
            </a:r>
            <a:r>
              <a:rPr lang="en-US" sz="1200" dirty="0">
                <a:latin typeface="Helvetica" panose="020B0604020202020204" pitchFamily="34" charset="0"/>
                <a:cs typeface="Helvetica" panose="020B0604020202020204" pitchFamily="34" charset="0"/>
              </a:rPr>
              <a:t>Lattice Meeting</a:t>
            </a:r>
            <a:endParaRPr lang="en-US" sz="1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5A5E4-5754-46E2-8DFC-2D846A36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376" y="1559687"/>
            <a:ext cx="4688205" cy="35161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B0AE1-D147-479D-994E-BB5884713B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57418" y="1559687"/>
            <a:ext cx="4688205" cy="351615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76A1ACD-15D1-446B-9C15-365E241346FA}"/>
              </a:ext>
            </a:extLst>
          </p:cNvPr>
          <p:cNvSpPr txBox="1">
            <a:spLocks/>
          </p:cNvSpPr>
          <p:nvPr/>
        </p:nvSpPr>
        <p:spPr>
          <a:xfrm>
            <a:off x="879951" y="1258077"/>
            <a:ext cx="6850375" cy="54128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074184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err="1">
                <a:solidFill>
                  <a:schemeClr val="accent6"/>
                </a:solidFill>
              </a:rPr>
              <a:t>Horz</a:t>
            </a:r>
            <a:r>
              <a:rPr lang="en-US" sz="2400" dirty="0">
                <a:solidFill>
                  <a:schemeClr val="accent6"/>
                </a:solidFill>
              </a:rPr>
              <a:t>., turn 1500                       Vert., turn 1500</a:t>
            </a:r>
          </a:p>
        </p:txBody>
      </p:sp>
    </p:spTree>
    <p:extLst>
      <p:ext uri="{BB962C8B-B14F-4D97-AF65-F5344CB8AC3E}">
        <p14:creationId xmlns:p14="http://schemas.microsoft.com/office/powerpoint/2010/main" val="523469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68825</TotalTime>
  <Words>909</Words>
  <Application>Microsoft Office PowerPoint</Application>
  <PresentationFormat>On-screen Show (4:3)</PresentationFormat>
  <Paragraphs>202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</vt:lpstr>
      <vt:lpstr>Times New Roman</vt:lpstr>
      <vt:lpstr>FNAL_TemplateMac_060514</vt:lpstr>
      <vt:lpstr>Fermilab: Footer Only</vt:lpstr>
      <vt:lpstr>Half-Integer Compensation Studies   Jan. 22 Study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Optics Update: Flexibility for Experiments</dc:title>
  <dc:creator>Alexander L. Romanov x 13883N</dc:creator>
  <cp:lastModifiedBy>Jeffrey Eldred</cp:lastModifiedBy>
  <cp:revision>856</cp:revision>
  <cp:lastPrinted>2014-01-20T19:40:21Z</cp:lastPrinted>
  <dcterms:created xsi:type="dcterms:W3CDTF">2016-06-09T21:29:32Z</dcterms:created>
  <dcterms:modified xsi:type="dcterms:W3CDTF">2020-02-13T18:47:02Z</dcterms:modified>
</cp:coreProperties>
</file>