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7"/>
  </p:notesMasterIdLst>
  <p:handoutMasterIdLst>
    <p:handoutMasterId r:id="rId18"/>
  </p:handoutMasterIdLst>
  <p:sldIdLst>
    <p:sldId id="265" r:id="rId3"/>
    <p:sldId id="276" r:id="rId4"/>
    <p:sldId id="277" r:id="rId5"/>
    <p:sldId id="278" r:id="rId6"/>
    <p:sldId id="279" r:id="rId7"/>
    <p:sldId id="273" r:id="rId8"/>
    <p:sldId id="268" r:id="rId9"/>
    <p:sldId id="266" r:id="rId10"/>
    <p:sldId id="269" r:id="rId11"/>
    <p:sldId id="256" r:id="rId12"/>
    <p:sldId id="272" r:id="rId13"/>
    <p:sldId id="270" r:id="rId14"/>
    <p:sldId id="280" r:id="rId15"/>
    <p:sldId id="271" r:id="rId16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00"/>
    <a:srgbClr val="FF00FF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76" tIns="46188" rIns="92376" bIns="461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70" y="0"/>
            <a:ext cx="3010323" cy="461010"/>
          </a:xfrm>
          <a:prstGeom prst="rect">
            <a:avLst/>
          </a:prstGeom>
        </p:spPr>
        <p:txBody>
          <a:bodyPr vert="horz" wrap="square" lIns="92376" tIns="46188" rIns="92376" bIns="461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2/27/2020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76" tIns="46188" rIns="92376" bIns="461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70" y="8757590"/>
            <a:ext cx="3010323" cy="461010"/>
          </a:xfrm>
          <a:prstGeom prst="rect">
            <a:avLst/>
          </a:prstGeom>
        </p:spPr>
        <p:txBody>
          <a:bodyPr vert="horz" wrap="square" lIns="92376" tIns="46188" rIns="92376" bIns="461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76" tIns="46188" rIns="92376" bIns="461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0" y="0"/>
            <a:ext cx="3010323" cy="461010"/>
          </a:xfrm>
          <a:prstGeom prst="rect">
            <a:avLst/>
          </a:prstGeom>
        </p:spPr>
        <p:txBody>
          <a:bodyPr vert="horz" wrap="square" lIns="92376" tIns="46188" rIns="92376" bIns="461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2/27/2020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6" tIns="46188" rIns="92376" bIns="4618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76" tIns="46188" rIns="92376" bIns="46188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76" tIns="46188" rIns="92376" bIns="461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0" y="8757590"/>
            <a:ext cx="3010323" cy="461010"/>
          </a:xfrm>
          <a:prstGeom prst="rect">
            <a:avLst/>
          </a:prstGeom>
        </p:spPr>
        <p:txBody>
          <a:bodyPr vert="horz" wrap="square" lIns="92376" tIns="46188" rIns="92376" bIns="461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2/27/2020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2/27/2020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2/27/2020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2/27/2020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2/27/2020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CD29-30FE-46ED-B4AF-8B839477968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AA88-17A3-42BF-93B6-5261ED7EE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2/27/2020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2/27/2020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2/27/2020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2/27/2020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6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2/27/2020</a:t>
            </a:fld>
            <a:endParaRPr lang="en-US" alt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784816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Status of the flat Injection beam studies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Kiyomi Seiya, Chandra Bhat ,Howie Pfeffer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FI meeting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02 26 2020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523998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ORBUMP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2286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ORBUMP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2800" y="16764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ORBUMP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981200"/>
            <a:ext cx="891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09600"/>
            <a:ext cx="228600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26286" y="457198"/>
            <a:ext cx="228600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8600" y="762000"/>
            <a:ext cx="869768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38800" y="1371600"/>
            <a:ext cx="45719" cy="12192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72200" y="1676400"/>
            <a:ext cx="685800" cy="609600"/>
          </a:xfrm>
          <a:prstGeom prst="rect">
            <a:avLst/>
          </a:prstGeom>
          <a:solidFill>
            <a:srgbClr val="C6E02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71006" y="990600"/>
            <a:ext cx="0" cy="1981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72400" y="990600"/>
            <a:ext cx="0" cy="1981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8200" y="990600"/>
            <a:ext cx="0" cy="1981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48200" y="1295400"/>
            <a:ext cx="3124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571006" y="1295400"/>
            <a:ext cx="3124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14400" y="1981200"/>
            <a:ext cx="12954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038600" y="2743200"/>
            <a:ext cx="12954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162800" y="2133598"/>
            <a:ext cx="12954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562600" y="2667000"/>
            <a:ext cx="19693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210300" y="2143494"/>
            <a:ext cx="6477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09800" y="2133598"/>
            <a:ext cx="1828800" cy="609602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914400" y="1995055"/>
            <a:ext cx="1343496" cy="145734"/>
          </a:xfrm>
          <a:custGeom>
            <a:avLst/>
            <a:gdLst>
              <a:gd name="connsiteX0" fmla="*/ 0 w 1343496"/>
              <a:gd name="connsiteY0" fmla="*/ 0 h 145734"/>
              <a:gd name="connsiteX1" fmla="*/ 736270 w 1343496"/>
              <a:gd name="connsiteY1" fmla="*/ 23750 h 145734"/>
              <a:gd name="connsiteX2" fmla="*/ 1282535 w 1343496"/>
              <a:gd name="connsiteY2" fmla="*/ 130628 h 145734"/>
              <a:gd name="connsiteX3" fmla="*/ 1306286 w 1343496"/>
              <a:gd name="connsiteY3" fmla="*/ 142503 h 14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496" h="145734">
                <a:moveTo>
                  <a:pt x="0" y="0"/>
                </a:moveTo>
                <a:cubicBezTo>
                  <a:pt x="261257" y="989"/>
                  <a:pt x="522514" y="1979"/>
                  <a:pt x="736270" y="23750"/>
                </a:cubicBezTo>
                <a:cubicBezTo>
                  <a:pt x="950026" y="45521"/>
                  <a:pt x="1187532" y="110836"/>
                  <a:pt x="1282535" y="130628"/>
                </a:cubicBezTo>
                <a:cubicBezTo>
                  <a:pt x="1377538" y="150420"/>
                  <a:pt x="1341912" y="146461"/>
                  <a:pt x="1306286" y="142503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049486" y="2755075"/>
            <a:ext cx="1306285" cy="71342"/>
          </a:xfrm>
          <a:custGeom>
            <a:avLst/>
            <a:gdLst>
              <a:gd name="connsiteX0" fmla="*/ 0 w 1306285"/>
              <a:gd name="connsiteY0" fmla="*/ 0 h 71342"/>
              <a:gd name="connsiteX1" fmla="*/ 617517 w 1306285"/>
              <a:gd name="connsiteY1" fmla="*/ 71252 h 71342"/>
              <a:gd name="connsiteX2" fmla="*/ 1306285 w 1306285"/>
              <a:gd name="connsiteY2" fmla="*/ 11876 h 7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71342">
                <a:moveTo>
                  <a:pt x="0" y="0"/>
                </a:moveTo>
                <a:cubicBezTo>
                  <a:pt x="199901" y="34636"/>
                  <a:pt x="399803" y="69273"/>
                  <a:pt x="617517" y="71252"/>
                </a:cubicBezTo>
                <a:cubicBezTo>
                  <a:pt x="835231" y="73231"/>
                  <a:pt x="1070758" y="42553"/>
                  <a:pt x="1306285" y="11876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355771" y="2133598"/>
            <a:ext cx="1807029" cy="609602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7172696" y="1995055"/>
            <a:ext cx="1306286" cy="130628"/>
          </a:xfrm>
          <a:custGeom>
            <a:avLst/>
            <a:gdLst>
              <a:gd name="connsiteX0" fmla="*/ 0 w 1306286"/>
              <a:gd name="connsiteY0" fmla="*/ 130628 h 130628"/>
              <a:gd name="connsiteX1" fmla="*/ 498764 w 1306286"/>
              <a:gd name="connsiteY1" fmla="*/ 47501 h 130628"/>
              <a:gd name="connsiteX2" fmla="*/ 1306286 w 1306286"/>
              <a:gd name="connsiteY2" fmla="*/ 0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6" h="130628">
                <a:moveTo>
                  <a:pt x="0" y="130628"/>
                </a:moveTo>
                <a:cubicBezTo>
                  <a:pt x="140525" y="99950"/>
                  <a:pt x="281050" y="69272"/>
                  <a:pt x="498764" y="47501"/>
                </a:cubicBezTo>
                <a:cubicBezTo>
                  <a:pt x="716478" y="25730"/>
                  <a:pt x="1011382" y="12865"/>
                  <a:pt x="1306286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419600" y="4572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6[m]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19400" y="1002268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2.3[m]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58373" y="99060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2.3[m]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1000" y="16764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La’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02036" y="167640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Lb</a:t>
            </a:r>
            <a:r>
              <a:rPr lang="en-US" dirty="0"/>
              <a:t>’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64236" y="168806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Lc</a:t>
            </a:r>
            <a:r>
              <a:rPr lang="en-US" dirty="0"/>
              <a:t>’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91200" y="167640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Ld</a:t>
            </a:r>
            <a:r>
              <a:rPr lang="en-US" dirty="0"/>
              <a:t>’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81800" y="167640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Le’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544377" y="1664525"/>
            <a:ext cx="420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Lf’</a:t>
            </a:r>
          </a:p>
        </p:txBody>
      </p:sp>
      <p:sp>
        <p:nvSpPr>
          <p:cNvPr id="52" name="Arc 51"/>
          <p:cNvSpPr/>
          <p:nvPr/>
        </p:nvSpPr>
        <p:spPr>
          <a:xfrm>
            <a:off x="2362200" y="1905000"/>
            <a:ext cx="533400" cy="457199"/>
          </a:xfrm>
          <a:prstGeom prst="arc">
            <a:avLst>
              <a:gd name="adj1" fmla="val 19098472"/>
              <a:gd name="adj2" fmla="val 2513948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902036" y="20574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10" y="43934"/>
            <a:ext cx="4209294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Booster Long1 MADX input 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4038600" y="1447800"/>
            <a:ext cx="0" cy="106680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334000" y="1447800"/>
            <a:ext cx="0" cy="106680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638800" y="1447800"/>
            <a:ext cx="0" cy="106680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172200" y="1447800"/>
            <a:ext cx="0" cy="106680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858000" y="1447800"/>
            <a:ext cx="0" cy="106680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162800" y="1447800"/>
            <a:ext cx="0" cy="106680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458200" y="1447800"/>
            <a:ext cx="0" cy="106680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209800" y="1447800"/>
            <a:ext cx="0" cy="106680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914400" y="1447800"/>
            <a:ext cx="0" cy="106680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6871E271-CAAB-4037-8D36-C196D3DEB410}"/>
              </a:ext>
            </a:extLst>
          </p:cNvPr>
          <p:cNvSpPr/>
          <p:nvPr/>
        </p:nvSpPr>
        <p:spPr>
          <a:xfrm>
            <a:off x="8331451" y="5010150"/>
            <a:ext cx="2667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705177A-E446-4F8C-8B8B-2FB75358F52E}"/>
              </a:ext>
            </a:extLst>
          </p:cNvPr>
          <p:cNvSpPr/>
          <p:nvPr/>
        </p:nvSpPr>
        <p:spPr>
          <a:xfrm>
            <a:off x="762000" y="4406384"/>
            <a:ext cx="266700" cy="170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DOG1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1A337C2-08F8-45EE-BC62-042645D0786F}"/>
              </a:ext>
            </a:extLst>
          </p:cNvPr>
          <p:cNvCxnSpPr/>
          <p:nvPr/>
        </p:nvCxnSpPr>
        <p:spPr>
          <a:xfrm>
            <a:off x="228600" y="5200650"/>
            <a:ext cx="891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1CC3F47A-D732-41E0-B6E4-4C37DD56E821}"/>
              </a:ext>
            </a:extLst>
          </p:cNvPr>
          <p:cNvSpPr/>
          <p:nvPr/>
        </p:nvSpPr>
        <p:spPr>
          <a:xfrm>
            <a:off x="0" y="3829050"/>
            <a:ext cx="228600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652874F-6A0A-4F7E-AAA7-9C16D35ECBA4}"/>
              </a:ext>
            </a:extLst>
          </p:cNvPr>
          <p:cNvSpPr/>
          <p:nvPr/>
        </p:nvSpPr>
        <p:spPr>
          <a:xfrm>
            <a:off x="8926286" y="3676648"/>
            <a:ext cx="228600" cy="2743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27AC421-BB39-4076-A70D-B3A9F06C17C5}"/>
              </a:ext>
            </a:extLst>
          </p:cNvPr>
          <p:cNvCxnSpPr/>
          <p:nvPr/>
        </p:nvCxnSpPr>
        <p:spPr>
          <a:xfrm>
            <a:off x="228600" y="3981450"/>
            <a:ext cx="869768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9105A463-77F8-46CB-9245-6220458842C1}"/>
              </a:ext>
            </a:extLst>
          </p:cNvPr>
          <p:cNvSpPr/>
          <p:nvPr/>
        </p:nvSpPr>
        <p:spPr>
          <a:xfrm>
            <a:off x="1143000" y="4895850"/>
            <a:ext cx="685800" cy="609600"/>
          </a:xfrm>
          <a:prstGeom prst="rect">
            <a:avLst/>
          </a:prstGeom>
          <a:solidFill>
            <a:srgbClr val="C6E02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503C41E-C6F5-4064-A304-F31C426D224F}"/>
              </a:ext>
            </a:extLst>
          </p:cNvPr>
          <p:cNvCxnSpPr/>
          <p:nvPr/>
        </p:nvCxnSpPr>
        <p:spPr>
          <a:xfrm>
            <a:off x="8007601" y="4225409"/>
            <a:ext cx="0" cy="1981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ED2AB83-2A5A-4CC4-95EC-970A967F73D7}"/>
              </a:ext>
            </a:extLst>
          </p:cNvPr>
          <p:cNvCxnSpPr/>
          <p:nvPr/>
        </p:nvCxnSpPr>
        <p:spPr>
          <a:xfrm>
            <a:off x="6781800" y="4210050"/>
            <a:ext cx="0" cy="1981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0B096B1-F1C5-483E-9B96-33E84EB55EEC}"/>
              </a:ext>
            </a:extLst>
          </p:cNvPr>
          <p:cNvCxnSpPr/>
          <p:nvPr/>
        </p:nvCxnSpPr>
        <p:spPr>
          <a:xfrm>
            <a:off x="914400" y="4362450"/>
            <a:ext cx="1219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264407E-7332-425A-8B7C-FFC09F726376}"/>
              </a:ext>
            </a:extLst>
          </p:cNvPr>
          <p:cNvCxnSpPr/>
          <p:nvPr/>
        </p:nvCxnSpPr>
        <p:spPr>
          <a:xfrm>
            <a:off x="1143000" y="5362944"/>
            <a:ext cx="6477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7F4155D-C0FB-49C7-995A-CF8737CC5669}"/>
              </a:ext>
            </a:extLst>
          </p:cNvPr>
          <p:cNvSpPr txBox="1"/>
          <p:nvPr/>
        </p:nvSpPr>
        <p:spPr>
          <a:xfrm>
            <a:off x="4419600" y="367665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6[m]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619C30D-3D6C-46F6-9A31-D877EABFBA7D}"/>
              </a:ext>
            </a:extLst>
          </p:cNvPr>
          <p:cNvSpPr txBox="1"/>
          <p:nvPr/>
        </p:nvSpPr>
        <p:spPr>
          <a:xfrm>
            <a:off x="4028720" y="405765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2.7474[m]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BF3F3A1-26DC-4074-BED9-D86D19AFADFC}"/>
              </a:ext>
            </a:extLst>
          </p:cNvPr>
          <p:cNvSpPr txBox="1"/>
          <p:nvPr/>
        </p:nvSpPr>
        <p:spPr>
          <a:xfrm>
            <a:off x="1066800" y="4057650"/>
            <a:ext cx="103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0.716[m]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178E9BA-DF3A-4F04-A85B-002B9F521C2C}"/>
              </a:ext>
            </a:extLst>
          </p:cNvPr>
          <p:cNvSpPr txBox="1"/>
          <p:nvPr/>
        </p:nvSpPr>
        <p:spPr>
          <a:xfrm>
            <a:off x="381000" y="489585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La’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9DE45B3-9133-418B-8C82-40E472757D43}"/>
              </a:ext>
            </a:extLst>
          </p:cNvPr>
          <p:cNvSpPr txBox="1"/>
          <p:nvPr/>
        </p:nvSpPr>
        <p:spPr>
          <a:xfrm>
            <a:off x="838200" y="489585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Lb</a:t>
            </a:r>
            <a:r>
              <a:rPr lang="en-US" dirty="0"/>
              <a:t>’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7FE15-DBFE-4C7D-91D7-512C2BD18309}"/>
              </a:ext>
            </a:extLst>
          </p:cNvPr>
          <p:cNvSpPr txBox="1"/>
          <p:nvPr/>
        </p:nvSpPr>
        <p:spPr>
          <a:xfrm>
            <a:off x="2514600" y="490751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Ld</a:t>
            </a:r>
            <a:r>
              <a:rPr lang="en-US" dirty="0"/>
              <a:t>’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7BF21D2-82D6-4BA0-AA07-26A4A9FA01F7}"/>
              </a:ext>
            </a:extLst>
          </p:cNvPr>
          <p:cNvSpPr txBox="1"/>
          <p:nvPr/>
        </p:nvSpPr>
        <p:spPr>
          <a:xfrm>
            <a:off x="6019800" y="489585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Le’</a:t>
            </a:r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B6AE8ED9-CBA9-4DC7-9D82-4F2FF3356023}"/>
              </a:ext>
            </a:extLst>
          </p:cNvPr>
          <p:cNvSpPr/>
          <p:nvPr/>
        </p:nvSpPr>
        <p:spPr>
          <a:xfrm>
            <a:off x="1447800" y="5184895"/>
            <a:ext cx="533400" cy="276621"/>
          </a:xfrm>
          <a:prstGeom prst="arc">
            <a:avLst>
              <a:gd name="adj1" fmla="val 19098472"/>
              <a:gd name="adj2" fmla="val 2513948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A538AC7-F904-4F41-9E08-3B831ABB87BE}"/>
              </a:ext>
            </a:extLst>
          </p:cNvPr>
          <p:cNvSpPr txBox="1"/>
          <p:nvPr/>
        </p:nvSpPr>
        <p:spPr>
          <a:xfrm>
            <a:off x="1752600" y="513611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D8D6127-1F5D-417B-874D-8566BBBBA72F}"/>
              </a:ext>
            </a:extLst>
          </p:cNvPr>
          <p:cNvSpPr txBox="1"/>
          <p:nvPr/>
        </p:nvSpPr>
        <p:spPr>
          <a:xfrm>
            <a:off x="25810" y="3263384"/>
            <a:ext cx="4209294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Booster Long3 MADX input 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E9E5D6B-DDA8-421A-9459-54E48B89642F}"/>
              </a:ext>
            </a:extLst>
          </p:cNvPr>
          <p:cNvCxnSpPr/>
          <p:nvPr/>
        </p:nvCxnSpPr>
        <p:spPr>
          <a:xfrm>
            <a:off x="8864851" y="4629150"/>
            <a:ext cx="0" cy="106680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EC98DAA-9193-41B5-8560-F0AFBC56405C}"/>
              </a:ext>
            </a:extLst>
          </p:cNvPr>
          <p:cNvCxnSpPr/>
          <p:nvPr/>
        </p:nvCxnSpPr>
        <p:spPr>
          <a:xfrm>
            <a:off x="5791200" y="4667250"/>
            <a:ext cx="0" cy="106680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C43D379-AF7A-446A-92AC-9593B30BAA2D}"/>
              </a:ext>
            </a:extLst>
          </p:cNvPr>
          <p:cNvCxnSpPr/>
          <p:nvPr/>
        </p:nvCxnSpPr>
        <p:spPr>
          <a:xfrm>
            <a:off x="8331451" y="4629150"/>
            <a:ext cx="0" cy="106680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62AE5261-FB4A-4E0D-99EA-8D3537E57B6A}"/>
              </a:ext>
            </a:extLst>
          </p:cNvPr>
          <p:cNvSpPr/>
          <p:nvPr/>
        </p:nvSpPr>
        <p:spPr>
          <a:xfrm>
            <a:off x="1981200" y="4634984"/>
            <a:ext cx="266700" cy="170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DOG2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A4F8F64-5F62-4D97-9E9F-A6715A18E88A}"/>
              </a:ext>
            </a:extLst>
          </p:cNvPr>
          <p:cNvSpPr/>
          <p:nvPr/>
        </p:nvSpPr>
        <p:spPr>
          <a:xfrm>
            <a:off x="6629400" y="4634984"/>
            <a:ext cx="266700" cy="170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DOG3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06F2238-867D-46C6-AB2A-1F2306F8ED31}"/>
              </a:ext>
            </a:extLst>
          </p:cNvPr>
          <p:cNvSpPr/>
          <p:nvPr/>
        </p:nvSpPr>
        <p:spPr>
          <a:xfrm>
            <a:off x="7848600" y="4398467"/>
            <a:ext cx="266700" cy="170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DOG4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7E363D5-7C78-411B-8B01-03002FEE32F8}"/>
              </a:ext>
            </a:extLst>
          </p:cNvPr>
          <p:cNvCxnSpPr/>
          <p:nvPr/>
        </p:nvCxnSpPr>
        <p:spPr>
          <a:xfrm flipV="1">
            <a:off x="8763000" y="5734050"/>
            <a:ext cx="152400" cy="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BEF7FDA-DBC1-45CF-857F-5B685717E948}"/>
              </a:ext>
            </a:extLst>
          </p:cNvPr>
          <p:cNvCxnSpPr/>
          <p:nvPr/>
        </p:nvCxnSpPr>
        <p:spPr>
          <a:xfrm>
            <a:off x="2133600" y="4362450"/>
            <a:ext cx="4648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799C5F0-3D92-42B8-A281-65548825C89D}"/>
              </a:ext>
            </a:extLst>
          </p:cNvPr>
          <p:cNvCxnSpPr/>
          <p:nvPr/>
        </p:nvCxnSpPr>
        <p:spPr>
          <a:xfrm>
            <a:off x="914400" y="4210050"/>
            <a:ext cx="0" cy="1981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2225ED1-0FAB-43F6-929C-EE07BA9CBA4A}"/>
              </a:ext>
            </a:extLst>
          </p:cNvPr>
          <p:cNvCxnSpPr/>
          <p:nvPr/>
        </p:nvCxnSpPr>
        <p:spPr>
          <a:xfrm>
            <a:off x="2133600" y="4210050"/>
            <a:ext cx="0" cy="1981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CEFBC46-DA99-41BE-AAB8-AF5B827BA02B}"/>
              </a:ext>
            </a:extLst>
          </p:cNvPr>
          <p:cNvCxnSpPr/>
          <p:nvPr/>
        </p:nvCxnSpPr>
        <p:spPr>
          <a:xfrm>
            <a:off x="3200400" y="4667250"/>
            <a:ext cx="0" cy="106680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2E3655A-85E9-4758-9A79-514C58B82989}"/>
              </a:ext>
            </a:extLst>
          </p:cNvPr>
          <p:cNvCxnSpPr/>
          <p:nvPr/>
        </p:nvCxnSpPr>
        <p:spPr>
          <a:xfrm>
            <a:off x="1143000" y="4667250"/>
            <a:ext cx="0" cy="106680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D53F72B-C74B-451F-81E9-E295DB7E00A5}"/>
              </a:ext>
            </a:extLst>
          </p:cNvPr>
          <p:cNvCxnSpPr/>
          <p:nvPr/>
        </p:nvCxnSpPr>
        <p:spPr>
          <a:xfrm>
            <a:off x="1828800" y="4667250"/>
            <a:ext cx="0" cy="106680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AACFFD4E-CC3D-4EB9-8CB8-F434B6AC8F93}"/>
              </a:ext>
            </a:extLst>
          </p:cNvPr>
          <p:cNvSpPr txBox="1"/>
          <p:nvPr/>
        </p:nvSpPr>
        <p:spPr>
          <a:xfrm>
            <a:off x="7275764" y="4907518"/>
            <a:ext cx="420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Lf’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6C50974-1629-4A41-AF51-39CB227B02FC}"/>
              </a:ext>
            </a:extLst>
          </p:cNvPr>
          <p:cNvSpPr txBox="1"/>
          <p:nvPr/>
        </p:nvSpPr>
        <p:spPr>
          <a:xfrm>
            <a:off x="8010241" y="4895850"/>
            <a:ext cx="447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Lg</a:t>
            </a:r>
            <a:r>
              <a:rPr lang="en-US" dirty="0"/>
              <a:t>’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D220D24-B7FE-41B8-943E-23B175DD9AB5}"/>
              </a:ext>
            </a:extLst>
          </p:cNvPr>
          <p:cNvSpPr/>
          <p:nvPr/>
        </p:nvSpPr>
        <p:spPr>
          <a:xfrm>
            <a:off x="3048000" y="4591050"/>
            <a:ext cx="27432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SEPT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D372A2AD-C851-40A5-B707-8658F66F7DBC}"/>
              </a:ext>
            </a:extLst>
          </p:cNvPr>
          <p:cNvCxnSpPr/>
          <p:nvPr/>
        </p:nvCxnSpPr>
        <p:spPr>
          <a:xfrm>
            <a:off x="3048000" y="5353050"/>
            <a:ext cx="27432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AADF4542-51B1-4D57-8F65-6941A7D2B7FF}"/>
              </a:ext>
            </a:extLst>
          </p:cNvPr>
          <p:cNvSpPr txBox="1"/>
          <p:nvPr/>
        </p:nvSpPr>
        <p:spPr>
          <a:xfrm>
            <a:off x="8827920" y="4895850"/>
            <a:ext cx="39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Li’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ECB44DA-B4E3-49F8-A4C6-F7E77D881BE4}"/>
              </a:ext>
            </a:extLst>
          </p:cNvPr>
          <p:cNvSpPr txBox="1"/>
          <p:nvPr/>
        </p:nvSpPr>
        <p:spPr>
          <a:xfrm>
            <a:off x="8458200" y="4895850"/>
            <a:ext cx="4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Lh</a:t>
            </a:r>
            <a:r>
              <a:rPr lang="en-US" dirty="0"/>
              <a:t>’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CD7365F-07A7-4986-B09E-0F490B5DBB73}"/>
              </a:ext>
            </a:extLst>
          </p:cNvPr>
          <p:cNvSpPr/>
          <p:nvPr/>
        </p:nvSpPr>
        <p:spPr>
          <a:xfrm>
            <a:off x="8793481" y="4819650"/>
            <a:ext cx="45719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445C7E4-976E-4EA8-BF7E-C89085F66F1E}"/>
              </a:ext>
            </a:extLst>
          </p:cNvPr>
          <p:cNvCxnSpPr/>
          <p:nvPr/>
        </p:nvCxnSpPr>
        <p:spPr>
          <a:xfrm>
            <a:off x="8763000" y="4634984"/>
            <a:ext cx="0" cy="102287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C6C1260-0FE2-4732-95D1-1EDA671533A3}"/>
              </a:ext>
            </a:extLst>
          </p:cNvPr>
          <p:cNvCxnSpPr/>
          <p:nvPr/>
        </p:nvCxnSpPr>
        <p:spPr>
          <a:xfrm>
            <a:off x="8610600" y="4629150"/>
            <a:ext cx="0" cy="106680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BB552D4-85E6-4FE7-B812-BD4DA26F1421}"/>
              </a:ext>
            </a:extLst>
          </p:cNvPr>
          <p:cNvCxnSpPr>
            <a:endCxn id="88" idx="1"/>
          </p:cNvCxnSpPr>
          <p:nvPr/>
        </p:nvCxnSpPr>
        <p:spPr>
          <a:xfrm>
            <a:off x="1028700" y="5240596"/>
            <a:ext cx="952500" cy="24872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470B870-B287-4B8F-A8EA-5CA7F411F78F}"/>
              </a:ext>
            </a:extLst>
          </p:cNvPr>
          <p:cNvCxnSpPr>
            <a:stCxn id="90" idx="1"/>
            <a:endCxn id="89" idx="3"/>
          </p:cNvCxnSpPr>
          <p:nvPr/>
        </p:nvCxnSpPr>
        <p:spPr>
          <a:xfrm flipH="1">
            <a:off x="6896100" y="5252800"/>
            <a:ext cx="952500" cy="236517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E0B210A-0AB7-40FB-9D27-0B9B846937AF}"/>
              </a:ext>
            </a:extLst>
          </p:cNvPr>
          <p:cNvCxnSpPr/>
          <p:nvPr/>
        </p:nvCxnSpPr>
        <p:spPr>
          <a:xfrm flipV="1">
            <a:off x="2286000" y="5505450"/>
            <a:ext cx="4267200" cy="42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Arc 109">
            <a:extLst>
              <a:ext uri="{FF2B5EF4-FFF2-40B4-BE49-F238E27FC236}">
                <a16:creationId xmlns:a16="http://schemas.microsoft.com/office/drawing/2014/main" id="{81744324-DD23-46F7-9E8B-0276E6204AD1}"/>
              </a:ext>
            </a:extLst>
          </p:cNvPr>
          <p:cNvSpPr/>
          <p:nvPr/>
        </p:nvSpPr>
        <p:spPr>
          <a:xfrm flipV="1">
            <a:off x="6172200" y="5162550"/>
            <a:ext cx="972218" cy="342900"/>
          </a:xfrm>
          <a:prstGeom prst="arc">
            <a:avLst>
              <a:gd name="adj1" fmla="val 14258338"/>
              <a:gd name="adj2" fmla="val 196793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Arc 110">
            <a:extLst>
              <a:ext uri="{FF2B5EF4-FFF2-40B4-BE49-F238E27FC236}">
                <a16:creationId xmlns:a16="http://schemas.microsoft.com/office/drawing/2014/main" id="{FEABD726-3A3E-41A7-8CE7-AF1A1BAF3B55}"/>
              </a:ext>
            </a:extLst>
          </p:cNvPr>
          <p:cNvSpPr/>
          <p:nvPr/>
        </p:nvSpPr>
        <p:spPr>
          <a:xfrm rot="10800000">
            <a:off x="1981201" y="5429250"/>
            <a:ext cx="609600" cy="76200"/>
          </a:xfrm>
          <a:prstGeom prst="arc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Arc 111">
            <a:extLst>
              <a:ext uri="{FF2B5EF4-FFF2-40B4-BE49-F238E27FC236}">
                <a16:creationId xmlns:a16="http://schemas.microsoft.com/office/drawing/2014/main" id="{3C61B5EE-7EFA-4CA2-9073-00DDEBB95BBB}"/>
              </a:ext>
            </a:extLst>
          </p:cNvPr>
          <p:cNvSpPr/>
          <p:nvPr/>
        </p:nvSpPr>
        <p:spPr>
          <a:xfrm>
            <a:off x="457200" y="5216009"/>
            <a:ext cx="571500" cy="49173"/>
          </a:xfrm>
          <a:prstGeom prst="arc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Arc 112">
            <a:extLst>
              <a:ext uri="{FF2B5EF4-FFF2-40B4-BE49-F238E27FC236}">
                <a16:creationId xmlns:a16="http://schemas.microsoft.com/office/drawing/2014/main" id="{E08483C4-BAEC-4B6B-B5D7-C324458E2A5F}"/>
              </a:ext>
            </a:extLst>
          </p:cNvPr>
          <p:cNvSpPr/>
          <p:nvPr/>
        </p:nvSpPr>
        <p:spPr>
          <a:xfrm rot="10800000" flipV="1">
            <a:off x="7620000" y="5216009"/>
            <a:ext cx="972218" cy="342900"/>
          </a:xfrm>
          <a:prstGeom prst="arc">
            <a:avLst>
              <a:gd name="adj1" fmla="val 15864590"/>
              <a:gd name="adj2" fmla="val 20065901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588251E-02A6-4225-87E8-33BACD41E151}"/>
              </a:ext>
            </a:extLst>
          </p:cNvPr>
          <p:cNvSpPr txBox="1"/>
          <p:nvPr/>
        </p:nvSpPr>
        <p:spPr>
          <a:xfrm>
            <a:off x="6934200" y="4057650"/>
            <a:ext cx="103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0.716[m]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DC0F096-1A8A-4757-90A2-E71A92C2AE12}"/>
              </a:ext>
            </a:extLst>
          </p:cNvPr>
          <p:cNvSpPr txBox="1"/>
          <p:nvPr/>
        </p:nvSpPr>
        <p:spPr>
          <a:xfrm>
            <a:off x="1752600" y="490751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Lc</a:t>
            </a:r>
            <a:r>
              <a:rPr lang="en-US" dirty="0"/>
              <a:t>’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D7489C99-718F-4371-B5E1-279A51C230E3}"/>
              </a:ext>
            </a:extLst>
          </p:cNvPr>
          <p:cNvCxnSpPr/>
          <p:nvPr/>
        </p:nvCxnSpPr>
        <p:spPr>
          <a:xfrm>
            <a:off x="8305800" y="527685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75CC23F3-282E-404D-B0D8-25E3867F80EA}"/>
              </a:ext>
            </a:extLst>
          </p:cNvPr>
          <p:cNvCxnSpPr/>
          <p:nvPr/>
        </p:nvCxnSpPr>
        <p:spPr>
          <a:xfrm>
            <a:off x="6781800" y="4362450"/>
            <a:ext cx="1219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34D82F6-528A-4F48-9BC9-E687DE271371}"/>
              </a:ext>
            </a:extLst>
          </p:cNvPr>
          <p:cNvCxnSpPr/>
          <p:nvPr/>
        </p:nvCxnSpPr>
        <p:spPr>
          <a:xfrm>
            <a:off x="6896100" y="7334250"/>
            <a:ext cx="13335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299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320BF-CE1F-4B9B-B2AC-A39AA7228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orbit at 5 </a:t>
            </a:r>
            <a:r>
              <a:rPr lang="en-US" dirty="0" err="1"/>
              <a:t>msec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2E4498-C456-4E92-9CBC-2FC3058A2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03" y="1551254"/>
            <a:ext cx="4383086" cy="363916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41843-174F-4537-8F75-F1E8BC30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2/27/2020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F49D2-9E68-4DE9-90F4-D9BA63F3A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E2CD2-FDC5-4D0D-9F3E-B715DADD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37A866-5AD4-4741-861E-FECBA8958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913" y="1551254"/>
            <a:ext cx="4383087" cy="36391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A3F49E-00AA-4234-B1E6-70F638BE5DCD}"/>
              </a:ext>
            </a:extLst>
          </p:cNvPr>
          <p:cNvSpPr txBox="1"/>
          <p:nvPr/>
        </p:nvSpPr>
        <p:spPr>
          <a:xfrm>
            <a:off x="5268727" y="1067413"/>
            <a:ext cx="3438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dB attenuator on HS05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F67734-FDF4-473F-8460-16A01ACB46AB}"/>
              </a:ext>
            </a:extLst>
          </p:cNvPr>
          <p:cNvSpPr txBox="1"/>
          <p:nvPr/>
        </p:nvSpPr>
        <p:spPr>
          <a:xfrm>
            <a:off x="452437" y="1080677"/>
            <a:ext cx="3694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without attenuator on HS05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EFA4D1-3997-40C3-A41D-E57828095785}"/>
              </a:ext>
            </a:extLst>
          </p:cNvPr>
          <p:cNvSpPr txBox="1"/>
          <p:nvPr/>
        </p:nvSpPr>
        <p:spPr>
          <a:xfrm>
            <a:off x="341240" y="532196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*Variable attenuator will minimize the wave</a:t>
            </a:r>
          </a:p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*Need another DC study to verify </a:t>
            </a:r>
          </a:p>
        </p:txBody>
      </p:sp>
    </p:spTree>
    <p:extLst>
      <p:ext uri="{BB962C8B-B14F-4D97-AF65-F5344CB8AC3E}">
        <p14:creationId xmlns:p14="http://schemas.microsoft.com/office/powerpoint/2010/main" val="76895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2FB68-934A-467B-8125-58C37B77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study with ramp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78586-E2A1-483F-8EE4-53492B9B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2/27/2020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F81A2-EA05-4CDE-915E-0861C91B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70E37-C7A4-4085-8383-7400455D8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A15BD-D4CC-40C7-9239-B3E8A3871AC8}"/>
              </a:ext>
            </a:extLst>
          </p:cNvPr>
          <p:cNvSpPr/>
          <p:nvPr/>
        </p:nvSpPr>
        <p:spPr>
          <a:xfrm>
            <a:off x="284091" y="5399943"/>
            <a:ext cx="3122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DC Study:</a:t>
            </a:r>
          </a:p>
          <a:p>
            <a:r>
              <a:rPr lang="en-US" dirty="0"/>
              <a:t>VIMIN=119.32944 A</a:t>
            </a:r>
          </a:p>
          <a:p>
            <a:r>
              <a:rPr lang="en-US" dirty="0"/>
              <a:t>FREQ= 37.955843  MHz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EB4AE4-789C-4283-BA8A-92DB583C5F17}"/>
              </a:ext>
            </a:extLst>
          </p:cNvPr>
          <p:cNvSpPr/>
          <p:nvPr/>
        </p:nvSpPr>
        <p:spPr>
          <a:xfrm>
            <a:off x="284091" y="4302002"/>
            <a:ext cx="3769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Operation:</a:t>
            </a:r>
          </a:p>
          <a:p>
            <a:r>
              <a:rPr lang="en-US" dirty="0"/>
              <a:t>VIMIN=103.3 – 103.6 A</a:t>
            </a:r>
          </a:p>
          <a:p>
            <a:r>
              <a:rPr lang="en-US" dirty="0"/>
              <a:t>FREQ= 37.953 – 37.958 MHz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701960-E3FA-46DF-9D77-7104CDB82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73" y="1420582"/>
            <a:ext cx="3924955" cy="2946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45175E-885A-493E-AC38-59029D6B5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811" y="1546371"/>
            <a:ext cx="4584589" cy="27556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E0EE2D-B6E5-43F4-9F6E-7C0656F84613}"/>
              </a:ext>
            </a:extLst>
          </p:cNvPr>
          <p:cNvSpPr txBox="1"/>
          <p:nvPr/>
        </p:nvSpPr>
        <p:spPr>
          <a:xfrm>
            <a:off x="4633133" y="3413647"/>
            <a:ext cx="1677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</a:rPr>
              <a:t>E_inj</a:t>
            </a:r>
            <a:r>
              <a:rPr lang="en-US" sz="1800" b="1" dirty="0">
                <a:solidFill>
                  <a:srgbClr val="FF0000"/>
                </a:solidFill>
              </a:rPr>
              <a:t> = 400MeV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R = 75.47 m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EC35C5-82AE-4DC8-8027-FFA88F32F9DD}"/>
              </a:ext>
            </a:extLst>
          </p:cNvPr>
          <p:cNvSpPr txBox="1"/>
          <p:nvPr/>
        </p:nvSpPr>
        <p:spPr>
          <a:xfrm>
            <a:off x="4572000" y="1983933"/>
            <a:ext cx="1677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FFCC00"/>
                </a:solidFill>
              </a:rPr>
              <a:t>E_inj</a:t>
            </a:r>
            <a:r>
              <a:rPr lang="en-US" sz="1800" b="1" dirty="0">
                <a:solidFill>
                  <a:srgbClr val="FFCC00"/>
                </a:solidFill>
              </a:rPr>
              <a:t> = 402MeV</a:t>
            </a:r>
          </a:p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R = 75.37 m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B16C4-0368-46C7-94A4-0A8478F8D1A1}"/>
              </a:ext>
            </a:extLst>
          </p:cNvPr>
          <p:cNvSpPr txBox="1"/>
          <p:nvPr/>
        </p:nvSpPr>
        <p:spPr>
          <a:xfrm>
            <a:off x="4876790" y="1113289"/>
            <a:ext cx="3675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output from DDS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F4F905-C6E5-4A08-9BC8-26929A2EE96A}"/>
              </a:ext>
            </a:extLst>
          </p:cNvPr>
          <p:cNvSpPr txBox="1"/>
          <p:nvPr/>
        </p:nvSpPr>
        <p:spPr>
          <a:xfrm>
            <a:off x="4422019" y="4485220"/>
            <a:ext cx="4584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*Frequency curve have to be matched to ramp to maximize the aperture.</a:t>
            </a:r>
          </a:p>
        </p:txBody>
      </p:sp>
    </p:spTree>
    <p:extLst>
      <p:ext uri="{BB962C8B-B14F-4D97-AF65-F5344CB8AC3E}">
        <p14:creationId xmlns:p14="http://schemas.microsoft.com/office/powerpoint/2010/main" val="4163487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DAA87-5534-49A3-B98D-3D83658F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C34DF-6970-4051-9597-716505606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DC studies 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Dipole correctors – B field</a:t>
            </a:r>
          </a:p>
          <a:p>
            <a:pPr marL="457200" lvl="1" indent="0">
              <a:buNone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More realistic simulation with real field and frequency</a:t>
            </a:r>
          </a:p>
          <a:p>
            <a:pPr marL="457200" lvl="1" indent="0">
              <a:buNone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Realtime field compensation with cogging card</a:t>
            </a:r>
          </a:p>
          <a:p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GMPS regulation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Reduce amplitude jitter</a:t>
            </a:r>
          </a:p>
          <a:p>
            <a:pPr lvl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Need realistic injection parameters from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Linac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BE518-BCB4-48BE-8D56-0DFFD5056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2/27/2020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F4070-06C4-448A-A64F-6B8BB071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C1EB8-2A7F-4EE1-A70D-10143816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9556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839B5-2931-4A6F-A490-F709FE74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3FA1B01-210D-463A-8E6C-CD872A52F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2117" y="935037"/>
            <a:ext cx="3792115" cy="49879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9DA5D-FF01-401B-9FAD-E454DB9E7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2/27/2020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A0B73-CC22-4CBB-A86A-508D14E1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FAC39-DD11-4CD2-94F8-AA7EFE189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9B087F-F340-4441-BE71-2F3C478BF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6872" y="149795"/>
            <a:ext cx="5213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3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injection field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1/31/2019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et al. | Improved Bdot timing jitter &amp; Flat injection 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417604" y="950022"/>
            <a:ext cx="185785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15Hz operation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86411" y="916833"/>
            <a:ext cx="24950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PIP-II 20Hz operation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51929" y="4034261"/>
            <a:ext cx="111812" cy="190500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solidFill>
              <a:schemeClr val="accent1">
                <a:shade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91253" y="4078263"/>
            <a:ext cx="1505210" cy="181335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solidFill>
              <a:schemeClr val="accent1">
                <a:shade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77260" y="4698308"/>
            <a:ext cx="3047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Injection: ~ 40 </a:t>
            </a:r>
            <a:r>
              <a:rPr lang="en-US" sz="1800" dirty="0" err="1">
                <a:latin typeface="Symbol" panose="05050102010706020507" pitchFamily="18" charset="2"/>
              </a:rPr>
              <a:t>m</a:t>
            </a:r>
            <a:r>
              <a:rPr lang="en-US" sz="1800" dirty="0" err="1"/>
              <a:t>sec</a:t>
            </a:r>
            <a:endParaRPr lang="en-US" sz="1800" dirty="0"/>
          </a:p>
          <a:p>
            <a:r>
              <a:rPr lang="en-US" sz="1800" dirty="0"/>
              <a:t>Capture: ~200 </a:t>
            </a:r>
            <a:r>
              <a:rPr lang="en-US" sz="1800" dirty="0" err="1">
                <a:latin typeface="Symbol" panose="05050102010706020507" pitchFamily="18" charset="2"/>
              </a:rPr>
              <a:t>m</a:t>
            </a:r>
            <a:r>
              <a:rPr lang="en-US" sz="1800" dirty="0" err="1"/>
              <a:t>sec</a:t>
            </a:r>
            <a:endParaRPr lang="en-US" sz="1800" dirty="0"/>
          </a:p>
          <a:p>
            <a:r>
              <a:rPr lang="en-US" sz="1800" dirty="0"/>
              <a:t>Orbit excursion: 2 mm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1180" y="4683952"/>
            <a:ext cx="2705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Injection: ~ 600 </a:t>
            </a:r>
            <a:r>
              <a:rPr lang="en-US" sz="1800" dirty="0" err="1">
                <a:latin typeface="Symbol" panose="05050102010706020507" pitchFamily="18" charset="2"/>
              </a:rPr>
              <a:t>m</a:t>
            </a:r>
            <a:r>
              <a:rPr lang="en-US" sz="1800" dirty="0" err="1"/>
              <a:t>sec</a:t>
            </a:r>
            <a:endParaRPr lang="en-US" sz="1800" dirty="0"/>
          </a:p>
          <a:p>
            <a:r>
              <a:rPr lang="en-US" sz="1800" dirty="0"/>
              <a:t>Orbit excursion : 5 mm</a:t>
            </a:r>
          </a:p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F87CD7-A88C-4B66-B852-6ED6C88F9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79" y="1296171"/>
            <a:ext cx="3884758" cy="3441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A2079F-8A18-43F3-8F3F-C09FB55D3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312" y="1294531"/>
            <a:ext cx="3824537" cy="34049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DFBE99-76CB-4C0D-ACD0-7CB794F9D744}"/>
              </a:ext>
            </a:extLst>
          </p:cNvPr>
          <p:cNvCxnSpPr/>
          <p:nvPr/>
        </p:nvCxnSpPr>
        <p:spPr>
          <a:xfrm>
            <a:off x="1839089" y="2161587"/>
            <a:ext cx="0" cy="2550254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D653BB-95AE-4997-A767-9AE901A4FBB6}"/>
              </a:ext>
            </a:extLst>
          </p:cNvPr>
          <p:cNvCxnSpPr/>
          <p:nvPr/>
        </p:nvCxnSpPr>
        <p:spPr>
          <a:xfrm>
            <a:off x="2835518" y="2153298"/>
            <a:ext cx="0" cy="2550254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1DB41C-9075-4DC2-80AB-E9AA8BD50077}"/>
              </a:ext>
            </a:extLst>
          </p:cNvPr>
          <p:cNvCxnSpPr>
            <a:cxnSpLocks/>
          </p:cNvCxnSpPr>
          <p:nvPr/>
        </p:nvCxnSpPr>
        <p:spPr>
          <a:xfrm>
            <a:off x="1199461" y="3743909"/>
            <a:ext cx="2786614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FFF8E92-FCBC-4D79-BD90-29084C93724E}"/>
              </a:ext>
            </a:extLst>
          </p:cNvPr>
          <p:cNvCxnSpPr/>
          <p:nvPr/>
        </p:nvCxnSpPr>
        <p:spPr>
          <a:xfrm>
            <a:off x="5678414" y="2195822"/>
            <a:ext cx="0" cy="2550254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47E472-46F7-494A-898A-6B91B8322BA4}"/>
              </a:ext>
            </a:extLst>
          </p:cNvPr>
          <p:cNvCxnSpPr/>
          <p:nvPr/>
        </p:nvCxnSpPr>
        <p:spPr>
          <a:xfrm>
            <a:off x="7196463" y="2195822"/>
            <a:ext cx="0" cy="2550254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D12789-8BDA-4E59-9198-4BE5DA15C770}"/>
              </a:ext>
            </a:extLst>
          </p:cNvPr>
          <p:cNvCxnSpPr>
            <a:cxnSpLocks/>
          </p:cNvCxnSpPr>
          <p:nvPr/>
        </p:nvCxnSpPr>
        <p:spPr>
          <a:xfrm>
            <a:off x="5181180" y="3417754"/>
            <a:ext cx="2786614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B9FB950-8441-420C-AB8D-51898C44B7C3}"/>
              </a:ext>
            </a:extLst>
          </p:cNvPr>
          <p:cNvSpPr txBox="1"/>
          <p:nvPr/>
        </p:nvSpPr>
        <p:spPr>
          <a:xfrm>
            <a:off x="654869" y="5549268"/>
            <a:ext cx="7986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*GMPS current amplitude jitter is ~ 50 mA from cycle to cycle</a:t>
            </a:r>
          </a:p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*B field has to be flat and constant.</a:t>
            </a:r>
          </a:p>
        </p:txBody>
      </p:sp>
    </p:spTree>
    <p:extLst>
      <p:ext uri="{BB962C8B-B14F-4D97-AF65-F5344CB8AC3E}">
        <p14:creationId xmlns:p14="http://schemas.microsoft.com/office/powerpoint/2010/main" val="70868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0459C-C9B3-4E3A-80B2-5880DBB4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Flatting injection field at 400MeV 15Hz injection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316A3-1A17-4B45-A48B-A08527C51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2/27/2020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ABDD5-E133-4A44-AA1D-6BDE0D3F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736EF-AE01-435B-A9FB-3D262F94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06BAA-4B5D-483E-A329-FA03BED88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7058"/>
            <a:ext cx="4578493" cy="2755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9C519A-164C-4EF3-AD83-8803F931B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97059"/>
            <a:ext cx="4578493" cy="2755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D3F1AE0-9159-49E9-BBA0-682F7BC3B2CB}"/>
                  </a:ext>
                </a:extLst>
              </p:cNvPr>
              <p:cNvSpPr/>
              <p:nvPr/>
            </p:nvSpPr>
            <p:spPr>
              <a:xfrm>
                <a:off x="6861246" y="1619494"/>
                <a:ext cx="2474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𝑐𝑜𝑟𝑟</m:t>
                        </m:r>
                      </m:sub>
                    </m:sSub>
                  </m:oMath>
                </a14:m>
                <a:r>
                  <a:rPr lang="en-US" dirty="0"/>
                  <a:t> =</a:t>
                </a:r>
                <a:r>
                  <a:rPr lang="en-US" dirty="0">
                    <a:ea typeface="Cambria Math" panose="02040503050406030204" pitchFamily="18" charset="0"/>
                  </a:rPr>
                  <a:t> 10.9 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D3F1AE0-9159-49E9-BBA0-682F7BC3B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246" y="1619494"/>
                <a:ext cx="2474139" cy="461665"/>
              </a:xfrm>
              <a:prstGeom prst="rect">
                <a:avLst/>
              </a:prstGeom>
              <a:blipFill>
                <a:blip r:embed="rId4"/>
                <a:stretch>
                  <a:fillRect l="-74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0AECF68-4657-4C38-A0F9-36D13D397DE9}"/>
              </a:ext>
            </a:extLst>
          </p:cNvPr>
          <p:cNvSpPr/>
          <p:nvPr/>
        </p:nvSpPr>
        <p:spPr>
          <a:xfrm>
            <a:off x="361950" y="4853376"/>
            <a:ext cx="8134350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*The required maximum current is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0.83[A] and the maximum slew rate is 3.00 [Tm/s] which is less than the maximum slew rate 3.24[Tm/s] of the present system.</a:t>
            </a:r>
            <a:endParaRPr lang="en-US" b="1" dirty="0">
              <a:solidFill>
                <a:schemeClr val="tx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57683-2CFF-4248-B543-7A55D41EDDA9}"/>
              </a:ext>
            </a:extLst>
          </p:cNvPr>
          <p:cNvSpPr txBox="1"/>
          <p:nvPr/>
        </p:nvSpPr>
        <p:spPr>
          <a:xfrm>
            <a:off x="532932" y="1093317"/>
            <a:ext cx="3512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Asymmetric compensation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32BE9A-426E-4BBA-9848-441B6806E37C}"/>
              </a:ext>
            </a:extLst>
          </p:cNvPr>
          <p:cNvSpPr txBox="1"/>
          <p:nvPr/>
        </p:nvSpPr>
        <p:spPr>
          <a:xfrm>
            <a:off x="5098440" y="1057143"/>
            <a:ext cx="3357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Symmetric compensation</a:t>
            </a:r>
          </a:p>
        </p:txBody>
      </p:sp>
    </p:spTree>
    <p:extLst>
      <p:ext uri="{BB962C8B-B14F-4D97-AF65-F5344CB8AC3E}">
        <p14:creationId xmlns:p14="http://schemas.microsoft.com/office/powerpoint/2010/main" val="313986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14F46-86A5-4812-B314-FDFDBADE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Flatting injection field at 800MeV 20Hz injection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9E323-63F8-485C-BE88-4E827233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2/27/2020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E90E1-D0D3-48B2-BA6B-2A314AC14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7C37B-87AD-46E6-850F-0A665879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BD5964-2374-4B5B-940E-8B4907120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844" y="1006677"/>
            <a:ext cx="4578493" cy="27556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29D96D-6CE1-40C5-855F-43180264DB05}"/>
              </a:ext>
            </a:extLst>
          </p:cNvPr>
          <p:cNvSpPr txBox="1"/>
          <p:nvPr/>
        </p:nvSpPr>
        <p:spPr>
          <a:xfrm>
            <a:off x="179315" y="405443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*	GMPS amplitude jitter, +/-50 mA, causes &lt; 1mm orbit 	difference</a:t>
            </a:r>
          </a:p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*	The required maximum current is 3.12[A] and the maximum 	slew rate is 7.55 [Tm/s] which is more than times higher than 	the maximum slew rate 3.24[Tm/s] of the present system.</a:t>
            </a:r>
          </a:p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*	Required flatness depends on injection parameters from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</a:rPr>
              <a:t>Linac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95C6A1-E8E1-4E20-9B59-58F099BBD5E9}"/>
              </a:ext>
            </a:extLst>
          </p:cNvPr>
          <p:cNvSpPr txBox="1"/>
          <p:nvPr/>
        </p:nvSpPr>
        <p:spPr>
          <a:xfrm>
            <a:off x="7207994" y="1568919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14F6466-F15E-4B56-BB9F-66E4D3D9675D}"/>
                  </a:ext>
                </a:extLst>
              </p:cNvPr>
              <p:cNvSpPr/>
              <p:nvPr/>
            </p:nvSpPr>
            <p:spPr>
              <a:xfrm>
                <a:off x="6531118" y="1338086"/>
                <a:ext cx="2474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𝑐𝑜𝑟𝑟</m:t>
                        </m:r>
                      </m:sub>
                    </m:sSub>
                  </m:oMath>
                </a14:m>
                <a:r>
                  <a:rPr lang="en-US" dirty="0"/>
                  <a:t> =</a:t>
                </a:r>
                <a:r>
                  <a:rPr lang="en-US" dirty="0">
                    <a:ea typeface="Cambria Math" panose="02040503050406030204" pitchFamily="18" charset="0"/>
                  </a:rPr>
                  <a:t> 10.9 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14F6466-F15E-4B56-BB9F-66E4D3D96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118" y="1338086"/>
                <a:ext cx="2474139" cy="461665"/>
              </a:xfrm>
              <a:prstGeom prst="rect">
                <a:avLst/>
              </a:prstGeom>
              <a:blipFill>
                <a:blip r:embed="rId3"/>
                <a:stretch>
                  <a:fillRect l="-49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69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AAD67-1CE7-462D-9DA2-BA41CAF00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800MeV 0.2MV bucket with flat field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8CCE8D-72BF-464F-8DDB-9136CD274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10" y="987555"/>
            <a:ext cx="4083775" cy="229998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0A9A7-F456-422B-B583-5A49F2C8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2/27/2020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22214-1B3A-448E-A17D-C4685C12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59364-0B3A-42C3-87F8-E6095988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4F1A82-2EE1-4C32-B783-973A141D0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295" y="849076"/>
            <a:ext cx="4584589" cy="27556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40BA93-E542-4415-9103-86FD0AC7BF0E}"/>
              </a:ext>
            </a:extLst>
          </p:cNvPr>
          <p:cNvSpPr txBox="1"/>
          <p:nvPr/>
        </p:nvSpPr>
        <p:spPr>
          <a:xfrm>
            <a:off x="8160744" y="1026885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6.2mm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1906AC-A46B-481D-885E-334CEBABE632}"/>
              </a:ext>
            </a:extLst>
          </p:cNvPr>
          <p:cNvSpPr txBox="1"/>
          <p:nvPr/>
        </p:nvSpPr>
        <p:spPr>
          <a:xfrm>
            <a:off x="8113455" y="2818202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-6.2mm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7ABB1-1D57-4AB1-9E57-5ACCEF805BD5}"/>
              </a:ext>
            </a:extLst>
          </p:cNvPr>
          <p:cNvSpPr txBox="1"/>
          <p:nvPr/>
        </p:nvSpPr>
        <p:spPr>
          <a:xfrm>
            <a:off x="179315" y="405443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*We have to know	</a:t>
            </a:r>
          </a:p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	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</a:rPr>
              <a:t>dp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/p from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</a:rPr>
              <a:t>Linac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	Injection bunch pattern</a:t>
            </a:r>
          </a:p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	Transverse aperture</a:t>
            </a:r>
          </a:p>
          <a:p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2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B61F-9670-47B2-B73C-233C9F5F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orbit at injection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EAEE6-4592-46E5-9447-8792FA8C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2/27/2020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1744-4400-40D3-A730-43844EDDB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C57A8-4268-488C-A0F7-1026325F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59409A-2E1E-4D52-9DE6-D809F8128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4" y="3833548"/>
            <a:ext cx="4022023" cy="23894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5B4A32-0324-4A3F-A1AC-3206088CD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21" y="888419"/>
            <a:ext cx="3524779" cy="28942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A69013-F5A7-41AA-BE81-4C78FF477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603" y="1512226"/>
            <a:ext cx="5111397" cy="38335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F2924CB-57A8-40FE-A07A-D697B5B619A4}"/>
              </a:ext>
            </a:extLst>
          </p:cNvPr>
          <p:cNvSpPr txBox="1"/>
          <p:nvPr/>
        </p:nvSpPr>
        <p:spPr>
          <a:xfrm>
            <a:off x="4209917" y="2079549"/>
            <a:ext cx="90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RWM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155152-1AE5-4498-B35E-D296A00BE0BA}"/>
              </a:ext>
            </a:extLst>
          </p:cNvPr>
          <p:cNvSpPr txBox="1"/>
          <p:nvPr/>
        </p:nvSpPr>
        <p:spPr>
          <a:xfrm>
            <a:off x="4115629" y="3108537"/>
            <a:ext cx="1996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</a:rPr>
              <a:t>GMPS Current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345D60-22B8-4C61-A5B1-9524A8FB3B75}"/>
              </a:ext>
            </a:extLst>
          </p:cNvPr>
          <p:cNvSpPr txBox="1"/>
          <p:nvPr/>
        </p:nvSpPr>
        <p:spPr>
          <a:xfrm>
            <a:off x="5521524" y="4359445"/>
            <a:ext cx="1511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Frequency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2A511D-3225-41C8-80E6-B425F351CFE1}"/>
              </a:ext>
            </a:extLst>
          </p:cNvPr>
          <p:cNvSpPr txBox="1"/>
          <p:nvPr/>
        </p:nvSpPr>
        <p:spPr>
          <a:xfrm>
            <a:off x="2637775" y="3925704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BPM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354BD0-88D2-40B2-8256-69F49C74BF2A}"/>
              </a:ext>
            </a:extLst>
          </p:cNvPr>
          <p:cNvSpPr txBox="1"/>
          <p:nvPr/>
        </p:nvSpPr>
        <p:spPr>
          <a:xfrm>
            <a:off x="4895262" y="1611222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200usec /div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87FE8A-D906-45C1-8840-59C863B72E73}"/>
              </a:ext>
            </a:extLst>
          </p:cNvPr>
          <p:cNvSpPr txBox="1"/>
          <p:nvPr/>
        </p:nvSpPr>
        <p:spPr>
          <a:xfrm>
            <a:off x="1269944" y="5823673"/>
            <a:ext cx="905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BDOT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8E235F-61BD-4A8D-9F1D-18ADBC51988B}"/>
              </a:ext>
            </a:extLst>
          </p:cNvPr>
          <p:cNvCxnSpPr/>
          <p:nvPr/>
        </p:nvCxnSpPr>
        <p:spPr>
          <a:xfrm>
            <a:off x="1837092" y="3627298"/>
            <a:ext cx="0" cy="229552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2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AC4E9-BB86-4DA9-90C8-044C559C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study: B field, frequency, energy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2EAE50-EDEE-4085-87C3-07B61F0A5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1853" y="3333666"/>
            <a:ext cx="4584589" cy="275563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24E4F-F46B-4435-89D2-8FAF4551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2/27/2020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A9670-0951-41B6-856F-93F85FDB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5453D-5C88-4C15-9F56-9313F6CD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88256D-8208-4FE4-B2C5-E85755529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20" y="3844883"/>
            <a:ext cx="3730187" cy="22160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9024C5-BC05-4900-BC1A-A1F9794074F6}"/>
              </a:ext>
            </a:extLst>
          </p:cNvPr>
          <p:cNvSpPr txBox="1"/>
          <p:nvPr/>
        </p:nvSpPr>
        <p:spPr>
          <a:xfrm>
            <a:off x="0" y="941239"/>
            <a:ext cx="921348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Preparation</a:t>
            </a:r>
          </a:p>
          <a:p>
            <a:r>
              <a:rPr lang="en-US" dirty="0"/>
              <a:t>1: DC Ramp</a:t>
            </a:r>
          </a:p>
          <a:p>
            <a:r>
              <a:rPr lang="en-US" dirty="0"/>
              <a:t>2: fixed RF voltage (adiabatic capture)</a:t>
            </a:r>
          </a:p>
          <a:p>
            <a:r>
              <a:rPr lang="en-US" dirty="0"/>
              <a:t>3: No feedback</a:t>
            </a:r>
          </a:p>
          <a:p>
            <a:r>
              <a:rPr lang="en-US" dirty="0"/>
              <a:t>4: Tuned B field and Rf frequency and minimized the oscillation on BPMs</a:t>
            </a:r>
          </a:p>
          <a:p>
            <a:r>
              <a:rPr lang="en-US" dirty="0"/>
              <a:t>5: Took all BPM data and averaged from 100 to 200 turns </a:t>
            </a:r>
          </a:p>
          <a:p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624AB9-930F-4009-9C89-6DBFD6CC77B8}"/>
              </a:ext>
            </a:extLst>
          </p:cNvPr>
          <p:cNvSpPr/>
          <p:nvPr/>
        </p:nvSpPr>
        <p:spPr>
          <a:xfrm>
            <a:off x="4847897" y="3892181"/>
            <a:ext cx="166057" cy="16605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17B298-59F2-46F6-A62E-EE2D308A96AF}"/>
              </a:ext>
            </a:extLst>
          </p:cNvPr>
          <p:cNvSpPr/>
          <p:nvPr/>
        </p:nvSpPr>
        <p:spPr>
          <a:xfrm>
            <a:off x="4779579" y="4257418"/>
            <a:ext cx="166057" cy="16605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3ECEBC-B99F-42A4-9F1D-0096AC761F3D}"/>
              </a:ext>
            </a:extLst>
          </p:cNvPr>
          <p:cNvSpPr/>
          <p:nvPr/>
        </p:nvSpPr>
        <p:spPr>
          <a:xfrm>
            <a:off x="6855381" y="5300573"/>
            <a:ext cx="166057" cy="16605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3E6B662-1605-4F95-87E1-92B78C2A29DD}"/>
              </a:ext>
            </a:extLst>
          </p:cNvPr>
          <p:cNvSpPr/>
          <p:nvPr/>
        </p:nvSpPr>
        <p:spPr>
          <a:xfrm>
            <a:off x="7181204" y="3750291"/>
            <a:ext cx="166057" cy="16605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5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/>
              <a:t>Beam studies with DC field: B field, frequency, energy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2/27/2020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369F4-24B4-4DAE-9F84-E4F8D4887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940" y="2797271"/>
            <a:ext cx="3286246" cy="191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064554-8826-457A-B8DF-27D34AC20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960" y="4636857"/>
            <a:ext cx="3286246" cy="1975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406E2B-FD1C-4240-B345-9C92BB40FB52}"/>
                  </a:ext>
                </a:extLst>
              </p:cNvPr>
              <p:cNvSpPr txBox="1"/>
              <p:nvPr/>
            </p:nvSpPr>
            <p:spPr>
              <a:xfrm>
                <a:off x="6450013" y="1515364"/>
                <a:ext cx="2442785" cy="8058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406E2B-FD1C-4240-B345-9C92BB40F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013" y="1515364"/>
                <a:ext cx="2442785" cy="8058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9ECCFE-00DA-4270-9642-C17566446EF7}"/>
                  </a:ext>
                </a:extLst>
              </p:cNvPr>
              <p:cNvSpPr txBox="1"/>
              <p:nvPr/>
            </p:nvSpPr>
            <p:spPr>
              <a:xfrm>
                <a:off x="6450013" y="3027544"/>
                <a:ext cx="2390591" cy="802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9ECCFE-00DA-4270-9642-C17566446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013" y="3027544"/>
                <a:ext cx="2390591" cy="8029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DB5B1C-59A9-4B18-A4AE-5E916F7FB572}"/>
                  </a:ext>
                </a:extLst>
              </p:cNvPr>
              <p:cNvSpPr txBox="1"/>
              <p:nvPr/>
            </p:nvSpPr>
            <p:spPr>
              <a:xfrm>
                <a:off x="5421955" y="4883490"/>
                <a:ext cx="3722045" cy="802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×∆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𝑐𝑜𝑟𝑟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DB5B1C-59A9-4B18-A4AE-5E916F7FB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955" y="4883490"/>
                <a:ext cx="3722045" cy="8029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F401DA5-6010-45CD-B19D-5FA37DEB90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0961" y="791080"/>
            <a:ext cx="3344526" cy="2010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D27405-1A2F-439A-A029-D5B4C76BF92C}"/>
                  </a:ext>
                </a:extLst>
              </p:cNvPr>
              <p:cNvSpPr txBox="1"/>
              <p:nvPr/>
            </p:nvSpPr>
            <p:spPr>
              <a:xfrm>
                <a:off x="-74352" y="1456630"/>
                <a:ext cx="2365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= +/- 14000Hz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D27405-1A2F-439A-A029-D5B4C76BF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352" y="1456630"/>
                <a:ext cx="2365776" cy="461665"/>
              </a:xfrm>
              <a:prstGeom prst="rect">
                <a:avLst/>
              </a:prstGeom>
              <a:blipFill>
                <a:blip r:embed="rId8"/>
                <a:stretch>
                  <a:fillRect l="-773" t="-10526" r="-257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CF4FEF-B4AB-4392-934C-9156F5128CF2}"/>
                  </a:ext>
                </a:extLst>
              </p:cNvPr>
              <p:cNvSpPr txBox="1"/>
              <p:nvPr/>
            </p:nvSpPr>
            <p:spPr>
              <a:xfrm>
                <a:off x="-74352" y="3472895"/>
                <a:ext cx="19561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= +/- 80mA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CF4FEF-B4AB-4392-934C-9156F5128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352" y="3472895"/>
                <a:ext cx="1956113" cy="461665"/>
              </a:xfrm>
              <a:prstGeom prst="rect">
                <a:avLst/>
              </a:prstGeom>
              <a:blipFill>
                <a:blip r:embed="rId9"/>
                <a:stretch>
                  <a:fillRect l="-935" t="-10667" r="-342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C12362-9EF1-4A91-B2BD-05A83174D413}"/>
                  </a:ext>
                </a:extLst>
              </p:cNvPr>
              <p:cNvSpPr txBox="1"/>
              <p:nvPr/>
            </p:nvSpPr>
            <p:spPr>
              <a:xfrm>
                <a:off x="-74353" y="5224737"/>
                <a:ext cx="25862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𝑐𝑜𝑟𝑟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+/- 800mA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C12362-9EF1-4A91-B2BD-05A83174D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353" y="5224737"/>
                <a:ext cx="2586221" cy="461665"/>
              </a:xfrm>
              <a:prstGeom prst="rect">
                <a:avLst/>
              </a:prstGeom>
              <a:blipFill>
                <a:blip r:embed="rId10"/>
                <a:stretch>
                  <a:fillRect l="-708" t="-10526" r="-259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07A58-2920-45F4-BFBE-05A130741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CEB9E-1F43-4C1A-A751-F16A4B4E8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2/27/2020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3948A-5864-468D-A1D3-401DCBB7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EA593-0D40-4FE3-BC08-15C7D0C3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6D1E13-E488-4124-A6F3-CA5FA2D12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26" y="4432584"/>
            <a:ext cx="3202468" cy="1924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12518D-5D90-4B17-97EB-1342AF687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29" y="830166"/>
            <a:ext cx="3202468" cy="1924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AD6F40-F0B9-4ED0-BD6C-5E8A739BF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896" y="291662"/>
            <a:ext cx="3286246" cy="32319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BCFC7A-201E-4416-8841-FDC445BE8866}"/>
              </a:ext>
            </a:extLst>
          </p:cNvPr>
          <p:cNvSpPr txBox="1"/>
          <p:nvPr/>
        </p:nvSpPr>
        <p:spPr>
          <a:xfrm>
            <a:off x="3504829" y="5206097"/>
            <a:ext cx="5639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dB attenuator on HS05 will reduce the oscillation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D02AF4-F227-4C0C-8E02-5AD785B5C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26" y="2692526"/>
            <a:ext cx="3202468" cy="1924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E1C3E8-6B13-4D4E-899D-8AB42503289A}"/>
              </a:ext>
            </a:extLst>
          </p:cNvPr>
          <p:cNvSpPr txBox="1"/>
          <p:nvPr/>
        </p:nvSpPr>
        <p:spPr>
          <a:xfrm>
            <a:off x="452437" y="2643089"/>
            <a:ext cx="1634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Ideal lattice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7F672D-E1DB-49AF-99F5-B59AC7D509C6}"/>
              </a:ext>
            </a:extLst>
          </p:cNvPr>
          <p:cNvSpPr txBox="1"/>
          <p:nvPr/>
        </p:nvSpPr>
        <p:spPr>
          <a:xfrm>
            <a:off x="452437" y="4572569"/>
            <a:ext cx="219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attenuator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D3AA2E-E109-43DA-94DD-775E2011C4C2}"/>
              </a:ext>
            </a:extLst>
          </p:cNvPr>
          <p:cNvSpPr txBox="1"/>
          <p:nvPr/>
        </p:nvSpPr>
        <p:spPr>
          <a:xfrm>
            <a:off x="3662670" y="437493"/>
            <a:ext cx="19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2851350410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29555</TotalTime>
  <Words>571</Words>
  <Application>Microsoft Office PowerPoint</Application>
  <PresentationFormat>On-screen Show (4:3)</PresentationFormat>
  <Paragraphs>158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Helvetica</vt:lpstr>
      <vt:lpstr>Symbol</vt:lpstr>
      <vt:lpstr>FNAL_TemplateMac_060514</vt:lpstr>
      <vt:lpstr>Fermilab: Footer Only</vt:lpstr>
      <vt:lpstr>Status of the flat Injection beam studies</vt:lpstr>
      <vt:lpstr>Booster injection field</vt:lpstr>
      <vt:lpstr>Flatting injection field at 400MeV 15Hz injection</vt:lpstr>
      <vt:lpstr>Flatting injection field at 800MeV 20Hz injection</vt:lpstr>
      <vt:lpstr>800MeV 0.2MV bucket with flat field</vt:lpstr>
      <vt:lpstr>Beam orbit at injection</vt:lpstr>
      <vt:lpstr>DC study: B field, frequency, energy</vt:lpstr>
      <vt:lpstr>Beam studies with DC field: B field, frequency, energy</vt:lpstr>
      <vt:lpstr>Simulation</vt:lpstr>
      <vt:lpstr>PowerPoint Presentation</vt:lpstr>
      <vt:lpstr>Beam orbit at 5 msec</vt:lpstr>
      <vt:lpstr>Beam study with ramp</vt:lpstr>
      <vt:lpstr>Plan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Kiyomi Seiya</dc:creator>
  <cp:lastModifiedBy>Kiyomi Seiya</cp:lastModifiedBy>
  <cp:revision>58</cp:revision>
  <cp:lastPrinted>2020-02-27T16:57:38Z</cp:lastPrinted>
  <dcterms:created xsi:type="dcterms:W3CDTF">2020-02-06T19:10:22Z</dcterms:created>
  <dcterms:modified xsi:type="dcterms:W3CDTF">2020-02-27T19:17:40Z</dcterms:modified>
</cp:coreProperties>
</file>